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58" r:id="rId3"/>
    <p:sldId id="302" r:id="rId4"/>
    <p:sldId id="260" r:id="rId5"/>
    <p:sldId id="257" r:id="rId6"/>
    <p:sldId id="282" r:id="rId7"/>
    <p:sldId id="287" r:id="rId8"/>
    <p:sldId id="271" r:id="rId9"/>
    <p:sldId id="296" r:id="rId10"/>
    <p:sldId id="293" r:id="rId11"/>
    <p:sldId id="294" r:id="rId12"/>
    <p:sldId id="285" r:id="rId13"/>
    <p:sldId id="286" r:id="rId14"/>
    <p:sldId id="283" r:id="rId15"/>
    <p:sldId id="261" r:id="rId16"/>
    <p:sldId id="274" r:id="rId17"/>
    <p:sldId id="263" r:id="rId18"/>
    <p:sldId id="275" r:id="rId19"/>
    <p:sldId id="290" r:id="rId20"/>
    <p:sldId id="289" r:id="rId21"/>
    <p:sldId id="266" r:id="rId22"/>
    <p:sldId id="291" r:id="rId23"/>
    <p:sldId id="292" r:id="rId24"/>
    <p:sldId id="277" r:id="rId25"/>
    <p:sldId id="299" r:id="rId26"/>
    <p:sldId id="284" r:id="rId27"/>
    <p:sldId id="269" r:id="rId28"/>
    <p:sldId id="273" r:id="rId29"/>
    <p:sldId id="300" r:id="rId30"/>
    <p:sldId id="301" r:id="rId31"/>
  </p:sldIdLst>
  <p:sldSz cx="9144000" cy="5143500" type="screen16x9"/>
  <p:notesSz cx="6858000" cy="9144000"/>
  <p:embeddedFontLst>
    <p:embeddedFont>
      <p:font typeface="Raleway" pitchFamily="2" charset="0"/>
      <p:regular r:id="rId33"/>
      <p:bold r:id="rId34"/>
      <p:italic r:id="rId35"/>
      <p:boldItalic r:id="rId36"/>
    </p:embeddedFont>
    <p:embeddedFont>
      <p:font typeface="Raleway Medium" pitchFamily="2" charset="0"/>
      <p:regular r:id="rId37"/>
      <p:bold r:id="rId38"/>
      <p:italic r:id="rId39"/>
      <p:boldItalic r:id="rId40"/>
    </p:embeddedFont>
    <p:embeddedFont>
      <p:font typeface="Source Sans Pro" panose="020B0503030403020204" pitchFamily="3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66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92"/>
    <a:srgbClr val="D5701D"/>
    <a:srgbClr val="FC9580"/>
    <a:srgbClr val="63C3F3"/>
    <a:srgbClr val="E11F77"/>
    <a:srgbClr val="1F199F"/>
    <a:srgbClr val="2A22D4"/>
    <a:srgbClr val="385AEC"/>
    <a:srgbClr val="4B4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6" autoAdjust="0"/>
    <p:restoredTop sz="94857" autoAdjust="0"/>
  </p:normalViewPr>
  <p:slideViewPr>
    <p:cSldViewPr snapToGrid="0">
      <p:cViewPr varScale="1">
        <p:scale>
          <a:sx n="74" d="100"/>
          <a:sy n="74" d="100"/>
        </p:scale>
        <p:origin x="1208" y="52"/>
      </p:cViewPr>
      <p:guideLst>
        <p:guide orient="horz" pos="266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71730554-4136-D091-936F-511FF5194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074BDE54-56A8-CD8B-9E63-32019D2CD25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5C545368-3611-DB1E-23B2-B4EFE88F18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4367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AE10B32F-A3F0-4E1E-ADFC-941995650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6B48EA07-596B-01CF-DF48-4EACFE4B81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E70FCF55-2A44-CED1-D17D-47DFCDF5CC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4346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F44538EE-66CE-6CAE-FC3B-9AD6125C7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0F9EABCF-7C65-8294-EEAE-0FFFE41B7C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D13F11C8-E9B4-F997-EF3A-280499D3D7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0488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1E65860B-0605-6C95-8C85-D82D64B38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C302E981-FB65-17BE-2461-341DF51470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8649F226-AFD5-8385-0E10-53DC7874EC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62713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8F1CB27B-AD05-4741-5134-829A9C712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D3C4AF2E-21FB-402D-BB76-33312DE806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DF9FA8A4-7ED3-86FB-DA4D-6E825D2D9D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84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4e432c448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54e432c448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64002179-4CE0-9474-528C-2E1FE8D3E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90A01B11-8606-83F2-48A3-85032BC50E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FE5889F-4028-8103-D7DD-DFF60E53ED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71922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8BFA5D6A-2A72-56E4-2BEE-0CE86C979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>
            <a:extLst>
              <a:ext uri="{FF2B5EF4-FFF2-40B4-BE49-F238E27FC236}">
                <a16:creationId xmlns:a16="http://schemas.microsoft.com/office/drawing/2014/main" id="{B55426EC-AB1C-AD3E-AFB5-5D83BE0F53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>
            <a:extLst>
              <a:ext uri="{FF2B5EF4-FFF2-40B4-BE49-F238E27FC236}">
                <a16:creationId xmlns:a16="http://schemas.microsoft.com/office/drawing/2014/main" id="{55FE38A4-E4BE-9656-03B4-890F21B747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70811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D0F50E19-E70A-6AFD-B1FF-0FA6EC60E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>
            <a:extLst>
              <a:ext uri="{FF2B5EF4-FFF2-40B4-BE49-F238E27FC236}">
                <a16:creationId xmlns:a16="http://schemas.microsoft.com/office/drawing/2014/main" id="{5F28AF2B-28ED-35C1-3581-172FA6086D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>
            <a:extLst>
              <a:ext uri="{FF2B5EF4-FFF2-40B4-BE49-F238E27FC236}">
                <a16:creationId xmlns:a16="http://schemas.microsoft.com/office/drawing/2014/main" id="{56E6A4A0-F092-4E7A-2230-A6E409222E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4575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4e432c4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4e432c4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9203003E-2CC9-35BB-C4A0-79A5FB876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>
            <a:extLst>
              <a:ext uri="{FF2B5EF4-FFF2-40B4-BE49-F238E27FC236}">
                <a16:creationId xmlns:a16="http://schemas.microsoft.com/office/drawing/2014/main" id="{E4AC4BC0-B229-7B51-5708-A7DDDBAEBC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>
            <a:extLst>
              <a:ext uri="{FF2B5EF4-FFF2-40B4-BE49-F238E27FC236}">
                <a16:creationId xmlns:a16="http://schemas.microsoft.com/office/drawing/2014/main" id="{229FEF49-0739-687F-C65C-F284A34242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72750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4e432c44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4e432c44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B47E3ADB-62EB-ECB2-DEFC-26D164CBA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CB4C5878-1E7A-2377-710A-9E64FF169A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EAFF17E9-150B-67F8-F890-6DF44554BC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1605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92AF8940-E606-EE46-BFA5-EDDDFB754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614C9DAF-495B-274E-0837-531C01C1F2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91C1BD24-9D3E-67E8-A151-1A617EBD76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3002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456DD2C2-3F6A-16DA-810C-958958987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BBFA538F-76D1-7BED-5849-0FBD945A87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A780B569-5913-A8FA-702D-4C87FD0728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56599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5BAB612A-EEB5-3F99-C4E0-A61F7687C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ED9874AE-7595-084F-9BF0-A84858B6D1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93017CB4-6B68-44AC-201E-7A0D24D2E3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43168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C4BD07A6-4712-BE16-573C-A65FF0AA6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A354003E-2C98-830D-29A2-CB1DAA9A30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66D2E2CC-FFBD-1D43-5AA7-C1E66AFBB1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29304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4e432c448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4e432c448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C72386F7-8D94-36BD-0D07-56BA57F5C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4EEE315D-25CD-FC75-1822-0EA341CB2E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4DA9CC8-36A4-3513-3737-2E6494EDEB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2921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F9909A27-9C03-7659-77CC-C4D557CF1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1B2D61D0-5EDB-8830-B9A4-78D5DC4956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7038745E-955B-1789-7A45-19E5D425C1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798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9E9B4084-3D2C-9DD1-1D12-E56141280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4e432c448_0_10:notes">
            <a:extLst>
              <a:ext uri="{FF2B5EF4-FFF2-40B4-BE49-F238E27FC236}">
                <a16:creationId xmlns:a16="http://schemas.microsoft.com/office/drawing/2014/main" id="{7286EB08-F166-D400-40FE-C99D381FD2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4e432c448_0_10:notes">
            <a:extLst>
              <a:ext uri="{FF2B5EF4-FFF2-40B4-BE49-F238E27FC236}">
                <a16:creationId xmlns:a16="http://schemas.microsoft.com/office/drawing/2014/main" id="{3022345A-0E74-5AFD-1439-9ACAF4C82CB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4351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6178D68A-E611-BC97-A9ED-4464C665D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4e432c448_0_100:notes">
            <a:extLst>
              <a:ext uri="{FF2B5EF4-FFF2-40B4-BE49-F238E27FC236}">
                <a16:creationId xmlns:a16="http://schemas.microsoft.com/office/drawing/2014/main" id="{9BC01128-FC3F-5634-4B1C-8CD929EC78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4e432c448_0_100:notes">
            <a:extLst>
              <a:ext uri="{FF2B5EF4-FFF2-40B4-BE49-F238E27FC236}">
                <a16:creationId xmlns:a16="http://schemas.microsoft.com/office/drawing/2014/main" id="{24A3C5D8-143D-8E4D-CB4B-03C7DD0A2C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7747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dbf63626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dbf63626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737A3B7B-C142-C34F-A65E-7E369DD7B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61A44D72-2E1B-59B1-F8B4-7DE027429C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5A802751-02BA-6F14-DDE3-859BDB36D5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4697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CE379E23-727B-7CF9-EA91-922805650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0A94A833-5671-5779-ED18-F3B3B45269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581F7BA1-6B3D-F583-3487-339AEE24C9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0482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8E7462F3-F462-DFC8-2FC2-F6E5590FA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3CBD7BCE-2F06-B7FF-375E-86AAFB7C72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34E9F9F-7D50-78E0-E5D5-0E8FF55DBD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3442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D36B2EFA-95AC-3EB8-B1C9-DB10E0A31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>
            <a:extLst>
              <a:ext uri="{FF2B5EF4-FFF2-40B4-BE49-F238E27FC236}">
                <a16:creationId xmlns:a16="http://schemas.microsoft.com/office/drawing/2014/main" id="{909D2087-44DD-AEBE-FE89-4EAAC485F4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>
            <a:extLst>
              <a:ext uri="{FF2B5EF4-FFF2-40B4-BE49-F238E27FC236}">
                <a16:creationId xmlns:a16="http://schemas.microsoft.com/office/drawing/2014/main" id="{B0E95AD9-F4FC-DE33-F946-04963696CE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2430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4DA2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4DA2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3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3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s://doi.org/10.25325/CERN-Environment-2023-003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6A152D-5077-E7BE-6D61-86150C615411}"/>
              </a:ext>
            </a:extLst>
          </p:cNvPr>
          <p:cNvSpPr/>
          <p:nvPr/>
        </p:nvSpPr>
        <p:spPr>
          <a:xfrm>
            <a:off x="81775" y="2616354"/>
            <a:ext cx="8980449" cy="2430967"/>
          </a:xfrm>
          <a:prstGeom prst="rect">
            <a:avLst/>
          </a:prstGeom>
          <a:solidFill>
            <a:srgbClr val="1F199F"/>
          </a:solidFill>
          <a:ln>
            <a:solidFill>
              <a:srgbClr val="1F1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4294967295"/>
          </p:nvPr>
        </p:nvSpPr>
        <p:spPr>
          <a:xfrm>
            <a:off x="333750" y="1888724"/>
            <a:ext cx="8388956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it" u="sng" dirty="0">
                <a:latin typeface="Raleway" pitchFamily="2" charset="0"/>
                <a:ea typeface="Roboto"/>
                <a:cs typeface="Roboto"/>
                <a:sym typeface="Roboto"/>
              </a:rPr>
              <a:t>Maria Cristina Arena</a:t>
            </a:r>
            <a:r>
              <a:rPr lang="it" dirty="0">
                <a:latin typeface="Raleway" pitchFamily="2" charset="0"/>
                <a:ea typeface="Roboto"/>
                <a:cs typeface="Roboto"/>
                <a:sym typeface="Roboto"/>
              </a:rPr>
              <a:t>, A. Bouzaiene, M. Busato, D. Galassi, R. Guida, S. Juks, B. Mandelli, G. Rigoletti, P. </a:t>
            </a:r>
            <a:r>
              <a:rPr lang="en-GB" dirty="0">
                <a:latin typeface="Raleway" pitchFamily="2" charset="0"/>
                <a:ea typeface="Roboto"/>
                <a:cs typeface="Roboto"/>
                <a:sym typeface="Roboto"/>
              </a:rPr>
              <a:t>Vanslambrouck, M. </a:t>
            </a:r>
            <a:r>
              <a:rPr lang="en-GB" dirty="0" err="1">
                <a:latin typeface="Raleway" pitchFamily="2" charset="0"/>
                <a:ea typeface="Roboto"/>
                <a:cs typeface="Roboto"/>
                <a:sym typeface="Roboto"/>
              </a:rPr>
              <a:t>Verzeroli</a:t>
            </a:r>
            <a:endParaRPr dirty="0">
              <a:latin typeface="Raleway" pitchFamily="2" charset="0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33750" y="756094"/>
            <a:ext cx="8269270" cy="12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" b="1" dirty="0">
              <a:solidFill>
                <a:schemeClr val="dk2"/>
              </a:solidFill>
              <a:latin typeface="Raleway" pitchFamily="2" charset="0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 b="1" dirty="0">
                <a:solidFill>
                  <a:schemeClr val="dk2"/>
                </a:solidFill>
                <a:latin typeface="Raleway" pitchFamily="2" charset="0"/>
              </a:rPr>
              <a:t>Optimization of GHG usage for particle detectors</a:t>
            </a:r>
            <a:endParaRPr lang="en-GB" sz="3200" b="1" dirty="0">
              <a:solidFill>
                <a:schemeClr val="dk2"/>
              </a:solidFill>
              <a:latin typeface="Raleway" pitchFamily="2" charset="0"/>
              <a:ea typeface="Raleway"/>
              <a:cs typeface="Raleway"/>
              <a:sym typeface="Raleway"/>
            </a:endParaRPr>
          </a:p>
        </p:txBody>
      </p:sp>
      <p:pic>
        <p:nvPicPr>
          <p:cNvPr id="1026" name="Picture 2" descr="Homepage | ep-dep-dt.web.cern.ch">
            <a:extLst>
              <a:ext uri="{FF2B5EF4-FFF2-40B4-BE49-F238E27FC236}">
                <a16:creationId xmlns:a16="http://schemas.microsoft.com/office/drawing/2014/main" id="{96714814-3C39-3844-1FFC-4096C3580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30" y="4079250"/>
            <a:ext cx="3686791" cy="84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9CFB1522-8DCF-2078-489D-8A0F59A1E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28895504-EA7F-34BA-61CF-0444E66E89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Gas recirculation</a:t>
            </a:r>
            <a:endParaRPr dirty="0"/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9D435BA2-7B66-0E44-EBC7-FC10264A8C13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054B183A-2DA4-779C-CEBF-2E8D2735F50D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CA30705D-B158-A490-8B55-B25E15A5639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683136-98E1-FC77-A52F-348B52E44E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10</a:t>
            </a:fld>
            <a:endParaRPr lang="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9CA4B2-34E0-F9A8-3D45-0572143B783F}"/>
              </a:ext>
            </a:extLst>
          </p:cNvPr>
          <p:cNvSpPr txBox="1"/>
          <p:nvPr/>
        </p:nvSpPr>
        <p:spPr>
          <a:xfrm>
            <a:off x="311700" y="1099822"/>
            <a:ext cx="5227362" cy="116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latin typeface="Raleway" pitchFamily="2" charset="0"/>
              </a:rPr>
              <a:t>Gas recirculation represents the first </a:t>
            </a:r>
            <a:r>
              <a:rPr lang="en-GB" sz="1200" b="1" dirty="0">
                <a:latin typeface="Raleway" pitchFamily="2" charset="0"/>
              </a:rPr>
              <a:t>strategy to mitigate GHG emissions</a:t>
            </a:r>
            <a:r>
              <a:rPr lang="en-GB" sz="1200" dirty="0">
                <a:latin typeface="Raleway" pitchFamily="2" charset="0"/>
              </a:rPr>
              <a:t> for particle detection: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Raleway" pitchFamily="2" charset="0"/>
              </a:rPr>
              <a:t>For detectors’ volumes between 1 and 100 m</a:t>
            </a:r>
            <a:r>
              <a:rPr lang="en-GB" sz="1200" baseline="30000" dirty="0">
                <a:latin typeface="Raleway" pitchFamily="2" charset="0"/>
              </a:rPr>
              <a:t>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Raleway" pitchFamily="2" charset="0"/>
              </a:rPr>
              <a:t>16 recirculating gas systems working 24/24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48370F8-AA58-9BD9-05DE-EB700A7BC100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1429344" y="2358627"/>
            <a:ext cx="334274" cy="76977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3507F7-0B62-303E-F955-3C48B9C120CA}"/>
              </a:ext>
            </a:extLst>
          </p:cNvPr>
          <p:cNvCxnSpPr>
            <a:cxnSpLocks/>
          </p:cNvCxnSpPr>
          <p:nvPr/>
        </p:nvCxnSpPr>
        <p:spPr>
          <a:xfrm>
            <a:off x="2967303" y="2358627"/>
            <a:ext cx="440088" cy="74861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B763928-D760-B3E9-46AE-73ACF74DC7F4}"/>
              </a:ext>
            </a:extLst>
          </p:cNvPr>
          <p:cNvSpPr txBox="1"/>
          <p:nvPr/>
        </p:nvSpPr>
        <p:spPr>
          <a:xfrm>
            <a:off x="225659" y="3128397"/>
            <a:ext cx="2407369" cy="1586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>
                <a:solidFill>
                  <a:srgbClr val="00B050"/>
                </a:solidFill>
                <a:latin typeface="Raleway" pitchFamily="2" charset="0"/>
              </a:rPr>
              <a:t>PROS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latin typeface="Raleway" pitchFamily="2" charset="0"/>
              </a:rPr>
              <a:t>Gas consumption reduced up to 90-100% </a:t>
            </a:r>
            <a:r>
              <a:rPr lang="en-GB" sz="1100" dirty="0">
                <a:latin typeface="Raleway" pitchFamily="2" charset="0"/>
              </a:rPr>
              <a:t>(depending on the detector requirements)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latin typeface="Raleway" pitchFamily="2" charset="0"/>
              </a:rPr>
              <a:t>System paid back </a:t>
            </a:r>
            <a:r>
              <a:rPr lang="en-GB" sz="1100" dirty="0">
                <a:latin typeface="Raleway" pitchFamily="2" charset="0"/>
              </a:rPr>
              <a:t>thanks to the gas saved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E5CC3E-9F36-74B8-61F7-645A62972355}"/>
              </a:ext>
            </a:extLst>
          </p:cNvPr>
          <p:cNvSpPr txBox="1"/>
          <p:nvPr/>
        </p:nvSpPr>
        <p:spPr>
          <a:xfrm>
            <a:off x="2724566" y="3129527"/>
            <a:ext cx="2369263" cy="1586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>
                <a:solidFill>
                  <a:srgbClr val="C00000"/>
                </a:solidFill>
                <a:latin typeface="Raleway" pitchFamily="2" charset="0"/>
              </a:rPr>
              <a:t>CONS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latin typeface="Raleway" pitchFamily="2" charset="0"/>
              </a:rPr>
              <a:t>Higher complexity </a:t>
            </a:r>
            <a:r>
              <a:rPr lang="en-GB" sz="1100" dirty="0">
                <a:latin typeface="Raleway" pitchFamily="2" charset="0"/>
              </a:rPr>
              <a:t>of the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latin typeface="Raleway" pitchFamily="2" charset="0"/>
              </a:rPr>
              <a:t>Analyses required </a:t>
            </a:r>
            <a:r>
              <a:rPr lang="en-GB" sz="1100" dirty="0">
                <a:latin typeface="Raleway" pitchFamily="2" charset="0"/>
              </a:rPr>
              <a:t>to monitor the quality of recirculated gas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BC8E02-5475-E72A-38EF-1F059496B8FB}"/>
              </a:ext>
            </a:extLst>
          </p:cNvPr>
          <p:cNvCxnSpPr>
            <a:cxnSpLocks/>
            <a:stCxn id="2" idx="3"/>
            <a:endCxn id="6" idx="1"/>
          </p:cNvCxnSpPr>
          <p:nvPr/>
        </p:nvCxnSpPr>
        <p:spPr>
          <a:xfrm>
            <a:off x="6176298" y="3678581"/>
            <a:ext cx="277926" cy="3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12CB56-F2C9-ABEF-8EDB-467DFE9E7ABF}"/>
              </a:ext>
            </a:extLst>
          </p:cNvPr>
          <p:cNvCxnSpPr>
            <a:cxnSpLocks/>
            <a:stCxn id="6" idx="3"/>
            <a:endCxn id="22" idx="1"/>
          </p:cNvCxnSpPr>
          <p:nvPr/>
        </p:nvCxnSpPr>
        <p:spPr>
          <a:xfrm flipV="1">
            <a:off x="7445155" y="3678581"/>
            <a:ext cx="277927" cy="3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D2C2C15-D528-7ADC-9DDE-1147AD7CD4D3}"/>
              </a:ext>
            </a:extLst>
          </p:cNvPr>
          <p:cNvGrpSpPr/>
          <p:nvPr/>
        </p:nvGrpSpPr>
        <p:grpSpPr>
          <a:xfrm>
            <a:off x="5185367" y="3441010"/>
            <a:ext cx="3528646" cy="1086805"/>
            <a:chOff x="5185367" y="3381969"/>
            <a:chExt cx="3869841" cy="1116942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CF2F1500-091E-1F40-43B2-970C7FC4D112}"/>
                </a:ext>
              </a:extLst>
            </p:cNvPr>
            <p:cNvSpPr/>
            <p:nvPr/>
          </p:nvSpPr>
          <p:spPr>
            <a:xfrm>
              <a:off x="5185367" y="3381969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GAS MIXER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1C5702F-E82D-931A-DDF2-1D278B06D5F9}"/>
                </a:ext>
              </a:extLst>
            </p:cNvPr>
            <p:cNvSpPr/>
            <p:nvPr/>
          </p:nvSpPr>
          <p:spPr>
            <a:xfrm>
              <a:off x="6576914" y="3385263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bg1"/>
                  </a:solidFill>
                  <a:latin typeface="Raleway" pitchFamily="2" charset="0"/>
                </a:rPr>
                <a:t>DETECTOR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678ECDB-5F5A-4E2E-B039-CEFF2CBDC423}"/>
                </a:ext>
              </a:extLst>
            </p:cNvPr>
            <p:cNvCxnSpPr>
              <a:cxnSpLocks/>
            </p:cNvCxnSpPr>
            <p:nvPr/>
          </p:nvCxnSpPr>
          <p:spPr>
            <a:xfrm>
              <a:off x="7787341" y="3626128"/>
              <a:ext cx="0" cy="646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565A712-62BB-81B5-44ED-3596FCA090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8382" y="4254618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1CC5796-E0D0-6541-8C73-C8ECCD9E567D}"/>
                </a:ext>
              </a:extLst>
            </p:cNvPr>
            <p:cNvSpPr/>
            <p:nvPr/>
          </p:nvSpPr>
          <p:spPr>
            <a:xfrm>
              <a:off x="6852191" y="4010597"/>
              <a:ext cx="536191" cy="488314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bg1"/>
                </a:solidFill>
                <a:latin typeface="Raleway" pitchFamily="2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ED22B82-0147-0D29-FED3-C0A2B525C2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2191" y="4081973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6281C4-C8DC-708A-A30D-9686EF8963DE}"/>
                </a:ext>
              </a:extLst>
            </p:cNvPr>
            <p:cNvCxnSpPr>
              <a:cxnSpLocks/>
            </p:cNvCxnSpPr>
            <p:nvPr/>
          </p:nvCxnSpPr>
          <p:spPr>
            <a:xfrm>
              <a:off x="6852191" y="4254618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DBAEB22-48CC-8299-044E-624060E09B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53232" y="4254618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EF1FF61-DBA5-8244-3582-6139681CEF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1221" y="3626128"/>
              <a:ext cx="0" cy="6284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67B347D-D2D4-EFBC-1786-9265DBFFA0FD}"/>
                </a:ext>
              </a:extLst>
            </p:cNvPr>
            <p:cNvSpPr/>
            <p:nvPr/>
          </p:nvSpPr>
          <p:spPr>
            <a:xfrm>
              <a:off x="7968461" y="3381969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EXHAUST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50BD76D-4D52-1395-065B-A1AEDEF95FDC}"/>
              </a:ext>
            </a:extLst>
          </p:cNvPr>
          <p:cNvCxnSpPr>
            <a:cxnSpLocks/>
          </p:cNvCxnSpPr>
          <p:nvPr/>
        </p:nvCxnSpPr>
        <p:spPr>
          <a:xfrm flipV="1">
            <a:off x="8731921" y="3675827"/>
            <a:ext cx="277927" cy="27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1843331-2BB3-98FA-22D5-5FC3B8C0EAF3}"/>
              </a:ext>
            </a:extLst>
          </p:cNvPr>
          <p:cNvSpPr txBox="1"/>
          <p:nvPr/>
        </p:nvSpPr>
        <p:spPr>
          <a:xfrm>
            <a:off x="5154420" y="4557036"/>
            <a:ext cx="3518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Raleway" pitchFamily="2" charset="0"/>
              </a:rPr>
              <a:t>GAS RECIRCULATION </a:t>
            </a:r>
            <a:r>
              <a:rPr lang="en-GB" sz="1200" b="1" dirty="0">
                <a:solidFill>
                  <a:srgbClr val="002060"/>
                </a:solidFill>
                <a:latin typeface="Raleway" pitchFamily="2" charset="0"/>
                <a:sym typeface="Wingdings" panose="05000000000000000000" pitchFamily="2" charset="2"/>
              </a:rPr>
              <a:t> ~ 10% of gas loss</a:t>
            </a:r>
            <a:endParaRPr lang="en-GB" sz="1200" b="1" dirty="0">
              <a:solidFill>
                <a:srgbClr val="002060"/>
              </a:solidFill>
              <a:latin typeface="Raleway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82D2E84-240D-6929-66A6-A849978C9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461" y="1075757"/>
            <a:ext cx="3440839" cy="188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DD68FD-C80D-4C27-A079-2CB3EAD74716}"/>
              </a:ext>
            </a:extLst>
          </p:cNvPr>
          <p:cNvSpPr txBox="1"/>
          <p:nvPr/>
        </p:nvSpPr>
        <p:spPr>
          <a:xfrm>
            <a:off x="5307898" y="2938831"/>
            <a:ext cx="3772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2"/>
                </a:solidFill>
                <a:latin typeface="Raleway" pitchFamily="2" charset="0"/>
              </a:rPr>
              <a:t>ATLAS RPC gas system in surface gas room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4818DA1-945B-FE1F-D8C3-25F42451D689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193092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8C489336-D3F7-6DFF-C5E3-1DEC1073E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EAF9DEDC-C88C-BCB1-896B-8F9C33F543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Optimization of gas system technologies</a:t>
            </a:r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E6267EED-70A5-76E3-ABDD-A92C71EEBF67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E629C4B9-D0DF-BEBA-B58B-02D28D68824D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D88A1041-FCA2-81E5-3D19-D546F455D97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43DC2E-8897-8439-2585-15C2FD5ED7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11</a:t>
            </a:fld>
            <a:endParaRPr lang="it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DD4AB5-6F87-8395-08C0-D74DD10932B1}"/>
              </a:ext>
            </a:extLst>
          </p:cNvPr>
          <p:cNvGrpSpPr/>
          <p:nvPr/>
        </p:nvGrpSpPr>
        <p:grpSpPr>
          <a:xfrm>
            <a:off x="244950" y="2272839"/>
            <a:ext cx="5955541" cy="2425636"/>
            <a:chOff x="389225" y="2323788"/>
            <a:chExt cx="7756096" cy="33178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D6B53E3-D131-A56D-C3AA-D35C3FAB0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25" y="2407402"/>
              <a:ext cx="7756096" cy="3234273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9C2A6126-7305-2306-E921-A1D82420057F}"/>
                </a:ext>
              </a:extLst>
            </p:cNvPr>
            <p:cNvSpPr txBox="1">
              <a:spLocks/>
            </p:cNvSpPr>
            <p:nvPr/>
          </p:nvSpPr>
          <p:spPr>
            <a:xfrm>
              <a:off x="389225" y="3127688"/>
              <a:ext cx="2665616" cy="5275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As slow as possible opening at input</a:t>
              </a:r>
            </a:p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New modules with regulation valves</a:t>
              </a: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29C73CFA-D3B6-563B-6C88-57DC97C15261}"/>
                </a:ext>
              </a:extLst>
            </p:cNvPr>
            <p:cNvSpPr txBox="1">
              <a:spLocks/>
            </p:cNvSpPr>
            <p:nvPr/>
          </p:nvSpPr>
          <p:spPr>
            <a:xfrm>
              <a:off x="4898923" y="2941205"/>
              <a:ext cx="2101023" cy="6901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New restart procedure</a:t>
              </a:r>
            </a:p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Additional regulation valves</a:t>
              </a:r>
            </a:p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Two sets of PID</a:t>
              </a:r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CBDDC89B-E907-FC7C-CEDA-7313CA0846AD}"/>
                </a:ext>
              </a:extLst>
            </p:cNvPr>
            <p:cNvSpPr txBox="1">
              <a:spLocks/>
            </p:cNvSpPr>
            <p:nvPr/>
          </p:nvSpPr>
          <p:spPr>
            <a:xfrm>
              <a:off x="3222567" y="2323788"/>
              <a:ext cx="3352713" cy="4786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800" dirty="0">
                  <a:solidFill>
                    <a:srgbClr val="002060"/>
                  </a:solidFill>
                  <a:latin typeface="Raleway" pitchFamily="2" charset="0"/>
                </a:rPr>
                <a:t>Pressure regulation by using Detector pressure or “reference volumes”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EF1D95F-53C2-4A7B-9229-FAD1A1A3CADE}"/>
                </a:ext>
              </a:extLst>
            </p:cNvPr>
            <p:cNvSpPr/>
            <p:nvPr/>
          </p:nvSpPr>
          <p:spPr>
            <a:xfrm>
              <a:off x="2412233" y="4024539"/>
              <a:ext cx="642608" cy="59513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002060"/>
                </a:solidFill>
                <a:latin typeface="Raleway" pitchFamily="2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1EB3864-2184-B242-495D-90AE7974FB58}"/>
                </a:ext>
              </a:extLst>
            </p:cNvPr>
            <p:cNvSpPr/>
            <p:nvPr/>
          </p:nvSpPr>
          <p:spPr>
            <a:xfrm>
              <a:off x="3853500" y="3047677"/>
              <a:ext cx="603531" cy="56328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002060"/>
                </a:solidFill>
                <a:latin typeface="Raleway" pitchFamily="2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EE0CEF1-5BF1-A924-E30A-D96B7B7723EB}"/>
                </a:ext>
              </a:extLst>
            </p:cNvPr>
            <p:cNvSpPr/>
            <p:nvPr/>
          </p:nvSpPr>
          <p:spPr>
            <a:xfrm>
              <a:off x="3802619" y="4881439"/>
              <a:ext cx="705292" cy="62081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002060"/>
                </a:solidFill>
                <a:latin typeface="Raleway" pitchFamily="2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8A14469-25FA-F67F-F2FD-FAF99565B12A}"/>
                </a:ext>
              </a:extLst>
            </p:cNvPr>
            <p:cNvSpPr/>
            <p:nvPr/>
          </p:nvSpPr>
          <p:spPr>
            <a:xfrm>
              <a:off x="7180677" y="2521196"/>
              <a:ext cx="678534" cy="226906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002060"/>
                </a:solidFill>
                <a:latin typeface="Raleway" pitchFamily="2" charset="0"/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287A92B-B1EF-6BE1-3BB3-690CE9AFFE97}"/>
                </a:ext>
              </a:extLst>
            </p:cNvPr>
            <p:cNvCxnSpPr>
              <a:cxnSpLocks/>
              <a:stCxn id="8" idx="2"/>
              <a:endCxn id="14" idx="1"/>
            </p:cNvCxnSpPr>
            <p:nvPr/>
          </p:nvCxnSpPr>
          <p:spPr>
            <a:xfrm>
              <a:off x="1722033" y="3655189"/>
              <a:ext cx="784308" cy="45650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DC7E913-D785-3856-7717-3D61DB73BFF5}"/>
                </a:ext>
              </a:extLst>
            </p:cNvPr>
            <p:cNvCxnSpPr>
              <a:cxnSpLocks/>
              <a:stCxn id="12" idx="2"/>
              <a:endCxn id="16" idx="7"/>
            </p:cNvCxnSpPr>
            <p:nvPr/>
          </p:nvCxnSpPr>
          <p:spPr>
            <a:xfrm flipH="1">
              <a:off x="4368646" y="2802393"/>
              <a:ext cx="530278" cy="3277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66756A-97A0-B59C-D9AE-DD2D5CF553B9}"/>
                </a:ext>
              </a:extLst>
            </p:cNvPr>
            <p:cNvCxnSpPr>
              <a:cxnSpLocks/>
              <a:stCxn id="12" idx="2"/>
              <a:endCxn id="17" idx="0"/>
            </p:cNvCxnSpPr>
            <p:nvPr/>
          </p:nvCxnSpPr>
          <p:spPr>
            <a:xfrm flipH="1">
              <a:off x="4155265" y="2802393"/>
              <a:ext cx="743659" cy="20790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E73CF98-DE65-EF38-0D98-930C1419BF68}"/>
                </a:ext>
              </a:extLst>
            </p:cNvPr>
            <p:cNvCxnSpPr>
              <a:cxnSpLocks/>
              <a:stCxn id="11" idx="3"/>
              <a:endCxn id="18" idx="2"/>
            </p:cNvCxnSpPr>
            <p:nvPr/>
          </p:nvCxnSpPr>
          <p:spPr>
            <a:xfrm>
              <a:off x="6999946" y="3286276"/>
              <a:ext cx="180731" cy="3694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5CB5C7-BAA6-61BA-12F7-12454A9F7281}"/>
              </a:ext>
            </a:extLst>
          </p:cNvPr>
          <p:cNvGrpSpPr/>
          <p:nvPr/>
        </p:nvGrpSpPr>
        <p:grpSpPr>
          <a:xfrm>
            <a:off x="6299261" y="2947081"/>
            <a:ext cx="2733852" cy="1751394"/>
            <a:chOff x="4850154" y="3575998"/>
            <a:chExt cx="4082902" cy="2668916"/>
          </a:xfrm>
        </p:grpSpPr>
        <p:pic>
          <p:nvPicPr>
            <p:cNvPr id="24" name="Google Shape;414;p45">
              <a:extLst>
                <a:ext uri="{FF2B5EF4-FFF2-40B4-BE49-F238E27FC236}">
                  <a16:creationId xmlns:a16="http://schemas.microsoft.com/office/drawing/2014/main" id="{757B80EA-46CC-051E-8222-671D19F92692}"/>
                </a:ext>
              </a:extLst>
            </p:cNvPr>
            <p:cNvPicPr preferRelativeResize="0"/>
            <p:nvPr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0154" y="3575998"/>
              <a:ext cx="4082902" cy="26689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5F60343-EE04-54E4-94AF-8140CF7C1486}"/>
                </a:ext>
              </a:extLst>
            </p:cNvPr>
            <p:cNvSpPr txBox="1"/>
            <p:nvPr/>
          </p:nvSpPr>
          <p:spPr>
            <a:xfrm>
              <a:off x="4850154" y="4399837"/>
              <a:ext cx="1331557" cy="3283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CH" sz="800" kern="1200" dirty="0" err="1">
                  <a:solidFill>
                    <a:srgbClr val="002060"/>
                  </a:solidFill>
                  <a:latin typeface="Raleway" pitchFamily="2" charset="0"/>
                  <a:ea typeface="+mn-ea"/>
                  <a:cs typeface="+mn-cs"/>
                </a:rPr>
                <a:t>with</a:t>
              </a:r>
              <a:r>
                <a:rPr lang="fr-CH" sz="800" kern="1200" dirty="0">
                  <a:solidFill>
                    <a:srgbClr val="002060"/>
                  </a:solidFill>
                  <a:latin typeface="Raleway" pitchFamily="2" charset="0"/>
                  <a:ea typeface="+mn-ea"/>
                  <a:cs typeface="+mn-cs"/>
                </a:rPr>
                <a:t> new valve</a:t>
              </a:r>
              <a:endParaRPr lang="en-GB" sz="800" kern="1200" dirty="0">
                <a:solidFill>
                  <a:srgbClr val="002060"/>
                </a:solidFill>
                <a:latin typeface="Raleway" pitchFamily="2" charset="0"/>
                <a:ea typeface="+mn-ea"/>
                <a:cs typeface="+mn-cs"/>
              </a:endParaRP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DDDAEE-D4C0-8F48-C88D-7EFA5174CD59}"/>
              </a:ext>
            </a:extLst>
          </p:cNvPr>
          <p:cNvCxnSpPr/>
          <p:nvPr/>
        </p:nvCxnSpPr>
        <p:spPr>
          <a:xfrm>
            <a:off x="7208874" y="3579940"/>
            <a:ext cx="72833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703D3E2-8AF8-8B13-9EBB-5BD5F1A17BFA}"/>
              </a:ext>
            </a:extLst>
          </p:cNvPr>
          <p:cNvSpPr txBox="1"/>
          <p:nvPr/>
        </p:nvSpPr>
        <p:spPr>
          <a:xfrm>
            <a:off x="311700" y="1022197"/>
            <a:ext cx="8640914" cy="13380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rgbClr val="002060"/>
                </a:solidFill>
                <a:latin typeface="Raleway" pitchFamily="2" charset="0"/>
                <a:cs typeface="Times New Roman" pitchFamily="18" charset="0"/>
              </a:rPr>
              <a:t>Minimize detector pressure/flow fluctuation to cope with observed inborne fragility of detector components </a:t>
            </a:r>
            <a:r>
              <a:rPr lang="en-GB" sz="1100" b="1" dirty="0">
                <a:solidFill>
                  <a:srgbClr val="002060"/>
                </a:solidFill>
                <a:latin typeface="Raleway" pitchFamily="2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GB" sz="1100" b="1" dirty="0">
                <a:solidFill>
                  <a:srgbClr val="002060"/>
                </a:solidFill>
                <a:latin typeface="Raleway" pitchFamily="2" charset="0"/>
                <a:cs typeface="Times New Roman" pitchFamily="18" charset="0"/>
              </a:rPr>
              <a:t>From &lt; 1 mbar to ~ 0.1 mbar not an easy challenge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2"/>
                </a:solidFill>
                <a:latin typeface="Raleway" pitchFamily="2" charset="0"/>
                <a:cs typeface="Times New Roman" pitchFamily="18" charset="0"/>
              </a:rPr>
              <a:t>All upgrades required dedicated R&amp;D, development of components, commissioning, … and today operation is more complex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  <a:cs typeface="Times New Roman" pitchFamily="18" charset="0"/>
              </a:rPr>
              <a:t>Our operating conditions often have no equivalents in the industrial domain!</a:t>
            </a:r>
            <a:br>
              <a:rPr lang="en-GB" sz="1100" b="1" dirty="0">
                <a:solidFill>
                  <a:schemeClr val="bg2"/>
                </a:solidFill>
                <a:latin typeface="Raleway" pitchFamily="2" charset="0"/>
                <a:cs typeface="Times New Roman" pitchFamily="18" charset="0"/>
              </a:rPr>
            </a:br>
            <a:endParaRPr lang="en-GB" sz="100" dirty="0">
              <a:solidFill>
                <a:srgbClr val="000000"/>
              </a:solidFill>
              <a:latin typeface="Raleway" pitchFamily="2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sz="1100" dirty="0">
              <a:solidFill>
                <a:srgbClr val="000000"/>
              </a:solidFill>
              <a:latin typeface="Raleway" pitchFamily="2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sz="1100" dirty="0">
              <a:solidFill>
                <a:srgbClr val="000000"/>
              </a:solidFill>
              <a:latin typeface="Raleway" pitchFamily="2" charset="0"/>
              <a:cs typeface="Times New Roman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2C3216-F904-5F12-F94D-5BCC0C89EE24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32C193B-C495-EFA9-E66C-79FF44EAEFEB}"/>
              </a:ext>
            </a:extLst>
          </p:cNvPr>
          <p:cNvSpPr txBox="1"/>
          <p:nvPr/>
        </p:nvSpPr>
        <p:spPr>
          <a:xfrm>
            <a:off x="6619404" y="2735003"/>
            <a:ext cx="22268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Raleway" pitchFamily="2" charset="0"/>
              </a:rPr>
              <a:t>https://doi.org/10.1016/j.nima.2023.168444</a:t>
            </a:r>
          </a:p>
        </p:txBody>
      </p:sp>
    </p:spTree>
    <p:extLst>
      <p:ext uri="{BB962C8B-B14F-4D97-AF65-F5344CB8AC3E}">
        <p14:creationId xmlns:p14="http://schemas.microsoft.com/office/powerpoint/2010/main" val="1803207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2FC03AA2-F445-568E-062C-CA24605DA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B81C6B17-733D-9BF8-F44C-F9F9D76E59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Analyses to monitor gas recirculation systems</a:t>
            </a:r>
            <a:endParaRPr dirty="0"/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67A50346-DDB6-90DF-B6D9-C4D6AA72EBEA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666E04CE-F02A-C58C-6DC5-2CFD28592AE7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FBD2F928-99E0-7042-6F9B-14F7CD61D2D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69819E-1DC2-F74F-180E-B73892177A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12</a:t>
            </a:fld>
            <a:endParaRPr lang="it"/>
          </a:p>
        </p:txBody>
      </p:sp>
      <p:pic>
        <p:nvPicPr>
          <p:cNvPr id="34" name="Picture 27" descr="Picture 27">
            <a:extLst>
              <a:ext uri="{FF2B5EF4-FFF2-40B4-BE49-F238E27FC236}">
                <a16:creationId xmlns:a16="http://schemas.microsoft.com/office/drawing/2014/main" id="{F39EF010-12D4-6152-1AF1-E8D51EB29B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81" t="34650" r="16192" b="11151"/>
          <a:stretch/>
        </p:blipFill>
        <p:spPr>
          <a:xfrm>
            <a:off x="3471656" y="3752344"/>
            <a:ext cx="1089666" cy="101832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C8124A3-F4BA-4A51-6EC6-588502D0873C}"/>
              </a:ext>
            </a:extLst>
          </p:cNvPr>
          <p:cNvGrpSpPr/>
          <p:nvPr/>
        </p:nvGrpSpPr>
        <p:grpSpPr>
          <a:xfrm>
            <a:off x="692967" y="1764017"/>
            <a:ext cx="7786916" cy="2991960"/>
            <a:chOff x="187503" y="1090693"/>
            <a:chExt cx="8584846" cy="367272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CBB10E4-9A86-EEE8-C8CB-BC7FDDDDE805}"/>
                </a:ext>
              </a:extLst>
            </p:cNvPr>
            <p:cNvSpPr/>
            <p:nvPr/>
          </p:nvSpPr>
          <p:spPr>
            <a:xfrm>
              <a:off x="3826205" y="1819935"/>
              <a:ext cx="1908670" cy="664169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002060"/>
                  </a:solidFill>
                  <a:latin typeface="Raleway" pitchFamily="2" charset="0"/>
                </a:rPr>
                <a:t>Monitoring systems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B09B807-C672-E630-B62D-C3BBBA04F458}"/>
                </a:ext>
              </a:extLst>
            </p:cNvPr>
            <p:cNvCxnSpPr>
              <a:cxnSpLocks/>
              <a:stCxn id="2" idx="7"/>
            </p:cNvCxnSpPr>
            <p:nvPr/>
          </p:nvCxnSpPr>
          <p:spPr>
            <a:xfrm flipV="1">
              <a:off x="5455357" y="1344694"/>
              <a:ext cx="789209" cy="572505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D422384-A6FF-6F49-7D36-9175BA196A12}"/>
                </a:ext>
              </a:extLst>
            </p:cNvPr>
            <p:cNvCxnSpPr>
              <a:cxnSpLocks/>
              <a:stCxn id="2" idx="4"/>
            </p:cNvCxnSpPr>
            <p:nvPr/>
          </p:nvCxnSpPr>
          <p:spPr>
            <a:xfrm flipH="1">
              <a:off x="4778904" y="2484104"/>
              <a:ext cx="1636" cy="54000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Google Shape;83;p14">
              <a:extLst>
                <a:ext uri="{FF2B5EF4-FFF2-40B4-BE49-F238E27FC236}">
                  <a16:creationId xmlns:a16="http://schemas.microsoft.com/office/drawing/2014/main" id="{A79CCA91-816C-865C-3047-D41F51006DFF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244566" y="1480551"/>
              <a:ext cx="2442141" cy="5423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82;p20">
              <a:extLst>
                <a:ext uri="{FF2B5EF4-FFF2-40B4-BE49-F238E27FC236}">
                  <a16:creationId xmlns:a16="http://schemas.microsoft.com/office/drawing/2014/main" id="{0CBDF000-72BA-AD34-9AD8-34757E1E5FA8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5834" t="33214" r="6067" b="17755"/>
            <a:stretch/>
          </p:blipFill>
          <p:spPr>
            <a:xfrm>
              <a:off x="6879544" y="2043836"/>
              <a:ext cx="1618455" cy="11397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846B5E-E71F-14EB-7E8E-78185FA411EE}"/>
                </a:ext>
              </a:extLst>
            </p:cNvPr>
            <p:cNvSpPr txBox="1"/>
            <p:nvPr/>
          </p:nvSpPr>
          <p:spPr>
            <a:xfrm>
              <a:off x="6158926" y="1090693"/>
              <a:ext cx="2613423" cy="49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002060"/>
                  </a:solidFill>
                  <a:latin typeface="Raleway" pitchFamily="2" charset="0"/>
                </a:rPr>
                <a:t>Potentiometric analysis to monitor F- production in LHC systems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1C0291-813C-9A97-370D-3E95124200A4}"/>
                </a:ext>
              </a:extLst>
            </p:cNvPr>
            <p:cNvSpPr txBox="1"/>
            <p:nvPr/>
          </p:nvSpPr>
          <p:spPr>
            <a:xfrm>
              <a:off x="837244" y="1130080"/>
              <a:ext cx="2613423" cy="311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002060"/>
                  </a:solidFill>
                  <a:latin typeface="Raleway" pitchFamily="2" charset="0"/>
                </a:rPr>
                <a:t>µGC analyses</a:t>
              </a:r>
            </a:p>
          </p:txBody>
        </p:sp>
        <p:pic>
          <p:nvPicPr>
            <p:cNvPr id="29" name="Picture 28" descr="A machine with wires and wires&#10;&#10;AI-generated content may be incorrect.">
              <a:extLst>
                <a:ext uri="{FF2B5EF4-FFF2-40B4-BE49-F238E27FC236}">
                  <a16:creationId xmlns:a16="http://schemas.microsoft.com/office/drawing/2014/main" id="{A8A94253-CAC9-F76B-10B7-5A4A5807A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5315" t="32243" r="21378"/>
            <a:stretch/>
          </p:blipFill>
          <p:spPr>
            <a:xfrm>
              <a:off x="187503" y="1427835"/>
              <a:ext cx="1163817" cy="1660833"/>
            </a:xfrm>
            <a:prstGeom prst="rect">
              <a:avLst/>
            </a:prstGeom>
          </p:spPr>
        </p:pic>
        <p:pic>
          <p:nvPicPr>
            <p:cNvPr id="23" name="Picture 22" descr="A graph of a chemical reaction&#10;&#10;AI-generated content may be incorrect.">
              <a:extLst>
                <a:ext uri="{FF2B5EF4-FFF2-40B4-BE49-F238E27FC236}">
                  <a16:creationId xmlns:a16="http://schemas.microsoft.com/office/drawing/2014/main" id="{3AE3565C-3942-5C5D-721A-6B8B67CC1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61807" y="2050294"/>
              <a:ext cx="2129791" cy="1204663"/>
            </a:xfrm>
            <a:prstGeom prst="rect">
              <a:avLst/>
            </a:prstGeom>
          </p:spPr>
        </p:pic>
        <p:pic>
          <p:nvPicPr>
            <p:cNvPr id="30" name="Immagine 9" descr="Immagine 9">
              <a:extLst>
                <a:ext uri="{FF2B5EF4-FFF2-40B4-BE49-F238E27FC236}">
                  <a16:creationId xmlns:a16="http://schemas.microsoft.com/office/drawing/2014/main" id="{8E1475D8-376A-0452-0418-0B33422CC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8920"/>
            <a:stretch>
              <a:fillRect/>
            </a:stretch>
          </p:blipFill>
          <p:spPr>
            <a:xfrm rot="16200000" flipH="1">
              <a:off x="4820441" y="3496875"/>
              <a:ext cx="1225837" cy="1269473"/>
            </a:xfrm>
            <a:prstGeom prst="rect">
              <a:avLst/>
            </a:prstGeom>
            <a:ln w="12700">
              <a:miter lim="400000"/>
            </a:ln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AC97A89-CD31-D45D-29A6-7603C1D0D7CD}"/>
                </a:ext>
              </a:extLst>
            </p:cNvPr>
            <p:cNvCxnSpPr>
              <a:cxnSpLocks/>
              <a:stCxn id="2" idx="1"/>
            </p:cNvCxnSpPr>
            <p:nvPr/>
          </p:nvCxnSpPr>
          <p:spPr>
            <a:xfrm flipH="1" flipV="1">
              <a:off x="3323351" y="1337772"/>
              <a:ext cx="782373" cy="579427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932CA1D-B7A2-D7A2-D040-6DBAFB41D586}"/>
                </a:ext>
              </a:extLst>
            </p:cNvPr>
            <p:cNvSpPr txBox="1"/>
            <p:nvPr/>
          </p:nvSpPr>
          <p:spPr>
            <a:xfrm>
              <a:off x="3250926" y="3111457"/>
              <a:ext cx="2613423" cy="311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002060"/>
                  </a:solidFill>
                  <a:latin typeface="Raleway" pitchFamily="2" charset="0"/>
                </a:rPr>
                <a:t>Online monitoring setups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6D4AD9A-5BA2-9EC2-2B23-39F0F717A81E}"/>
                </a:ext>
              </a:extLst>
            </p:cNvPr>
            <p:cNvSpPr txBox="1"/>
            <p:nvPr/>
          </p:nvSpPr>
          <p:spPr>
            <a:xfrm>
              <a:off x="2571732" y="4310054"/>
              <a:ext cx="1033207" cy="2455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2060"/>
                  </a:solidFill>
                  <a:latin typeface="Raleway" pitchFamily="2" charset="0"/>
                </a:rPr>
                <a:t>Infrared analyser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1841BD5-EC98-F5F8-FEDB-4FA8F71473F8}"/>
                </a:ext>
              </a:extLst>
            </p:cNvPr>
            <p:cNvSpPr txBox="1"/>
            <p:nvPr/>
          </p:nvSpPr>
          <p:spPr>
            <a:xfrm>
              <a:off x="5864349" y="4536738"/>
              <a:ext cx="514979" cy="2266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>
                  <a:solidFill>
                    <a:srgbClr val="002060"/>
                  </a:solidFill>
                  <a:latin typeface="Raleway" pitchFamily="2" charset="0"/>
                </a:rPr>
                <a:t>SWPC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7A7FDAA-D927-B67F-9481-5543EC133B8B}"/>
              </a:ext>
            </a:extLst>
          </p:cNvPr>
          <p:cNvSpPr txBox="1"/>
          <p:nvPr/>
        </p:nvSpPr>
        <p:spPr>
          <a:xfrm>
            <a:off x="311504" y="1009854"/>
            <a:ext cx="8311305" cy="65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300" dirty="0">
                <a:latin typeface="Raleway" pitchFamily="2" charset="0"/>
              </a:rPr>
              <a:t>Operating these </a:t>
            </a:r>
            <a:r>
              <a:rPr lang="en-GB" sz="1300" b="1" dirty="0">
                <a:latin typeface="Raleway" pitchFamily="2" charset="0"/>
              </a:rPr>
              <a:t>systems</a:t>
            </a:r>
            <a:r>
              <a:rPr lang="en-GB" sz="1300" dirty="0">
                <a:latin typeface="Raleway" pitchFamily="2" charset="0"/>
              </a:rPr>
              <a:t> is </a:t>
            </a:r>
            <a:r>
              <a:rPr lang="en-GB" sz="1300" b="1" dirty="0">
                <a:latin typeface="Raleway" pitchFamily="2" charset="0"/>
              </a:rPr>
              <a:t>challenging</a:t>
            </a:r>
            <a:r>
              <a:rPr lang="en-GB" sz="1300" dirty="0">
                <a:latin typeface="Raleway" pitchFamily="2" charset="0"/>
              </a:rPr>
              <a:t> &amp; </a:t>
            </a:r>
            <a:r>
              <a:rPr lang="en-GB" sz="1300" b="1" dirty="0">
                <a:latin typeface="Raleway" pitchFamily="2" charset="0"/>
              </a:rPr>
              <a:t>impurities</a:t>
            </a:r>
            <a:r>
              <a:rPr lang="en-GB" sz="1300" dirty="0">
                <a:latin typeface="Raleway" pitchFamily="2" charset="0"/>
              </a:rPr>
              <a:t> are formed in the gas loop (e.g. </a:t>
            </a:r>
            <a:r>
              <a:rPr lang="en-GB" sz="1300" b="1" dirty="0">
                <a:latin typeface="Raleway" pitchFamily="2" charset="0"/>
              </a:rPr>
              <a:t>F</a:t>
            </a:r>
            <a:r>
              <a:rPr lang="en-GB" sz="1300" b="1" baseline="30000" dirty="0">
                <a:latin typeface="Raleway" pitchFamily="2" charset="0"/>
              </a:rPr>
              <a:t>-</a:t>
            </a:r>
            <a:r>
              <a:rPr lang="en-GB" sz="1300" dirty="0">
                <a:latin typeface="Raleway" pitchFamily="2" charset="0"/>
              </a:rPr>
              <a:t>) </a:t>
            </a:r>
            <a:r>
              <a:rPr lang="en-GB" sz="1300" dirty="0"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GB" sz="1300" b="1" dirty="0">
                <a:latin typeface="Raleway" pitchFamily="2" charset="0"/>
                <a:sym typeface="Wingdings" panose="05000000000000000000" pitchFamily="2" charset="2"/>
              </a:rPr>
              <a:t>filtering and monitoring systems</a:t>
            </a:r>
            <a:r>
              <a:rPr lang="en-GB" sz="1300" dirty="0">
                <a:latin typeface="Raleway" pitchFamily="2" charset="0"/>
                <a:sym typeface="Wingdings" panose="05000000000000000000" pitchFamily="2" charset="2"/>
              </a:rPr>
              <a:t> are crucial!</a:t>
            </a:r>
            <a:endParaRPr lang="en-GB" sz="1300" dirty="0">
              <a:latin typeface="Raleway" pitchFamily="2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3F005F-1C73-6C9F-7F7D-146B362D8E09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91C6B57-291A-DA8C-FF01-230327068E74}"/>
              </a:ext>
            </a:extLst>
          </p:cNvPr>
          <p:cNvSpPr txBox="1"/>
          <p:nvPr/>
        </p:nvSpPr>
        <p:spPr>
          <a:xfrm>
            <a:off x="6392390" y="3476288"/>
            <a:ext cx="22092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Raleway" pitchFamily="2" charset="0"/>
              </a:rPr>
              <a:t>https://doi.org/10.1016/j.nima.2025.170515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EB9638B-7702-1F40-CEE6-88EF54437325}"/>
              </a:ext>
            </a:extLst>
          </p:cNvPr>
          <p:cNvSpPr txBox="1"/>
          <p:nvPr/>
        </p:nvSpPr>
        <p:spPr>
          <a:xfrm>
            <a:off x="692967" y="3473375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800" dirty="0">
                <a:latin typeface="Raleway" pitchFamily="2" charset="0"/>
              </a:rPr>
              <a:t>https://doi.org/10.1088/1748-0221/14/09/C09006</a:t>
            </a:r>
          </a:p>
        </p:txBody>
      </p:sp>
    </p:spTree>
    <p:extLst>
      <p:ext uri="{BB962C8B-B14F-4D97-AF65-F5344CB8AC3E}">
        <p14:creationId xmlns:p14="http://schemas.microsoft.com/office/powerpoint/2010/main" val="3254762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6F3814FB-B7B7-8172-B148-5CEDF360F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3C7B27E8-65CC-F07A-6F5C-1C4A40EF13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Small and micro recirculating systems</a:t>
            </a:r>
            <a:endParaRPr dirty="0"/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36C31F5E-9181-2DDB-7ACA-9161482BF4A3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3C7233F9-F44A-D096-3E9A-624FC41CA097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FE1EA0CE-AF99-C41D-095E-8BC191BB7F1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EEEC62-8C98-4AA2-5452-0A00610F10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13</a:t>
            </a:fld>
            <a:endParaRPr lang="it"/>
          </a:p>
        </p:txBody>
      </p:sp>
      <p:pic>
        <p:nvPicPr>
          <p:cNvPr id="5" name="Google Shape;67;p14">
            <a:extLst>
              <a:ext uri="{FF2B5EF4-FFF2-40B4-BE49-F238E27FC236}">
                <a16:creationId xmlns:a16="http://schemas.microsoft.com/office/drawing/2014/main" id="{E22B29C7-6B42-3988-0C76-01BC214C3D0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5966" y="3348838"/>
            <a:ext cx="1846570" cy="127566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8;p14">
            <a:extLst>
              <a:ext uri="{FF2B5EF4-FFF2-40B4-BE49-F238E27FC236}">
                <a16:creationId xmlns:a16="http://schemas.microsoft.com/office/drawing/2014/main" id="{5CF29C14-8467-8C66-BE8A-226B78344488}"/>
              </a:ext>
            </a:extLst>
          </p:cNvPr>
          <p:cNvSpPr txBox="1"/>
          <p:nvPr/>
        </p:nvSpPr>
        <p:spPr>
          <a:xfrm>
            <a:off x="5294441" y="1240453"/>
            <a:ext cx="1304810" cy="184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rgbClr val="002060"/>
                </a:solidFill>
                <a:latin typeface="Raleway" pitchFamily="2" charset="0"/>
              </a:rPr>
              <a:t>LHC gas system</a:t>
            </a:r>
            <a:endParaRPr sz="1000" b="1" dirty="0">
              <a:solidFill>
                <a:srgbClr val="002060"/>
              </a:solidFill>
              <a:latin typeface="Raleway" pitchFamily="2" charset="0"/>
            </a:endParaRPr>
          </a:p>
        </p:txBody>
      </p:sp>
      <p:sp>
        <p:nvSpPr>
          <p:cNvPr id="7" name="Google Shape;69;p14">
            <a:extLst>
              <a:ext uri="{FF2B5EF4-FFF2-40B4-BE49-F238E27FC236}">
                <a16:creationId xmlns:a16="http://schemas.microsoft.com/office/drawing/2014/main" id="{43C4148C-6C65-83ED-F3D4-CC4C85050D7C}"/>
              </a:ext>
            </a:extLst>
          </p:cNvPr>
          <p:cNvSpPr txBox="1"/>
          <p:nvPr/>
        </p:nvSpPr>
        <p:spPr>
          <a:xfrm>
            <a:off x="5675966" y="4547740"/>
            <a:ext cx="1939206" cy="346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rgbClr val="002060"/>
                </a:solidFill>
                <a:latin typeface="Raleway" pitchFamily="2" charset="0"/>
              </a:rPr>
              <a:t>Micro recirculation system</a:t>
            </a:r>
            <a:endParaRPr sz="1000" b="1" dirty="0">
              <a:solidFill>
                <a:srgbClr val="002060"/>
              </a:solidFill>
              <a:latin typeface="Raleway" pitchFamily="2" charset="0"/>
            </a:endParaRPr>
          </a:p>
        </p:txBody>
      </p:sp>
      <p:sp>
        <p:nvSpPr>
          <p:cNvPr id="13" name="Google Shape;70;p14">
            <a:extLst>
              <a:ext uri="{FF2B5EF4-FFF2-40B4-BE49-F238E27FC236}">
                <a16:creationId xmlns:a16="http://schemas.microsoft.com/office/drawing/2014/main" id="{6A04F143-144A-F30A-D933-9B7634D2D7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448358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Target </a:t>
            </a:r>
            <a:r>
              <a:rPr lang="en-GB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Small laboratory gas detector setups </a:t>
            </a:r>
            <a:br>
              <a:rPr lang="en-GB" sz="1100" dirty="0">
                <a:solidFill>
                  <a:schemeClr val="bg2"/>
                </a:solidFill>
                <a:latin typeface="Raleway" pitchFamily="2" charset="0"/>
              </a:rPr>
            </a:b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(flushing of few l/h)</a:t>
            </a:r>
            <a:endParaRPr sz="1100" dirty="0">
              <a:solidFill>
                <a:schemeClr val="bg2"/>
              </a:solidFill>
              <a:latin typeface="Raleway" pitchFamily="2" charset="0"/>
            </a:endParaRPr>
          </a:p>
          <a:p>
            <a:pPr marL="171450" lvl="0" indent="-1714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Proposal </a:t>
            </a:r>
            <a:r>
              <a:rPr lang="en-GB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micro 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gas recirculation system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As with gas systems, gas is pumped around in closed loop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200" b="1" dirty="0">
                <a:solidFill>
                  <a:srgbClr val="002060"/>
                </a:solidFill>
                <a:latin typeface="Raleway" pitchFamily="2" charset="0"/>
              </a:rPr>
              <a:t>Requirements</a:t>
            </a:r>
            <a:endParaRPr sz="1200" b="1" dirty="0">
              <a:solidFill>
                <a:srgbClr val="002060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For detector volumes </a:t>
            </a: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up to 100L</a:t>
            </a:r>
            <a:endParaRPr sz="1100" b="1" dirty="0">
              <a:solidFill>
                <a:schemeClr val="bg2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Compact and portable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: fits on a desk / in a box</a:t>
            </a:r>
            <a:endParaRPr sz="1100" dirty="0">
              <a:solidFill>
                <a:schemeClr val="bg2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Modular</a:t>
            </a: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: every setup has different needs (optional purifier, flow monitoring, analysers etc.)</a:t>
            </a:r>
            <a:endParaRPr sz="1100" dirty="0">
              <a:solidFill>
                <a:schemeClr val="bg2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Starting price ~ O(10³) CHF</a:t>
            </a:r>
            <a:endParaRPr sz="1100" dirty="0">
              <a:solidFill>
                <a:schemeClr val="bg2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bg2"/>
                </a:solidFill>
                <a:latin typeface="Raleway" pitchFamily="2" charset="0"/>
              </a:rPr>
              <a:t>Easy to build, use and maintain</a:t>
            </a:r>
            <a:endParaRPr sz="1100" dirty="0">
              <a:solidFill>
                <a:schemeClr val="bg2"/>
              </a:solidFill>
              <a:latin typeface="Raleway" pitchFamily="2" charset="0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bg2"/>
                </a:solidFill>
                <a:latin typeface="Raleway" pitchFamily="2" charset="0"/>
              </a:rPr>
              <a:t>Simple control and monitoring</a:t>
            </a:r>
            <a:endParaRPr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EFE14C3-A4A0-F4F3-EA02-2F5AAB575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349" y="1240453"/>
            <a:ext cx="1651210" cy="204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69;p14">
            <a:extLst>
              <a:ext uri="{FF2B5EF4-FFF2-40B4-BE49-F238E27FC236}">
                <a16:creationId xmlns:a16="http://schemas.microsoft.com/office/drawing/2014/main" id="{3A1B6685-D581-E4E9-4D26-77980B4FEBDA}"/>
              </a:ext>
            </a:extLst>
          </p:cNvPr>
          <p:cNvSpPr txBox="1"/>
          <p:nvPr/>
        </p:nvSpPr>
        <p:spPr>
          <a:xfrm>
            <a:off x="7141651" y="887894"/>
            <a:ext cx="1939206" cy="346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rgbClr val="002060"/>
                </a:solidFill>
                <a:latin typeface="Raleway" pitchFamily="2" charset="0"/>
              </a:rPr>
              <a:t>Small recirculation system</a:t>
            </a:r>
            <a:endParaRPr sz="1000" b="1" dirty="0">
              <a:solidFill>
                <a:srgbClr val="002060"/>
              </a:solidFill>
              <a:latin typeface="Raleway" pitchFamily="2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F822691-ECAD-7B7A-D7A3-A53826FE6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959" y="1524661"/>
            <a:ext cx="2369905" cy="129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A25BFC5-6E32-ADC7-E20D-9A49FB25AED1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1FA18FF-C3A5-23B2-8CB1-227DC4D666ED}"/>
              </a:ext>
            </a:extLst>
          </p:cNvPr>
          <p:cNvSpPr txBox="1"/>
          <p:nvPr/>
        </p:nvSpPr>
        <p:spPr>
          <a:xfrm>
            <a:off x="342943" y="4532869"/>
            <a:ext cx="30171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latin typeface="Raleway" pitchFamily="2" charset="0"/>
              </a:rPr>
              <a:t>https://doi.org/10.1016/j.nima.2023.168095</a:t>
            </a:r>
          </a:p>
        </p:txBody>
      </p:sp>
    </p:spTree>
    <p:extLst>
      <p:ext uri="{BB962C8B-B14F-4D97-AF65-F5344CB8AC3E}">
        <p14:creationId xmlns:p14="http://schemas.microsoft.com/office/powerpoint/2010/main" val="2229604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2282512A-9B70-A7BC-F1B8-25FC5A8DC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2E561FA5-1141-9560-9FCB-0E1681FCD51B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5F46618E-FB60-4E0F-37AB-A07214AC46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>
                <a:solidFill>
                  <a:schemeClr val="bg1"/>
                </a:solidFill>
              </a:rPr>
              <a:t>Gas recuperation systems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BFF9C3-7B63-96CA-0A15-AE69C3E26E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14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988675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Gas recovery systems for fluorinated gases</a:t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8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310411" y="1397029"/>
            <a:ext cx="4520537" cy="3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Due to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air accumulation in the gas mixture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, some detectors cannot work with a 100% recirculated fraction</a:t>
            </a:r>
            <a:endParaRPr sz="1400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Usual 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recirculation fraction of 90%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(detector requirements) →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10% sent to the </a:t>
            </a:r>
            <a:r>
              <a:rPr lang="en-US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exhaust</a:t>
            </a:r>
            <a:endParaRPr sz="1400" b="1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In some cases, this gas is sent to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recovery plants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where the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GHG is separated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from </a:t>
            </a:r>
            <a:b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the other components,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stored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and then </a:t>
            </a:r>
            <a:r>
              <a:rPr lang="it" sz="14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re-injected</a:t>
            </a:r>
            <a:r>
              <a:rPr lang="it" sz="14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in the mixer through a dedicated line</a:t>
            </a:r>
            <a:endParaRPr sz="1400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400" dirty="0">
              <a:solidFill>
                <a:srgbClr val="000000"/>
              </a:solidFill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047645-91B4-8A49-C6A2-B2BE9EA3D3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15</a:t>
            </a:fld>
            <a:endParaRPr lang="it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C08163-5645-FB2D-329A-DC6AD21E042C}"/>
              </a:ext>
            </a:extLst>
          </p:cNvPr>
          <p:cNvGrpSpPr/>
          <p:nvPr/>
        </p:nvGrpSpPr>
        <p:grpSpPr>
          <a:xfrm>
            <a:off x="5023502" y="1734923"/>
            <a:ext cx="3781050" cy="2150323"/>
            <a:chOff x="2455109" y="2515846"/>
            <a:chExt cx="4312682" cy="200488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35929A1-C525-BFAE-0826-31F89EFDDC7B}"/>
                </a:ext>
              </a:extLst>
            </p:cNvPr>
            <p:cNvCxnSpPr>
              <a:cxnSpLocks/>
            </p:cNvCxnSpPr>
            <p:nvPr/>
          </p:nvCxnSpPr>
          <p:spPr>
            <a:xfrm>
              <a:off x="6524428" y="3008360"/>
              <a:ext cx="24336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05DF1048-EAAE-A3A8-A4A9-0574C84AA778}"/>
                </a:ext>
              </a:extLst>
            </p:cNvPr>
            <p:cNvCxnSpPr>
              <a:cxnSpLocks/>
            </p:cNvCxnSpPr>
            <p:nvPr/>
          </p:nvCxnSpPr>
          <p:spPr>
            <a:xfrm>
              <a:off x="6758218" y="3008360"/>
              <a:ext cx="0" cy="12835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ECB8E7F-8CE4-A7F5-049A-FEEA12339C56}"/>
                </a:ext>
              </a:extLst>
            </p:cNvPr>
            <p:cNvCxnSpPr>
              <a:cxnSpLocks/>
              <a:endCxn id="7" idx="3"/>
            </p:cNvCxnSpPr>
            <p:nvPr/>
          </p:nvCxnSpPr>
          <p:spPr>
            <a:xfrm flipH="1">
              <a:off x="5159678" y="4276575"/>
              <a:ext cx="16081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EFABBE4-DEEF-DACE-F8EE-BBF58FEE70BC}"/>
                </a:ext>
              </a:extLst>
            </p:cNvPr>
            <p:cNvSpPr/>
            <p:nvPr/>
          </p:nvSpPr>
          <p:spPr>
            <a:xfrm>
              <a:off x="4072931" y="4032416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  <a:latin typeface="Raleway" pitchFamily="2" charset="0"/>
                </a:rPr>
                <a:t>RECOVERY PLANT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B59E5A2-A2BC-C1B9-004C-90ABAAB5A2BE}"/>
                </a:ext>
              </a:extLst>
            </p:cNvPr>
            <p:cNvSpPr/>
            <p:nvPr/>
          </p:nvSpPr>
          <p:spPr>
            <a:xfrm>
              <a:off x="2649799" y="2803841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  <a:latin typeface="Raleway" pitchFamily="2" charset="0"/>
                </a:rPr>
                <a:t>GAS MIXER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03BC81B-2FF8-6656-CDA1-7FF48CE2B754}"/>
                </a:ext>
              </a:extLst>
            </p:cNvPr>
            <p:cNvSpPr/>
            <p:nvPr/>
          </p:nvSpPr>
          <p:spPr>
            <a:xfrm>
              <a:off x="4041346" y="2807135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  <a:latin typeface="Raleway" pitchFamily="2" charset="0"/>
                </a:rPr>
                <a:t>DETECTOR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98AA1D6-C091-62B9-11D2-1415E8C111C2}"/>
                </a:ext>
              </a:extLst>
            </p:cNvPr>
            <p:cNvSpPr/>
            <p:nvPr/>
          </p:nvSpPr>
          <p:spPr>
            <a:xfrm>
              <a:off x="5432893" y="2803841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  <a:latin typeface="Raleway" pitchFamily="2" charset="0"/>
                </a:rPr>
                <a:t>EXHAUST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A6534B0-9820-ECA3-A9DA-F5B11210CE7C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3736546" y="3048000"/>
              <a:ext cx="304800" cy="32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BDCAE22-84C4-03D8-345A-AB8BC72F4C0B}"/>
                </a:ext>
              </a:extLst>
            </p:cNvPr>
            <p:cNvCxnSpPr/>
            <p:nvPr/>
          </p:nvCxnSpPr>
          <p:spPr>
            <a:xfrm>
              <a:off x="5128093" y="3048000"/>
              <a:ext cx="304800" cy="32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33BCD73-14BF-0732-71AE-9B352DD0A605}"/>
                </a:ext>
              </a:extLst>
            </p:cNvPr>
            <p:cNvCxnSpPr>
              <a:cxnSpLocks/>
            </p:cNvCxnSpPr>
            <p:nvPr/>
          </p:nvCxnSpPr>
          <p:spPr>
            <a:xfrm>
              <a:off x="5251773" y="3048000"/>
              <a:ext cx="0" cy="646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71687E4-8F58-921F-7D2D-76CA6A6327D7}"/>
                </a:ext>
              </a:extLst>
            </p:cNvPr>
            <p:cNvCxnSpPr>
              <a:cxnSpLocks/>
              <a:endCxn id="16" idx="6"/>
            </p:cNvCxnSpPr>
            <p:nvPr/>
          </p:nvCxnSpPr>
          <p:spPr>
            <a:xfrm flipH="1">
              <a:off x="4852814" y="3676490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0BBE388-5276-D3D5-3A97-F3ADEE3ABD98}"/>
                </a:ext>
              </a:extLst>
            </p:cNvPr>
            <p:cNvSpPr/>
            <p:nvPr/>
          </p:nvSpPr>
          <p:spPr>
            <a:xfrm>
              <a:off x="4316623" y="3432333"/>
              <a:ext cx="536191" cy="488314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solidFill>
                  <a:schemeClr val="bg1"/>
                </a:solidFill>
                <a:latin typeface="Raleway" pitchFamily="2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07E45E8-E208-33A5-86DF-FCA96E6BF40F}"/>
                </a:ext>
              </a:extLst>
            </p:cNvPr>
            <p:cNvCxnSpPr>
              <a:stCxn id="16" idx="2"/>
              <a:endCxn id="16" idx="7"/>
            </p:cNvCxnSpPr>
            <p:nvPr/>
          </p:nvCxnSpPr>
          <p:spPr>
            <a:xfrm flipV="1">
              <a:off x="4316623" y="3503845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DD5C5CB-3DD5-1D6A-9E90-C2497B07B307}"/>
                </a:ext>
              </a:extLst>
            </p:cNvPr>
            <p:cNvCxnSpPr>
              <a:stCxn id="16" idx="2"/>
              <a:endCxn id="16" idx="5"/>
            </p:cNvCxnSpPr>
            <p:nvPr/>
          </p:nvCxnSpPr>
          <p:spPr>
            <a:xfrm>
              <a:off x="4316623" y="3676490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7498C09-1E11-C106-CF98-4535CE5926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7664" y="3676490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DCF0D0A-A737-677F-8B46-9A8409B27E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5653" y="3048000"/>
              <a:ext cx="0" cy="6284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41C9CC5-AF20-1D3F-A022-CC7B26D621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4818" y="4276575"/>
              <a:ext cx="16081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AD874B8-488C-7643-590B-535C795AB6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5109" y="3048000"/>
              <a:ext cx="14496" cy="12285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27C5FCE-1289-EC7E-32E4-E861D08E6E91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455109" y="3048000"/>
              <a:ext cx="1946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2B526A-F179-8B89-2E8A-FD26C665A2CE}"/>
                </a:ext>
              </a:extLst>
            </p:cNvPr>
            <p:cNvSpPr txBox="1"/>
            <p:nvPr/>
          </p:nvSpPr>
          <p:spPr>
            <a:xfrm>
              <a:off x="2999282" y="2515846"/>
              <a:ext cx="3520357" cy="229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00B050"/>
                  </a:solidFill>
                  <a:latin typeface="Raleway" pitchFamily="2" charset="0"/>
                </a:rPr>
                <a:t>GAS RECUPERATION </a:t>
              </a:r>
              <a:r>
                <a:rPr lang="en-GB" sz="1000" b="1" dirty="0">
                  <a:solidFill>
                    <a:srgbClr val="00B050"/>
                  </a:solidFill>
                  <a:latin typeface="Raleway" pitchFamily="2" charset="0"/>
                  <a:sym typeface="Wingdings" panose="05000000000000000000" pitchFamily="2" charset="2"/>
                </a:rPr>
                <a:t> 0% of gas loss</a:t>
              </a:r>
              <a:r>
                <a:rPr lang="en-GB" sz="1000" b="1" dirty="0">
                  <a:solidFill>
                    <a:schemeClr val="bg2"/>
                  </a:solidFill>
                  <a:latin typeface="Raleway" pitchFamily="2" charset="0"/>
                  <a:sym typeface="Wingdings" panose="05000000000000000000" pitchFamily="2" charset="2"/>
                </a:rPr>
                <a:t>*</a:t>
              </a:r>
              <a:endParaRPr lang="en-GB" sz="1000" b="1" dirty="0">
                <a:solidFill>
                  <a:schemeClr val="bg2"/>
                </a:solidFill>
                <a:latin typeface="Raleway" pitchFamily="2" charset="0"/>
              </a:endParaRPr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D12CEFA-4B40-440F-04F2-6F9148DA5A2B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D58D9DE4-AB89-DB01-9B84-DF1D482A92AF}"/>
              </a:ext>
            </a:extLst>
          </p:cNvPr>
          <p:cNvSpPr txBox="1"/>
          <p:nvPr/>
        </p:nvSpPr>
        <p:spPr>
          <a:xfrm>
            <a:off x="306385" y="4595169"/>
            <a:ext cx="25875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Raleway" pitchFamily="2" charset="0"/>
              </a:rPr>
              <a:t>https://doi.org/10.1088/1748-0221/15/10/C10028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1841A896-8A8F-390D-3BE4-B9F5DDD15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>
            <a:extLst>
              <a:ext uri="{FF2B5EF4-FFF2-40B4-BE49-F238E27FC236}">
                <a16:creationId xmlns:a16="http://schemas.microsoft.com/office/drawing/2014/main" id="{00E05193-B5EF-30A6-3126-D3A828DD7E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Separation techniques - overview</a:t>
            </a:r>
            <a:endParaRPr dirty="0"/>
          </a:p>
        </p:txBody>
      </p:sp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231FD16F-104B-DBE8-8E36-292B08E263DC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>
            <a:extLst>
              <a:ext uri="{FF2B5EF4-FFF2-40B4-BE49-F238E27FC236}">
                <a16:creationId xmlns:a16="http://schemas.microsoft.com/office/drawing/2014/main" id="{B783E825-D343-7C51-1B3D-68220F4F6967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5" name="Google Shape;135;p19">
            <a:extLst>
              <a:ext uri="{FF2B5EF4-FFF2-40B4-BE49-F238E27FC236}">
                <a16:creationId xmlns:a16="http://schemas.microsoft.com/office/drawing/2014/main" id="{87DF19FD-50F9-B5E8-FA43-7D539E5F778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15">
            <a:extLst>
              <a:ext uri="{FF2B5EF4-FFF2-40B4-BE49-F238E27FC236}">
                <a16:creationId xmlns:a16="http://schemas.microsoft.com/office/drawing/2014/main" id="{295383D8-6501-BCB8-0A09-26DE97738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76" y="1356687"/>
            <a:ext cx="2709012" cy="162343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9E49B8E-7135-27A2-03DA-15987E208B33}"/>
              </a:ext>
            </a:extLst>
          </p:cNvPr>
          <p:cNvSpPr txBox="1"/>
          <p:nvPr/>
        </p:nvSpPr>
        <p:spPr>
          <a:xfrm>
            <a:off x="1168417" y="6206223"/>
            <a:ext cx="3544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Ability of a membrane to separate two molecules</a:t>
            </a:r>
            <a:endParaRPr lang="en-GB" sz="1100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F42677-6BBA-05A8-4FF1-BD77506765ED}"/>
              </a:ext>
            </a:extLst>
          </p:cNvPr>
          <p:cNvSpPr txBox="1"/>
          <p:nvPr/>
        </p:nvSpPr>
        <p:spPr>
          <a:xfrm>
            <a:off x="122125" y="3076363"/>
            <a:ext cx="2751262" cy="14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MEMBRANE SEPARATION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Driven by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partial pressure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gradient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Depends on membrane nature &amp;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permeability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Affected by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solubility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 and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diffusivity</a:t>
            </a:r>
            <a:endParaRPr lang="en-GB"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E19AB88-975B-5B32-4946-735A0F14A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20" y="1078577"/>
            <a:ext cx="1304864" cy="205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istillation Fundamentals | Neutrium">
            <a:extLst>
              <a:ext uri="{FF2B5EF4-FFF2-40B4-BE49-F238E27FC236}">
                <a16:creationId xmlns:a16="http://schemas.microsoft.com/office/drawing/2014/main" id="{CFF5C86E-0F62-FE6D-6FE8-C0CB3DFFB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614" y="1072472"/>
            <a:ext cx="1875727" cy="199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F15F10-927C-64E4-DA3A-7A30383A74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16</a:t>
            </a:fld>
            <a:endParaRPr lang="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62463-AEF5-C53F-CD0C-03457480E363}"/>
              </a:ext>
            </a:extLst>
          </p:cNvPr>
          <p:cNvSpPr txBox="1"/>
          <p:nvPr/>
        </p:nvSpPr>
        <p:spPr>
          <a:xfrm>
            <a:off x="3413756" y="3076363"/>
            <a:ext cx="2316382" cy="14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ADSORPTION (PSA/TSA)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PSA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pressure changes for regeneration</a:t>
            </a:r>
            <a:endParaRPr lang="en-US" sz="1100" dirty="0">
              <a:solidFill>
                <a:schemeClr val="bg2"/>
              </a:solidFill>
              <a:latin typeface="Raleway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TSA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heat for regeneration</a:t>
            </a:r>
            <a:endParaRPr lang="en-US" sz="1100" dirty="0">
              <a:solidFill>
                <a:schemeClr val="bg2"/>
              </a:solidFill>
              <a:latin typeface="Raleway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Vacuum prevents overheating</a:t>
            </a:r>
            <a:endParaRPr lang="en-GB"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333AC5-8F81-8376-5F40-B7F13BE61A58}"/>
              </a:ext>
            </a:extLst>
          </p:cNvPr>
          <p:cNvSpPr txBox="1"/>
          <p:nvPr/>
        </p:nvSpPr>
        <p:spPr>
          <a:xfrm>
            <a:off x="6270615" y="3067594"/>
            <a:ext cx="2657055" cy="167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DISTILLATION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2"/>
                </a:solidFill>
                <a:latin typeface="Raleway" pitchFamily="2" charset="0"/>
              </a:rPr>
              <a:t>Based on boiling point differences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Lighter components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vapor phase</a:t>
            </a:r>
            <a:endParaRPr lang="en-US" sz="1100" dirty="0">
              <a:solidFill>
                <a:schemeClr val="bg2"/>
              </a:solidFill>
              <a:latin typeface="Raleway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Heavier components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liquid phase</a:t>
            </a:r>
            <a:endParaRPr lang="en-GB"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CBD64E-CF28-B888-F73F-B4CAF0E46A10}"/>
              </a:ext>
            </a:extLst>
          </p:cNvPr>
          <p:cNvSpPr txBox="1"/>
          <p:nvPr/>
        </p:nvSpPr>
        <p:spPr>
          <a:xfrm>
            <a:off x="122125" y="3076363"/>
            <a:ext cx="2751262" cy="655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MEMBRANE SEPARATION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CF4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CMS CSC, LHCb RICH2</a:t>
            </a:r>
            <a:endParaRPr lang="en-GB"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8FB72-AE1F-9FF3-F762-C121A1309055}"/>
              </a:ext>
            </a:extLst>
          </p:cNvPr>
          <p:cNvSpPr txBox="1"/>
          <p:nvPr/>
        </p:nvSpPr>
        <p:spPr>
          <a:xfrm>
            <a:off x="3413756" y="3076363"/>
            <a:ext cx="2316382" cy="655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ADSORPTION (PSA/TSA)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CF4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CMS CSC</a:t>
            </a:r>
            <a:endParaRPr lang="en-GB" sz="1100" b="1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96C147-C043-3CB1-866C-A6FC58595A7F}"/>
              </a:ext>
            </a:extLst>
          </p:cNvPr>
          <p:cNvSpPr txBox="1"/>
          <p:nvPr/>
        </p:nvSpPr>
        <p:spPr>
          <a:xfrm>
            <a:off x="6270615" y="3067594"/>
            <a:ext cx="2657055" cy="1057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b="1" dirty="0">
                <a:solidFill>
                  <a:srgbClr val="002060"/>
                </a:solidFill>
                <a:latin typeface="Raleway" pitchFamily="2" charset="0"/>
              </a:rPr>
              <a:t>DISTILLATION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</a:rPr>
              <a:t>R134a </a:t>
            </a: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CMS RPC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C4F10  </a:t>
            </a:r>
            <a:r>
              <a:rPr lang="en-US" sz="11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LHCb RICH1</a:t>
            </a:r>
            <a:endParaRPr lang="en-US" sz="1100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336BAA0-152F-B734-D46A-73FC9737C685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375903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CSC recovery system for CF4</a:t>
            </a:r>
            <a:endParaRPr/>
          </a:p>
        </p:txBody>
      </p:sp>
      <p:sp>
        <p:nvSpPr>
          <p:cNvPr id="145" name="Google Shape;145;p20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244950" y="3763096"/>
            <a:ext cx="8051337" cy="11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First plant for 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CF</a:t>
            </a:r>
            <a:r>
              <a:rPr lang="it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warm adsorption</a:t>
            </a: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, 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non-standard gas system</a:t>
            </a:r>
            <a:endParaRPr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CSC gas mixture: 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Ar/CO</a:t>
            </a:r>
            <a:r>
              <a:rPr lang="it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2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/CF</a:t>
            </a:r>
            <a:r>
              <a:rPr lang="it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= 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40/50/10 </a:t>
            </a: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or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40/55/5</a:t>
            </a:r>
            <a:endParaRPr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System is </a:t>
            </a:r>
            <a:r>
              <a:rPr lang="it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fully controlled by software</a:t>
            </a:r>
            <a:endParaRPr dirty="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" name="Immagine 11" descr="Immagine che contiene interno, macchina, acciaio, industria&#10;&#10;Descrizione generata automaticamente">
            <a:extLst>
              <a:ext uri="{FF2B5EF4-FFF2-40B4-BE49-F238E27FC236}">
                <a16:creationId xmlns:a16="http://schemas.microsoft.com/office/drawing/2014/main" id="{5BEBC5EC-3DF1-9EB5-7450-742D9FB954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510" y="1102239"/>
            <a:ext cx="3547489" cy="266061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53EAE9-2E9E-0FCC-1B02-BB148851EC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17</a:t>
            </a:fld>
            <a:endParaRPr lang="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D7576E-EE15-C05B-A18F-41818C75CC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99" y="1245438"/>
            <a:ext cx="3547489" cy="23404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F47DFA5-F720-CA6E-CF70-12C5D2C9BD45}"/>
              </a:ext>
            </a:extLst>
          </p:cNvPr>
          <p:cNvSpPr/>
          <p:nvPr/>
        </p:nvSpPr>
        <p:spPr>
          <a:xfrm rot="21195998">
            <a:off x="5139463" y="1812311"/>
            <a:ext cx="292033" cy="1436231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3826E89-AFD1-EC5D-8DB7-B8A357836584}"/>
              </a:ext>
            </a:extLst>
          </p:cNvPr>
          <p:cNvSpPr/>
          <p:nvPr/>
        </p:nvSpPr>
        <p:spPr>
          <a:xfrm rot="21294168">
            <a:off x="5796017" y="1674482"/>
            <a:ext cx="359057" cy="1911685"/>
          </a:xfrm>
          <a:prstGeom prst="roundRect">
            <a:avLst/>
          </a:prstGeom>
          <a:noFill/>
          <a:ln>
            <a:solidFill>
              <a:srgbClr val="E11F77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362344C-6F46-95C3-E2EB-2946843928BF}"/>
              </a:ext>
            </a:extLst>
          </p:cNvPr>
          <p:cNvSpPr/>
          <p:nvPr/>
        </p:nvSpPr>
        <p:spPr>
          <a:xfrm>
            <a:off x="7426860" y="1228503"/>
            <a:ext cx="1080578" cy="2538996"/>
          </a:xfrm>
          <a:prstGeom prst="round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0254D4-B514-2CEE-3EF0-95A015B008EB}"/>
              </a:ext>
            </a:extLst>
          </p:cNvPr>
          <p:cNvSpPr txBox="1"/>
          <p:nvPr/>
        </p:nvSpPr>
        <p:spPr>
          <a:xfrm>
            <a:off x="4842033" y="3236281"/>
            <a:ext cx="1091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</a:rPr>
              <a:t>MEMBRANES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0207D4-7B52-60D5-CDB4-BAB2EF384659}"/>
              </a:ext>
            </a:extLst>
          </p:cNvPr>
          <p:cNvSpPr txBox="1"/>
          <p:nvPr/>
        </p:nvSpPr>
        <p:spPr>
          <a:xfrm>
            <a:off x="5631324" y="3565180"/>
            <a:ext cx="8191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E11F77"/>
                </a:solidFill>
              </a:rPr>
              <a:t>CO</a:t>
            </a:r>
            <a:r>
              <a:rPr lang="en-GB" sz="900" b="1" baseline="-25000" dirty="0">
                <a:solidFill>
                  <a:srgbClr val="E11F77"/>
                </a:solidFill>
              </a:rPr>
              <a:t>2</a:t>
            </a:r>
            <a:r>
              <a:rPr lang="en-GB" sz="900" b="1" dirty="0">
                <a:solidFill>
                  <a:srgbClr val="E11F77"/>
                </a:solidFill>
              </a:rPr>
              <a:t> ADS.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0DBD2C-5DD9-EDF1-4D1E-08E42F7A541F}"/>
              </a:ext>
            </a:extLst>
          </p:cNvPr>
          <p:cNvSpPr txBox="1"/>
          <p:nvPr/>
        </p:nvSpPr>
        <p:spPr>
          <a:xfrm>
            <a:off x="7678885" y="3772144"/>
            <a:ext cx="8191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00B050"/>
                </a:solidFill>
              </a:rPr>
              <a:t>CF</a:t>
            </a:r>
            <a:r>
              <a:rPr lang="en-GB" sz="900" b="1" baseline="-25000" dirty="0">
                <a:solidFill>
                  <a:srgbClr val="00B050"/>
                </a:solidFill>
              </a:rPr>
              <a:t>4</a:t>
            </a:r>
            <a:r>
              <a:rPr lang="en-GB" sz="900" b="1" dirty="0">
                <a:solidFill>
                  <a:srgbClr val="00B050"/>
                </a:solidFill>
              </a:rPr>
              <a:t> ADS.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828F34-95C0-5A46-A8D4-77C4C4AA9075}"/>
              </a:ext>
            </a:extLst>
          </p:cNvPr>
          <p:cNvSpPr txBox="1"/>
          <p:nvPr/>
        </p:nvSpPr>
        <p:spPr>
          <a:xfrm>
            <a:off x="6450438" y="3236281"/>
            <a:ext cx="1091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2"/>
                </a:solidFill>
              </a:rPr>
              <a:t>BUFFER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CFC4B6A-FAFC-62CE-ED51-4475BBD415DF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65EAAE86-CD10-297E-FB7F-602FBE469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>
            <a:extLst>
              <a:ext uri="{FF2B5EF4-FFF2-40B4-BE49-F238E27FC236}">
                <a16:creationId xmlns:a16="http://schemas.microsoft.com/office/drawing/2014/main" id="{03E5F9CE-9D08-0C45-A220-01758AA5FC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Raleway" pitchFamily="2" charset="0"/>
              </a:rPr>
              <a:t>CMS CSC recovery system for CF4</a:t>
            </a:r>
            <a:endParaRPr>
              <a:latin typeface="Raleway" pitchFamily="2" charset="0"/>
            </a:endParaRPr>
          </a:p>
        </p:txBody>
      </p:sp>
      <p:sp>
        <p:nvSpPr>
          <p:cNvPr id="145" name="Google Shape;145;p20">
            <a:extLst>
              <a:ext uri="{FF2B5EF4-FFF2-40B4-BE49-F238E27FC236}">
                <a16:creationId xmlns:a16="http://schemas.microsoft.com/office/drawing/2014/main" id="{4C7F4B17-364C-BEDB-DC58-7C22B53E6163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sp>
        <p:nvSpPr>
          <p:cNvPr id="146" name="Google Shape;146;p20">
            <a:extLst>
              <a:ext uri="{FF2B5EF4-FFF2-40B4-BE49-F238E27FC236}">
                <a16:creationId xmlns:a16="http://schemas.microsoft.com/office/drawing/2014/main" id="{E57D7D2C-88D2-9EBB-4892-21B15D32FFEB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pic>
        <p:nvPicPr>
          <p:cNvPr id="148" name="Google Shape;148;p20">
            <a:extLst>
              <a:ext uri="{FF2B5EF4-FFF2-40B4-BE49-F238E27FC236}">
                <a16:creationId xmlns:a16="http://schemas.microsoft.com/office/drawing/2014/main" id="{4DCAB80B-16CA-5840-2C11-3D6288DD402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872A70-D077-C5F0-F068-530CA326F1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>
                <a:latin typeface="Raleway" pitchFamily="2" charset="0"/>
              </a:rPr>
              <a:t>18</a:t>
            </a:fld>
            <a:endParaRPr lang="it">
              <a:latin typeface="Raleway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A028B6-ACC5-7C10-5FE9-557633A9F33A}"/>
              </a:ext>
            </a:extLst>
          </p:cNvPr>
          <p:cNvSpPr txBox="1"/>
          <p:nvPr/>
        </p:nvSpPr>
        <p:spPr>
          <a:xfrm>
            <a:off x="311700" y="1136540"/>
            <a:ext cx="2604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Phase 1 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CO</a:t>
            </a:r>
            <a:r>
              <a:rPr lang="en-GB" baseline="-25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2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separation</a:t>
            </a:r>
            <a:endParaRPr lang="en-GB" dirty="0">
              <a:solidFill>
                <a:schemeClr val="bg2"/>
              </a:solidFill>
              <a:latin typeface="Raleway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5B2F21-1AC2-A57B-FFB6-6BB98D2E0A5F}"/>
              </a:ext>
            </a:extLst>
          </p:cNvPr>
          <p:cNvGrpSpPr/>
          <p:nvPr/>
        </p:nvGrpSpPr>
        <p:grpSpPr>
          <a:xfrm>
            <a:off x="1286364" y="935101"/>
            <a:ext cx="6364737" cy="1943728"/>
            <a:chOff x="1236333" y="1186208"/>
            <a:chExt cx="7093102" cy="2336597"/>
          </a:xfrm>
        </p:grpSpPr>
        <p:pic>
          <p:nvPicPr>
            <p:cNvPr id="1026" name="Picture 2" descr="159.003846 - HiFluxx Nitrogen Gas Membrane Modules (5% to 0.5% maximum  remaining oxygen content) | ParkerCA">
              <a:extLst>
                <a:ext uri="{FF2B5EF4-FFF2-40B4-BE49-F238E27FC236}">
                  <a16:creationId xmlns:a16="http://schemas.microsoft.com/office/drawing/2014/main" id="{38C082BF-CE47-42CA-0223-6ED42FFCC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744505" y="1074881"/>
              <a:ext cx="1935918" cy="2158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64B685C-2ECB-4E42-FF6C-61834224053D}"/>
                </a:ext>
              </a:extLst>
            </p:cNvPr>
            <p:cNvSpPr txBox="1"/>
            <p:nvPr/>
          </p:nvSpPr>
          <p:spPr>
            <a:xfrm>
              <a:off x="1236333" y="1904249"/>
              <a:ext cx="1720804" cy="554978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CO2 / Ar / CF4 = </a:t>
              </a:r>
              <a:b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</a:br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55 / 40 / 5 or 50 / 40 / 10 + 1% of N2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CA34D85-0B6C-F225-E634-AD9FA36C1D77}"/>
                </a:ext>
              </a:extLst>
            </p:cNvPr>
            <p:cNvSpPr txBox="1"/>
            <p:nvPr/>
          </p:nvSpPr>
          <p:spPr>
            <a:xfrm>
              <a:off x="3078334" y="1849772"/>
              <a:ext cx="670239" cy="305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C00000"/>
                  </a:solidFill>
                  <a:latin typeface="Raleway" pitchFamily="2" charset="0"/>
                </a:rPr>
                <a:t>Feed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F5F3AC4-1112-1F23-C060-E6DEF814CC20}"/>
                </a:ext>
              </a:extLst>
            </p:cNvPr>
            <p:cNvSpPr txBox="1"/>
            <p:nvPr/>
          </p:nvSpPr>
          <p:spPr>
            <a:xfrm>
              <a:off x="3019094" y="2169810"/>
              <a:ext cx="853593" cy="305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C00000"/>
                  </a:solidFill>
                  <a:latin typeface="Raleway" pitchFamily="2" charset="0"/>
                </a:rPr>
                <a:t>100 l/h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3D9AF9-6C0C-D555-9051-7FA555B9447E}"/>
                </a:ext>
              </a:extLst>
            </p:cNvPr>
            <p:cNvSpPr txBox="1"/>
            <p:nvPr/>
          </p:nvSpPr>
          <p:spPr>
            <a:xfrm>
              <a:off x="3845232" y="3115822"/>
              <a:ext cx="1237193" cy="406983"/>
            </a:xfrm>
            <a:prstGeom prst="rect">
              <a:avLst/>
            </a:prstGeom>
            <a:noFill/>
            <a:ln>
              <a:solidFill>
                <a:srgbClr val="FFC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CO2 / Ar / N2 =</a:t>
              </a:r>
              <a:b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</a:br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60 / 39 / 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D6EFEF-8766-FC53-7A1E-C0D826621694}"/>
                </a:ext>
              </a:extLst>
            </p:cNvPr>
            <p:cNvSpPr txBox="1"/>
            <p:nvPr/>
          </p:nvSpPr>
          <p:spPr>
            <a:xfrm>
              <a:off x="3318812" y="2620201"/>
              <a:ext cx="1028659" cy="305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C000"/>
                  </a:solidFill>
                  <a:latin typeface="Raleway" pitchFamily="2" charset="0"/>
                </a:rPr>
                <a:t>Permeates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E3ED2A-A7B4-C9B0-5FD3-39D5FA6E2733}"/>
                </a:ext>
              </a:extLst>
            </p:cNvPr>
            <p:cNvSpPr txBox="1"/>
            <p:nvPr/>
          </p:nvSpPr>
          <p:spPr>
            <a:xfrm>
              <a:off x="4382251" y="2620201"/>
              <a:ext cx="1003334" cy="305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C000"/>
                  </a:solidFill>
                  <a:latin typeface="Raleway" pitchFamily="2" charset="0"/>
                </a:rPr>
                <a:t>94-88 l/h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08D4A6-B668-AFA4-7143-D08E4EF871BB}"/>
                </a:ext>
              </a:extLst>
            </p:cNvPr>
            <p:cNvSpPr txBox="1"/>
            <p:nvPr/>
          </p:nvSpPr>
          <p:spPr>
            <a:xfrm>
              <a:off x="5726541" y="1885997"/>
              <a:ext cx="957103" cy="295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00B050"/>
                  </a:solidFill>
                  <a:latin typeface="Raleway" pitchFamily="2" charset="0"/>
                </a:rPr>
                <a:t>Retentates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1A362EF-33CE-076A-5F7F-0BF59EB7BC8B}"/>
                </a:ext>
              </a:extLst>
            </p:cNvPr>
            <p:cNvSpPr txBox="1"/>
            <p:nvPr/>
          </p:nvSpPr>
          <p:spPr>
            <a:xfrm>
              <a:off x="5783079" y="2206094"/>
              <a:ext cx="1003334" cy="305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00B050"/>
                  </a:solidFill>
                  <a:latin typeface="Raleway" pitchFamily="2" charset="0"/>
                </a:rPr>
                <a:t>6-12 l/h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A2105A-7584-745D-5451-DDF1DA650BE1}"/>
                </a:ext>
              </a:extLst>
            </p:cNvPr>
            <p:cNvSpPr txBox="1"/>
            <p:nvPr/>
          </p:nvSpPr>
          <p:spPr>
            <a:xfrm>
              <a:off x="6805743" y="1984888"/>
              <a:ext cx="1523692" cy="406983"/>
            </a:xfrm>
            <a:prstGeom prst="rect">
              <a:avLst/>
            </a:prstGeom>
            <a:noFill/>
            <a:ln>
              <a:solidFill>
                <a:srgbClr val="00B05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CF4 / Ar / N2 / CO2 =</a:t>
              </a:r>
              <a:b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</a:br>
              <a:r>
                <a:rPr lang="en-GB" sz="800" b="1" dirty="0">
                  <a:solidFill>
                    <a:schemeClr val="bg2"/>
                  </a:solidFill>
                  <a:latin typeface="Raleway" pitchFamily="2" charset="0"/>
                </a:rPr>
                <a:t>83 / 15 / 2 / 500 ppm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4224CCD-5BEA-FB1C-6303-67F7FEEDD13C}"/>
              </a:ext>
            </a:extLst>
          </p:cNvPr>
          <p:cNvSpPr txBox="1"/>
          <p:nvPr/>
        </p:nvSpPr>
        <p:spPr>
          <a:xfrm>
            <a:off x="311700" y="2845889"/>
            <a:ext cx="3929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Phase 2 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Adsorption of remaining CO</a:t>
            </a:r>
            <a:r>
              <a:rPr lang="en-GB" baseline="-25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2</a:t>
            </a:r>
            <a:endParaRPr lang="en-GB" dirty="0">
              <a:solidFill>
                <a:schemeClr val="bg2"/>
              </a:solidFill>
              <a:latin typeface="Raleway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58C2733-EE8B-0BB9-BC0C-D73459DB4DF9}"/>
              </a:ext>
            </a:extLst>
          </p:cNvPr>
          <p:cNvCxnSpPr>
            <a:cxnSpLocks/>
            <a:endCxn id="1026" idx="2"/>
          </p:cNvCxnSpPr>
          <p:nvPr/>
        </p:nvCxnSpPr>
        <p:spPr>
          <a:xfrm>
            <a:off x="2941832" y="1740310"/>
            <a:ext cx="495254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6CC1BE7-1E85-A66D-CDB2-F94625E8EBD8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3859570" y="1819126"/>
            <a:ext cx="322870" cy="721149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ECC3BD3-FA6C-BBBE-8805-C0341E222D9C}"/>
              </a:ext>
            </a:extLst>
          </p:cNvPr>
          <p:cNvCxnSpPr>
            <a:cxnSpLocks/>
          </p:cNvCxnSpPr>
          <p:nvPr/>
        </p:nvCxnSpPr>
        <p:spPr>
          <a:xfrm>
            <a:off x="5366222" y="1759325"/>
            <a:ext cx="894502" cy="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5C5C635-DFD5-83B5-39BF-E56DAF237E68}"/>
              </a:ext>
            </a:extLst>
          </p:cNvPr>
          <p:cNvSpPr/>
          <p:nvPr/>
        </p:nvSpPr>
        <p:spPr>
          <a:xfrm>
            <a:off x="3822210" y="3298936"/>
            <a:ext cx="895314" cy="125789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 descr="Utilization of zeolites as CO2 capturing agents: Advances and future  perspectives - ScienceDirect">
            <a:extLst>
              <a:ext uri="{FF2B5EF4-FFF2-40B4-BE49-F238E27FC236}">
                <a16:creationId xmlns:a16="http://schemas.microsoft.com/office/drawing/2014/main" id="{97A9F577-69C3-1433-D9E2-63A6C92F7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054" y="4100829"/>
            <a:ext cx="476208" cy="38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8FF8982A-48A1-7701-A3FF-FC84F9912D71}"/>
              </a:ext>
            </a:extLst>
          </p:cNvPr>
          <p:cNvCxnSpPr>
            <a:endCxn id="30" idx="2"/>
          </p:cNvCxnSpPr>
          <p:nvPr/>
        </p:nvCxnSpPr>
        <p:spPr>
          <a:xfrm>
            <a:off x="2144771" y="4466676"/>
            <a:ext cx="2125096" cy="90151"/>
          </a:xfrm>
          <a:prstGeom prst="bentConnector4">
            <a:avLst>
              <a:gd name="adj1" fmla="val -182"/>
              <a:gd name="adj2" fmla="val 273918"/>
            </a:avLst>
          </a:prstGeom>
          <a:ln>
            <a:solidFill>
              <a:schemeClr val="bg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8A7C11E-DBB4-F33F-D86B-F048D5EECE14}"/>
              </a:ext>
            </a:extLst>
          </p:cNvPr>
          <p:cNvSpPr txBox="1"/>
          <p:nvPr/>
        </p:nvSpPr>
        <p:spPr>
          <a:xfrm>
            <a:off x="1462465" y="4025593"/>
            <a:ext cx="1364611" cy="415498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00B050"/>
                </a:solidFill>
              </a:rPr>
              <a:t>From Membrane’s Retentates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3123BA2C-4640-7FEB-408C-810C3AB5370A}"/>
              </a:ext>
            </a:extLst>
          </p:cNvPr>
          <p:cNvCxnSpPr>
            <a:cxnSpLocks/>
            <a:stCxn id="30" idx="0"/>
          </p:cNvCxnSpPr>
          <p:nvPr/>
        </p:nvCxnSpPr>
        <p:spPr>
          <a:xfrm rot="5400000" flipH="1" flipV="1">
            <a:off x="5237542" y="2252607"/>
            <a:ext cx="78655" cy="2014005"/>
          </a:xfrm>
          <a:prstGeom prst="bentConnector2">
            <a:avLst/>
          </a:prstGeom>
          <a:ln>
            <a:solidFill>
              <a:schemeClr val="bg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ED75477-D0DA-E4A9-3F2E-63458146D91E}"/>
              </a:ext>
            </a:extLst>
          </p:cNvPr>
          <p:cNvSpPr txBox="1"/>
          <p:nvPr/>
        </p:nvSpPr>
        <p:spPr>
          <a:xfrm>
            <a:off x="4633184" y="2982502"/>
            <a:ext cx="1364611" cy="25391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To Phase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154409-5C57-5014-364E-C004E69625AE}"/>
              </a:ext>
            </a:extLst>
          </p:cNvPr>
          <p:cNvSpPr txBox="1"/>
          <p:nvPr/>
        </p:nvSpPr>
        <p:spPr>
          <a:xfrm>
            <a:off x="6389312" y="3066393"/>
            <a:ext cx="963210" cy="33855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chemeClr val="bg2"/>
                </a:solidFill>
                <a:latin typeface="Raleway" pitchFamily="2" charset="0"/>
              </a:rPr>
              <a:t>CF4 / Ar / N2 =</a:t>
            </a:r>
            <a:br>
              <a:rPr lang="en-GB" sz="800" b="1" dirty="0">
                <a:solidFill>
                  <a:schemeClr val="bg2"/>
                </a:solidFill>
                <a:latin typeface="Raleway" pitchFamily="2" charset="0"/>
              </a:rPr>
            </a:br>
            <a:r>
              <a:rPr lang="en-GB" sz="800" b="1" dirty="0">
                <a:solidFill>
                  <a:schemeClr val="bg2"/>
                </a:solidFill>
                <a:latin typeface="Raleway" pitchFamily="2" charset="0"/>
              </a:rPr>
              <a:t>85 / 5 / 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2B1DCB-8C51-1066-8A9E-EB15E2A9A9CE}"/>
              </a:ext>
            </a:extLst>
          </p:cNvPr>
          <p:cNvSpPr txBox="1"/>
          <p:nvPr/>
        </p:nvSpPr>
        <p:spPr>
          <a:xfrm>
            <a:off x="3822211" y="3406622"/>
            <a:ext cx="895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latin typeface="Raleway" pitchFamily="2" charset="0"/>
              </a:rPr>
              <a:t>CO2 adsorption with zeolite 4A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28BD00-DA75-03E7-317B-486E47BE654F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583068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B5DF8CBC-B144-9253-4B83-A77D9A546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>
            <a:extLst>
              <a:ext uri="{FF2B5EF4-FFF2-40B4-BE49-F238E27FC236}">
                <a16:creationId xmlns:a16="http://schemas.microsoft.com/office/drawing/2014/main" id="{E7E87299-C9FB-8A95-29D8-A7C47F7433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Raleway" pitchFamily="2" charset="0"/>
              </a:rPr>
              <a:t>CMS CSC recovery system for CF4</a:t>
            </a:r>
            <a:endParaRPr>
              <a:latin typeface="Raleway" pitchFamily="2" charset="0"/>
            </a:endParaRPr>
          </a:p>
        </p:txBody>
      </p:sp>
      <p:sp>
        <p:nvSpPr>
          <p:cNvPr id="145" name="Google Shape;145;p20">
            <a:extLst>
              <a:ext uri="{FF2B5EF4-FFF2-40B4-BE49-F238E27FC236}">
                <a16:creationId xmlns:a16="http://schemas.microsoft.com/office/drawing/2014/main" id="{5FED941D-81A2-4CB3-4D7D-40B8708E08CD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sp>
        <p:nvSpPr>
          <p:cNvPr id="146" name="Google Shape;146;p20">
            <a:extLst>
              <a:ext uri="{FF2B5EF4-FFF2-40B4-BE49-F238E27FC236}">
                <a16:creationId xmlns:a16="http://schemas.microsoft.com/office/drawing/2014/main" id="{714DCFE7-D992-D968-E5D6-0DD9189D1506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pic>
        <p:nvPicPr>
          <p:cNvPr id="148" name="Google Shape;148;p20">
            <a:extLst>
              <a:ext uri="{FF2B5EF4-FFF2-40B4-BE49-F238E27FC236}">
                <a16:creationId xmlns:a16="http://schemas.microsoft.com/office/drawing/2014/main" id="{A0DE2409-211B-EC81-B75D-837867D55D8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F1660B-01A7-B2E4-1E18-325A40D326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>
                <a:latin typeface="Raleway" pitchFamily="2" charset="0"/>
              </a:rPr>
              <a:t>19</a:t>
            </a:fld>
            <a:endParaRPr lang="it">
              <a:latin typeface="Raleway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E300E7-E0FC-0D43-27D2-44B5D5294813}"/>
              </a:ext>
            </a:extLst>
          </p:cNvPr>
          <p:cNvSpPr txBox="1"/>
          <p:nvPr/>
        </p:nvSpPr>
        <p:spPr>
          <a:xfrm>
            <a:off x="311699" y="1218878"/>
            <a:ext cx="5045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Phase 3 &amp; 4 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CF</a:t>
            </a:r>
            <a:r>
              <a:rPr lang="en-GB" baseline="-25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4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adsorption, extraction and storage</a:t>
            </a:r>
            <a:endParaRPr lang="en-GB" dirty="0">
              <a:solidFill>
                <a:schemeClr val="bg2"/>
              </a:solidFill>
              <a:latin typeface="Raleway" pitchFamily="2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CBD287D-B6A2-8BE2-03FC-4BA5C569EBC5}"/>
              </a:ext>
            </a:extLst>
          </p:cNvPr>
          <p:cNvGrpSpPr/>
          <p:nvPr/>
        </p:nvGrpSpPr>
        <p:grpSpPr>
          <a:xfrm>
            <a:off x="1755613" y="1810433"/>
            <a:ext cx="2252111" cy="2578572"/>
            <a:chOff x="1247504" y="1867100"/>
            <a:chExt cx="2252111" cy="2578572"/>
          </a:xfrm>
        </p:grpSpPr>
        <p:pic>
          <p:nvPicPr>
            <p:cNvPr id="4" name="Google Shape;177;p22">
              <a:extLst>
                <a:ext uri="{FF2B5EF4-FFF2-40B4-BE49-F238E27FC236}">
                  <a16:creationId xmlns:a16="http://schemas.microsoft.com/office/drawing/2014/main" id="{E902973F-ABF6-0690-EC2D-6D4EA1752E4B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44790" y="1867100"/>
              <a:ext cx="1554825" cy="245116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9541E6A-D90D-8C60-CAD4-580FDB78CB6B}"/>
                </a:ext>
              </a:extLst>
            </p:cNvPr>
            <p:cNvSpPr/>
            <p:nvPr/>
          </p:nvSpPr>
          <p:spPr>
            <a:xfrm>
              <a:off x="2551702" y="4145918"/>
              <a:ext cx="344696" cy="1723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40EA0CB0-B4F9-795F-BF9B-C15514D80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7504" y="4145918"/>
              <a:ext cx="1474698" cy="299754"/>
            </a:xfrm>
            <a:prstGeom prst="bentConnector3">
              <a:avLst>
                <a:gd name="adj1" fmla="val 99670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A5B1813-B40A-9030-AEE4-BB337988EB05}"/>
              </a:ext>
            </a:extLst>
          </p:cNvPr>
          <p:cNvSpPr txBox="1"/>
          <p:nvPr/>
        </p:nvSpPr>
        <p:spPr>
          <a:xfrm>
            <a:off x="311699" y="4267169"/>
            <a:ext cx="1364611" cy="253916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From Phase 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612112-B0F3-A5AC-2091-C332217EA299}"/>
              </a:ext>
            </a:extLst>
          </p:cNvPr>
          <p:cNvSpPr/>
          <p:nvPr/>
        </p:nvSpPr>
        <p:spPr>
          <a:xfrm>
            <a:off x="3059811" y="1726980"/>
            <a:ext cx="344696" cy="1895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FD560318-39D0-1A4F-BEA0-446B933979C8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3230311" y="1735908"/>
            <a:ext cx="3376568" cy="389507"/>
          </a:xfrm>
          <a:prstGeom prst="bentConnector2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9E8EA415-BC9F-63C4-6065-B1048F8F805B}"/>
              </a:ext>
            </a:extLst>
          </p:cNvPr>
          <p:cNvSpPr/>
          <p:nvPr/>
        </p:nvSpPr>
        <p:spPr>
          <a:xfrm>
            <a:off x="6056105" y="2178283"/>
            <a:ext cx="363845" cy="155112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0C4C5E9-A6F4-8CCE-983B-17D751FF7C17}"/>
              </a:ext>
            </a:extLst>
          </p:cNvPr>
          <p:cNvSpPr/>
          <p:nvPr/>
        </p:nvSpPr>
        <p:spPr>
          <a:xfrm>
            <a:off x="6419950" y="2178283"/>
            <a:ext cx="363845" cy="155112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163B767-2486-94B1-5A51-FD10B2C53BFA}"/>
              </a:ext>
            </a:extLst>
          </p:cNvPr>
          <p:cNvSpPr/>
          <p:nvPr/>
        </p:nvSpPr>
        <p:spPr>
          <a:xfrm>
            <a:off x="6783795" y="2178283"/>
            <a:ext cx="363845" cy="155112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008230B-0166-1761-A1CD-B6A3F109FE2E}"/>
              </a:ext>
            </a:extLst>
          </p:cNvPr>
          <p:cNvSpPr/>
          <p:nvPr/>
        </p:nvSpPr>
        <p:spPr>
          <a:xfrm>
            <a:off x="5960356" y="2125415"/>
            <a:ext cx="1293045" cy="16566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2DF66B7-52B2-5EBC-924A-3E7423E23348}"/>
              </a:ext>
            </a:extLst>
          </p:cNvPr>
          <p:cNvSpPr txBox="1"/>
          <p:nvPr/>
        </p:nvSpPr>
        <p:spPr>
          <a:xfrm>
            <a:off x="5802371" y="3834940"/>
            <a:ext cx="209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Raleway" pitchFamily="2" charset="0"/>
                <a:sym typeface="Wingdings" panose="05000000000000000000" pitchFamily="2" charset="2"/>
              </a:rPr>
              <a:t>CF4 / Ar / N2 = 92 / 7 / 1</a:t>
            </a:r>
            <a:endParaRPr lang="en-GB" sz="1200" b="1" dirty="0">
              <a:latin typeface="Raleway" pitchFamily="2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C70135A-E88C-A9C0-A14D-864EDE42C9AE}"/>
              </a:ext>
            </a:extLst>
          </p:cNvPr>
          <p:cNvCxnSpPr>
            <a:cxnSpLocks/>
          </p:cNvCxnSpPr>
          <p:nvPr/>
        </p:nvCxnSpPr>
        <p:spPr>
          <a:xfrm flipH="1">
            <a:off x="3230311" y="1805997"/>
            <a:ext cx="1848" cy="1177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0778F30-00A2-243E-E12B-6C1BFD80D346}"/>
              </a:ext>
            </a:extLst>
          </p:cNvPr>
          <p:cNvSpPr txBox="1"/>
          <p:nvPr/>
        </p:nvSpPr>
        <p:spPr>
          <a:xfrm>
            <a:off x="5357138" y="1894583"/>
            <a:ext cx="1958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Raleway" pitchFamily="2" charset="0"/>
              </a:rPr>
              <a:t>CF4 Storage Battery</a:t>
            </a:r>
            <a:endParaRPr lang="en-GB" sz="900" b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0332349-110C-826F-B1EA-5EF58E925292}"/>
              </a:ext>
            </a:extLst>
          </p:cNvPr>
          <p:cNvCxnSpPr/>
          <p:nvPr/>
        </p:nvCxnSpPr>
        <p:spPr>
          <a:xfrm flipV="1">
            <a:off x="2331481" y="2369780"/>
            <a:ext cx="0" cy="1086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05C552-91CD-DA87-78AB-6C45359B78EA}"/>
              </a:ext>
            </a:extLst>
          </p:cNvPr>
          <p:cNvSpPr txBox="1"/>
          <p:nvPr/>
        </p:nvSpPr>
        <p:spPr>
          <a:xfrm>
            <a:off x="1822795" y="3333884"/>
            <a:ext cx="5325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Raleway" pitchFamily="2" charset="0"/>
              </a:rPr>
              <a:t>Vacuum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C15DC-3F38-CD66-2588-BE94D4A7D2B4}"/>
              </a:ext>
            </a:extLst>
          </p:cNvPr>
          <p:cNvSpPr txBox="1"/>
          <p:nvPr/>
        </p:nvSpPr>
        <p:spPr>
          <a:xfrm>
            <a:off x="1909394" y="2330242"/>
            <a:ext cx="4026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err="1">
                <a:latin typeface="Raleway" pitchFamily="2" charset="0"/>
              </a:rPr>
              <a:t>Patm</a:t>
            </a:r>
            <a:endParaRPr lang="en-GB" sz="700" dirty="0">
              <a:latin typeface="Raleway" pitchFamily="2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58E94B-73AB-EC08-6BA1-675C9F2F95C1}"/>
              </a:ext>
            </a:extLst>
          </p:cNvPr>
          <p:cNvCxnSpPr>
            <a:cxnSpLocks/>
          </p:cNvCxnSpPr>
          <p:nvPr/>
        </p:nvCxnSpPr>
        <p:spPr>
          <a:xfrm>
            <a:off x="4107619" y="2369780"/>
            <a:ext cx="0" cy="543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C5B5918-4630-0C81-0071-D1F23A362E37}"/>
              </a:ext>
            </a:extLst>
          </p:cNvPr>
          <p:cNvSpPr txBox="1"/>
          <p:nvPr/>
        </p:nvSpPr>
        <p:spPr>
          <a:xfrm>
            <a:off x="4164804" y="2272135"/>
            <a:ext cx="1216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Raleway" pitchFamily="2" charset="0"/>
              </a:rPr>
              <a:t>Phase 1 (</a:t>
            </a:r>
            <a:r>
              <a:rPr lang="en-GB" sz="1050" b="1" dirty="0" err="1">
                <a:latin typeface="Raleway" pitchFamily="2" charset="0"/>
              </a:rPr>
              <a:t>Patm</a:t>
            </a:r>
            <a:r>
              <a:rPr lang="en-GB" sz="1050" b="1" dirty="0">
                <a:latin typeface="Raleway" pitchFamily="2" charset="0"/>
              </a:rPr>
              <a:t> to -400 mbar):</a:t>
            </a:r>
            <a:r>
              <a:rPr lang="en-GB" sz="1050" dirty="0">
                <a:latin typeface="Raleway" pitchFamily="2" charset="0"/>
              </a:rPr>
              <a:t> Ar and N2 venting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DE0BF1-2260-93B9-DA44-B0DA06601EC3}"/>
              </a:ext>
            </a:extLst>
          </p:cNvPr>
          <p:cNvCxnSpPr>
            <a:cxnSpLocks/>
          </p:cNvCxnSpPr>
          <p:nvPr/>
        </p:nvCxnSpPr>
        <p:spPr>
          <a:xfrm>
            <a:off x="4107619" y="3010799"/>
            <a:ext cx="0" cy="543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EE188A-7EE0-22ED-B123-39B6BA864F17}"/>
              </a:ext>
            </a:extLst>
          </p:cNvPr>
          <p:cNvSpPr txBox="1"/>
          <p:nvPr/>
        </p:nvSpPr>
        <p:spPr>
          <a:xfrm>
            <a:off x="4179493" y="2981046"/>
            <a:ext cx="1177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Raleway" pitchFamily="2" charset="0"/>
              </a:rPr>
              <a:t>Phase 2 (-400 mbar to vacuum):</a:t>
            </a:r>
          </a:p>
          <a:p>
            <a:r>
              <a:rPr lang="en-GB" sz="1050" dirty="0">
                <a:latin typeface="Raleway" pitchFamily="2" charset="0"/>
              </a:rPr>
              <a:t>CF4 extraction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373A9C-F1D6-BB62-8757-1A0840F530C4}"/>
              </a:ext>
            </a:extLst>
          </p:cNvPr>
          <p:cNvCxnSpPr>
            <a:cxnSpLocks/>
          </p:cNvCxnSpPr>
          <p:nvPr/>
        </p:nvCxnSpPr>
        <p:spPr>
          <a:xfrm>
            <a:off x="6783795" y="1726980"/>
            <a:ext cx="962274" cy="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55CB5B1-721C-FA40-9C12-56200A0D85BB}"/>
              </a:ext>
            </a:extLst>
          </p:cNvPr>
          <p:cNvSpPr txBox="1"/>
          <p:nvPr/>
        </p:nvSpPr>
        <p:spPr>
          <a:xfrm>
            <a:off x="7894479" y="1596175"/>
            <a:ext cx="1077173" cy="26161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  <a:latin typeface="Raleway" pitchFamily="2" charset="0"/>
              </a:rPr>
              <a:t>To CSC mixer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0BF6C26-7733-D252-3DE7-F482189A2AED}"/>
              </a:ext>
            </a:extLst>
          </p:cNvPr>
          <p:cNvCxnSpPr>
            <a:cxnSpLocks/>
          </p:cNvCxnSpPr>
          <p:nvPr/>
        </p:nvCxnSpPr>
        <p:spPr>
          <a:xfrm>
            <a:off x="6783795" y="1764841"/>
            <a:ext cx="0" cy="38950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039B919-879B-A719-1FA0-08031FC1D094}"/>
              </a:ext>
            </a:extLst>
          </p:cNvPr>
          <p:cNvSpPr txBox="1"/>
          <p:nvPr/>
        </p:nvSpPr>
        <p:spPr>
          <a:xfrm>
            <a:off x="490602" y="2682321"/>
            <a:ext cx="1468084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Raleway" pitchFamily="2" charset="0"/>
              </a:rPr>
              <a:t>CF4 adsorption with zeolite 13X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15D6A47-3039-824D-52A8-9F0195C7580E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199720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Use of fluorinated gases at the CERN LHC </a:t>
            </a:r>
            <a:endParaRPr dirty="0"/>
          </a:p>
        </p:txBody>
      </p:sp>
      <p:sp>
        <p:nvSpPr>
          <p:cNvPr id="80" name="Google Shape;80;p15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p15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43" y="1234359"/>
            <a:ext cx="6376594" cy="329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0232C8-6717-F41A-8D95-34F1CE88CC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</a:t>
            </a:fld>
            <a:endParaRPr lang="it"/>
          </a:p>
        </p:txBody>
      </p:sp>
      <p:pic>
        <p:nvPicPr>
          <p:cNvPr id="3" name="Immagine 7" descr="Immagine che contiene orologio&#10;&#10;Il contenuto generato dall'IA potrebbe non essere corretto.">
            <a:extLst>
              <a:ext uri="{FF2B5EF4-FFF2-40B4-BE49-F238E27FC236}">
                <a16:creationId xmlns:a16="http://schemas.microsoft.com/office/drawing/2014/main" id="{495F0B7C-D6F7-881C-F07A-F097A22EA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2601" y="858999"/>
            <a:ext cx="969699" cy="969699"/>
          </a:xfrm>
          <a:prstGeom prst="rect">
            <a:avLst/>
          </a:prstGeom>
        </p:spPr>
      </p:pic>
      <p:pic>
        <p:nvPicPr>
          <p:cNvPr id="4" name="Immagine 9" descr="Immagine che contiene orologio&#10;&#10;Il contenuto generato dall'IA potrebbe non essere corretto.">
            <a:extLst>
              <a:ext uri="{FF2B5EF4-FFF2-40B4-BE49-F238E27FC236}">
                <a16:creationId xmlns:a16="http://schemas.microsoft.com/office/drawing/2014/main" id="{0ABFEEA8-8A6D-4847-910B-6596E2E14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3142" y="1901741"/>
            <a:ext cx="823614" cy="823614"/>
          </a:xfrm>
          <a:prstGeom prst="rect">
            <a:avLst/>
          </a:prstGeom>
        </p:spPr>
      </p:pic>
      <p:pic>
        <p:nvPicPr>
          <p:cNvPr id="5" name="Immagine 11" descr="Immagine che contiene orologio, simbolo&#10;&#10;Il contenuto generato dall'IA potrebbe non essere corretto.">
            <a:extLst>
              <a:ext uri="{FF2B5EF4-FFF2-40B4-BE49-F238E27FC236}">
                <a16:creationId xmlns:a16="http://schemas.microsoft.com/office/drawing/2014/main" id="{30E97A7A-42A3-2259-561D-FE64D3090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1405" y="2576024"/>
            <a:ext cx="771100" cy="771100"/>
          </a:xfrm>
          <a:prstGeom prst="rect">
            <a:avLst/>
          </a:prstGeom>
        </p:spPr>
      </p:pic>
      <p:pic>
        <p:nvPicPr>
          <p:cNvPr id="6" name="Immagine 13" descr="Immagine che contiene orologio, schermata, design&#10;&#10;Il contenuto generato dall'IA potrebbe non essere corretto.">
            <a:extLst>
              <a:ext uri="{FF2B5EF4-FFF2-40B4-BE49-F238E27FC236}">
                <a16:creationId xmlns:a16="http://schemas.microsoft.com/office/drawing/2014/main" id="{258B3A91-61E0-D98F-FC75-5C426E74A2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9230" y="3581424"/>
            <a:ext cx="1244351" cy="12443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996E96-8A99-F8B2-EF32-FBD7E44DF63B}"/>
              </a:ext>
            </a:extLst>
          </p:cNvPr>
          <p:cNvSpPr txBox="1"/>
          <p:nvPr/>
        </p:nvSpPr>
        <p:spPr>
          <a:xfrm>
            <a:off x="8168459" y="1662782"/>
            <a:ext cx="6590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Raleway" pitchFamily="2" charset="0"/>
              </a:rPr>
              <a:t>R134a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CB9F4C-BB45-9EA1-2589-7A47DDED8B44}"/>
              </a:ext>
            </a:extLst>
          </p:cNvPr>
          <p:cNvSpPr txBox="1"/>
          <p:nvPr/>
        </p:nvSpPr>
        <p:spPr>
          <a:xfrm>
            <a:off x="7121482" y="2708781"/>
            <a:ext cx="6590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Raleway" pitchFamily="2" charset="0"/>
              </a:rPr>
              <a:t>SF</a:t>
            </a:r>
            <a:r>
              <a:rPr lang="en-GB" sz="1050" b="1" baseline="-25000" dirty="0">
                <a:solidFill>
                  <a:srgbClr val="002060"/>
                </a:solidFill>
                <a:latin typeface="Raleway" pitchFamily="2" charset="0"/>
              </a:rPr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1BB09F-0A31-ED0E-0DCC-E45B71D133A8}"/>
              </a:ext>
            </a:extLst>
          </p:cNvPr>
          <p:cNvSpPr txBox="1"/>
          <p:nvPr/>
        </p:nvSpPr>
        <p:spPr>
          <a:xfrm>
            <a:off x="8213121" y="3319814"/>
            <a:ext cx="6590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Raleway" pitchFamily="2" charset="0"/>
              </a:rPr>
              <a:t>CF</a:t>
            </a:r>
            <a:r>
              <a:rPr lang="en-GB" sz="1050" b="1" baseline="-25000" dirty="0">
                <a:solidFill>
                  <a:srgbClr val="002060"/>
                </a:solidFill>
                <a:latin typeface="Raleway" pitchFamily="2" charset="0"/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A2AC5B-30B8-2004-206A-C2E85C210BCA}"/>
              </a:ext>
            </a:extLst>
          </p:cNvPr>
          <p:cNvSpPr txBox="1"/>
          <p:nvPr/>
        </p:nvSpPr>
        <p:spPr>
          <a:xfrm>
            <a:off x="7756040" y="4541881"/>
            <a:ext cx="6590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Raleway" pitchFamily="2" charset="0"/>
              </a:rPr>
              <a:t>C</a:t>
            </a:r>
            <a:r>
              <a:rPr lang="en-GB" sz="1050" b="1" baseline="-25000" dirty="0">
                <a:solidFill>
                  <a:srgbClr val="002060"/>
                </a:solidFill>
                <a:latin typeface="Raleway" pitchFamily="2" charset="0"/>
              </a:rPr>
              <a:t>4</a:t>
            </a:r>
            <a:r>
              <a:rPr lang="en-GB" sz="1050" b="1" dirty="0">
                <a:solidFill>
                  <a:srgbClr val="002060"/>
                </a:solidFill>
                <a:latin typeface="Raleway" pitchFamily="2" charset="0"/>
              </a:rPr>
              <a:t>F</a:t>
            </a:r>
            <a:r>
              <a:rPr lang="en-GB" sz="1050" b="1" baseline="-25000" dirty="0">
                <a:solidFill>
                  <a:srgbClr val="002060"/>
                </a:solidFill>
                <a:latin typeface="Raleway" pitchFamily="2" charset="0"/>
              </a:rPr>
              <a:t>10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019ADE0-A707-6538-2EC2-FF5F5337608D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226E2D1E-B62B-8A3B-8FB3-75EF94D25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>
            <a:extLst>
              <a:ext uri="{FF2B5EF4-FFF2-40B4-BE49-F238E27FC236}">
                <a16:creationId xmlns:a16="http://schemas.microsoft.com/office/drawing/2014/main" id="{5FE7AE88-4208-4BF9-8DCC-285F2EB7F1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CSC recovery system for CF4</a:t>
            </a:r>
            <a:endParaRPr/>
          </a:p>
        </p:txBody>
      </p:sp>
      <p:sp>
        <p:nvSpPr>
          <p:cNvPr id="145" name="Google Shape;145;p20">
            <a:extLst>
              <a:ext uri="{FF2B5EF4-FFF2-40B4-BE49-F238E27FC236}">
                <a16:creationId xmlns:a16="http://schemas.microsoft.com/office/drawing/2014/main" id="{4AE2991A-035A-6A5F-4949-4E0EF96CADD5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>
            <a:extLst>
              <a:ext uri="{FF2B5EF4-FFF2-40B4-BE49-F238E27FC236}">
                <a16:creationId xmlns:a16="http://schemas.microsoft.com/office/drawing/2014/main" id="{E3A4E10E-BCC8-C4F6-8D9D-69DAB5B459D3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8" name="Google Shape;148;p20">
            <a:extLst>
              <a:ext uri="{FF2B5EF4-FFF2-40B4-BE49-F238E27FC236}">
                <a16:creationId xmlns:a16="http://schemas.microsoft.com/office/drawing/2014/main" id="{EBF70085-E71C-2769-9C75-D03FABD63A3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019082-9C36-8C3D-92C5-7490CA1B9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2" y="1493762"/>
            <a:ext cx="5599029" cy="27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96;p11">
            <a:extLst>
              <a:ext uri="{FF2B5EF4-FFF2-40B4-BE49-F238E27FC236}">
                <a16:creationId xmlns:a16="http://schemas.microsoft.com/office/drawing/2014/main" id="{10BDD257-A4C9-D0D0-E6EB-52B8E05A1B8E}"/>
              </a:ext>
            </a:extLst>
          </p:cNvPr>
          <p:cNvSpPr txBox="1"/>
          <p:nvPr/>
        </p:nvSpPr>
        <p:spPr>
          <a:xfrm>
            <a:off x="5821082" y="1112958"/>
            <a:ext cx="3125693" cy="354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064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•"/>
            </a:pPr>
            <a:r>
              <a:rPr lang="it-IT" b="1" u="sng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Efficiency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mean value: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70%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in the period January-November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2024</a:t>
            </a:r>
            <a:endParaRPr sz="900" dirty="0">
              <a:solidFill>
                <a:schemeClr val="bg2"/>
              </a:solidFill>
              <a:latin typeface="Raleway" pitchFamily="2" charset="0"/>
            </a:endParaRPr>
          </a:p>
          <a:p>
            <a:pPr marL="406400" marR="0" lvl="0" indent="-2857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•"/>
            </a:pP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In 2024, out of 495 m</a:t>
            </a:r>
            <a:r>
              <a:rPr lang="it-IT" baseline="30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3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of CF</a:t>
            </a:r>
            <a:r>
              <a:rPr lang="it-IT" baseline="-25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4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injected into the mixer,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290 m</a:t>
            </a:r>
            <a:r>
              <a:rPr lang="it-IT" b="1" baseline="30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3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were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recovered CF</a:t>
            </a:r>
            <a:r>
              <a:rPr lang="it-IT" b="1" baseline="-25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4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(60%)</a:t>
            </a:r>
            <a:endParaRPr sz="900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25B2F1-BF56-022B-5A8D-D9132D087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20</a:t>
            </a:fld>
            <a:endParaRPr lang="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237E8D-D0CE-D9C8-81B2-CA613868D090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1406980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RPC recovery system for C2H2F4 (R134a)</a:t>
            </a:r>
            <a:endParaRPr/>
          </a:p>
        </p:txBody>
      </p:sp>
      <p:sp>
        <p:nvSpPr>
          <p:cNvPr id="184" name="Google Shape;184;p23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3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8" name="Google Shape;18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3"/>
          <p:cNvSpPr txBox="1"/>
          <p:nvPr/>
        </p:nvSpPr>
        <p:spPr>
          <a:xfrm>
            <a:off x="178200" y="1122578"/>
            <a:ext cx="8635500" cy="9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Recovery plant based on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distillation process</a:t>
            </a:r>
            <a:endParaRPr sz="16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CMS RPC gas mixture →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R134a/SF</a:t>
            </a:r>
            <a:r>
              <a:rPr lang="it" sz="16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6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/iC</a:t>
            </a:r>
            <a:r>
              <a:rPr lang="it" sz="16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H</a:t>
            </a:r>
            <a:r>
              <a:rPr lang="it" sz="16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10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95.2/0.3/4.5</a:t>
            </a:r>
            <a:endParaRPr sz="16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u="sng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Problem</a:t>
            </a: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: R134a forms a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minimum boiling point azeotrope </a:t>
            </a: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with iC4H10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04FAFC-B0ED-ADFE-4433-42DEFE589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1" y="2142777"/>
            <a:ext cx="3346601" cy="192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29E2F8-64AB-DBF0-F94A-151E2DD9FB7B}"/>
              </a:ext>
            </a:extLst>
          </p:cNvPr>
          <p:cNvSpPr/>
          <p:nvPr/>
        </p:nvSpPr>
        <p:spPr>
          <a:xfrm rot="20411664">
            <a:off x="2138330" y="3224913"/>
            <a:ext cx="1502970" cy="6516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34328B2-5D0D-E97E-5AF9-7049D117E8B6}"/>
              </a:ext>
            </a:extLst>
          </p:cNvPr>
          <p:cNvCxnSpPr>
            <a:cxnSpLocks/>
            <a:stCxn id="3" idx="4"/>
            <a:endCxn id="8" idx="0"/>
          </p:cNvCxnSpPr>
          <p:nvPr/>
        </p:nvCxnSpPr>
        <p:spPr>
          <a:xfrm>
            <a:off x="3000218" y="3857313"/>
            <a:ext cx="437636" cy="27477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AA0F185-618B-4BB7-0DD4-A1DD45D4EFDF}"/>
              </a:ext>
            </a:extLst>
          </p:cNvPr>
          <p:cNvSpPr txBox="1"/>
          <p:nvPr/>
        </p:nvSpPr>
        <p:spPr>
          <a:xfrm>
            <a:off x="2097210" y="4132083"/>
            <a:ext cx="2681288" cy="5078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C00000"/>
                </a:solidFill>
                <a:latin typeface="Raleway" pitchFamily="2" charset="0"/>
              </a:rPr>
              <a:t>Slow heating of liquified azeotrope (red curve) allows to enrich the liquid of R134a and the vapor phase of azeotrope </a:t>
            </a:r>
            <a:endParaRPr lang="en-GB" sz="900" b="1" dirty="0">
              <a:solidFill>
                <a:srgbClr val="C00000"/>
              </a:solidFill>
              <a:latin typeface="Raleway" pitchFamily="2" charset="0"/>
            </a:endParaRPr>
          </a:p>
        </p:txBody>
      </p:sp>
      <p:grpSp>
        <p:nvGrpSpPr>
          <p:cNvPr id="16" name="Google Shape;785;p16">
            <a:extLst>
              <a:ext uri="{FF2B5EF4-FFF2-40B4-BE49-F238E27FC236}">
                <a16:creationId xmlns:a16="http://schemas.microsoft.com/office/drawing/2014/main" id="{6F240600-DA6A-B732-45BE-FE663F8472F3}"/>
              </a:ext>
            </a:extLst>
          </p:cNvPr>
          <p:cNvGrpSpPr/>
          <p:nvPr/>
        </p:nvGrpSpPr>
        <p:grpSpPr>
          <a:xfrm>
            <a:off x="4965749" y="2160969"/>
            <a:ext cx="3296392" cy="2645045"/>
            <a:chOff x="5943600" y="1694867"/>
            <a:chExt cx="5633600" cy="4489930"/>
          </a:xfrm>
        </p:grpSpPr>
        <p:pic>
          <p:nvPicPr>
            <p:cNvPr id="17" name="Google Shape;786;p16" descr="A room with several machines&#10;&#10;Description automatically generated with medium confidence">
              <a:extLst>
                <a:ext uri="{FF2B5EF4-FFF2-40B4-BE49-F238E27FC236}">
                  <a16:creationId xmlns:a16="http://schemas.microsoft.com/office/drawing/2014/main" id="{D96F3779-0080-1EEC-DF72-6CB43605A30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316352" y="1751451"/>
              <a:ext cx="5260848" cy="4236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787;p16">
              <a:extLst>
                <a:ext uri="{FF2B5EF4-FFF2-40B4-BE49-F238E27FC236}">
                  <a16:creationId xmlns:a16="http://schemas.microsoft.com/office/drawing/2014/main" id="{4478AEBE-7284-E5AD-ADAC-9F08E830B5A8}"/>
                </a:ext>
              </a:extLst>
            </p:cNvPr>
            <p:cNvSpPr txBox="1"/>
            <p:nvPr/>
          </p:nvSpPr>
          <p:spPr>
            <a:xfrm>
              <a:off x="5943600" y="5574515"/>
              <a:ext cx="1625896" cy="6102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ELECTRICAL RACK</a:t>
              </a:r>
              <a:endParaRPr sz="800"/>
            </a:p>
          </p:txBody>
        </p:sp>
        <p:sp>
          <p:nvSpPr>
            <p:cNvPr id="19" name="Google Shape;788;p16">
              <a:extLst>
                <a:ext uri="{FF2B5EF4-FFF2-40B4-BE49-F238E27FC236}">
                  <a16:creationId xmlns:a16="http://schemas.microsoft.com/office/drawing/2014/main" id="{A424BD14-3D5C-F474-677D-FDBE118601D7}"/>
                </a:ext>
              </a:extLst>
            </p:cNvPr>
            <p:cNvSpPr txBox="1"/>
            <p:nvPr/>
          </p:nvSpPr>
          <p:spPr>
            <a:xfrm>
              <a:off x="7117819" y="1694867"/>
              <a:ext cx="1786269" cy="6102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SEPARATION MODULES</a:t>
              </a:r>
              <a:endParaRPr sz="800"/>
            </a:p>
          </p:txBody>
        </p:sp>
        <p:cxnSp>
          <p:nvCxnSpPr>
            <p:cNvPr id="20" name="Google Shape;789;p16">
              <a:extLst>
                <a:ext uri="{FF2B5EF4-FFF2-40B4-BE49-F238E27FC236}">
                  <a16:creationId xmlns:a16="http://schemas.microsoft.com/office/drawing/2014/main" id="{DCD7C154-617E-F03B-20BB-BD55C7FE40A8}"/>
                </a:ext>
              </a:extLst>
            </p:cNvPr>
            <p:cNvCxnSpPr>
              <a:stCxn id="18" idx="0"/>
            </p:cNvCxnSpPr>
            <p:nvPr/>
          </p:nvCxnSpPr>
          <p:spPr>
            <a:xfrm flipV="1">
              <a:off x="6756548" y="5062121"/>
              <a:ext cx="122398" cy="512394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cxnSp>
          <p:nvCxnSpPr>
            <p:cNvPr id="21" name="Google Shape;790;p16">
              <a:extLst>
                <a:ext uri="{FF2B5EF4-FFF2-40B4-BE49-F238E27FC236}">
                  <a16:creationId xmlns:a16="http://schemas.microsoft.com/office/drawing/2014/main" id="{9FDE2973-406E-96E2-523D-732A7CB34C33}"/>
                </a:ext>
              </a:extLst>
            </p:cNvPr>
            <p:cNvCxnSpPr/>
            <p:nvPr/>
          </p:nvCxnSpPr>
          <p:spPr>
            <a:xfrm>
              <a:off x="7496508" y="2341198"/>
              <a:ext cx="0" cy="740623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cxnSp>
          <p:nvCxnSpPr>
            <p:cNvPr id="22" name="Google Shape;791;p16">
              <a:extLst>
                <a:ext uri="{FF2B5EF4-FFF2-40B4-BE49-F238E27FC236}">
                  <a16:creationId xmlns:a16="http://schemas.microsoft.com/office/drawing/2014/main" id="{9F2D113E-BEBB-DBA1-5E3D-8A4C6904047B}"/>
                </a:ext>
              </a:extLst>
            </p:cNvPr>
            <p:cNvCxnSpPr/>
            <p:nvPr/>
          </p:nvCxnSpPr>
          <p:spPr>
            <a:xfrm>
              <a:off x="8235576" y="2341198"/>
              <a:ext cx="0" cy="719702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23" name="Google Shape;792;p16">
              <a:extLst>
                <a:ext uri="{FF2B5EF4-FFF2-40B4-BE49-F238E27FC236}">
                  <a16:creationId xmlns:a16="http://schemas.microsoft.com/office/drawing/2014/main" id="{211E1FE2-EC06-F3AD-8D02-C46744B4A65E}"/>
                </a:ext>
              </a:extLst>
            </p:cNvPr>
            <p:cNvSpPr txBox="1"/>
            <p:nvPr/>
          </p:nvSpPr>
          <p:spPr>
            <a:xfrm>
              <a:off x="9050862" y="5490477"/>
              <a:ext cx="1281686" cy="41788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CHILLER</a:t>
              </a:r>
              <a:endParaRPr sz="800"/>
            </a:p>
          </p:txBody>
        </p:sp>
        <p:sp>
          <p:nvSpPr>
            <p:cNvPr id="24" name="Google Shape;793;p16">
              <a:extLst>
                <a:ext uri="{FF2B5EF4-FFF2-40B4-BE49-F238E27FC236}">
                  <a16:creationId xmlns:a16="http://schemas.microsoft.com/office/drawing/2014/main" id="{16B3288F-26BD-45D0-AF99-5918FCADA469}"/>
                </a:ext>
              </a:extLst>
            </p:cNvPr>
            <p:cNvSpPr txBox="1"/>
            <p:nvPr/>
          </p:nvSpPr>
          <p:spPr>
            <a:xfrm>
              <a:off x="9865974" y="4570324"/>
              <a:ext cx="1623056" cy="3656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800" b="1" dirty="0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COMPRESSOR</a:t>
              </a:r>
              <a:endParaRPr sz="800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6B8C6-4221-2E2A-CD62-EF53DCC303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21</a:t>
            </a:fld>
            <a:endParaRPr lang="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A82E2FA-228F-848A-8AB2-34D04D05E7EF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5F2185D6-1332-C929-AB18-22BA94823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35665B9C-AA15-1DEA-88DE-DE67B5BA3AE0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F551598E-6AEA-1978-CB0B-2AD44DE66836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763DAEE5-9C41-1665-160B-C723F9ADEF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9EF4A0AB-6C11-9120-29D1-E0D069978EE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oogle Shape;796;p16">
            <a:extLst>
              <a:ext uri="{FF2B5EF4-FFF2-40B4-BE49-F238E27FC236}">
                <a16:creationId xmlns:a16="http://schemas.microsoft.com/office/drawing/2014/main" id="{698F2FDC-8FD7-8107-D091-18AD9C779946}"/>
              </a:ext>
            </a:extLst>
          </p:cNvPr>
          <p:cNvGrpSpPr/>
          <p:nvPr/>
        </p:nvGrpSpPr>
        <p:grpSpPr>
          <a:xfrm>
            <a:off x="402661" y="1377465"/>
            <a:ext cx="2857582" cy="2845052"/>
            <a:chOff x="7337141" y="1934723"/>
            <a:chExt cx="4584891" cy="3707033"/>
          </a:xfrm>
        </p:grpSpPr>
        <p:pic>
          <p:nvPicPr>
            <p:cNvPr id="3" name="Google Shape;797;p16" descr="A diagram of a fraction of fluid&#10;&#10;Description automatically generated">
              <a:extLst>
                <a:ext uri="{FF2B5EF4-FFF2-40B4-BE49-F238E27FC236}">
                  <a16:creationId xmlns:a16="http://schemas.microsoft.com/office/drawing/2014/main" id="{B10123F6-368F-7BD6-2195-038C3CE6EB81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337141" y="1934723"/>
              <a:ext cx="4584891" cy="34386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798;p16">
              <a:extLst>
                <a:ext uri="{FF2B5EF4-FFF2-40B4-BE49-F238E27FC236}">
                  <a16:creationId xmlns:a16="http://schemas.microsoft.com/office/drawing/2014/main" id="{49C8685B-B205-7409-61EE-D9D8933A2802}"/>
                </a:ext>
              </a:extLst>
            </p:cNvPr>
            <p:cNvSpPr txBox="1"/>
            <p:nvPr/>
          </p:nvSpPr>
          <p:spPr>
            <a:xfrm>
              <a:off x="7863434" y="5362167"/>
              <a:ext cx="3630390" cy="2795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600" i="1" dirty="0">
                  <a:solidFill>
                    <a:schemeClr val="tx2"/>
                  </a:solidFill>
                  <a:latin typeface="Calibri"/>
                  <a:ea typeface="Calibri"/>
                  <a:cs typeface="Calibri"/>
                  <a:sym typeface="Calibri"/>
                </a:rPr>
                <a:t>Thermodynamic simulation done by M. Bruno (PoliTO)</a:t>
              </a:r>
              <a:endParaRPr sz="10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55ECC31C-C3A2-84F5-0F63-7A07B35DA89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A7491-E29B-67B1-9C13-72EA833972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22</a:t>
            </a:fld>
            <a:endParaRPr lang="it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824DE9-9C18-3518-9ED1-177F48834DE6}"/>
              </a:ext>
            </a:extLst>
          </p:cNvPr>
          <p:cNvGrpSpPr/>
          <p:nvPr/>
        </p:nvGrpSpPr>
        <p:grpSpPr>
          <a:xfrm>
            <a:off x="5554318" y="1349540"/>
            <a:ext cx="2076855" cy="3160226"/>
            <a:chOff x="5123448" y="1282495"/>
            <a:chExt cx="2076855" cy="3160226"/>
          </a:xfrm>
        </p:grpSpPr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81184ABD-2591-0974-DD1C-317CAC5E0195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rot="16200000" flipH="1">
              <a:off x="6269638" y="3512055"/>
              <a:ext cx="367646" cy="1493685"/>
            </a:xfrm>
            <a:prstGeom prst="bentConnector2">
              <a:avLst/>
            </a:prstGeom>
            <a:ln w="28575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5F830BE-B940-3D35-3E93-FA722025206A}"/>
                </a:ext>
              </a:extLst>
            </p:cNvPr>
            <p:cNvGrpSpPr/>
            <p:nvPr/>
          </p:nvGrpSpPr>
          <p:grpSpPr>
            <a:xfrm>
              <a:off x="5123448" y="1282495"/>
              <a:ext cx="966166" cy="2792580"/>
              <a:chOff x="5123448" y="1282495"/>
              <a:chExt cx="966166" cy="2792580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572B8C1-1CB4-A9C7-E3AC-EE45CD3997E6}"/>
                  </a:ext>
                </a:extLst>
              </p:cNvPr>
              <p:cNvSpPr/>
              <p:nvPr/>
            </p:nvSpPr>
            <p:spPr>
              <a:xfrm>
                <a:off x="5323623" y="1635230"/>
                <a:ext cx="765991" cy="936520"/>
              </a:xfrm>
              <a:prstGeom prst="roundRect">
                <a:avLst>
                  <a:gd name="adj" fmla="val 24792"/>
                </a:avLst>
              </a:prstGeom>
              <a:gradFill flip="none" rotWithShape="1">
                <a:gsLst>
                  <a:gs pos="0">
                    <a:srgbClr val="FC9580">
                      <a:tint val="66000"/>
                      <a:satMod val="160000"/>
                    </a:srgbClr>
                  </a:gs>
                  <a:gs pos="50000">
                    <a:srgbClr val="FC9580">
                      <a:tint val="44500"/>
                      <a:satMod val="160000"/>
                    </a:srgbClr>
                  </a:gs>
                  <a:gs pos="100000">
                    <a:srgbClr val="FC958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6B846E1-7AD1-A88C-F9BE-5ADE556467FD}"/>
                  </a:ext>
                </a:extLst>
              </p:cNvPr>
              <p:cNvSpPr/>
              <p:nvPr/>
            </p:nvSpPr>
            <p:spPr>
              <a:xfrm>
                <a:off x="5683761" y="2578506"/>
                <a:ext cx="46798" cy="572566"/>
              </a:xfrm>
              <a:prstGeom prst="rect">
                <a:avLst/>
              </a:prstGeom>
              <a:pattFill prst="wdDnDiag">
                <a:fgClr>
                  <a:schemeClr val="tx2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69D2BFC1-DC48-C23D-F312-5A0283362152}"/>
                  </a:ext>
                </a:extLst>
              </p:cNvPr>
              <p:cNvSpPr/>
              <p:nvPr/>
            </p:nvSpPr>
            <p:spPr>
              <a:xfrm>
                <a:off x="5323623" y="3138555"/>
                <a:ext cx="765991" cy="936520"/>
              </a:xfrm>
              <a:prstGeom prst="roundRect">
                <a:avLst>
                  <a:gd name="adj" fmla="val 24792"/>
                </a:avLst>
              </a:prstGeom>
              <a:gradFill flip="none" rotWithShape="1">
                <a:gsLst>
                  <a:gs pos="0">
                    <a:srgbClr val="FC9580">
                      <a:tint val="66000"/>
                      <a:satMod val="160000"/>
                    </a:srgbClr>
                  </a:gs>
                  <a:gs pos="50000">
                    <a:srgbClr val="FC9580">
                      <a:tint val="44500"/>
                      <a:satMod val="160000"/>
                    </a:srgbClr>
                  </a:gs>
                  <a:gs pos="100000">
                    <a:srgbClr val="FC9580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FFEA59FC-728C-108D-1017-6F85E4769408}"/>
                  </a:ext>
                </a:extLst>
              </p:cNvPr>
              <p:cNvSpPr/>
              <p:nvPr/>
            </p:nvSpPr>
            <p:spPr>
              <a:xfrm>
                <a:off x="5323622" y="2005935"/>
                <a:ext cx="765991" cy="565815"/>
              </a:xfrm>
              <a:prstGeom prst="roundRect">
                <a:avLst>
                  <a:gd name="adj" fmla="val 37289"/>
                </a:avLst>
              </a:prstGeom>
              <a:gradFill flip="none" rotWithShape="1">
                <a:gsLst>
                  <a:gs pos="0">
                    <a:srgbClr val="63C3F3">
                      <a:tint val="66000"/>
                      <a:satMod val="160000"/>
                    </a:srgbClr>
                  </a:gs>
                  <a:gs pos="50000">
                    <a:srgbClr val="63C3F3">
                      <a:tint val="44500"/>
                      <a:satMod val="160000"/>
                    </a:srgbClr>
                  </a:gs>
                  <a:gs pos="100000">
                    <a:srgbClr val="63C3F3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4220D09F-B029-3A6D-E8F5-8ABE3907029F}"/>
                  </a:ext>
                </a:extLst>
              </p:cNvPr>
              <p:cNvCxnSpPr>
                <a:cxnSpLocks/>
                <a:endCxn id="8" idx="0"/>
              </p:cNvCxnSpPr>
              <p:nvPr/>
            </p:nvCxnSpPr>
            <p:spPr>
              <a:xfrm>
                <a:off x="5123448" y="1282495"/>
                <a:ext cx="583171" cy="352735"/>
              </a:xfrm>
              <a:prstGeom prst="bentConnector2">
                <a:avLst/>
              </a:prstGeom>
              <a:ln w="28575"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ED9DEEB-1417-49DC-6E06-E52231E18AA6}"/>
              </a:ext>
            </a:extLst>
          </p:cNvPr>
          <p:cNvSpPr txBox="1"/>
          <p:nvPr/>
        </p:nvSpPr>
        <p:spPr>
          <a:xfrm>
            <a:off x="3846626" y="1060999"/>
            <a:ext cx="1640942" cy="577081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Raleway" pitchFamily="2" charset="0"/>
              </a:rPr>
              <a:t>From RPC Exhaust</a:t>
            </a:r>
            <a:r>
              <a:rPr lang="en-GB" sz="1050" dirty="0">
                <a:latin typeface="Raleway" pitchFamily="2" charset="0"/>
                <a:sym typeface="Wingdings" panose="05000000000000000000" pitchFamily="2" charset="2"/>
              </a:rPr>
              <a:t></a:t>
            </a:r>
            <a:br>
              <a:rPr lang="en-GB" sz="1050" dirty="0">
                <a:latin typeface="Raleway" pitchFamily="2" charset="0"/>
                <a:sym typeface="Wingdings" panose="05000000000000000000" pitchFamily="2" charset="2"/>
              </a:rPr>
            </a:br>
            <a:r>
              <a:rPr lang="en-GB" sz="1050" dirty="0">
                <a:latin typeface="Raleway" pitchFamily="2" charset="0"/>
                <a:sym typeface="Wingdings" panose="05000000000000000000" pitchFamily="2" charset="2"/>
              </a:rPr>
              <a:t>R134a/iC4H10/SF6 = </a:t>
            </a:r>
            <a:br>
              <a:rPr lang="en-GB" sz="1050" dirty="0">
                <a:latin typeface="Raleway" pitchFamily="2" charset="0"/>
                <a:sym typeface="Wingdings" panose="05000000000000000000" pitchFamily="2" charset="2"/>
              </a:rPr>
            </a:br>
            <a:r>
              <a:rPr lang="en-GB" sz="1050" dirty="0">
                <a:latin typeface="Raleway" pitchFamily="2" charset="0"/>
                <a:sym typeface="Wingdings" panose="05000000000000000000" pitchFamily="2" charset="2"/>
              </a:rPr>
              <a:t>95.2/4.5/0.3</a:t>
            </a:r>
            <a:endParaRPr lang="en-GB" sz="1050" dirty="0">
              <a:latin typeface="Raleway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8D6112E-D3E6-03C3-8BD4-6BD5A3C7C750}"/>
              </a:ext>
            </a:extLst>
          </p:cNvPr>
          <p:cNvSpPr txBox="1"/>
          <p:nvPr/>
        </p:nvSpPr>
        <p:spPr>
          <a:xfrm>
            <a:off x="7672514" y="4392866"/>
            <a:ext cx="1364611" cy="415498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Raleway" pitchFamily="2" charset="0"/>
              </a:rPr>
              <a:t>Pure R134a to storage bottle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45475F2-3B82-11A5-FB4F-8FED3601C49B}"/>
              </a:ext>
            </a:extLst>
          </p:cNvPr>
          <p:cNvCxnSpPr/>
          <p:nvPr/>
        </p:nvCxnSpPr>
        <p:spPr>
          <a:xfrm>
            <a:off x="6520483" y="1924549"/>
            <a:ext cx="904828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071A2E2-63A9-628F-3D5C-3D191141C058}"/>
              </a:ext>
            </a:extLst>
          </p:cNvPr>
          <p:cNvSpPr txBox="1"/>
          <p:nvPr/>
        </p:nvSpPr>
        <p:spPr>
          <a:xfrm>
            <a:off x="7516392" y="1474426"/>
            <a:ext cx="1364611" cy="900246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Raleway" pitchFamily="2" charset="0"/>
              </a:rPr>
              <a:t>Gas exhaust enriched in the </a:t>
            </a:r>
            <a:r>
              <a:rPr lang="en-GB" sz="1050" b="1" dirty="0">
                <a:latin typeface="Raleway" pitchFamily="2" charset="0"/>
              </a:rPr>
              <a:t>azeotrope</a:t>
            </a:r>
            <a:r>
              <a:rPr lang="en-GB" sz="1050" dirty="0">
                <a:latin typeface="Raleway" pitchFamily="2" charset="0"/>
              </a:rPr>
              <a:t> (</a:t>
            </a:r>
            <a:r>
              <a:rPr lang="en-GB" sz="1050" b="1" dirty="0">
                <a:latin typeface="Raleway" pitchFamily="2" charset="0"/>
              </a:rPr>
              <a:t>R134a/iC4H10 = 65/35</a:t>
            </a:r>
            <a:r>
              <a:rPr lang="en-GB" sz="1050" dirty="0">
                <a:latin typeface="Raleway" pitchFamily="2" charset="0"/>
              </a:rPr>
              <a:t>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BBB73F-206C-B66E-1F8D-7FEE1BF3F33D}"/>
              </a:ext>
            </a:extLst>
          </p:cNvPr>
          <p:cNvCxnSpPr/>
          <p:nvPr/>
        </p:nvCxnSpPr>
        <p:spPr>
          <a:xfrm>
            <a:off x="5487568" y="2374672"/>
            <a:ext cx="0" cy="135484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F01D2C1-6B45-59FF-EF82-19E74367F55D}"/>
              </a:ext>
            </a:extLst>
          </p:cNvPr>
          <p:cNvSpPr txBox="1"/>
          <p:nvPr/>
        </p:nvSpPr>
        <p:spPr>
          <a:xfrm>
            <a:off x="3877752" y="2547113"/>
            <a:ext cx="1409977" cy="938719"/>
          </a:xfrm>
          <a:prstGeom prst="rect">
            <a:avLst/>
          </a:prstGeom>
          <a:noFill/>
          <a:ln>
            <a:solidFill>
              <a:srgbClr val="00B0F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Raleway" pitchFamily="2" charset="0"/>
              </a:rPr>
              <a:t>Liquid </a:t>
            </a:r>
            <a:r>
              <a:rPr lang="en-GB" sz="1100" b="1" dirty="0">
                <a:latin typeface="Raleway" pitchFamily="2" charset="0"/>
              </a:rPr>
              <a:t>R134a descends</a:t>
            </a:r>
            <a:r>
              <a:rPr lang="en-GB" sz="1100" dirty="0">
                <a:latin typeface="Raleway" pitchFamily="2" charset="0"/>
              </a:rPr>
              <a:t> into the bottom buffer thanks to </a:t>
            </a:r>
            <a:r>
              <a:rPr lang="en-GB" sz="1100" b="1" dirty="0">
                <a:latin typeface="Raleway" pitchFamily="2" charset="0"/>
              </a:rPr>
              <a:t>gravity </a:t>
            </a:r>
            <a:r>
              <a:rPr lang="en-GB" sz="1100" dirty="0">
                <a:latin typeface="Raleway" pitchFamily="2" charset="0"/>
              </a:rPr>
              <a:t>and</a:t>
            </a:r>
            <a:r>
              <a:rPr lang="en-GB" sz="1100" b="1" dirty="0">
                <a:latin typeface="Raleway" pitchFamily="2" charset="0"/>
              </a:rPr>
              <a:t> vaporizes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8E202D2-529E-2342-DB28-A3D3AF27F5B7}"/>
              </a:ext>
            </a:extLst>
          </p:cNvPr>
          <p:cNvCxnSpPr/>
          <p:nvPr/>
        </p:nvCxnSpPr>
        <p:spPr>
          <a:xfrm flipV="1">
            <a:off x="6697622" y="2311201"/>
            <a:ext cx="0" cy="1450593"/>
          </a:xfrm>
          <a:prstGeom prst="straightConnector1">
            <a:avLst/>
          </a:prstGeom>
          <a:ln>
            <a:solidFill>
              <a:srgbClr val="FC95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47AE4D7-1088-615D-AB61-81382587964E}"/>
              </a:ext>
            </a:extLst>
          </p:cNvPr>
          <p:cNvSpPr txBox="1"/>
          <p:nvPr/>
        </p:nvSpPr>
        <p:spPr>
          <a:xfrm>
            <a:off x="6884331" y="2994276"/>
            <a:ext cx="1409977" cy="769441"/>
          </a:xfrm>
          <a:prstGeom prst="rect">
            <a:avLst/>
          </a:prstGeom>
          <a:noFill/>
          <a:ln>
            <a:solidFill>
              <a:srgbClr val="FC958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Raleway" pitchFamily="2" charset="0"/>
              </a:rPr>
              <a:t>Gas phase </a:t>
            </a:r>
            <a:r>
              <a:rPr lang="en-GB" sz="1100" dirty="0">
                <a:latin typeface="Raleway" pitchFamily="2" charset="0"/>
              </a:rPr>
              <a:t>goes up to the </a:t>
            </a:r>
            <a:r>
              <a:rPr lang="en-GB" sz="1100" b="1" dirty="0">
                <a:latin typeface="Raleway" pitchFamily="2" charset="0"/>
              </a:rPr>
              <a:t>top buffer</a:t>
            </a:r>
            <a:r>
              <a:rPr lang="en-GB" sz="1100" dirty="0">
                <a:latin typeface="Raleway" pitchFamily="2" charset="0"/>
              </a:rPr>
              <a:t> leading to the </a:t>
            </a:r>
            <a:r>
              <a:rPr lang="en-GB" sz="1100" b="1" dirty="0">
                <a:latin typeface="Raleway" pitchFamily="2" charset="0"/>
              </a:rPr>
              <a:t>distillation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9EB37F-4AC0-D4B1-E013-A2040474409E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223077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2D8A219C-E54D-80BE-2EC3-E5A437F78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804;p17">
            <a:extLst>
              <a:ext uri="{FF2B5EF4-FFF2-40B4-BE49-F238E27FC236}">
                <a16:creationId xmlns:a16="http://schemas.microsoft.com/office/drawing/2014/main" id="{1B15ED94-8CA1-4004-0C70-7506DF4645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730" r="7306"/>
          <a:stretch/>
        </p:blipFill>
        <p:spPr>
          <a:xfrm>
            <a:off x="3054383" y="1106132"/>
            <a:ext cx="5251816" cy="3528372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C2316C53-4284-43EC-5C3E-D42DC4D4D2F8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F092FDD3-CA5D-A972-F0B2-10563E47940A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37924EF9-D61C-CA75-B691-02FB3CFCFE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201" name="Google Shape;201;p24">
            <a:extLst>
              <a:ext uri="{FF2B5EF4-FFF2-40B4-BE49-F238E27FC236}">
                <a16:creationId xmlns:a16="http://schemas.microsoft.com/office/drawing/2014/main" id="{519847AE-161E-82B3-DE6F-99436C97D75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2176" y="1697271"/>
            <a:ext cx="1233051" cy="13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8F2175EE-DD7C-0BFD-5DB3-10C128E75A4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0A6A31-55FA-C4EB-E7DE-5F7D132028C8}"/>
              </a:ext>
            </a:extLst>
          </p:cNvPr>
          <p:cNvSpPr txBox="1"/>
          <p:nvPr/>
        </p:nvSpPr>
        <p:spPr>
          <a:xfrm>
            <a:off x="5232666" y="1372138"/>
            <a:ext cx="15933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  <a:latin typeface="Raleway" pitchFamily="2" charset="0"/>
              </a:rPr>
              <a:t>Distillation units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98B2FA-3E40-8AA1-0C56-C794EF0E76A4}"/>
              </a:ext>
            </a:extLst>
          </p:cNvPr>
          <p:cNvSpPr/>
          <p:nvPr/>
        </p:nvSpPr>
        <p:spPr>
          <a:xfrm>
            <a:off x="3614514" y="1661240"/>
            <a:ext cx="3501511" cy="21603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A35235-8EA6-A982-07CC-8C01CD0E02C6}"/>
              </a:ext>
            </a:extLst>
          </p:cNvPr>
          <p:cNvSpPr/>
          <p:nvPr/>
        </p:nvSpPr>
        <p:spPr>
          <a:xfrm>
            <a:off x="6420119" y="3875307"/>
            <a:ext cx="1233051" cy="59506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690A282-48CC-30D9-1590-74C74562D44D}"/>
              </a:ext>
            </a:extLst>
          </p:cNvPr>
          <p:cNvSpPr/>
          <p:nvPr/>
        </p:nvSpPr>
        <p:spPr>
          <a:xfrm>
            <a:off x="7582175" y="1733168"/>
            <a:ext cx="1233051" cy="134220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3FA9E3-DE93-91DD-FA07-C90A0B823799}"/>
              </a:ext>
            </a:extLst>
          </p:cNvPr>
          <p:cNvSpPr txBox="1"/>
          <p:nvPr/>
        </p:nvSpPr>
        <p:spPr>
          <a:xfrm>
            <a:off x="7698463" y="4106430"/>
            <a:ext cx="10738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  <a:latin typeface="Raleway" pitchFamily="2" charset="0"/>
              </a:rPr>
              <a:t>Compressor module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FC7CEF-BE52-1BF7-1C96-A5BBCE15549B}"/>
              </a:ext>
            </a:extLst>
          </p:cNvPr>
          <p:cNvSpPr txBox="1"/>
          <p:nvPr/>
        </p:nvSpPr>
        <p:spPr>
          <a:xfrm>
            <a:off x="7653170" y="3119760"/>
            <a:ext cx="13060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/>
                </a:solidFill>
                <a:latin typeface="Raleway" pitchFamily="2" charset="0"/>
              </a:rPr>
              <a:t>Storage Tank</a:t>
            </a:r>
          </a:p>
        </p:txBody>
      </p:sp>
      <p:pic>
        <p:nvPicPr>
          <p:cNvPr id="203" name="Google Shape;203;p24">
            <a:extLst>
              <a:ext uri="{FF2B5EF4-FFF2-40B4-BE49-F238E27FC236}">
                <a16:creationId xmlns:a16="http://schemas.microsoft.com/office/drawing/2014/main" id="{95914EE6-F026-17E9-4578-7AA03B5891C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3409" y="1372138"/>
            <a:ext cx="1830926" cy="288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33457980-AA77-F554-9D94-B1EA822BECD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3C0D5-BF97-7E40-29CD-13D558AF0E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23</a:t>
            </a:fld>
            <a:endParaRPr lang="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2AAB9CB-79C7-BC32-FE42-D91150DF1A78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44604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1078E3AD-6887-D947-DA20-026545E06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7763389D-C49C-BF4E-C4CB-2A1CAB43BB6A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5DB7A0CB-12D0-E9A1-5881-3ADD868F4872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693B7B1C-E9D5-957E-8ACD-3A2A3D7F0C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D7E66D92-0810-25CA-4BFF-5CFDE1402EE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29CA7982-FE61-1D0E-163A-F12B59128B2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58;p19">
            <a:extLst>
              <a:ext uri="{FF2B5EF4-FFF2-40B4-BE49-F238E27FC236}">
                <a16:creationId xmlns:a16="http://schemas.microsoft.com/office/drawing/2014/main" id="{5BBE2C0F-7DF9-9949-E1B2-D53C7490DFD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27025" y="1647440"/>
            <a:ext cx="5239688" cy="275172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59;p19">
            <a:extLst>
              <a:ext uri="{FF2B5EF4-FFF2-40B4-BE49-F238E27FC236}">
                <a16:creationId xmlns:a16="http://schemas.microsoft.com/office/drawing/2014/main" id="{51FC36C9-3493-E471-B6CF-B08CD2333DD9}"/>
              </a:ext>
            </a:extLst>
          </p:cNvPr>
          <p:cNvSpPr txBox="1"/>
          <p:nvPr/>
        </p:nvSpPr>
        <p:spPr>
          <a:xfrm>
            <a:off x="220508" y="1721551"/>
            <a:ext cx="3586504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Recovery </a:t>
            </a:r>
            <a:r>
              <a:rPr lang="it-IT" b="1" dirty="0" err="1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efficiency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 of 80%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with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5000 ppm iC4H10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in the recuperated R134a (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99.5% of gas </a:t>
            </a:r>
            <a:r>
              <a:rPr lang="it-IT" b="1" dirty="0" err="1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purity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Recuperated R134a is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 reinjected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 at the RPC mixer 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in a ratio 50/50 </a:t>
            </a:r>
            <a:r>
              <a:rPr lang="en-GB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with fresh R134a  </a:t>
            </a:r>
            <a:endParaRPr lang="it-IT" dirty="0">
              <a:solidFill>
                <a:schemeClr val="bg2"/>
              </a:solidFill>
              <a:latin typeface="Raleway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1F6015-4FD6-F289-3958-B97F2E41BB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24</a:t>
            </a:fld>
            <a:endParaRPr lang="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F5763E-A861-AFA8-2595-C2BCBBBCB760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1009313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B93E1007-4D62-360F-2068-6BBB5E836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2263C8F6-9160-350D-ABF9-CF949D941329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08DFC165-F2CF-C9D1-6405-9CCDB1F8DF82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CBBD64F8-2B74-2B23-7BE4-CAA62DCB8A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Recovery </a:t>
            </a:r>
            <a:r>
              <a:rPr lang="it-IT" dirty="0" err="1"/>
              <a:t>plants</a:t>
            </a:r>
            <a:r>
              <a:rPr lang="it-IT" dirty="0"/>
              <a:t> - </a:t>
            </a:r>
            <a:r>
              <a:rPr lang="it-IT" dirty="0" err="1"/>
              <a:t>overview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F9390D1D-BEA5-DD5B-C9F0-95459A6C83A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2312B87C-8650-AD4D-C644-2A858659C40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175494-D121-7BAB-357C-CA705AD8BC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25</a:t>
            </a:fld>
            <a:endParaRPr lang="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D0C0D-6829-2BEE-40E6-C4B5EAE089AE}"/>
              </a:ext>
            </a:extLst>
          </p:cNvPr>
          <p:cNvSpPr txBox="1"/>
          <p:nvPr/>
        </p:nvSpPr>
        <p:spPr>
          <a:xfrm>
            <a:off x="311700" y="1017782"/>
            <a:ext cx="873499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1" dirty="0">
                <a:solidFill>
                  <a:srgbClr val="33CC33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Positive consequences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Operational budget and GHG emissions reduced</a:t>
            </a:r>
            <a:endParaRPr lang="en-GB" sz="1200" b="1" dirty="0">
              <a:latin typeface="Raleway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sz="1200" dirty="0">
              <a:latin typeface="Raleway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200" b="1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CF4 recuperation for CMS-CSC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10% CF4 in gas mixture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With 65% recuperation efficiency</a:t>
            </a:r>
            <a:br>
              <a:rPr lang="en-GB" sz="1200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 1400 kg/year CF4 saved (out of 2200 kg/year needed)</a:t>
            </a:r>
            <a:r>
              <a:rPr lang="en-GB" sz="1200" dirty="0"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en-GB" sz="1200" b="1" dirty="0">
                <a:solidFill>
                  <a:srgbClr val="00B05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-10500 tCO2eq/year</a:t>
            </a:r>
            <a:r>
              <a:rPr lang="en-GB" sz="1200" dirty="0">
                <a:solidFill>
                  <a:srgbClr val="00B05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(~  -60 </a:t>
            </a:r>
            <a:r>
              <a:rPr lang="en-GB" sz="1200" dirty="0" err="1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kCHF</a:t>
            </a:r>
            <a:r>
              <a:rPr lang="en-GB" sz="1200" dirty="0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/year, </a:t>
            </a:r>
            <a:r>
              <a:rPr lang="en-GB" sz="1200" u="sng" dirty="0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system paid back in 5 years</a:t>
            </a:r>
            <a:r>
              <a:rPr lang="en-GB" sz="1200" dirty="0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200" b="1" dirty="0">
                <a:solidFill>
                  <a:srgbClr val="0000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R134a recuperation for CMS-RPC</a:t>
            </a:r>
          </a:p>
          <a:p>
            <a:pPr marL="1200150" lvl="2" indent="-285750">
              <a:buFont typeface="Wingdings" panose="05000000000000000000" pitchFamily="2" charset="2"/>
              <a:buChar char="Ø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95.2% R134a in gas mixture </a:t>
            </a:r>
          </a:p>
          <a:p>
            <a:pPr marL="1200150" lvl="2" indent="-285750">
              <a:buFont typeface="Wingdings" panose="05000000000000000000" pitchFamily="2" charset="2"/>
              <a:buChar char="Ø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With 80% recuperation efficiency (and considering the limit imposed by current leak rate) 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 12 t/year R134a saved (out of 24 t/year needed) </a:t>
            </a:r>
            <a:r>
              <a:rPr lang="en-GB" sz="1200" kern="1200" dirty="0"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200" kern="1200" dirty="0">
                <a:solidFill>
                  <a:srgbClr val="33CC33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b="1" kern="1200" dirty="0">
                <a:solidFill>
                  <a:srgbClr val="00B05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-18000 tCO2e/year</a:t>
            </a:r>
            <a:r>
              <a:rPr lang="en-GB" sz="1200" kern="1200" dirty="0">
                <a:solidFill>
                  <a:srgbClr val="00B05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kern="1200" dirty="0">
                <a:solidFill>
                  <a:schemeClr val="bg2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-130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kCHF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/year,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system paid back in 3 years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EADF3-64A4-9E76-C570-CCCF87AE7675}"/>
              </a:ext>
            </a:extLst>
          </p:cNvPr>
          <p:cNvSpPr txBox="1"/>
          <p:nvPr/>
        </p:nvSpPr>
        <p:spPr>
          <a:xfrm>
            <a:off x="311699" y="3451556"/>
            <a:ext cx="80953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1" dirty="0">
                <a:solidFill>
                  <a:srgbClr val="FF9900"/>
                </a:solidFill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Difficulties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Gas systems and recuperation plants must be considered as industrial installations</a:t>
            </a:r>
          </a:p>
          <a:p>
            <a:pPr marL="742950" lvl="1" indent="-285750">
              <a:buFont typeface="Wingdings" panose="05000000000000000000" pitchFamily="2" charset="2"/>
              <a:buChar char="q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More than 300 euro-racks that need to be operational 24/7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Additional resources with specific expertise are needed (i.e. chemical engineers, physicists, mechanical engineers)</a:t>
            </a:r>
          </a:p>
          <a:p>
            <a:pPr marL="742950" lvl="1" indent="-285750">
              <a:buFont typeface="Wingdings" panose="05000000000000000000" pitchFamily="2" charset="2"/>
              <a:buChar char="q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Calibri" panose="020F0502020204030204" pitchFamily="34" charset="0"/>
              </a:rPr>
              <a:t>Current team profile based on technicians cannot ensure design and proper operation and maintenance following industrial standards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lang="en-GB" sz="1200" b="1" dirty="0">
              <a:latin typeface="Raleway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CFD8FBB-8E2F-9448-385C-D7332B73F709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891399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77171ED8-0EEC-B3A9-5FF3-F124E874E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57DDBF43-FA80-5BCF-0A26-FA9228B8606A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A49E9AE3-4254-F4F5-57BD-CDF3034A15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>
                <a:solidFill>
                  <a:schemeClr val="bg1"/>
                </a:solidFill>
              </a:rPr>
              <a:t>Conclusions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7723C6-3F9B-28FA-2E7B-413C3A97F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26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729427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Conclusions</a:t>
            </a:r>
            <a:endParaRPr dirty="0"/>
          </a:p>
        </p:txBody>
      </p:sp>
      <p:sp>
        <p:nvSpPr>
          <p:cNvPr id="222" name="Google Shape;222;p26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body" idx="1"/>
          </p:nvPr>
        </p:nvSpPr>
        <p:spPr>
          <a:xfrm>
            <a:off x="326125" y="1084451"/>
            <a:ext cx="8720574" cy="3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ClrTx/>
            </a:pPr>
            <a:r>
              <a:rPr lang="it-IT" sz="1600" b="1" dirty="0">
                <a:solidFill>
                  <a:schemeClr val="bg2"/>
                </a:solidFill>
                <a:latin typeface="Raleway" pitchFamily="2" charset="0"/>
              </a:rPr>
              <a:t>Fluorinated gases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</a:rPr>
              <a:t>are responsible for more than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</a:rPr>
              <a:t>80% of CERN GHG emissions </a:t>
            </a:r>
            <a:endParaRPr lang="it-IT" sz="1600" b="1" dirty="0">
              <a:solidFill>
                <a:schemeClr val="bg2"/>
              </a:solidFill>
              <a:latin typeface="Raleway" pitchFamily="2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Tx/>
            </a:pP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Gas team started its R&amp;D activities to reduce the GHG emission before F</a:t>
            </a:r>
            <a:r>
              <a:rPr lang="it-IT" sz="1600" baseline="30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-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EU legislation of 2014 was published!</a:t>
            </a:r>
          </a:p>
          <a:p>
            <a:pPr>
              <a:lnSpc>
                <a:spcPct val="150000"/>
              </a:lnSpc>
              <a:buClrTx/>
            </a:pPr>
            <a:r>
              <a:rPr lang="it-IT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16 recirculation systems &amp; 4 operational recovery systems for GHGs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(2 CMS and 2 LHCb) </a:t>
            </a:r>
            <a:r>
              <a:rPr lang="it-IT" sz="1600" dirty="0" err="1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currently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operational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50000"/>
              </a:lnSpc>
              <a:buClrTx/>
            </a:pP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These systems implies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more control on gas quality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daily gas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chromatograph analyses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and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online monitoring systems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(e.g., SWPC and IR)</a:t>
            </a:r>
          </a:p>
          <a:p>
            <a:pPr>
              <a:lnSpc>
                <a:spcPct val="150000"/>
              </a:lnSpc>
              <a:buClrTx/>
            </a:pPr>
            <a:r>
              <a:rPr lang="en-US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Modest investment </a:t>
            </a:r>
            <a:r>
              <a:rPr lang="en-US" sz="1600" dirty="0" err="1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wrt</a:t>
            </a:r>
            <a:r>
              <a:rPr lang="en-US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the tCO2e saved and in addition they mitigate difficulties in case of GHG shortage allowing experiment data taking! (as experienced in the past and very likely more in the future)</a:t>
            </a:r>
            <a:endParaRPr sz="1600" dirty="0">
              <a:solidFill>
                <a:schemeClr val="bg2"/>
              </a:solidFill>
              <a:latin typeface="Raleway" pitchFamily="2" charset="0"/>
              <a:ea typeface="Raleway Medium"/>
              <a:cs typeface="Raleway Medium"/>
              <a:sym typeface="Raleway Medium"/>
            </a:endParaRPr>
          </a:p>
        </p:txBody>
      </p:sp>
      <p:pic>
        <p:nvPicPr>
          <p:cNvPr id="3" name="Google Shape;204;p24">
            <a:extLst>
              <a:ext uri="{FF2B5EF4-FFF2-40B4-BE49-F238E27FC236}">
                <a16:creationId xmlns:a16="http://schemas.microsoft.com/office/drawing/2014/main" id="{AA88FC0C-6D7B-6DA9-B1EC-BBD35234676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E608D0-C8B7-DFBB-0A0A-42CD526C82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27</a:t>
            </a:fld>
            <a:endParaRPr lang="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B637EAB-2CBD-B657-8719-C650550089E1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C28A85B6-A376-B77E-41A5-02023F03F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D90D5EB0-DB58-F9CB-66C9-8F675C22BE1F}"/>
              </a:ext>
            </a:extLst>
          </p:cNvPr>
          <p:cNvSpPr/>
          <p:nvPr/>
        </p:nvSpPr>
        <p:spPr>
          <a:xfrm>
            <a:off x="97300" y="61147"/>
            <a:ext cx="8928600" cy="4998928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7E26EC5E-5786-10ED-B546-DF06CD620B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>
                <a:solidFill>
                  <a:schemeClr val="bg1"/>
                </a:solidFill>
              </a:rPr>
              <a:t>Thanks for your kind attention!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EC9C7C-E128-C8F3-C389-6BD3E480B1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28</a:t>
            </a:fld>
            <a:endParaRPr lang="it" dirty="0"/>
          </a:p>
        </p:txBody>
      </p:sp>
    </p:spTree>
    <p:extLst>
      <p:ext uri="{BB962C8B-B14F-4D97-AF65-F5344CB8AC3E}">
        <p14:creationId xmlns:p14="http://schemas.microsoft.com/office/powerpoint/2010/main" val="21607391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83A6BB3F-55CF-8C27-A314-57835BF33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B0D3EC6E-5A4D-DD60-5D3E-BA151C032A78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873595EA-CC85-D59F-A34D-463B2DB7AD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>
                <a:solidFill>
                  <a:schemeClr val="bg1"/>
                </a:solidFill>
              </a:rPr>
              <a:t>Backup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87E0C2-9D06-394F-DFF9-55581DBE6B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29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09283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038661FC-E254-D0BA-7042-466561368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>
            <a:extLst>
              <a:ext uri="{FF2B5EF4-FFF2-40B4-BE49-F238E27FC236}">
                <a16:creationId xmlns:a16="http://schemas.microsoft.com/office/drawing/2014/main" id="{123E8465-4C6A-9928-9947-B38DE7EFA1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GHGs emissions at CERN</a:t>
            </a:r>
            <a:endParaRPr dirty="0"/>
          </a:p>
        </p:txBody>
      </p:sp>
      <p:sp>
        <p:nvSpPr>
          <p:cNvPr id="91" name="Google Shape;91;p16">
            <a:extLst>
              <a:ext uri="{FF2B5EF4-FFF2-40B4-BE49-F238E27FC236}">
                <a16:creationId xmlns:a16="http://schemas.microsoft.com/office/drawing/2014/main" id="{7E3880B4-4A9E-3CD3-B77B-5B91EF99D930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6">
            <a:extLst>
              <a:ext uri="{FF2B5EF4-FFF2-40B4-BE49-F238E27FC236}">
                <a16:creationId xmlns:a16="http://schemas.microsoft.com/office/drawing/2014/main" id="{22BC6D94-A766-2D2C-28E2-3ACC8BF086FD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6" name="Google Shape;96;p16">
            <a:extLst>
              <a:ext uri="{FF2B5EF4-FFF2-40B4-BE49-F238E27FC236}">
                <a16:creationId xmlns:a16="http://schemas.microsoft.com/office/drawing/2014/main" id="{53F52B25-3F2B-E2F9-1853-9836C7848C5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834" y="1056151"/>
            <a:ext cx="3142129" cy="345526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>
            <a:extLst>
              <a:ext uri="{FF2B5EF4-FFF2-40B4-BE49-F238E27FC236}">
                <a16:creationId xmlns:a16="http://schemas.microsoft.com/office/drawing/2014/main" id="{6EC6FDFD-755A-2E13-616C-577B72CDDF68}"/>
              </a:ext>
            </a:extLst>
          </p:cNvPr>
          <p:cNvSpPr txBox="1"/>
          <p:nvPr/>
        </p:nvSpPr>
        <p:spPr>
          <a:xfrm>
            <a:off x="244950" y="4507391"/>
            <a:ext cx="4533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it" sz="1050" u="sng" dirty="0">
                <a:solidFill>
                  <a:schemeClr val="hlink"/>
                </a:solidFill>
                <a:latin typeface="Raleway" pitchFamily="2" charset="0"/>
                <a:hlinkClick r:id="rId4"/>
              </a:rPr>
              <a:t>https://doi.org/10.25325/CERN-Environment-2023-003</a:t>
            </a:r>
            <a:endParaRPr sz="1050" u="sng" dirty="0">
              <a:solidFill>
                <a:schemeClr val="hlink"/>
              </a:solidFill>
              <a:latin typeface="Raleway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lt2"/>
              </a:solidFill>
              <a:latin typeface="Raleway" pitchFamily="2" charset="0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1" name="Google Shape;101;p16">
            <a:extLst>
              <a:ext uri="{FF2B5EF4-FFF2-40B4-BE49-F238E27FC236}">
                <a16:creationId xmlns:a16="http://schemas.microsoft.com/office/drawing/2014/main" id="{682A4001-97B7-456C-7364-28F0D194E74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>
            <a:extLst>
              <a:ext uri="{FF2B5EF4-FFF2-40B4-BE49-F238E27FC236}">
                <a16:creationId xmlns:a16="http://schemas.microsoft.com/office/drawing/2014/main" id="{09D41E60-163D-4089-6DCF-6B2382D6E124}"/>
              </a:ext>
            </a:extLst>
          </p:cNvPr>
          <p:cNvSpPr txBox="1"/>
          <p:nvPr/>
        </p:nvSpPr>
        <p:spPr>
          <a:xfrm>
            <a:off x="4268407" y="1431577"/>
            <a:ext cx="4731970" cy="9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Fluorinated compounds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represent the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78% of total Organization’s emissions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which will be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reduced by 28% by the end of RUN 3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(wrt 2018)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70907-501E-F928-0971-C5573A88CA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3</a:t>
            </a:fld>
            <a:endParaRPr lang="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E6A43B-D97C-8F76-0011-5284AB084596}"/>
              </a:ext>
            </a:extLst>
          </p:cNvPr>
          <p:cNvSpPr txBox="1"/>
          <p:nvPr/>
        </p:nvSpPr>
        <p:spPr>
          <a:xfrm>
            <a:off x="4429533" y="2981959"/>
            <a:ext cx="45708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005392"/>
                </a:solidFill>
                <a:latin typeface="Raleway" pitchFamily="2" charset="0"/>
              </a:rPr>
              <a:t>R134a </a:t>
            </a:r>
            <a:r>
              <a:rPr lang="en-GB" sz="1300" b="1" dirty="0">
                <a:solidFill>
                  <a:srgbClr val="005392"/>
                </a:solidFill>
                <a:latin typeface="Raleway" pitchFamily="2" charset="0"/>
                <a:sym typeface="Wingdings" panose="05000000000000000000" pitchFamily="2" charset="2"/>
              </a:rPr>
              <a:t></a:t>
            </a:r>
            <a:r>
              <a:rPr lang="en-GB" sz="1300" dirty="0">
                <a:solidFill>
                  <a:srgbClr val="005392"/>
                </a:solidFill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en-GB" sz="13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emissions 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reduced by 25% </a:t>
            </a:r>
            <a:r>
              <a:rPr lang="en-GB" sz="13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during RUN3 thanks to the operation of the 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CMS R134a</a:t>
            </a:r>
            <a:r>
              <a:rPr lang="en-GB" sz="1300" i="1" dirty="0">
                <a:solidFill>
                  <a:srgbClr val="0070C0"/>
                </a:solidFill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recovery plant &amp; new 30% CO</a:t>
            </a:r>
            <a:r>
              <a:rPr lang="en-GB" sz="1300" i="1" baseline="-25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2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ATLAS RPC gas mixture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dirty="0">
              <a:solidFill>
                <a:schemeClr val="bg2"/>
              </a:solidFill>
              <a:latin typeface="Raleway" pitchFamily="2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63C3F3"/>
                </a:solidFill>
                <a:latin typeface="Raleway" pitchFamily="2" charset="0"/>
                <a:sym typeface="Wingdings" panose="05000000000000000000" pitchFamily="2" charset="2"/>
              </a:rPr>
              <a:t>CF</a:t>
            </a:r>
            <a:r>
              <a:rPr lang="en-GB" sz="1300" b="1" baseline="-25000" dirty="0">
                <a:solidFill>
                  <a:srgbClr val="63C3F3"/>
                </a:solidFill>
                <a:latin typeface="Raleway" pitchFamily="2" charset="0"/>
                <a:sym typeface="Wingdings" panose="05000000000000000000" pitchFamily="2" charset="2"/>
              </a:rPr>
              <a:t>4</a:t>
            </a:r>
            <a:r>
              <a:rPr lang="en-GB" sz="1300" b="1" dirty="0">
                <a:solidFill>
                  <a:srgbClr val="63C3F3"/>
                </a:solidFill>
                <a:latin typeface="Raleway" pitchFamily="2" charset="0"/>
                <a:sym typeface="Wingdings" panose="05000000000000000000" pitchFamily="2" charset="2"/>
              </a:rPr>
              <a:t>  </a:t>
            </a:r>
            <a:r>
              <a:rPr lang="en-GB" sz="13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emissions 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reduced by 20% </a:t>
            </a:r>
            <a:r>
              <a:rPr lang="en-GB" sz="13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thanks to the increase of recuperation efficiency of CMS 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CF</a:t>
            </a:r>
            <a:r>
              <a:rPr lang="en-GB" sz="1300" i="1" baseline="-25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4</a:t>
            </a:r>
            <a: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 recovery plant.</a:t>
            </a:r>
            <a:br>
              <a:rPr lang="en-GB" sz="1300" i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</a:br>
            <a:endParaRPr lang="en-GB" sz="1300" i="1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7815C66-9E0C-F531-D349-EDC9DADB7D5D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34440617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>
          <a:extLst>
            <a:ext uri="{FF2B5EF4-FFF2-40B4-BE49-F238E27FC236}">
              <a16:creationId xmlns:a16="http://schemas.microsoft.com/office/drawing/2014/main" id="{A773AE67-B3D1-22F5-4657-59BB70895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>
            <a:extLst>
              <a:ext uri="{FF2B5EF4-FFF2-40B4-BE49-F238E27FC236}">
                <a16:creationId xmlns:a16="http://schemas.microsoft.com/office/drawing/2014/main" id="{5D8C1D0B-D7AA-33D1-3467-95B86B6759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Recovery plant VS </a:t>
            </a:r>
            <a:r>
              <a:rPr lang="en-US" dirty="0" err="1"/>
              <a:t>Abatment</a:t>
            </a:r>
            <a:r>
              <a:rPr lang="en-US" dirty="0"/>
              <a:t> system</a:t>
            </a:r>
          </a:p>
        </p:txBody>
      </p:sp>
      <p:sp>
        <p:nvSpPr>
          <p:cNvPr id="222" name="Google Shape;222;p26">
            <a:extLst>
              <a:ext uri="{FF2B5EF4-FFF2-40B4-BE49-F238E27FC236}">
                <a16:creationId xmlns:a16="http://schemas.microsoft.com/office/drawing/2014/main" id="{1103BD39-9548-F29E-BEBB-D1785F9777D3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>
            <a:extLst>
              <a:ext uri="{FF2B5EF4-FFF2-40B4-BE49-F238E27FC236}">
                <a16:creationId xmlns:a16="http://schemas.microsoft.com/office/drawing/2014/main" id="{3FEDED26-1DCC-FD77-1BAA-FC91C6EA6DCD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Google Shape;204;p24">
            <a:extLst>
              <a:ext uri="{FF2B5EF4-FFF2-40B4-BE49-F238E27FC236}">
                <a16:creationId xmlns:a16="http://schemas.microsoft.com/office/drawing/2014/main" id="{357D4017-E215-5A6F-96F3-A67A78CCAE9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76C78-7619-5EDE-8D65-F56FBD4FDA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30</a:t>
            </a:fld>
            <a:endParaRPr lang="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19F021C-5026-2007-3AB3-F01C96568E6B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B8840A15-2B7C-FF4C-1D0C-B00C5CC1F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432" y="1205441"/>
            <a:ext cx="6329135" cy="330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38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</a:t>
            </a:r>
            <a:r>
              <a:rPr lang="en-US" baseline="30000" dirty="0"/>
              <a:t>-</a:t>
            </a:r>
            <a:r>
              <a:rPr lang="en-US" dirty="0"/>
              <a:t> EU regulations</a:t>
            </a:r>
            <a:endParaRPr dirty="0"/>
          </a:p>
        </p:txBody>
      </p:sp>
      <p:sp>
        <p:nvSpPr>
          <p:cNvPr id="108" name="Google Shape;108;p17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767A33-AFF3-0C55-81EA-9391368028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4</a:t>
            </a:fld>
            <a:endParaRPr lang="it"/>
          </a:p>
        </p:txBody>
      </p:sp>
      <p:sp>
        <p:nvSpPr>
          <p:cNvPr id="97" name="Google Shape;97;p16"/>
          <p:cNvSpPr txBox="1"/>
          <p:nvPr/>
        </p:nvSpPr>
        <p:spPr>
          <a:xfrm>
            <a:off x="120751" y="1078577"/>
            <a:ext cx="4393800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it" sz="1100" b="1" dirty="0">
                <a:latin typeface="Raleway"/>
                <a:ea typeface="Raleway"/>
                <a:cs typeface="Raleway"/>
                <a:sym typeface="Raleway"/>
              </a:rPr>
              <a:t>New EU legislation of 2024 </a:t>
            </a:r>
            <a:r>
              <a:rPr lang="it" sz="1100" dirty="0">
                <a:latin typeface="Raleway"/>
                <a:ea typeface="Raleway"/>
                <a:cs typeface="Raleway"/>
                <a:sym typeface="Raleway"/>
              </a:rPr>
              <a:t>is strongly limiting the use of these gases through different approaches: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sz="1100" dirty="0">
                <a:latin typeface="Raleway"/>
                <a:ea typeface="Raleway"/>
                <a:cs typeface="Raleway"/>
                <a:sym typeface="Raleway"/>
              </a:rPr>
              <a:t>Promoting the use of </a:t>
            </a:r>
            <a:r>
              <a:rPr lang="it" sz="1100" b="1" dirty="0">
                <a:latin typeface="Raleway"/>
                <a:ea typeface="Raleway"/>
                <a:cs typeface="Raleway"/>
                <a:sym typeface="Raleway"/>
              </a:rPr>
              <a:t>more eco friendly alternatives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sz="1100" dirty="0">
                <a:latin typeface="Raleway"/>
                <a:ea typeface="Raleway"/>
                <a:cs typeface="Raleway"/>
                <a:sym typeface="Raleway"/>
              </a:rPr>
              <a:t>Controlling and </a:t>
            </a:r>
            <a:r>
              <a:rPr lang="it" sz="1100" b="1" dirty="0">
                <a:latin typeface="Raleway"/>
                <a:ea typeface="Raleway"/>
                <a:cs typeface="Raleway"/>
                <a:sym typeface="Raleway"/>
              </a:rPr>
              <a:t>preventing emissions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sz="1100" b="1" dirty="0">
                <a:latin typeface="Raleway"/>
                <a:ea typeface="Raleway"/>
                <a:cs typeface="Raleway"/>
                <a:sym typeface="Raleway"/>
              </a:rPr>
              <a:t>Reducing the availability of hydrofluorocarbons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Tx/>
              <a:buChar char="-"/>
            </a:pPr>
            <a:endParaRPr lang="it" sz="1100" b="1" dirty="0">
              <a:latin typeface="Raleway"/>
              <a:ea typeface="Raleway"/>
              <a:cs typeface="Raleway"/>
              <a:sym typeface="Raleway"/>
            </a:endParaRPr>
          </a:p>
          <a:p>
            <a:pPr marL="412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sz="1100"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" name="Picture 1" descr="New guidelines: The European Commission recommends reducing ...">
            <a:extLst>
              <a:ext uri="{FF2B5EF4-FFF2-40B4-BE49-F238E27FC236}">
                <a16:creationId xmlns:a16="http://schemas.microsoft.com/office/drawing/2014/main" id="{904097C0-6946-766C-ADF2-33F465D984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406412" y="2839710"/>
            <a:ext cx="3822478" cy="17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ED68A321-541A-289D-8190-7564167DA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112" y="2819961"/>
            <a:ext cx="3777062" cy="190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97;p16">
            <a:extLst>
              <a:ext uri="{FF2B5EF4-FFF2-40B4-BE49-F238E27FC236}">
                <a16:creationId xmlns:a16="http://schemas.microsoft.com/office/drawing/2014/main" id="{3D6283B5-9BB6-8DA4-B464-F69E4B148E19}"/>
              </a:ext>
            </a:extLst>
          </p:cNvPr>
          <p:cNvSpPr txBox="1"/>
          <p:nvPr/>
        </p:nvSpPr>
        <p:spPr>
          <a:xfrm>
            <a:off x="4457102" y="1006208"/>
            <a:ext cx="4686898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sz="1100" dirty="0">
                <a:latin typeface="Raleway"/>
                <a:ea typeface="Raleway"/>
                <a:cs typeface="Raleway"/>
                <a:sym typeface="Raleway"/>
              </a:rPr>
              <a:t>Sharp </a:t>
            </a:r>
            <a:r>
              <a:rPr lang="it" sz="1100" b="1" dirty="0">
                <a:latin typeface="Raleway"/>
                <a:ea typeface="Raleway"/>
                <a:cs typeface="Raleway"/>
                <a:sym typeface="Raleway"/>
              </a:rPr>
              <a:t>reduction in available HFC </a:t>
            </a:r>
            <a:r>
              <a:rPr lang="it" sz="1100" dirty="0">
                <a:latin typeface="Raleway"/>
                <a:ea typeface="Raleway"/>
                <a:cs typeface="Raleway"/>
                <a:sym typeface="Raleway"/>
              </a:rPr>
              <a:t>supply quota </a:t>
            </a:r>
            <a:r>
              <a:rPr lang="it" sz="1100" dirty="0">
                <a:latin typeface="Raleway"/>
                <a:ea typeface="Raleway"/>
                <a:cs typeface="Raleway"/>
                <a:sym typeface="Wingdings" panose="05000000000000000000" pitchFamily="2" charset="2"/>
              </a:rPr>
              <a:t> spike of prices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sz="1100" b="1" dirty="0">
                <a:latin typeface="Raleway"/>
                <a:ea typeface="Raleway"/>
                <a:cs typeface="Raleway"/>
                <a:sym typeface="Wingdings" panose="05000000000000000000" pitchFamily="2" charset="2"/>
              </a:rPr>
              <a:t>Higher prices </a:t>
            </a:r>
            <a:r>
              <a:rPr lang="it" sz="1100" dirty="0">
                <a:latin typeface="Raleway"/>
                <a:ea typeface="Raleway"/>
                <a:cs typeface="Raleway"/>
                <a:sym typeface="Wingdings" panose="05000000000000000000" pitchFamily="2" charset="2"/>
              </a:rPr>
              <a:t>with </a:t>
            </a:r>
            <a:r>
              <a:rPr lang="it" sz="1100" b="1" dirty="0">
                <a:latin typeface="Raleway"/>
                <a:ea typeface="Raleway"/>
                <a:cs typeface="Raleway"/>
                <a:sym typeface="Wingdings" panose="05000000000000000000" pitchFamily="2" charset="2"/>
              </a:rPr>
              <a:t>lower demand </a:t>
            </a:r>
            <a:r>
              <a:rPr lang="it" sz="1100" dirty="0">
                <a:latin typeface="Raleway"/>
                <a:ea typeface="Raleway"/>
                <a:cs typeface="Raleway"/>
                <a:sym typeface="Wingdings" panose="05000000000000000000" pitchFamily="2" charset="2"/>
              </a:rPr>
              <a:t>due to transition to low GWP alternatives</a:t>
            </a:r>
          </a:p>
          <a:p>
            <a:pPr marL="2984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GB" sz="1100" dirty="0">
                <a:latin typeface="Raleway"/>
                <a:ea typeface="Raleway"/>
                <a:cs typeface="Raleway"/>
                <a:sym typeface="Raleway"/>
              </a:rPr>
              <a:t>It will become </a:t>
            </a:r>
            <a:r>
              <a:rPr lang="en-GB" sz="1100" b="1" dirty="0">
                <a:latin typeface="Raleway"/>
                <a:ea typeface="Raleway"/>
                <a:cs typeface="Raleway"/>
                <a:sym typeface="Raleway"/>
              </a:rPr>
              <a:t>harder and more expensive to get</a:t>
            </a:r>
            <a:r>
              <a:rPr lang="en-GB" sz="1100" dirty="0">
                <a:latin typeface="Raleway"/>
                <a:ea typeface="Raleway"/>
                <a:cs typeface="Raleway"/>
                <a:sym typeface="Raleway"/>
              </a:rPr>
              <a:t>, mainly used for servicing old systems </a:t>
            </a:r>
            <a:r>
              <a:rPr lang="en-GB" sz="1100" b="1" dirty="0">
                <a:latin typeface="Raleway"/>
                <a:ea typeface="Raleway"/>
                <a:cs typeface="Raleway"/>
                <a:sym typeface="Raleway"/>
              </a:rPr>
              <a:t>until fully phased out</a:t>
            </a:r>
            <a:r>
              <a:rPr lang="en-GB" sz="1100" dirty="0">
                <a:latin typeface="Raleway"/>
                <a:ea typeface="Raleway"/>
                <a:cs typeface="Raleway"/>
                <a:sym typeface="Raleway"/>
              </a:rPr>
              <a:t>.</a:t>
            </a:r>
            <a:endParaRPr lang="it" sz="1100" dirty="0">
              <a:latin typeface="Raleway"/>
              <a:ea typeface="Raleway"/>
              <a:cs typeface="Raleway"/>
              <a:sym typeface="Raleway"/>
            </a:endParaRPr>
          </a:p>
          <a:p>
            <a:pPr marL="412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sz="1100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144CE1-50AB-6054-823F-C6A9495CFE27}"/>
              </a:ext>
            </a:extLst>
          </p:cNvPr>
          <p:cNvSpPr txBox="1"/>
          <p:nvPr/>
        </p:nvSpPr>
        <p:spPr>
          <a:xfrm>
            <a:off x="860026" y="2540427"/>
            <a:ext cx="7452797" cy="276999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Raleway" pitchFamily="2" charset="0"/>
              </a:rPr>
              <a:t>Gas Team strategies to reduce GHG emissions started even before the first EU legislation of 2014!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lvl="0"/>
            <a:r>
              <a:rPr lang="en-GB" dirty="0"/>
              <a:t>EP-DT-FS Gas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6390F6-E07B-23DF-67E0-568574532CA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</p:spPr>
        <p:txBody>
          <a:bodyPr/>
          <a:lstStyle/>
          <a:p>
            <a:pPr lvl="0"/>
            <a:fld id="{00000000-1234-1234-1234-123412341234}" type="slidenum">
              <a:rPr lang="it" smtClean="0"/>
              <a:pPr lvl="0"/>
              <a:t>5</a:t>
            </a:fld>
            <a:endParaRPr lang="it"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C526F-3025-ECC9-F41E-59FC5FB249C8}"/>
              </a:ext>
            </a:extLst>
          </p:cNvPr>
          <p:cNvSpPr txBox="1"/>
          <p:nvPr/>
        </p:nvSpPr>
        <p:spPr>
          <a:xfrm>
            <a:off x="307588" y="1121769"/>
            <a:ext cx="6401463" cy="1097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rtl="0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GB" sz="1050" b="1" i="0" u="none" strike="noStrike" dirty="0">
                <a:solidFill>
                  <a:srgbClr val="002060"/>
                </a:solidFill>
                <a:effectLst/>
                <a:latin typeface="Raleway" pitchFamily="2" charset="0"/>
              </a:rPr>
              <a:t>The Gas systems team is responsible for</a:t>
            </a:r>
            <a:endParaRPr lang="en-GB" sz="1050" b="0" dirty="0">
              <a:solidFill>
                <a:srgbClr val="002060"/>
              </a:solidFill>
              <a:effectLst/>
              <a:latin typeface="Raleway" pitchFamily="2" charset="0"/>
            </a:endParaRP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Design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and </a:t>
            </a: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construction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of gas systems for particle detectors at CERN </a:t>
            </a: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Operation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, </a:t>
            </a: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maintenance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and </a:t>
            </a: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upgrades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of gas systems installations</a:t>
            </a: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Provide support to </a:t>
            </a: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analyse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gas samples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19BBF6-4077-02E4-006A-F4B1A447CF74}"/>
              </a:ext>
            </a:extLst>
          </p:cNvPr>
          <p:cNvSpPr txBox="1"/>
          <p:nvPr/>
        </p:nvSpPr>
        <p:spPr>
          <a:xfrm>
            <a:off x="307588" y="2272695"/>
            <a:ext cx="4456468" cy="1339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rtl="0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GB" sz="1050" b="1" i="0" u="none" strike="noStrike" dirty="0">
                <a:solidFill>
                  <a:srgbClr val="002060"/>
                </a:solidFill>
                <a:effectLst/>
                <a:latin typeface="Raleway" pitchFamily="2" charset="0"/>
              </a:rPr>
              <a:t>More than 30 large gas systems installations </a:t>
            </a:r>
            <a:endParaRPr lang="en-GB" sz="1050" b="0" dirty="0">
              <a:solidFill>
                <a:srgbClr val="002060"/>
              </a:solidFill>
              <a:effectLst/>
              <a:latin typeface="Raleway" pitchFamily="2" charset="0"/>
            </a:endParaRP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Industrial grade 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plants to control gas to the detectors (mixture, temperature, pressure, flow, etc.)</a:t>
            </a:r>
          </a:p>
          <a:p>
            <a:pPr rtl="0" fontAlgn="base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GB" sz="1050" b="1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Modular design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: increase construction efficiency, decrease operational costs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6B1DF3-9280-D25A-CF9A-6D4066CE52DD}"/>
              </a:ext>
            </a:extLst>
          </p:cNvPr>
          <p:cNvSpPr txBox="1"/>
          <p:nvPr/>
        </p:nvSpPr>
        <p:spPr>
          <a:xfrm>
            <a:off x="307588" y="3612614"/>
            <a:ext cx="4169889" cy="1097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rtl="0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GB" sz="1050" b="1" i="0" u="none" strike="noStrike" dirty="0">
                <a:solidFill>
                  <a:srgbClr val="002060"/>
                </a:solidFill>
                <a:effectLst/>
                <a:latin typeface="Raleway" pitchFamily="2" charset="0"/>
              </a:rPr>
              <a:t>Each installation consists of</a:t>
            </a:r>
            <a:endParaRPr lang="en-GB" sz="1050" b="0" dirty="0">
              <a:solidFill>
                <a:srgbClr val="002060"/>
              </a:solidFill>
              <a:effectLst/>
              <a:latin typeface="Raleway" pitchFamily="2" charset="0"/>
            </a:endParaRP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~10-10</a:t>
            </a:r>
            <a:r>
              <a:rPr lang="en-GB" sz="1050" b="0" i="0" u="none" strike="noStrike" baseline="30000" dirty="0">
                <a:solidFill>
                  <a:schemeClr val="bg2"/>
                </a:solidFill>
                <a:effectLst/>
                <a:latin typeface="Raleway" pitchFamily="2" charset="0"/>
              </a:rPr>
              <a:t>2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sensors</a:t>
            </a:r>
          </a:p>
          <a:p>
            <a:pPr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~few to 10</a:t>
            </a:r>
            <a:r>
              <a:rPr lang="en-GB" sz="1050" b="0" i="0" u="none" strike="noStrike" baseline="30000" dirty="0">
                <a:solidFill>
                  <a:schemeClr val="bg2"/>
                </a:solidFill>
                <a:effectLst/>
                <a:latin typeface="Raleway" pitchFamily="2" charset="0"/>
              </a:rPr>
              <a:t>2</a:t>
            </a: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 actuators</a:t>
            </a:r>
          </a:p>
          <a:p>
            <a:pPr rtl="0" fontAlgn="base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chemeClr val="bg2"/>
                </a:solidFill>
                <a:effectLst/>
                <a:latin typeface="Raleway" pitchFamily="2" charset="0"/>
              </a:rPr>
              <a:t>~2-3 km of pipes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FBECE9D-DEC8-65FF-7537-4C349C7A8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361" y="2407303"/>
            <a:ext cx="2357528" cy="129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1C82F44-67A9-BD7C-C276-F673E021E98A}"/>
              </a:ext>
            </a:extLst>
          </p:cNvPr>
          <p:cNvGrpSpPr/>
          <p:nvPr/>
        </p:nvGrpSpPr>
        <p:grpSpPr>
          <a:xfrm>
            <a:off x="7196369" y="2684745"/>
            <a:ext cx="1850794" cy="1978085"/>
            <a:chOff x="5090494" y="2813928"/>
            <a:chExt cx="1850794" cy="197808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4C4A2A8-DF09-C432-D9C2-081118A3A4CA}"/>
                </a:ext>
              </a:extLst>
            </p:cNvPr>
            <p:cNvGrpSpPr/>
            <p:nvPr/>
          </p:nvGrpSpPr>
          <p:grpSpPr>
            <a:xfrm>
              <a:off x="5517742" y="2873385"/>
              <a:ext cx="1423546" cy="1918628"/>
              <a:chOff x="5517742" y="2873385"/>
              <a:chExt cx="1423546" cy="19186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4E01A4D-325C-5D2F-A27E-BFC94638E7A3}"/>
                  </a:ext>
                </a:extLst>
              </p:cNvPr>
              <p:cNvGrpSpPr/>
              <p:nvPr/>
            </p:nvGrpSpPr>
            <p:grpSpPr>
              <a:xfrm>
                <a:off x="5517742" y="2873385"/>
                <a:ext cx="1328885" cy="1918628"/>
                <a:chOff x="5245290" y="3387030"/>
                <a:chExt cx="696035" cy="1149668"/>
              </a:xfrm>
            </p:grpSpPr>
            <p:pic>
              <p:nvPicPr>
                <p:cNvPr id="3076" name="Picture 4">
                  <a:extLst>
                    <a:ext uri="{FF2B5EF4-FFF2-40B4-BE49-F238E27FC236}">
                      <a16:creationId xmlns:a16="http://schemas.microsoft.com/office/drawing/2014/main" id="{73090D63-6290-27D7-1624-CCF7343ACA6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721" r="15129"/>
                <a:stretch/>
              </p:blipFill>
              <p:spPr bwMode="auto">
                <a:xfrm>
                  <a:off x="5245290" y="3387030"/>
                  <a:ext cx="696035" cy="114966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77" name="Picture 5">
                  <a:extLst>
                    <a:ext uri="{FF2B5EF4-FFF2-40B4-BE49-F238E27FC236}">
                      <a16:creationId xmlns:a16="http://schemas.microsoft.com/office/drawing/2014/main" id="{D155ADF7-5B87-6B36-CD25-830285CBB97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936" r="16876" b="7261"/>
                <a:stretch/>
              </p:blipFill>
              <p:spPr bwMode="auto">
                <a:xfrm>
                  <a:off x="5483696" y="3765115"/>
                  <a:ext cx="45942" cy="7439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B2A4FA3-18C6-22CC-FD58-1248CF6F6A81}"/>
                  </a:ext>
                </a:extLst>
              </p:cNvPr>
              <p:cNvSpPr/>
              <p:nvPr/>
            </p:nvSpPr>
            <p:spPr>
              <a:xfrm>
                <a:off x="6663783" y="3648121"/>
                <a:ext cx="277505" cy="4735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455BE0C-FA70-8584-7365-9AC965D471D7}"/>
                </a:ext>
              </a:extLst>
            </p:cNvPr>
            <p:cNvSpPr txBox="1"/>
            <p:nvPr/>
          </p:nvSpPr>
          <p:spPr>
            <a:xfrm>
              <a:off x="5090494" y="3941416"/>
              <a:ext cx="63208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>
                  <a:latin typeface="Raleway" pitchFamily="2" charset="0"/>
                </a:rPr>
                <a:t>Tour Eiffel </a:t>
              </a:r>
              <a:r>
                <a:rPr lang="en-GB" sz="600" b="1" u="sng" dirty="0">
                  <a:latin typeface="Raleway" pitchFamily="2" charset="0"/>
                </a:rPr>
                <a:t>324 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4E8510A-3EAA-D005-A318-EDD9A3246337}"/>
                </a:ext>
              </a:extLst>
            </p:cNvPr>
            <p:cNvSpPr txBox="1"/>
            <p:nvPr/>
          </p:nvSpPr>
          <p:spPr>
            <a:xfrm>
              <a:off x="5328420" y="3264010"/>
              <a:ext cx="73220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>
                  <a:latin typeface="Raleway" pitchFamily="2" charset="0"/>
                </a:rPr>
                <a:t>All gas systems racks</a:t>
              </a:r>
              <a:br>
                <a:rPr lang="en-GB" sz="600" b="1" dirty="0">
                  <a:latin typeface="Raleway" pitchFamily="2" charset="0"/>
                </a:rPr>
              </a:br>
              <a:r>
                <a:rPr lang="en-GB" sz="600" b="1" u="sng" dirty="0">
                  <a:latin typeface="Raleway" pitchFamily="2" charset="0"/>
                </a:rPr>
                <a:t>500-600 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1F9DC52-897D-2495-E53A-6600903C3406}"/>
                </a:ext>
              </a:extLst>
            </p:cNvPr>
            <p:cNvSpPr txBox="1"/>
            <p:nvPr/>
          </p:nvSpPr>
          <p:spPr>
            <a:xfrm>
              <a:off x="5694522" y="2813928"/>
              <a:ext cx="73220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>
                  <a:latin typeface="Raleway" pitchFamily="2" charset="0"/>
                </a:rPr>
                <a:t>Burj Khalifa</a:t>
              </a:r>
              <a:br>
                <a:rPr lang="en-GB" sz="600" b="1" dirty="0">
                  <a:latin typeface="Raleway" pitchFamily="2" charset="0"/>
                </a:rPr>
              </a:br>
              <a:r>
                <a:rPr lang="en-GB" sz="600" b="1" u="sng" dirty="0">
                  <a:latin typeface="Raleway" pitchFamily="2" charset="0"/>
                </a:rPr>
                <a:t>828 m</a:t>
              </a:r>
            </a:p>
          </p:txBody>
        </p:sp>
      </p:grpSp>
      <p:pic>
        <p:nvPicPr>
          <p:cNvPr id="28" name="Picture 27" descr="A diagram of a process&#10;&#10;AI-generated content may be incorrect.">
            <a:extLst>
              <a:ext uri="{FF2B5EF4-FFF2-40B4-BE49-F238E27FC236}">
                <a16:creationId xmlns:a16="http://schemas.microsoft.com/office/drawing/2014/main" id="{38AC2774-AE2A-C393-789E-99EEEB9349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3214" y="572000"/>
            <a:ext cx="2886443" cy="162362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88FC0B5-C6B2-8C66-AF00-97682DA05BDF}"/>
              </a:ext>
            </a:extLst>
          </p:cNvPr>
          <p:cNvSpPr txBox="1"/>
          <p:nvPr/>
        </p:nvSpPr>
        <p:spPr>
          <a:xfrm>
            <a:off x="5548046" y="2169947"/>
            <a:ext cx="3772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2"/>
                </a:solidFill>
                <a:latin typeface="Raleway" pitchFamily="2" charset="0"/>
              </a:rPr>
              <a:t>Schematic view of the LHC gas systems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083BA6-BC2F-2420-487B-D3CE37B30DDC}"/>
              </a:ext>
            </a:extLst>
          </p:cNvPr>
          <p:cNvSpPr txBox="1"/>
          <p:nvPr/>
        </p:nvSpPr>
        <p:spPr>
          <a:xfrm>
            <a:off x="4132925" y="3711000"/>
            <a:ext cx="3772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2"/>
                </a:solidFill>
                <a:latin typeface="Raleway" pitchFamily="2" charset="0"/>
              </a:rPr>
              <a:t>ATLAS RPC gas system in surface gas room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D019E57-68E0-A2A5-1E73-D35161C27F6A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C8E76EE-39E9-9D64-0349-4EEF39AE43CC}"/>
              </a:ext>
            </a:extLst>
          </p:cNvPr>
          <p:cNvSpPr txBox="1"/>
          <p:nvPr/>
        </p:nvSpPr>
        <p:spPr>
          <a:xfrm>
            <a:off x="6709051" y="4641612"/>
            <a:ext cx="23887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Raleway" pitchFamily="2" charset="0"/>
              </a:rPr>
              <a:t>https://doi.org/10.1007/978-981-13-1313-4_19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A1E43EF1-61CC-7D97-772F-392F7DC4D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39E6BDD6-61FC-40B8-A419-F7FDED673C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Raleway" pitchFamily="2" charset="0"/>
              </a:rPr>
              <a:t>Layout of LHC gas systems</a:t>
            </a:r>
            <a:endParaRPr dirty="0">
              <a:latin typeface="Raleway" pitchFamily="2" charset="0"/>
            </a:endParaRPr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C551A6CB-7268-C98E-E204-D699F949FB60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D826A259-D18B-6D8D-5034-03353A38B21D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0A99D770-DDCF-19CF-CC59-C640D163B6E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0B725E-2037-F618-89B7-5BA05AE6E0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>
                <a:latin typeface="Raleway" pitchFamily="2" charset="0"/>
              </a:rPr>
              <a:t>6</a:t>
            </a:fld>
            <a:endParaRPr lang="it">
              <a:latin typeface="Raleway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B756CE-BE45-DDE1-688A-52054730919D}"/>
              </a:ext>
            </a:extLst>
          </p:cNvPr>
          <p:cNvGrpSpPr/>
          <p:nvPr/>
        </p:nvGrpSpPr>
        <p:grpSpPr>
          <a:xfrm>
            <a:off x="318531" y="1074104"/>
            <a:ext cx="8453818" cy="1502405"/>
            <a:chOff x="345092" y="923846"/>
            <a:chExt cx="8453818" cy="150240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16DE03D-3E60-5676-6E95-0762E0A62ED5}"/>
                </a:ext>
              </a:extLst>
            </p:cNvPr>
            <p:cNvSpPr/>
            <p:nvPr/>
          </p:nvSpPr>
          <p:spPr>
            <a:xfrm>
              <a:off x="345092" y="1313355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GAS MIXER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5D587238-A53C-A857-C88E-3091D2CE8E27}"/>
                </a:ext>
              </a:extLst>
            </p:cNvPr>
            <p:cNvSpPr/>
            <p:nvPr/>
          </p:nvSpPr>
          <p:spPr>
            <a:xfrm>
              <a:off x="7712163" y="1305996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EXHAUST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9C5934D-88A9-1124-8511-6EF214803225}"/>
                </a:ext>
              </a:extLst>
            </p:cNvPr>
            <p:cNvGrpSpPr/>
            <p:nvPr/>
          </p:nvGrpSpPr>
          <p:grpSpPr>
            <a:xfrm>
              <a:off x="728558" y="923846"/>
              <a:ext cx="7838728" cy="1502405"/>
              <a:chOff x="728558" y="923846"/>
              <a:chExt cx="7838728" cy="1502405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483BC758-AAA2-2939-B10C-78EF09CAACBE}"/>
                  </a:ext>
                </a:extLst>
              </p:cNvPr>
              <p:cNvSpPr/>
              <p:nvPr/>
            </p:nvSpPr>
            <p:spPr>
              <a:xfrm>
                <a:off x="1736639" y="1316649"/>
                <a:ext cx="1086747" cy="488318"/>
              </a:xfrm>
              <a:prstGeom prst="round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Raleway" pitchFamily="2" charset="0"/>
                  </a:rPr>
                  <a:t>DETECTOR</a:t>
                </a: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F19D6050-79C3-7070-1417-4873436F80F7}"/>
                  </a:ext>
                </a:extLst>
              </p:cNvPr>
              <p:cNvSpPr/>
              <p:nvPr/>
            </p:nvSpPr>
            <p:spPr>
              <a:xfrm>
                <a:off x="3128186" y="1313355"/>
                <a:ext cx="1086747" cy="488318"/>
              </a:xfrm>
              <a:prstGeom prst="round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Raleway" pitchFamily="2" charset="0"/>
                  </a:rPr>
                  <a:t>EXHAUST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28E73A9-E609-681E-6441-C06F05539EE0}"/>
                  </a:ext>
                </a:extLst>
              </p:cNvPr>
              <p:cNvCxnSpPr>
                <a:stCxn id="14" idx="3"/>
                <a:endCxn id="18" idx="1"/>
              </p:cNvCxnSpPr>
              <p:nvPr/>
            </p:nvCxnSpPr>
            <p:spPr>
              <a:xfrm>
                <a:off x="1431839" y="1557514"/>
                <a:ext cx="304800" cy="32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F8E7B19-160C-7838-AA87-BA71BB85DBE6}"/>
                  </a:ext>
                </a:extLst>
              </p:cNvPr>
              <p:cNvCxnSpPr/>
              <p:nvPr/>
            </p:nvCxnSpPr>
            <p:spPr>
              <a:xfrm>
                <a:off x="2823386" y="1557514"/>
                <a:ext cx="304800" cy="32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B8FA7172-875D-6A58-8691-FC5CDEBC7BBE}"/>
                  </a:ext>
                </a:extLst>
              </p:cNvPr>
              <p:cNvSpPr/>
              <p:nvPr/>
            </p:nvSpPr>
            <p:spPr>
              <a:xfrm>
                <a:off x="4929069" y="1305996"/>
                <a:ext cx="1086747" cy="488318"/>
              </a:xfrm>
              <a:prstGeom prst="round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Raleway" pitchFamily="2" charset="0"/>
                  </a:rPr>
                  <a:t>GAS MIXER</a:t>
                </a:r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50F0C36E-7C72-8A0F-19FF-07783D61E344}"/>
                  </a:ext>
                </a:extLst>
              </p:cNvPr>
              <p:cNvSpPr/>
              <p:nvPr/>
            </p:nvSpPr>
            <p:spPr>
              <a:xfrm>
                <a:off x="6320616" y="1309290"/>
                <a:ext cx="1086747" cy="488318"/>
              </a:xfrm>
              <a:prstGeom prst="round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Raleway" pitchFamily="2" charset="0"/>
                  </a:rPr>
                  <a:t>DETECTOR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41AE839-2AD0-493B-E802-83F9DA33147E}"/>
                  </a:ext>
                </a:extLst>
              </p:cNvPr>
              <p:cNvCxnSpPr>
                <a:stCxn id="23" idx="3"/>
                <a:endCxn id="24" idx="1"/>
              </p:cNvCxnSpPr>
              <p:nvPr/>
            </p:nvCxnSpPr>
            <p:spPr>
              <a:xfrm>
                <a:off x="6015816" y="1550155"/>
                <a:ext cx="304800" cy="32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BB7C41D-3E90-7E17-A379-683D8E7ED17A}"/>
                  </a:ext>
                </a:extLst>
              </p:cNvPr>
              <p:cNvCxnSpPr/>
              <p:nvPr/>
            </p:nvCxnSpPr>
            <p:spPr>
              <a:xfrm>
                <a:off x="7407363" y="1550155"/>
                <a:ext cx="304800" cy="32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4D2ADB9-26FC-0C1E-ECA5-A81BB3DA34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1043" y="1550155"/>
                <a:ext cx="0" cy="64630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7E50FC4A-A0FB-CE8A-828E-F94DD09BA6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32084" y="2178645"/>
                <a:ext cx="39895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3EA6286D-001A-009D-261E-D26A751F1E12}"/>
                  </a:ext>
                </a:extLst>
              </p:cNvPr>
              <p:cNvSpPr/>
              <p:nvPr/>
            </p:nvSpPr>
            <p:spPr>
              <a:xfrm>
                <a:off x="6581262" y="1937937"/>
                <a:ext cx="536191" cy="488314"/>
              </a:xfrm>
              <a:prstGeom prst="ellipse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bg1"/>
                  </a:solidFill>
                  <a:latin typeface="Raleway" pitchFamily="2" charset="0"/>
                </a:endParaRP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00EA3B3-96E5-433F-ED8D-0CFBAE5A75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8578" y="2012615"/>
                <a:ext cx="457668" cy="17264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D518CC8-A143-D624-69DF-2AE1BD354C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1262" y="2185261"/>
                <a:ext cx="457668" cy="17264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E501450E-49FC-2A52-6EBD-D04055582691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6204923" y="2182094"/>
                <a:ext cx="37633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B4F26BB-064A-163C-E060-14381F837C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04923" y="1550155"/>
                <a:ext cx="0" cy="6284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A5BBF36-D7C1-B2AE-0E35-D964521C0B01}"/>
                  </a:ext>
                </a:extLst>
              </p:cNvPr>
              <p:cNvSpPr txBox="1"/>
              <p:nvPr/>
            </p:nvSpPr>
            <p:spPr>
              <a:xfrm>
                <a:off x="728558" y="995103"/>
                <a:ext cx="28353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FF0000"/>
                    </a:solidFill>
                    <a:latin typeface="Raleway" pitchFamily="2" charset="0"/>
                  </a:rPr>
                  <a:t>OPEN LOOP </a:t>
                </a:r>
                <a:r>
                  <a:rPr lang="en-GB" sz="1200" b="1" dirty="0">
                    <a:solidFill>
                      <a:srgbClr val="FF0000"/>
                    </a:solidFill>
                    <a:latin typeface="Raleway" pitchFamily="2" charset="0"/>
                    <a:sym typeface="Wingdings" panose="05000000000000000000" pitchFamily="2" charset="2"/>
                  </a:rPr>
                  <a:t> 100% of gas loss</a:t>
                </a:r>
                <a:endParaRPr lang="en-GB" sz="1200" b="1" dirty="0">
                  <a:solidFill>
                    <a:srgbClr val="FF0000"/>
                  </a:solidFill>
                  <a:latin typeface="Raleway" pitchFamily="2" charset="0"/>
                </a:endParaRP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4FA51E4C-326F-B455-D82A-CB43C156BC95}"/>
                  </a:ext>
                </a:extLst>
              </p:cNvPr>
              <p:cNvSpPr txBox="1"/>
              <p:nvPr/>
            </p:nvSpPr>
            <p:spPr>
              <a:xfrm>
                <a:off x="5048349" y="923846"/>
                <a:ext cx="35189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D5701D"/>
                    </a:solidFill>
                    <a:latin typeface="Raleway" pitchFamily="2" charset="0"/>
                  </a:rPr>
                  <a:t>GAS RECIRCULATION </a:t>
                </a:r>
                <a:r>
                  <a:rPr lang="en-GB" sz="1200" b="1" dirty="0">
                    <a:solidFill>
                      <a:srgbClr val="D5701D"/>
                    </a:solidFill>
                    <a:latin typeface="Raleway" pitchFamily="2" charset="0"/>
                    <a:sym typeface="Wingdings" panose="05000000000000000000" pitchFamily="2" charset="2"/>
                  </a:rPr>
                  <a:t> ~ 10% of gas loss</a:t>
                </a:r>
                <a:endParaRPr lang="en-GB" sz="1200" b="1" dirty="0">
                  <a:solidFill>
                    <a:srgbClr val="D5701D"/>
                  </a:solidFill>
                  <a:latin typeface="Raleway" pitchFamily="2" charset="0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217AE50-CA47-93DD-F6C5-2DD2B18978A7}"/>
              </a:ext>
            </a:extLst>
          </p:cNvPr>
          <p:cNvGrpSpPr/>
          <p:nvPr/>
        </p:nvGrpSpPr>
        <p:grpSpPr>
          <a:xfrm>
            <a:off x="2368977" y="2565880"/>
            <a:ext cx="4312682" cy="2087357"/>
            <a:chOff x="2455109" y="2433377"/>
            <a:chExt cx="4312682" cy="2087357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F0164515-A9FF-F465-58B3-ACAD905CF542}"/>
                </a:ext>
              </a:extLst>
            </p:cNvPr>
            <p:cNvCxnSpPr>
              <a:cxnSpLocks/>
            </p:cNvCxnSpPr>
            <p:nvPr/>
          </p:nvCxnSpPr>
          <p:spPr>
            <a:xfrm>
              <a:off x="6524428" y="3008360"/>
              <a:ext cx="24336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4F7E57A-1233-35D7-012B-90D6636EFDF2}"/>
                </a:ext>
              </a:extLst>
            </p:cNvPr>
            <p:cNvCxnSpPr>
              <a:cxnSpLocks/>
            </p:cNvCxnSpPr>
            <p:nvPr/>
          </p:nvCxnSpPr>
          <p:spPr>
            <a:xfrm>
              <a:off x="6758218" y="3008360"/>
              <a:ext cx="0" cy="12835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E538EA8-6509-4AAC-B2DD-51B78718D84B}"/>
                </a:ext>
              </a:extLst>
            </p:cNvPr>
            <p:cNvCxnSpPr>
              <a:cxnSpLocks/>
              <a:endCxn id="70" idx="3"/>
            </p:cNvCxnSpPr>
            <p:nvPr/>
          </p:nvCxnSpPr>
          <p:spPr>
            <a:xfrm flipH="1">
              <a:off x="5159678" y="4276575"/>
              <a:ext cx="16081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6EAAF698-4FEC-E2A4-451C-B1B5F58DA199}"/>
                </a:ext>
              </a:extLst>
            </p:cNvPr>
            <p:cNvSpPr/>
            <p:nvPr/>
          </p:nvSpPr>
          <p:spPr>
            <a:xfrm>
              <a:off x="4072931" y="4032416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RECOVERY PLANT</a:t>
              </a: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8D03DDAB-347A-2B28-09D6-31F65D11B983}"/>
                </a:ext>
              </a:extLst>
            </p:cNvPr>
            <p:cNvSpPr/>
            <p:nvPr/>
          </p:nvSpPr>
          <p:spPr>
            <a:xfrm>
              <a:off x="2649799" y="2803841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GAS MIXER</a:t>
              </a: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948272E-5AF6-05F9-C078-6709E0CE80A5}"/>
                </a:ext>
              </a:extLst>
            </p:cNvPr>
            <p:cNvSpPr/>
            <p:nvPr/>
          </p:nvSpPr>
          <p:spPr>
            <a:xfrm>
              <a:off x="4041346" y="2807135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DETECTOR</a:t>
              </a: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46ED9CF6-68FB-3CC0-DE2A-28FA6ABA44C4}"/>
                </a:ext>
              </a:extLst>
            </p:cNvPr>
            <p:cNvSpPr/>
            <p:nvPr/>
          </p:nvSpPr>
          <p:spPr>
            <a:xfrm>
              <a:off x="5432893" y="2803841"/>
              <a:ext cx="1086747" cy="488318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Raleway" pitchFamily="2" charset="0"/>
                </a:rPr>
                <a:t>EXHAUST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491835DE-4D33-1077-0E9F-3E9E41A12F55}"/>
                </a:ext>
              </a:extLst>
            </p:cNvPr>
            <p:cNvCxnSpPr>
              <a:stCxn id="76" idx="3"/>
              <a:endCxn id="77" idx="1"/>
            </p:cNvCxnSpPr>
            <p:nvPr/>
          </p:nvCxnSpPr>
          <p:spPr>
            <a:xfrm>
              <a:off x="3736546" y="3048000"/>
              <a:ext cx="304800" cy="32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F47FAFD-235E-BA28-FCA8-0A92B26300BF}"/>
                </a:ext>
              </a:extLst>
            </p:cNvPr>
            <p:cNvCxnSpPr/>
            <p:nvPr/>
          </p:nvCxnSpPr>
          <p:spPr>
            <a:xfrm>
              <a:off x="5128093" y="3048000"/>
              <a:ext cx="304800" cy="32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C1FCF742-BC26-4D72-7B4E-E30CFE68BB85}"/>
                </a:ext>
              </a:extLst>
            </p:cNvPr>
            <p:cNvCxnSpPr>
              <a:cxnSpLocks/>
            </p:cNvCxnSpPr>
            <p:nvPr/>
          </p:nvCxnSpPr>
          <p:spPr>
            <a:xfrm>
              <a:off x="5251773" y="3048000"/>
              <a:ext cx="0" cy="646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A78F66A4-4401-2E91-9060-9AA3FA4D88F9}"/>
                </a:ext>
              </a:extLst>
            </p:cNvPr>
            <p:cNvCxnSpPr>
              <a:cxnSpLocks/>
              <a:endCxn id="83" idx="6"/>
            </p:cNvCxnSpPr>
            <p:nvPr/>
          </p:nvCxnSpPr>
          <p:spPr>
            <a:xfrm flipH="1">
              <a:off x="4852814" y="3676490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1B960E5C-D308-7E24-3805-D5BE6EBA11D2}"/>
                </a:ext>
              </a:extLst>
            </p:cNvPr>
            <p:cNvSpPr/>
            <p:nvPr/>
          </p:nvSpPr>
          <p:spPr>
            <a:xfrm>
              <a:off x="4316623" y="3432333"/>
              <a:ext cx="536191" cy="488314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bg1"/>
                </a:solidFill>
                <a:latin typeface="Raleway" pitchFamily="2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B08143E-B632-1682-C1BF-5589CC5198B1}"/>
                </a:ext>
              </a:extLst>
            </p:cNvPr>
            <p:cNvCxnSpPr>
              <a:stCxn id="83" idx="2"/>
              <a:endCxn id="83" idx="7"/>
            </p:cNvCxnSpPr>
            <p:nvPr/>
          </p:nvCxnSpPr>
          <p:spPr>
            <a:xfrm flipV="1">
              <a:off x="4316623" y="3503845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0BEC591D-F7E7-DD3D-93B9-059F7B742914}"/>
                </a:ext>
              </a:extLst>
            </p:cNvPr>
            <p:cNvCxnSpPr>
              <a:stCxn id="83" idx="2"/>
              <a:endCxn id="83" idx="5"/>
            </p:cNvCxnSpPr>
            <p:nvPr/>
          </p:nvCxnSpPr>
          <p:spPr>
            <a:xfrm>
              <a:off x="4316623" y="3676490"/>
              <a:ext cx="457668" cy="1726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197A28DC-FEEF-0B54-7132-0BFF99F952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7664" y="3676490"/>
              <a:ext cx="3989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08CDFA9-56F6-920D-FD98-B178B23C8E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5653" y="3048000"/>
              <a:ext cx="0" cy="6284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3F532CC0-C60D-CE44-0DBC-15183E6FFA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4818" y="4276575"/>
              <a:ext cx="16081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F1678BCB-70F7-B8AC-AAD5-12B04B89EC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5109" y="3048000"/>
              <a:ext cx="14496" cy="12285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1EF017B5-6E96-1AF3-D43E-4A1ACC5DDA6B}"/>
                </a:ext>
              </a:extLst>
            </p:cNvPr>
            <p:cNvCxnSpPr>
              <a:cxnSpLocks/>
              <a:endCxn id="76" idx="1"/>
            </p:cNvCxnSpPr>
            <p:nvPr/>
          </p:nvCxnSpPr>
          <p:spPr>
            <a:xfrm>
              <a:off x="2455109" y="3048000"/>
              <a:ext cx="1946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3073BB4-D3BB-01A3-D381-69C824176E9A}"/>
                </a:ext>
              </a:extLst>
            </p:cNvPr>
            <p:cNvSpPr txBox="1"/>
            <p:nvPr/>
          </p:nvSpPr>
          <p:spPr>
            <a:xfrm>
              <a:off x="2733554" y="2433377"/>
              <a:ext cx="35203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B050"/>
                  </a:solidFill>
                  <a:latin typeface="Raleway" pitchFamily="2" charset="0"/>
                </a:rPr>
                <a:t>GAS RECUPERATION </a:t>
              </a:r>
              <a:r>
                <a:rPr lang="en-GB" sz="1200" b="1" dirty="0">
                  <a:solidFill>
                    <a:srgbClr val="00B050"/>
                  </a:solidFill>
                  <a:latin typeface="Raleway" pitchFamily="2" charset="0"/>
                  <a:sym typeface="Wingdings" panose="05000000000000000000" pitchFamily="2" charset="2"/>
                </a:rPr>
                <a:t> 0% of gas loss</a:t>
              </a:r>
              <a:r>
                <a:rPr lang="en-GB" sz="1200" b="1" dirty="0">
                  <a:solidFill>
                    <a:schemeClr val="bg2"/>
                  </a:solidFill>
                  <a:latin typeface="Raleway" pitchFamily="2" charset="0"/>
                  <a:sym typeface="Wingdings" panose="05000000000000000000" pitchFamily="2" charset="2"/>
                </a:rPr>
                <a:t>*</a:t>
              </a:r>
              <a:endParaRPr lang="en-GB" sz="1200" b="1" dirty="0">
                <a:solidFill>
                  <a:schemeClr val="bg2"/>
                </a:solidFill>
                <a:latin typeface="Raleway" pitchFamily="2" charset="0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EFE61E29-F460-6952-68C6-87D0DDFA368C}"/>
              </a:ext>
            </a:extLst>
          </p:cNvPr>
          <p:cNvSpPr txBox="1"/>
          <p:nvPr/>
        </p:nvSpPr>
        <p:spPr>
          <a:xfrm>
            <a:off x="7032741" y="4557456"/>
            <a:ext cx="19891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Raleway" pitchFamily="2" charset="0"/>
              </a:rPr>
              <a:t>*</a:t>
            </a:r>
            <a:r>
              <a:rPr lang="en-GB" sz="1050" dirty="0">
                <a:latin typeface="Raleway" pitchFamily="2" charset="0"/>
              </a:rPr>
              <a:t>due to gas system operation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1C1C7F7-6417-A598-CD13-78014DF7CAEC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203783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2AFF62CA-BC6F-80AE-B7C5-2BD099FFF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BC1EFCC0-084A-B7AE-0071-CA619D8BAB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Strategies to reduce GHGs emissions at CERN</a:t>
            </a:r>
            <a:endParaRPr/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302997E7-67B2-29DB-EAEC-2290FF23B9C4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1101A8B6-92DA-43C2-4839-FDCB6EA36888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27F27B3E-9DE2-1F1A-A6B8-D3BEA351332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D0527D-5C52-46AA-DB13-61D1D781D2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7</a:t>
            </a:fld>
            <a:endParaRPr lang="it"/>
          </a:p>
        </p:txBody>
      </p:sp>
      <p:grpSp>
        <p:nvGrpSpPr>
          <p:cNvPr id="2" name="Google Shape;181;p6">
            <a:extLst>
              <a:ext uri="{FF2B5EF4-FFF2-40B4-BE49-F238E27FC236}">
                <a16:creationId xmlns:a16="http://schemas.microsoft.com/office/drawing/2014/main" id="{1E8CE331-8357-458B-5DAB-003B91245370}"/>
              </a:ext>
            </a:extLst>
          </p:cNvPr>
          <p:cNvGrpSpPr/>
          <p:nvPr/>
        </p:nvGrpSpPr>
        <p:grpSpPr>
          <a:xfrm>
            <a:off x="387063" y="1205441"/>
            <a:ext cx="8369873" cy="3753659"/>
            <a:chOff x="1078918" y="2051"/>
            <a:chExt cx="14866343" cy="8715165"/>
          </a:xfrm>
        </p:grpSpPr>
        <p:sp>
          <p:nvSpPr>
            <p:cNvPr id="4" name="Google Shape;182;p6">
              <a:extLst>
                <a:ext uri="{FF2B5EF4-FFF2-40B4-BE49-F238E27FC236}">
                  <a16:creationId xmlns:a16="http://schemas.microsoft.com/office/drawing/2014/main" id="{2F8222C2-567B-D2D0-EF03-06341BAC4F41}"/>
                </a:ext>
              </a:extLst>
            </p:cNvPr>
            <p:cNvSpPr/>
            <p:nvPr/>
          </p:nvSpPr>
          <p:spPr>
            <a:xfrm>
              <a:off x="8512090" y="1269721"/>
              <a:ext cx="5913970" cy="5324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5" name="Google Shape;183;p6">
              <a:extLst>
                <a:ext uri="{FF2B5EF4-FFF2-40B4-BE49-F238E27FC236}">
                  <a16:creationId xmlns:a16="http://schemas.microsoft.com/office/drawing/2014/main" id="{5CC4F6B5-E59C-4B94-A8D8-6958283CA6C4}"/>
                </a:ext>
              </a:extLst>
            </p:cNvPr>
            <p:cNvSpPr/>
            <p:nvPr/>
          </p:nvSpPr>
          <p:spPr>
            <a:xfrm>
              <a:off x="9639877" y="3278141"/>
              <a:ext cx="455760" cy="47664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6" name="Google Shape;184;p6">
              <a:extLst>
                <a:ext uri="{FF2B5EF4-FFF2-40B4-BE49-F238E27FC236}">
                  <a16:creationId xmlns:a16="http://schemas.microsoft.com/office/drawing/2014/main" id="{B28C8917-2909-2147-E30F-34E38B784CA6}"/>
                </a:ext>
              </a:extLst>
            </p:cNvPr>
            <p:cNvSpPr/>
            <p:nvPr/>
          </p:nvSpPr>
          <p:spPr>
            <a:xfrm>
              <a:off x="9639877" y="3278141"/>
              <a:ext cx="455760" cy="296634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7" name="Google Shape;185;p6">
              <a:extLst>
                <a:ext uri="{FF2B5EF4-FFF2-40B4-BE49-F238E27FC236}">
                  <a16:creationId xmlns:a16="http://schemas.microsoft.com/office/drawing/2014/main" id="{BD79A949-95BF-A2E2-979D-CF373A69BEB4}"/>
                </a:ext>
              </a:extLst>
            </p:cNvPr>
            <p:cNvSpPr/>
            <p:nvPr/>
          </p:nvSpPr>
          <p:spPr>
            <a:xfrm>
              <a:off x="9639877" y="3278141"/>
              <a:ext cx="455760" cy="1166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8" name="Google Shape;186;p6">
              <a:extLst>
                <a:ext uri="{FF2B5EF4-FFF2-40B4-BE49-F238E27FC236}">
                  <a16:creationId xmlns:a16="http://schemas.microsoft.com/office/drawing/2014/main" id="{C24F86E8-DEFF-DEB5-3F2B-4D220762811F}"/>
                </a:ext>
              </a:extLst>
            </p:cNvPr>
            <p:cNvSpPr/>
            <p:nvPr/>
          </p:nvSpPr>
          <p:spPr>
            <a:xfrm>
              <a:off x="8512090" y="1269721"/>
              <a:ext cx="2343148" cy="5324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9" name="Google Shape;187;p6">
              <a:extLst>
                <a:ext uri="{FF2B5EF4-FFF2-40B4-BE49-F238E27FC236}">
                  <a16:creationId xmlns:a16="http://schemas.microsoft.com/office/drawing/2014/main" id="{B4608A85-DC78-A973-EFFA-FBDF77A3AAA6}"/>
                </a:ext>
              </a:extLst>
            </p:cNvPr>
            <p:cNvSpPr/>
            <p:nvPr/>
          </p:nvSpPr>
          <p:spPr>
            <a:xfrm>
              <a:off x="5521142" y="3316944"/>
              <a:ext cx="455760" cy="47664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0" name="Google Shape;188;p6">
              <a:extLst>
                <a:ext uri="{FF2B5EF4-FFF2-40B4-BE49-F238E27FC236}">
                  <a16:creationId xmlns:a16="http://schemas.microsoft.com/office/drawing/2014/main" id="{861F47BF-1C33-D4DD-C2E8-79EB3AA6ED3A}"/>
                </a:ext>
              </a:extLst>
            </p:cNvPr>
            <p:cNvSpPr/>
            <p:nvPr/>
          </p:nvSpPr>
          <p:spPr>
            <a:xfrm>
              <a:off x="5521142" y="3316944"/>
              <a:ext cx="455760" cy="296634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1" name="Google Shape;189;p6">
              <a:extLst>
                <a:ext uri="{FF2B5EF4-FFF2-40B4-BE49-F238E27FC236}">
                  <a16:creationId xmlns:a16="http://schemas.microsoft.com/office/drawing/2014/main" id="{809B6331-F1B9-2228-0304-0C8E085A6CD3}"/>
                </a:ext>
              </a:extLst>
            </p:cNvPr>
            <p:cNvSpPr/>
            <p:nvPr/>
          </p:nvSpPr>
          <p:spPr>
            <a:xfrm>
              <a:off x="5521142" y="3316944"/>
              <a:ext cx="455760" cy="116625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2" name="Google Shape;190;p6">
              <a:extLst>
                <a:ext uri="{FF2B5EF4-FFF2-40B4-BE49-F238E27FC236}">
                  <a16:creationId xmlns:a16="http://schemas.microsoft.com/office/drawing/2014/main" id="{25B636D5-A68C-909A-6166-52604C6C236B}"/>
                </a:ext>
              </a:extLst>
            </p:cNvPr>
            <p:cNvSpPr/>
            <p:nvPr/>
          </p:nvSpPr>
          <p:spPr>
            <a:xfrm>
              <a:off x="6736503" y="1269721"/>
              <a:ext cx="1775586" cy="5324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3" name="Google Shape;191;p6">
              <a:extLst>
                <a:ext uri="{FF2B5EF4-FFF2-40B4-BE49-F238E27FC236}">
                  <a16:creationId xmlns:a16="http://schemas.microsoft.com/office/drawing/2014/main" id="{68EF2861-D6D2-BBEB-5146-A547D88803BA}"/>
                </a:ext>
              </a:extLst>
            </p:cNvPr>
            <p:cNvSpPr/>
            <p:nvPr/>
          </p:nvSpPr>
          <p:spPr>
            <a:xfrm>
              <a:off x="1390618" y="3318605"/>
              <a:ext cx="467549" cy="384211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4" name="Google Shape;192;p6">
              <a:extLst>
                <a:ext uri="{FF2B5EF4-FFF2-40B4-BE49-F238E27FC236}">
                  <a16:creationId xmlns:a16="http://schemas.microsoft.com/office/drawing/2014/main" id="{E3431921-E3FC-B2A1-9E07-8976F168171E}"/>
                </a:ext>
              </a:extLst>
            </p:cNvPr>
            <p:cNvSpPr/>
            <p:nvPr/>
          </p:nvSpPr>
          <p:spPr>
            <a:xfrm>
              <a:off x="1390618" y="3318605"/>
              <a:ext cx="467549" cy="232132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5" name="Google Shape;193;p6">
              <a:extLst>
                <a:ext uri="{FF2B5EF4-FFF2-40B4-BE49-F238E27FC236}">
                  <a16:creationId xmlns:a16="http://schemas.microsoft.com/office/drawing/2014/main" id="{8B595E18-ED46-8102-0F72-7A3741B3F561}"/>
                </a:ext>
              </a:extLst>
            </p:cNvPr>
            <p:cNvSpPr/>
            <p:nvPr/>
          </p:nvSpPr>
          <p:spPr>
            <a:xfrm>
              <a:off x="1390618" y="3318605"/>
              <a:ext cx="467549" cy="98339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4674A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6" name="Google Shape;194;p6">
              <a:extLst>
                <a:ext uri="{FF2B5EF4-FFF2-40B4-BE49-F238E27FC236}">
                  <a16:creationId xmlns:a16="http://schemas.microsoft.com/office/drawing/2014/main" id="{1895B062-A9F6-7938-FDC7-E2235003D589}"/>
                </a:ext>
              </a:extLst>
            </p:cNvPr>
            <p:cNvSpPr/>
            <p:nvPr/>
          </p:nvSpPr>
          <p:spPr>
            <a:xfrm>
              <a:off x="2637417" y="1269721"/>
              <a:ext cx="5874673" cy="5324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B64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GB"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7" name="Google Shape;195;p6">
              <a:extLst>
                <a:ext uri="{FF2B5EF4-FFF2-40B4-BE49-F238E27FC236}">
                  <a16:creationId xmlns:a16="http://schemas.microsoft.com/office/drawing/2014/main" id="{EE86C72C-27F6-8D96-B3A3-722CD365A909}"/>
                </a:ext>
              </a:extLst>
            </p:cNvPr>
            <p:cNvSpPr/>
            <p:nvPr/>
          </p:nvSpPr>
          <p:spPr>
            <a:xfrm>
              <a:off x="6246663" y="2051"/>
              <a:ext cx="4530854" cy="1267669"/>
            </a:xfrm>
            <a:prstGeom prst="roundRect">
              <a:avLst>
                <a:gd name="adj" fmla="val 16667"/>
              </a:avLst>
            </a:prstGeom>
            <a:noFill/>
            <a:ln w="25400" cap="rnd" cmpd="sng">
              <a:solidFill>
                <a:srgbClr val="3660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8" name="Google Shape;196;p6">
              <a:extLst>
                <a:ext uri="{FF2B5EF4-FFF2-40B4-BE49-F238E27FC236}">
                  <a16:creationId xmlns:a16="http://schemas.microsoft.com/office/drawing/2014/main" id="{CE4125B6-7226-0ECE-422F-B2DB4DFFACE6}"/>
                </a:ext>
              </a:extLst>
            </p:cNvPr>
            <p:cNvSpPr txBox="1"/>
            <p:nvPr/>
          </p:nvSpPr>
          <p:spPr>
            <a:xfrm>
              <a:off x="6308545" y="63933"/>
              <a:ext cx="4407090" cy="11439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800"/>
                <a:buFont typeface="Calibri"/>
                <a:buNone/>
              </a:pPr>
              <a:r>
                <a:rPr lang="it-IT" sz="2800" b="1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Strategies</a:t>
              </a:r>
              <a:endParaRPr sz="900" dirty="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19" name="Google Shape;197;p6">
              <a:extLst>
                <a:ext uri="{FF2B5EF4-FFF2-40B4-BE49-F238E27FC236}">
                  <a16:creationId xmlns:a16="http://schemas.microsoft.com/office/drawing/2014/main" id="{9FB64705-B23D-F2F7-2BFE-0B8E0138E9AA}"/>
                </a:ext>
              </a:extLst>
            </p:cNvPr>
            <p:cNvSpPr/>
            <p:nvPr/>
          </p:nvSpPr>
          <p:spPr>
            <a:xfrm>
              <a:off x="1078918" y="1802142"/>
              <a:ext cx="3116997" cy="1516462"/>
            </a:xfrm>
            <a:prstGeom prst="roundRect">
              <a:avLst>
                <a:gd name="adj" fmla="val 16667"/>
              </a:avLst>
            </a:prstGeom>
            <a:noFill/>
            <a:ln w="25400" cap="rnd" cmpd="sng">
              <a:solidFill>
                <a:srgbClr val="3660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0" name="Google Shape;198;p6">
              <a:extLst>
                <a:ext uri="{FF2B5EF4-FFF2-40B4-BE49-F238E27FC236}">
                  <a16:creationId xmlns:a16="http://schemas.microsoft.com/office/drawing/2014/main" id="{89978AFA-40F7-DB29-4C4E-77F4ADB7FC17}"/>
                </a:ext>
              </a:extLst>
            </p:cNvPr>
            <p:cNvSpPr txBox="1"/>
            <p:nvPr/>
          </p:nvSpPr>
          <p:spPr>
            <a:xfrm>
              <a:off x="1858168" y="3610436"/>
              <a:ext cx="2968941" cy="1368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3600"/>
                <a:buFont typeface="Calibri"/>
                <a:buNone/>
              </a:pPr>
              <a:r>
                <a:rPr lang="it-IT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Optimization of gas system technologies</a:t>
              </a:r>
              <a:endParaRPr dirty="0"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99;p6">
              <a:extLst>
                <a:ext uri="{FF2B5EF4-FFF2-40B4-BE49-F238E27FC236}">
                  <a16:creationId xmlns:a16="http://schemas.microsoft.com/office/drawing/2014/main" id="{BB38E752-773E-27FE-3DD0-649D69D4644C}"/>
                </a:ext>
              </a:extLst>
            </p:cNvPr>
            <p:cNvSpPr/>
            <p:nvPr/>
          </p:nvSpPr>
          <p:spPr>
            <a:xfrm>
              <a:off x="1858168" y="3851026"/>
              <a:ext cx="2995630" cy="9019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2" name="Google Shape;200;p6">
              <a:extLst>
                <a:ext uri="{FF2B5EF4-FFF2-40B4-BE49-F238E27FC236}">
                  <a16:creationId xmlns:a16="http://schemas.microsoft.com/office/drawing/2014/main" id="{80C77AC6-E280-7A92-7E3D-5CDD6AF7DDB4}"/>
                </a:ext>
              </a:extLst>
            </p:cNvPr>
            <p:cNvSpPr txBox="1"/>
            <p:nvPr/>
          </p:nvSpPr>
          <p:spPr>
            <a:xfrm>
              <a:off x="1200286" y="2187091"/>
              <a:ext cx="2995630" cy="9019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 sz="1600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Gas recirculation</a:t>
              </a:r>
              <a:endParaRPr sz="1600" dirty="0"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01;p6">
              <a:extLst>
                <a:ext uri="{FF2B5EF4-FFF2-40B4-BE49-F238E27FC236}">
                  <a16:creationId xmlns:a16="http://schemas.microsoft.com/office/drawing/2014/main" id="{074CAC44-7800-2628-2942-6D9D3F6E476E}"/>
                </a:ext>
              </a:extLst>
            </p:cNvPr>
            <p:cNvSpPr/>
            <p:nvPr/>
          </p:nvSpPr>
          <p:spPr>
            <a:xfrm>
              <a:off x="1858168" y="5285394"/>
              <a:ext cx="3549272" cy="709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4" name="Google Shape;202;p6">
              <a:extLst>
                <a:ext uri="{FF2B5EF4-FFF2-40B4-BE49-F238E27FC236}">
                  <a16:creationId xmlns:a16="http://schemas.microsoft.com/office/drawing/2014/main" id="{BBBB78F4-2FE2-2F32-BF68-28B711693F7E}"/>
                </a:ext>
              </a:extLst>
            </p:cNvPr>
            <p:cNvSpPr txBox="1"/>
            <p:nvPr/>
          </p:nvSpPr>
          <p:spPr>
            <a:xfrm>
              <a:off x="1858168" y="5285394"/>
              <a:ext cx="3549272" cy="7090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Particular attention to operation</a:t>
              </a:r>
              <a:endParaRPr dirty="0"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03;p6">
              <a:extLst>
                <a:ext uri="{FF2B5EF4-FFF2-40B4-BE49-F238E27FC236}">
                  <a16:creationId xmlns:a16="http://schemas.microsoft.com/office/drawing/2014/main" id="{F40E0485-CB6A-8C1F-5A26-19399014839C}"/>
                </a:ext>
              </a:extLst>
            </p:cNvPr>
            <p:cNvSpPr/>
            <p:nvPr/>
          </p:nvSpPr>
          <p:spPr>
            <a:xfrm>
              <a:off x="1858168" y="6526887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6" name="Google Shape;204;p6">
              <a:extLst>
                <a:ext uri="{FF2B5EF4-FFF2-40B4-BE49-F238E27FC236}">
                  <a16:creationId xmlns:a16="http://schemas.microsoft.com/office/drawing/2014/main" id="{65AB52F9-B9FF-67B1-07E7-BA51859D8D98}"/>
                </a:ext>
              </a:extLst>
            </p:cNvPr>
            <p:cNvSpPr txBox="1"/>
            <p:nvPr/>
          </p:nvSpPr>
          <p:spPr>
            <a:xfrm>
              <a:off x="1858168" y="6526887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Improved control and monitoring</a:t>
              </a: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7" name="Google Shape;205;p6">
              <a:extLst>
                <a:ext uri="{FF2B5EF4-FFF2-40B4-BE49-F238E27FC236}">
                  <a16:creationId xmlns:a16="http://schemas.microsoft.com/office/drawing/2014/main" id="{0E09BBE8-395B-8007-D7F5-D6EED5F54E4E}"/>
                </a:ext>
              </a:extLst>
            </p:cNvPr>
            <p:cNvSpPr/>
            <p:nvPr/>
          </p:nvSpPr>
          <p:spPr>
            <a:xfrm>
              <a:off x="5217302" y="1802142"/>
              <a:ext cx="3038401" cy="1514801"/>
            </a:xfrm>
            <a:prstGeom prst="roundRect">
              <a:avLst>
                <a:gd name="adj" fmla="val 16667"/>
              </a:avLst>
            </a:prstGeom>
            <a:noFill/>
            <a:ln w="25400" cap="rnd" cmpd="sng">
              <a:solidFill>
                <a:srgbClr val="3660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8" name="Google Shape;206;p6">
              <a:extLst>
                <a:ext uri="{FF2B5EF4-FFF2-40B4-BE49-F238E27FC236}">
                  <a16:creationId xmlns:a16="http://schemas.microsoft.com/office/drawing/2014/main" id="{D11D58D6-9EDD-E0CC-6BB3-8F19B27F2634}"/>
                </a:ext>
              </a:extLst>
            </p:cNvPr>
            <p:cNvSpPr txBox="1"/>
            <p:nvPr/>
          </p:nvSpPr>
          <p:spPr>
            <a:xfrm>
              <a:off x="5291248" y="1876088"/>
              <a:ext cx="2890509" cy="13669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3600"/>
                <a:buFont typeface="Calibri"/>
                <a:buNone/>
              </a:pPr>
              <a:r>
                <a:rPr lang="it-IT" sz="1600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Gas recuperation systems</a:t>
              </a:r>
              <a:endParaRPr sz="800" dirty="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29" name="Google Shape;207;p6">
              <a:extLst>
                <a:ext uri="{FF2B5EF4-FFF2-40B4-BE49-F238E27FC236}">
                  <a16:creationId xmlns:a16="http://schemas.microsoft.com/office/drawing/2014/main" id="{76200876-BB90-44C5-62DD-1122B7145140}"/>
                </a:ext>
              </a:extLst>
            </p:cNvPr>
            <p:cNvSpPr/>
            <p:nvPr/>
          </p:nvSpPr>
          <p:spPr>
            <a:xfrm>
              <a:off x="5976903" y="3849365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0" name="Google Shape;208;p6">
              <a:extLst>
                <a:ext uri="{FF2B5EF4-FFF2-40B4-BE49-F238E27FC236}">
                  <a16:creationId xmlns:a16="http://schemas.microsoft.com/office/drawing/2014/main" id="{6D9D0482-9DC7-BCAC-3D28-49006EF28E5D}"/>
                </a:ext>
              </a:extLst>
            </p:cNvPr>
            <p:cNvSpPr txBox="1"/>
            <p:nvPr/>
          </p:nvSpPr>
          <p:spPr>
            <a:xfrm>
              <a:off x="5976903" y="3849365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Pressure swing</a:t>
              </a: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1" name="Google Shape;209;p6">
              <a:extLst>
                <a:ext uri="{FF2B5EF4-FFF2-40B4-BE49-F238E27FC236}">
                  <a16:creationId xmlns:a16="http://schemas.microsoft.com/office/drawing/2014/main" id="{98A25874-2A71-018F-BCCA-E7A5D96E2F80}"/>
                </a:ext>
              </a:extLst>
            </p:cNvPr>
            <p:cNvSpPr/>
            <p:nvPr/>
          </p:nvSpPr>
          <p:spPr>
            <a:xfrm>
              <a:off x="5976903" y="5649456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2" name="Google Shape;210;p6">
              <a:extLst>
                <a:ext uri="{FF2B5EF4-FFF2-40B4-BE49-F238E27FC236}">
                  <a16:creationId xmlns:a16="http://schemas.microsoft.com/office/drawing/2014/main" id="{629C3213-5847-63F3-02A7-CED53AB7A7CE}"/>
                </a:ext>
              </a:extLst>
            </p:cNvPr>
            <p:cNvSpPr txBox="1"/>
            <p:nvPr/>
          </p:nvSpPr>
          <p:spPr>
            <a:xfrm>
              <a:off x="5976903" y="5649456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Membrane separation</a:t>
              </a:r>
              <a:endParaRPr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211;p6">
              <a:extLst>
                <a:ext uri="{FF2B5EF4-FFF2-40B4-BE49-F238E27FC236}">
                  <a16:creationId xmlns:a16="http://schemas.microsoft.com/office/drawing/2014/main" id="{E2C07241-772E-8985-10C5-F3F7DFD7CB16}"/>
                </a:ext>
              </a:extLst>
            </p:cNvPr>
            <p:cNvSpPr/>
            <p:nvPr/>
          </p:nvSpPr>
          <p:spPr>
            <a:xfrm>
              <a:off x="5976903" y="7449547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4" name="Google Shape;212;p6">
              <a:extLst>
                <a:ext uri="{FF2B5EF4-FFF2-40B4-BE49-F238E27FC236}">
                  <a16:creationId xmlns:a16="http://schemas.microsoft.com/office/drawing/2014/main" id="{69485E4F-CAF9-BE8A-DF7C-78FEA090359B}"/>
                </a:ext>
              </a:extLst>
            </p:cNvPr>
            <p:cNvSpPr txBox="1"/>
            <p:nvPr/>
          </p:nvSpPr>
          <p:spPr>
            <a:xfrm>
              <a:off x="5976903" y="7449547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Distillation</a:t>
              </a:r>
              <a:endParaRPr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213;p6">
              <a:extLst>
                <a:ext uri="{FF2B5EF4-FFF2-40B4-BE49-F238E27FC236}">
                  <a16:creationId xmlns:a16="http://schemas.microsoft.com/office/drawing/2014/main" id="{91DA5848-40CC-3846-2A04-028FB666AE7C}"/>
                </a:ext>
              </a:extLst>
            </p:cNvPr>
            <p:cNvSpPr/>
            <p:nvPr/>
          </p:nvSpPr>
          <p:spPr>
            <a:xfrm>
              <a:off x="9336037" y="1802142"/>
              <a:ext cx="3038401" cy="1475998"/>
            </a:xfrm>
            <a:prstGeom prst="roundRect">
              <a:avLst>
                <a:gd name="adj" fmla="val 16667"/>
              </a:avLst>
            </a:prstGeom>
            <a:noFill/>
            <a:ln w="25400" cap="rnd" cmpd="sng">
              <a:solidFill>
                <a:srgbClr val="3660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6" name="Google Shape;214;p6">
              <a:extLst>
                <a:ext uri="{FF2B5EF4-FFF2-40B4-BE49-F238E27FC236}">
                  <a16:creationId xmlns:a16="http://schemas.microsoft.com/office/drawing/2014/main" id="{F7D44E06-B9BA-2D27-7008-1542C14A4107}"/>
                </a:ext>
              </a:extLst>
            </p:cNvPr>
            <p:cNvSpPr txBox="1"/>
            <p:nvPr/>
          </p:nvSpPr>
          <p:spPr>
            <a:xfrm>
              <a:off x="9408089" y="1874194"/>
              <a:ext cx="2894297" cy="13318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3600"/>
                <a:buFont typeface="Calibri"/>
                <a:buNone/>
              </a:pPr>
              <a:r>
                <a:rPr lang="it-IT" sz="1800" dirty="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Alternative gases</a:t>
              </a:r>
              <a:endParaRPr sz="1800" dirty="0">
                <a:solidFill>
                  <a:srgbClr val="00539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215;p6">
              <a:extLst>
                <a:ext uri="{FF2B5EF4-FFF2-40B4-BE49-F238E27FC236}">
                  <a16:creationId xmlns:a16="http://schemas.microsoft.com/office/drawing/2014/main" id="{6C839CCC-0851-38DB-43D6-BE9C9AB1BBAD}"/>
                </a:ext>
              </a:extLst>
            </p:cNvPr>
            <p:cNvSpPr/>
            <p:nvPr/>
          </p:nvSpPr>
          <p:spPr>
            <a:xfrm>
              <a:off x="10095638" y="3810562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8" name="Google Shape;216;p6">
              <a:extLst>
                <a:ext uri="{FF2B5EF4-FFF2-40B4-BE49-F238E27FC236}">
                  <a16:creationId xmlns:a16="http://schemas.microsoft.com/office/drawing/2014/main" id="{FECA3E8B-D712-61EB-0AD6-87BAD15ABC44}"/>
                </a:ext>
              </a:extLst>
            </p:cNvPr>
            <p:cNvSpPr txBox="1"/>
            <p:nvPr/>
          </p:nvSpPr>
          <p:spPr>
            <a:xfrm>
              <a:off x="10095638" y="3810562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To C</a:t>
              </a:r>
              <a:r>
                <a:rPr lang="it-IT" baseline="-2500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2</a:t>
              </a: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H</a:t>
              </a:r>
              <a:r>
                <a:rPr lang="it-IT" baseline="-2500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2</a:t>
              </a: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F</a:t>
              </a:r>
              <a:r>
                <a:rPr lang="it-IT" baseline="-2500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4</a:t>
              </a: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39" name="Google Shape;217;p6">
              <a:extLst>
                <a:ext uri="{FF2B5EF4-FFF2-40B4-BE49-F238E27FC236}">
                  <a16:creationId xmlns:a16="http://schemas.microsoft.com/office/drawing/2014/main" id="{B03D473C-C306-0A38-E47D-29E76E706035}"/>
                </a:ext>
              </a:extLst>
            </p:cNvPr>
            <p:cNvSpPr/>
            <p:nvPr/>
          </p:nvSpPr>
          <p:spPr>
            <a:xfrm>
              <a:off x="10095638" y="5610653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40" name="Google Shape;218;p6">
              <a:extLst>
                <a:ext uri="{FF2B5EF4-FFF2-40B4-BE49-F238E27FC236}">
                  <a16:creationId xmlns:a16="http://schemas.microsoft.com/office/drawing/2014/main" id="{B5DE6095-571C-5316-FB65-596152267008}"/>
                </a:ext>
              </a:extLst>
            </p:cNvPr>
            <p:cNvSpPr txBox="1"/>
            <p:nvPr/>
          </p:nvSpPr>
          <p:spPr>
            <a:xfrm>
              <a:off x="10095638" y="5610653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To SF</a:t>
              </a:r>
              <a:r>
                <a:rPr lang="it-IT" baseline="-2500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6</a:t>
              </a: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41" name="Google Shape;219;p6">
              <a:extLst>
                <a:ext uri="{FF2B5EF4-FFF2-40B4-BE49-F238E27FC236}">
                  <a16:creationId xmlns:a16="http://schemas.microsoft.com/office/drawing/2014/main" id="{87A8BCD3-CE82-76F8-D3FF-02DFF82EB0A9}"/>
                </a:ext>
              </a:extLst>
            </p:cNvPr>
            <p:cNvSpPr/>
            <p:nvPr/>
          </p:nvSpPr>
          <p:spPr>
            <a:xfrm>
              <a:off x="10095638" y="7410744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42" name="Google Shape;220;p6">
              <a:extLst>
                <a:ext uri="{FF2B5EF4-FFF2-40B4-BE49-F238E27FC236}">
                  <a16:creationId xmlns:a16="http://schemas.microsoft.com/office/drawing/2014/main" id="{6710ED9A-798B-0B9A-5F50-B1B5F73C7AD3}"/>
                </a:ext>
              </a:extLst>
            </p:cNvPr>
            <p:cNvSpPr txBox="1"/>
            <p:nvPr/>
          </p:nvSpPr>
          <p:spPr>
            <a:xfrm>
              <a:off x="10095638" y="7410744"/>
              <a:ext cx="3586313" cy="1267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800"/>
                <a:buFont typeface="Calibri"/>
                <a:buNone/>
              </a:pPr>
              <a:r>
                <a:rPr lang="it-IT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To CF</a:t>
              </a:r>
              <a:r>
                <a:rPr lang="it-IT" baseline="-25000">
                  <a:solidFill>
                    <a:srgbClr val="00539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4</a:t>
              </a: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43" name="Google Shape;221;p6">
              <a:extLst>
                <a:ext uri="{FF2B5EF4-FFF2-40B4-BE49-F238E27FC236}">
                  <a16:creationId xmlns:a16="http://schemas.microsoft.com/office/drawing/2014/main" id="{16D9069E-091A-4854-BE01-E5A5F3E5FABA}"/>
                </a:ext>
              </a:extLst>
            </p:cNvPr>
            <p:cNvSpPr/>
            <p:nvPr/>
          </p:nvSpPr>
          <p:spPr>
            <a:xfrm>
              <a:off x="12906860" y="1802142"/>
              <a:ext cx="3038401" cy="1475998"/>
            </a:xfrm>
            <a:prstGeom prst="roundRect">
              <a:avLst>
                <a:gd name="adj" fmla="val 16667"/>
              </a:avLst>
            </a:prstGeom>
            <a:noFill/>
            <a:ln w="25400" cap="rnd" cmpd="sng">
              <a:solidFill>
                <a:schemeClr val="tx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5392"/>
                </a:solidFill>
                <a:latin typeface="Raleway" pitchFamily="2" charset="0"/>
              </a:endParaRPr>
            </a:p>
          </p:txBody>
        </p:sp>
        <p:sp>
          <p:nvSpPr>
            <p:cNvPr id="44" name="Google Shape;222;p6">
              <a:extLst>
                <a:ext uri="{FF2B5EF4-FFF2-40B4-BE49-F238E27FC236}">
                  <a16:creationId xmlns:a16="http://schemas.microsoft.com/office/drawing/2014/main" id="{E97006B1-4B24-EE46-E777-CDE720EDD0FC}"/>
                </a:ext>
              </a:extLst>
            </p:cNvPr>
            <p:cNvSpPr txBox="1"/>
            <p:nvPr/>
          </p:nvSpPr>
          <p:spPr>
            <a:xfrm>
              <a:off x="12978912" y="1874194"/>
              <a:ext cx="2894297" cy="13318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D8F1"/>
                </a:buClr>
                <a:buSzPts val="4000"/>
                <a:buFont typeface="Calibri"/>
                <a:buNone/>
              </a:pPr>
              <a:r>
                <a:rPr lang="it-IT" sz="1800" dirty="0">
                  <a:solidFill>
                    <a:schemeClr val="tx2"/>
                  </a:solidFill>
                  <a:latin typeface="Raleway" pitchFamily="2" charset="0"/>
                  <a:ea typeface="Calibri"/>
                  <a:cs typeface="Calibri"/>
                  <a:sym typeface="Calibri"/>
                </a:rPr>
                <a:t>Disposal and abatement</a:t>
              </a:r>
              <a:endParaRPr sz="1800" dirty="0">
                <a:solidFill>
                  <a:schemeClr val="tx2"/>
                </a:solidFill>
                <a:latin typeface="Raleway" pitchFamily="2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D44F962D-9109-C8B6-5305-0F2680D8E26C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164513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E094067B-2666-1F4F-41F2-3B6FADAFD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36296194-24EC-4101-E209-B4E72F89E710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88CAD99E-FBCD-CFA2-FE29-32FDC5588E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>
                <a:solidFill>
                  <a:schemeClr val="bg1"/>
                </a:solidFill>
              </a:rPr>
              <a:t>Gas recirculation systems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0FC544-0186-AEE0-554F-4FFAEA8F24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8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430621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>
          <a:extLst>
            <a:ext uri="{FF2B5EF4-FFF2-40B4-BE49-F238E27FC236}">
              <a16:creationId xmlns:a16="http://schemas.microsoft.com/office/drawing/2014/main" id="{9E0A3260-4B3B-3C91-2D6F-8F1BE21B7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extLst>
              <a:ext uri="{FF2B5EF4-FFF2-40B4-BE49-F238E27FC236}">
                <a16:creationId xmlns:a16="http://schemas.microsoft.com/office/drawing/2014/main" id="{C17F3D5B-2DE7-75FC-4F37-EFE974C8EA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>
                <a:latin typeface="Raleway" pitchFamily="2" charset="0"/>
              </a:rPr>
              <a:t>Why not 100% of recirculation?</a:t>
            </a:r>
            <a:endParaRPr dirty="0">
              <a:latin typeface="Raleway" pitchFamily="2" charset="0"/>
            </a:endParaRPr>
          </a:p>
        </p:txBody>
      </p:sp>
      <p:sp>
        <p:nvSpPr>
          <p:cNvPr id="108" name="Google Shape;108;p17">
            <a:extLst>
              <a:ext uri="{FF2B5EF4-FFF2-40B4-BE49-F238E27FC236}">
                <a16:creationId xmlns:a16="http://schemas.microsoft.com/office/drawing/2014/main" id="{4FDC0686-CB8F-1DF5-7E72-60B2D759903D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sp>
        <p:nvSpPr>
          <p:cNvPr id="109" name="Google Shape;109;p17">
            <a:extLst>
              <a:ext uri="{FF2B5EF4-FFF2-40B4-BE49-F238E27FC236}">
                <a16:creationId xmlns:a16="http://schemas.microsoft.com/office/drawing/2014/main" id="{6F848D34-7F8A-0A66-172C-80B0BBAF68C4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1F199F"/>
          </a:solidFill>
          <a:ln w="9525" cap="flat" cmpd="sng">
            <a:solidFill>
              <a:srgbClr val="1F19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 pitchFamily="2" charset="0"/>
            </a:endParaRPr>
          </a:p>
        </p:txBody>
      </p:sp>
      <p:pic>
        <p:nvPicPr>
          <p:cNvPr id="113" name="Google Shape;113;p17">
            <a:extLst>
              <a:ext uri="{FF2B5EF4-FFF2-40B4-BE49-F238E27FC236}">
                <a16:creationId xmlns:a16="http://schemas.microsoft.com/office/drawing/2014/main" id="{A018F828-6F8F-223D-526F-D1441DFBE73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11C51C-3464-4C78-BBDC-6E2CA2172A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>
                <a:latin typeface="Raleway" pitchFamily="2" charset="0"/>
              </a:rPr>
              <a:t>9</a:t>
            </a:fld>
            <a:endParaRPr lang="it">
              <a:latin typeface="Raleway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155721-AB07-F553-8870-2169FC810D1D}"/>
              </a:ext>
            </a:extLst>
          </p:cNvPr>
          <p:cNvSpPr txBox="1"/>
          <p:nvPr/>
        </p:nvSpPr>
        <p:spPr>
          <a:xfrm>
            <a:off x="277528" y="1323746"/>
            <a:ext cx="5579330" cy="167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Some detectors cannot work at 100% of gas recirculation due to their air/H</a:t>
            </a:r>
            <a:r>
              <a:rPr lang="en-GB" b="1" baseline="-25000" dirty="0">
                <a:solidFill>
                  <a:schemeClr val="bg2"/>
                </a:solidFill>
                <a:latin typeface="Raleway" pitchFamily="2" charset="0"/>
              </a:rPr>
              <a:t>2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O permeability (</a:t>
            </a:r>
            <a:r>
              <a:rPr lang="en-GB" b="1" u="sng" dirty="0">
                <a:solidFill>
                  <a:schemeClr val="bg2"/>
                </a:solidFill>
                <a:latin typeface="Raleway" pitchFamily="2" charset="0"/>
              </a:rPr>
              <a:t>NOT leaks!</a:t>
            </a:r>
            <a:r>
              <a:rPr lang="en-GB" b="1" dirty="0">
                <a:solidFill>
                  <a:schemeClr val="bg2"/>
                </a:solidFill>
                <a:latin typeface="Raleway" pitchFamily="2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/>
                </a:solidFill>
                <a:latin typeface="Raleway" pitchFamily="2" charset="0"/>
              </a:rPr>
              <a:t>This means that these components would be accumulated in the gas mixture leading to detector ageing or lower performances!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E41238-C971-370E-DC21-5EEABE5A25B9}"/>
              </a:ext>
            </a:extLst>
          </p:cNvPr>
          <p:cNvGrpSpPr/>
          <p:nvPr/>
        </p:nvGrpSpPr>
        <p:grpSpPr>
          <a:xfrm>
            <a:off x="6134394" y="1046618"/>
            <a:ext cx="2492772" cy="2194127"/>
            <a:chOff x="5916639" y="828775"/>
            <a:chExt cx="2492772" cy="2194127"/>
          </a:xfrm>
        </p:grpSpPr>
        <p:pic>
          <p:nvPicPr>
            <p:cNvPr id="1032" name="Picture 8" descr="Icona del materiale di assorbimento dello strato di flusso d'aria  traspirante | Vettore Premium">
              <a:extLst>
                <a:ext uri="{FF2B5EF4-FFF2-40B4-BE49-F238E27FC236}">
                  <a16:creationId xmlns:a16="http://schemas.microsoft.com/office/drawing/2014/main" id="{F92C31DF-9E46-CF77-EA26-03F4B4A6A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639" y="828775"/>
              <a:ext cx="2492772" cy="2194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phic 5" descr="Water with solid fill">
              <a:extLst>
                <a:ext uri="{FF2B5EF4-FFF2-40B4-BE49-F238E27FC236}">
                  <a16:creationId xmlns:a16="http://schemas.microsoft.com/office/drawing/2014/main" id="{5F690284-1850-4732-8646-6DCD8CA40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030118" y="2180641"/>
              <a:ext cx="265813" cy="265813"/>
            </a:xfrm>
            <a:prstGeom prst="rect">
              <a:avLst/>
            </a:prstGeom>
          </p:spPr>
        </p:pic>
        <p:pic>
          <p:nvPicPr>
            <p:cNvPr id="7" name="Graphic 6" descr="Water with solid fill">
              <a:extLst>
                <a:ext uri="{FF2B5EF4-FFF2-40B4-BE49-F238E27FC236}">
                  <a16:creationId xmlns:a16="http://schemas.microsoft.com/office/drawing/2014/main" id="{2928D25F-475B-9594-9506-8724FF354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71618" y="1679960"/>
              <a:ext cx="265813" cy="265813"/>
            </a:xfrm>
            <a:prstGeom prst="rect">
              <a:avLst/>
            </a:prstGeom>
          </p:spPr>
        </p:pic>
        <p:pic>
          <p:nvPicPr>
            <p:cNvPr id="9" name="Graphic 8" descr="Water with solid fill">
              <a:extLst>
                <a:ext uri="{FF2B5EF4-FFF2-40B4-BE49-F238E27FC236}">
                  <a16:creationId xmlns:a16="http://schemas.microsoft.com/office/drawing/2014/main" id="{23C3EBB3-168F-0152-EBBE-0AEBE85F6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28838" y="1735203"/>
              <a:ext cx="265813" cy="265813"/>
            </a:xfrm>
            <a:prstGeom prst="rect">
              <a:avLst/>
            </a:prstGeom>
          </p:spPr>
        </p:pic>
        <p:pic>
          <p:nvPicPr>
            <p:cNvPr id="12" name="Graphic 11" descr="Water with solid fill">
              <a:extLst>
                <a:ext uri="{FF2B5EF4-FFF2-40B4-BE49-F238E27FC236}">
                  <a16:creationId xmlns:a16="http://schemas.microsoft.com/office/drawing/2014/main" id="{516AE0E5-3E0E-932F-4520-68C959F78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163025" y="1157720"/>
              <a:ext cx="265813" cy="26581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45880EE-0316-9575-6178-256AE20811DA}"/>
              </a:ext>
            </a:extLst>
          </p:cNvPr>
          <p:cNvSpPr txBox="1"/>
          <p:nvPr/>
        </p:nvSpPr>
        <p:spPr>
          <a:xfrm>
            <a:off x="277528" y="3218938"/>
            <a:ext cx="8726178" cy="1157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/>
                </a:solidFill>
                <a:latin typeface="Raleway" pitchFamily="2" charset="0"/>
              </a:rPr>
              <a:t>Many gas detectors </a:t>
            </a:r>
            <a:r>
              <a:rPr lang="en-GB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have been validated to </a:t>
            </a:r>
            <a:r>
              <a:rPr lang="en-GB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work at 90% of recirculation fraction </a:t>
            </a:r>
            <a:r>
              <a:rPr lang="en-GB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due to the </a:t>
            </a:r>
            <a:r>
              <a:rPr lang="en-GB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formation of impurities </a:t>
            </a:r>
            <a:r>
              <a:rPr lang="en-GB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in the gas loop, such as </a:t>
            </a:r>
            <a:r>
              <a:rPr lang="en-GB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F</a:t>
            </a:r>
            <a:r>
              <a:rPr lang="en-GB" sz="1600" b="1" baseline="300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-</a:t>
            </a:r>
            <a:r>
              <a:rPr lang="en-GB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, which can cause </a:t>
            </a:r>
            <a:r>
              <a:rPr lang="en-GB" sz="16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long-term ageing effects</a:t>
            </a:r>
            <a:r>
              <a:rPr lang="en-GB" sz="16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!</a:t>
            </a:r>
            <a:endParaRPr lang="en-GB" sz="1600" dirty="0">
              <a:solidFill>
                <a:schemeClr val="bg2"/>
              </a:solidFill>
              <a:latin typeface="Raleway" pitchFamily="2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B2A73C3-6955-F94F-26A9-AF9AF66260F7}"/>
              </a:ext>
            </a:extLst>
          </p:cNvPr>
          <p:cNvSpPr txBox="1"/>
          <p:nvPr/>
        </p:nvSpPr>
        <p:spPr>
          <a:xfrm>
            <a:off x="342943" y="4825775"/>
            <a:ext cx="838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Towards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Sustainable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Gas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Mixtures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For Future Detectors (WG3) – M. C. Arena, on </a:t>
            </a:r>
            <a:r>
              <a:rPr lang="it-IT" sz="1200" dirty="0" err="1">
                <a:solidFill>
                  <a:schemeClr val="bg1"/>
                </a:solidFill>
                <a:latin typeface="Raleway" pitchFamily="2" charset="0"/>
              </a:rPr>
              <a:t>behalf</a:t>
            </a:r>
            <a:r>
              <a:rPr lang="it-IT" sz="1200" dirty="0">
                <a:solidFill>
                  <a:schemeClr val="bg1"/>
                </a:solidFill>
                <a:latin typeface="Raleway" pitchFamily="2" charset="0"/>
              </a:rPr>
              <a:t> of the Gas Team</a:t>
            </a:r>
          </a:p>
        </p:txBody>
      </p:sp>
    </p:spTree>
    <p:extLst>
      <p:ext uri="{BB962C8B-B14F-4D97-AF65-F5344CB8AC3E}">
        <p14:creationId xmlns:p14="http://schemas.microsoft.com/office/powerpoint/2010/main" val="3614388843"/>
      </p:ext>
    </p:extLst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2474</Words>
  <Application>Microsoft Office PowerPoint</Application>
  <PresentationFormat>Presentazione su schermo (16:9)</PresentationFormat>
  <Paragraphs>299</Paragraphs>
  <Slides>30</Slides>
  <Notes>30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Raleway</vt:lpstr>
      <vt:lpstr>Wingdings</vt:lpstr>
      <vt:lpstr>Raleway Medium</vt:lpstr>
      <vt:lpstr>Source Sans Pro</vt:lpstr>
      <vt:lpstr>Arial</vt:lpstr>
      <vt:lpstr>Calibri</vt:lpstr>
      <vt:lpstr>Plum</vt:lpstr>
      <vt:lpstr>Presentazione standard di PowerPoint</vt:lpstr>
      <vt:lpstr>Use of fluorinated gases at the CERN LHC </vt:lpstr>
      <vt:lpstr>GHGs emissions at CERN</vt:lpstr>
      <vt:lpstr>F- EU regulations</vt:lpstr>
      <vt:lpstr>EP-DT-FS Gas Team</vt:lpstr>
      <vt:lpstr>Layout of LHC gas systems</vt:lpstr>
      <vt:lpstr>Strategies to reduce GHGs emissions at CERN</vt:lpstr>
      <vt:lpstr>Gas recirculation systems</vt:lpstr>
      <vt:lpstr>Why not 100% of recirculation?</vt:lpstr>
      <vt:lpstr>Gas recirculation</vt:lpstr>
      <vt:lpstr>Optimization of gas system technologies</vt:lpstr>
      <vt:lpstr>Analyses to monitor gas recirculation systems</vt:lpstr>
      <vt:lpstr>Small and micro recirculating systems</vt:lpstr>
      <vt:lpstr>Gas recuperation systems</vt:lpstr>
      <vt:lpstr>Gas recovery systems for fluorinated gases</vt:lpstr>
      <vt:lpstr>Separation techniques - overview</vt:lpstr>
      <vt:lpstr>CMS CSC recovery system for CF4</vt:lpstr>
      <vt:lpstr>CMS CSC recovery system for CF4</vt:lpstr>
      <vt:lpstr>CMS CSC recovery system for CF4</vt:lpstr>
      <vt:lpstr>CMS CSC recovery system for CF4</vt:lpstr>
      <vt:lpstr>CMS RPC recovery system for C2H2F4 (R134a)</vt:lpstr>
      <vt:lpstr>CMS RPC recovery system for C2H2F4 (R134a)</vt:lpstr>
      <vt:lpstr>CMS RPC recovery system for C2H2F4 (R134a)</vt:lpstr>
      <vt:lpstr>CMS RPC recovery system for C2H2F4 (R134a)</vt:lpstr>
      <vt:lpstr>Recovery plants - overview</vt:lpstr>
      <vt:lpstr>Conclusions</vt:lpstr>
      <vt:lpstr>Conclusions</vt:lpstr>
      <vt:lpstr>Thanks for your kind attention!</vt:lpstr>
      <vt:lpstr>Backup</vt:lpstr>
      <vt:lpstr>Recovery plant VS Abatment 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Maria Cristina Arena</cp:lastModifiedBy>
  <cp:revision>157</cp:revision>
  <dcterms:modified xsi:type="dcterms:W3CDTF">2025-06-18T07:39:55Z</dcterms:modified>
</cp:coreProperties>
</file>