
<file path=[Content_Types].xml><?xml version="1.0" encoding="utf-8"?>
<Types xmlns="http://schemas.openxmlformats.org/package/2006/content-types">
  <Default Extension="avi" ContentType="video/x-msvideo"/>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3"/>
  </p:notesMasterIdLst>
  <p:sldIdLst>
    <p:sldId id="1006" r:id="rId2"/>
    <p:sldId id="1008" r:id="rId3"/>
    <p:sldId id="1017" r:id="rId4"/>
    <p:sldId id="1009" r:id="rId5"/>
    <p:sldId id="1018" r:id="rId6"/>
    <p:sldId id="1007" r:id="rId7"/>
    <p:sldId id="1011" r:id="rId8"/>
    <p:sldId id="1010" r:id="rId9"/>
    <p:sldId id="1012" r:id="rId10"/>
    <p:sldId id="1026" r:id="rId11"/>
    <p:sldId id="1015" r:id="rId12"/>
    <p:sldId id="1016" r:id="rId13"/>
    <p:sldId id="1019" r:id="rId14"/>
    <p:sldId id="1020" r:id="rId15"/>
    <p:sldId id="1029" r:id="rId16"/>
    <p:sldId id="1027" r:id="rId17"/>
    <p:sldId id="1021" r:id="rId18"/>
    <p:sldId id="1022" r:id="rId19"/>
    <p:sldId id="1023" r:id="rId20"/>
    <p:sldId id="1024" r:id="rId21"/>
    <p:sldId id="1030"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772"/>
    <p:restoredTop sz="94896"/>
  </p:normalViewPr>
  <p:slideViewPr>
    <p:cSldViewPr snapToGrid="0">
      <p:cViewPr>
        <p:scale>
          <a:sx n="90" d="100"/>
          <a:sy n="90" d="100"/>
        </p:scale>
        <p:origin x="472" y="2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A29FCA-6BE8-E540-BC32-A6B71E5929E0}" type="datetimeFigureOut">
              <a:rPr lang="en-ES" smtClean="0"/>
              <a:t>17/6/25</a:t>
            </a:fld>
            <a:endParaRPr lang="en-E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A28699-4FF9-E541-90FE-D3EDA1359148}" type="slidenum">
              <a:rPr lang="en-ES" smtClean="0"/>
              <a:t>‹#›</a:t>
            </a:fld>
            <a:endParaRPr lang="en-ES"/>
          </a:p>
        </p:txBody>
      </p:sp>
    </p:spTree>
    <p:extLst>
      <p:ext uri="{BB962C8B-B14F-4D97-AF65-F5344CB8AC3E}">
        <p14:creationId xmlns:p14="http://schemas.microsoft.com/office/powerpoint/2010/main" val="31214004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pPr>
              <a:defRPr/>
            </a:pPr>
            <a:fld id="{4689CB09-4EB5-46E6-8537-6C412720ABB5}" type="slidenum">
              <a:rPr lang="en-US" smtClean="0"/>
              <a:pPr>
                <a:defRPr/>
              </a:pPr>
              <a:t>7</a:t>
            </a:fld>
            <a:endParaRPr lang="en-US"/>
          </a:p>
        </p:txBody>
      </p:sp>
    </p:spTree>
    <p:extLst>
      <p:ext uri="{BB962C8B-B14F-4D97-AF65-F5344CB8AC3E}">
        <p14:creationId xmlns:p14="http://schemas.microsoft.com/office/powerpoint/2010/main" val="427183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BFA1B1D1-CAF7-0E4C-8837-38C90CFA2FF1}" type="datetime1">
              <a:rPr lang="es-ES_tradnl" smtClean="0"/>
              <a:t>17/6/25</a:t>
            </a:fld>
            <a:endParaRPr lang="en-ES"/>
          </a:p>
        </p:txBody>
      </p:sp>
      <p:sp>
        <p:nvSpPr>
          <p:cNvPr id="5" name="Footer Placeholder 4"/>
          <p:cNvSpPr>
            <a:spLocks noGrp="1"/>
          </p:cNvSpPr>
          <p:nvPr>
            <p:ph type="ftr" sz="quarter" idx="11"/>
          </p:nvPr>
        </p:nvSpPr>
        <p:spPr/>
        <p:txBody>
          <a:bodyPr/>
          <a:lstStyle/>
          <a:p>
            <a:endParaRPr lang="en-ES"/>
          </a:p>
        </p:txBody>
      </p:sp>
      <p:sp>
        <p:nvSpPr>
          <p:cNvPr id="6" name="Slide Number Placeholder 5"/>
          <p:cNvSpPr>
            <a:spLocks noGrp="1"/>
          </p:cNvSpPr>
          <p:nvPr>
            <p:ph type="sldNum" sz="quarter" idx="12"/>
          </p:nvPr>
        </p:nvSpPr>
        <p:spPr/>
        <p:txBody>
          <a:bodyPr/>
          <a:lstStyle/>
          <a:p>
            <a:fld id="{48125D32-3DAC-614C-8CA8-F3FAF29A4C3F}" type="slidenum">
              <a:rPr lang="en-ES" smtClean="0"/>
              <a:t>‹#›</a:t>
            </a:fld>
            <a:endParaRPr lang="en-ES"/>
          </a:p>
        </p:txBody>
      </p:sp>
    </p:spTree>
    <p:extLst>
      <p:ext uri="{BB962C8B-B14F-4D97-AF65-F5344CB8AC3E}">
        <p14:creationId xmlns:p14="http://schemas.microsoft.com/office/powerpoint/2010/main" val="743666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CADF81F-861F-684A-A74D-C14BA195FE15}" type="datetime1">
              <a:rPr lang="es-ES_tradnl" smtClean="0"/>
              <a:t>17/6/25</a:t>
            </a:fld>
            <a:endParaRPr lang="en-ES"/>
          </a:p>
        </p:txBody>
      </p:sp>
      <p:sp>
        <p:nvSpPr>
          <p:cNvPr id="5" name="Footer Placeholder 4"/>
          <p:cNvSpPr>
            <a:spLocks noGrp="1"/>
          </p:cNvSpPr>
          <p:nvPr>
            <p:ph type="ftr" sz="quarter" idx="11"/>
          </p:nvPr>
        </p:nvSpPr>
        <p:spPr/>
        <p:txBody>
          <a:bodyPr/>
          <a:lstStyle/>
          <a:p>
            <a:endParaRPr lang="en-ES"/>
          </a:p>
        </p:txBody>
      </p:sp>
      <p:sp>
        <p:nvSpPr>
          <p:cNvPr id="6" name="Slide Number Placeholder 5"/>
          <p:cNvSpPr>
            <a:spLocks noGrp="1"/>
          </p:cNvSpPr>
          <p:nvPr>
            <p:ph type="sldNum" sz="quarter" idx="12"/>
          </p:nvPr>
        </p:nvSpPr>
        <p:spPr/>
        <p:txBody>
          <a:bodyPr/>
          <a:lstStyle/>
          <a:p>
            <a:fld id="{48125D32-3DAC-614C-8CA8-F3FAF29A4C3F}" type="slidenum">
              <a:rPr lang="en-ES" smtClean="0"/>
              <a:t>‹#›</a:t>
            </a:fld>
            <a:endParaRPr lang="en-ES"/>
          </a:p>
        </p:txBody>
      </p:sp>
    </p:spTree>
    <p:extLst>
      <p:ext uri="{BB962C8B-B14F-4D97-AF65-F5344CB8AC3E}">
        <p14:creationId xmlns:p14="http://schemas.microsoft.com/office/powerpoint/2010/main" val="10825798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BCEBD98-31D6-5E43-A60F-C4BF1ADB37A9}" type="datetime1">
              <a:rPr lang="es-ES_tradnl" smtClean="0"/>
              <a:t>17/6/25</a:t>
            </a:fld>
            <a:endParaRPr lang="en-ES"/>
          </a:p>
        </p:txBody>
      </p:sp>
      <p:sp>
        <p:nvSpPr>
          <p:cNvPr id="5" name="Footer Placeholder 4"/>
          <p:cNvSpPr>
            <a:spLocks noGrp="1"/>
          </p:cNvSpPr>
          <p:nvPr>
            <p:ph type="ftr" sz="quarter" idx="11"/>
          </p:nvPr>
        </p:nvSpPr>
        <p:spPr/>
        <p:txBody>
          <a:bodyPr/>
          <a:lstStyle/>
          <a:p>
            <a:endParaRPr lang="en-ES"/>
          </a:p>
        </p:txBody>
      </p:sp>
      <p:sp>
        <p:nvSpPr>
          <p:cNvPr id="6" name="Slide Number Placeholder 5"/>
          <p:cNvSpPr>
            <a:spLocks noGrp="1"/>
          </p:cNvSpPr>
          <p:nvPr>
            <p:ph type="sldNum" sz="quarter" idx="12"/>
          </p:nvPr>
        </p:nvSpPr>
        <p:spPr/>
        <p:txBody>
          <a:bodyPr/>
          <a:lstStyle/>
          <a:p>
            <a:fld id="{48125D32-3DAC-614C-8CA8-F3FAF29A4C3F}" type="slidenum">
              <a:rPr lang="en-ES" smtClean="0"/>
              <a:t>‹#›</a:t>
            </a:fld>
            <a:endParaRPr lang="en-ES"/>
          </a:p>
        </p:txBody>
      </p:sp>
    </p:spTree>
    <p:extLst>
      <p:ext uri="{BB962C8B-B14F-4D97-AF65-F5344CB8AC3E}">
        <p14:creationId xmlns:p14="http://schemas.microsoft.com/office/powerpoint/2010/main" val="1015867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5CBE2AAB-A45E-DE43-AADA-3854EA944877}" type="datetime1">
              <a:rPr lang="es-ES_tradnl" smtClean="0"/>
              <a:t>17/6/25</a:t>
            </a:fld>
            <a:endParaRPr lang="en-ES"/>
          </a:p>
        </p:txBody>
      </p:sp>
      <p:sp>
        <p:nvSpPr>
          <p:cNvPr id="5" name="Footer Placeholder 4"/>
          <p:cNvSpPr>
            <a:spLocks noGrp="1"/>
          </p:cNvSpPr>
          <p:nvPr>
            <p:ph type="ftr" sz="quarter" idx="11"/>
          </p:nvPr>
        </p:nvSpPr>
        <p:spPr/>
        <p:txBody>
          <a:bodyPr/>
          <a:lstStyle/>
          <a:p>
            <a:endParaRPr lang="en-ES"/>
          </a:p>
        </p:txBody>
      </p:sp>
      <p:sp>
        <p:nvSpPr>
          <p:cNvPr id="6" name="Slide Number Placeholder 5"/>
          <p:cNvSpPr>
            <a:spLocks noGrp="1"/>
          </p:cNvSpPr>
          <p:nvPr>
            <p:ph type="sldNum" sz="quarter" idx="12"/>
          </p:nvPr>
        </p:nvSpPr>
        <p:spPr/>
        <p:txBody>
          <a:bodyPr/>
          <a:lstStyle/>
          <a:p>
            <a:fld id="{48125D32-3DAC-614C-8CA8-F3FAF29A4C3F}" type="slidenum">
              <a:rPr lang="en-ES" smtClean="0"/>
              <a:t>‹#›</a:t>
            </a:fld>
            <a:endParaRPr lang="en-ES"/>
          </a:p>
        </p:txBody>
      </p:sp>
    </p:spTree>
    <p:extLst>
      <p:ext uri="{BB962C8B-B14F-4D97-AF65-F5344CB8AC3E}">
        <p14:creationId xmlns:p14="http://schemas.microsoft.com/office/powerpoint/2010/main" val="3286784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4ADAC9C-383A-F74C-A8AC-4F8BD82AD5BE}" type="datetime1">
              <a:rPr lang="es-ES_tradnl" smtClean="0"/>
              <a:t>17/6/25</a:t>
            </a:fld>
            <a:endParaRPr lang="en-ES"/>
          </a:p>
        </p:txBody>
      </p:sp>
      <p:sp>
        <p:nvSpPr>
          <p:cNvPr id="5" name="Footer Placeholder 4"/>
          <p:cNvSpPr>
            <a:spLocks noGrp="1"/>
          </p:cNvSpPr>
          <p:nvPr>
            <p:ph type="ftr" sz="quarter" idx="11"/>
          </p:nvPr>
        </p:nvSpPr>
        <p:spPr/>
        <p:txBody>
          <a:bodyPr/>
          <a:lstStyle/>
          <a:p>
            <a:endParaRPr lang="en-ES"/>
          </a:p>
        </p:txBody>
      </p:sp>
      <p:sp>
        <p:nvSpPr>
          <p:cNvPr id="6" name="Slide Number Placeholder 5"/>
          <p:cNvSpPr>
            <a:spLocks noGrp="1"/>
          </p:cNvSpPr>
          <p:nvPr>
            <p:ph type="sldNum" sz="quarter" idx="12"/>
          </p:nvPr>
        </p:nvSpPr>
        <p:spPr/>
        <p:txBody>
          <a:bodyPr/>
          <a:lstStyle/>
          <a:p>
            <a:fld id="{48125D32-3DAC-614C-8CA8-F3FAF29A4C3F}" type="slidenum">
              <a:rPr lang="en-ES" smtClean="0"/>
              <a:t>‹#›</a:t>
            </a:fld>
            <a:endParaRPr lang="en-ES"/>
          </a:p>
        </p:txBody>
      </p:sp>
    </p:spTree>
    <p:extLst>
      <p:ext uri="{BB962C8B-B14F-4D97-AF65-F5344CB8AC3E}">
        <p14:creationId xmlns:p14="http://schemas.microsoft.com/office/powerpoint/2010/main" val="4068349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9AF2FA1-BC7B-6549-9027-51C65DAC1FF5}" type="datetime1">
              <a:rPr lang="es-ES_tradnl" smtClean="0"/>
              <a:t>17/6/25</a:t>
            </a:fld>
            <a:endParaRPr lang="en-ES"/>
          </a:p>
        </p:txBody>
      </p:sp>
      <p:sp>
        <p:nvSpPr>
          <p:cNvPr id="6" name="Footer Placeholder 5"/>
          <p:cNvSpPr>
            <a:spLocks noGrp="1"/>
          </p:cNvSpPr>
          <p:nvPr>
            <p:ph type="ftr" sz="quarter" idx="11"/>
          </p:nvPr>
        </p:nvSpPr>
        <p:spPr/>
        <p:txBody>
          <a:bodyPr/>
          <a:lstStyle/>
          <a:p>
            <a:endParaRPr lang="en-ES"/>
          </a:p>
        </p:txBody>
      </p:sp>
      <p:sp>
        <p:nvSpPr>
          <p:cNvPr id="7" name="Slide Number Placeholder 6"/>
          <p:cNvSpPr>
            <a:spLocks noGrp="1"/>
          </p:cNvSpPr>
          <p:nvPr>
            <p:ph type="sldNum" sz="quarter" idx="12"/>
          </p:nvPr>
        </p:nvSpPr>
        <p:spPr/>
        <p:txBody>
          <a:bodyPr/>
          <a:lstStyle/>
          <a:p>
            <a:fld id="{48125D32-3DAC-614C-8CA8-F3FAF29A4C3F}" type="slidenum">
              <a:rPr lang="en-ES" smtClean="0"/>
              <a:t>‹#›</a:t>
            </a:fld>
            <a:endParaRPr lang="en-ES"/>
          </a:p>
        </p:txBody>
      </p:sp>
    </p:spTree>
    <p:extLst>
      <p:ext uri="{BB962C8B-B14F-4D97-AF65-F5344CB8AC3E}">
        <p14:creationId xmlns:p14="http://schemas.microsoft.com/office/powerpoint/2010/main" val="1851597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277E88DE-6F33-5F47-935E-DF59D51512D8}" type="datetime1">
              <a:rPr lang="es-ES_tradnl" smtClean="0"/>
              <a:t>17/6/25</a:t>
            </a:fld>
            <a:endParaRPr lang="en-ES"/>
          </a:p>
        </p:txBody>
      </p:sp>
      <p:sp>
        <p:nvSpPr>
          <p:cNvPr id="8" name="Footer Placeholder 7"/>
          <p:cNvSpPr>
            <a:spLocks noGrp="1"/>
          </p:cNvSpPr>
          <p:nvPr>
            <p:ph type="ftr" sz="quarter" idx="11"/>
          </p:nvPr>
        </p:nvSpPr>
        <p:spPr/>
        <p:txBody>
          <a:bodyPr/>
          <a:lstStyle/>
          <a:p>
            <a:endParaRPr lang="en-ES"/>
          </a:p>
        </p:txBody>
      </p:sp>
      <p:sp>
        <p:nvSpPr>
          <p:cNvPr id="9" name="Slide Number Placeholder 8"/>
          <p:cNvSpPr>
            <a:spLocks noGrp="1"/>
          </p:cNvSpPr>
          <p:nvPr>
            <p:ph type="sldNum" sz="quarter" idx="12"/>
          </p:nvPr>
        </p:nvSpPr>
        <p:spPr/>
        <p:txBody>
          <a:bodyPr/>
          <a:lstStyle/>
          <a:p>
            <a:fld id="{48125D32-3DAC-614C-8CA8-F3FAF29A4C3F}" type="slidenum">
              <a:rPr lang="en-ES" smtClean="0"/>
              <a:t>‹#›</a:t>
            </a:fld>
            <a:endParaRPr lang="en-ES"/>
          </a:p>
        </p:txBody>
      </p:sp>
    </p:spTree>
    <p:extLst>
      <p:ext uri="{BB962C8B-B14F-4D97-AF65-F5344CB8AC3E}">
        <p14:creationId xmlns:p14="http://schemas.microsoft.com/office/powerpoint/2010/main" val="3770857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1D4CBDC2-9E8E-E74A-A5AE-C1C97B7F4761}" type="datetime1">
              <a:rPr lang="es-ES_tradnl" smtClean="0"/>
              <a:t>17/6/25</a:t>
            </a:fld>
            <a:endParaRPr lang="en-ES"/>
          </a:p>
        </p:txBody>
      </p:sp>
      <p:sp>
        <p:nvSpPr>
          <p:cNvPr id="4" name="Footer Placeholder 3"/>
          <p:cNvSpPr>
            <a:spLocks noGrp="1"/>
          </p:cNvSpPr>
          <p:nvPr>
            <p:ph type="ftr" sz="quarter" idx="11"/>
          </p:nvPr>
        </p:nvSpPr>
        <p:spPr/>
        <p:txBody>
          <a:bodyPr/>
          <a:lstStyle/>
          <a:p>
            <a:endParaRPr lang="en-ES"/>
          </a:p>
        </p:txBody>
      </p:sp>
      <p:sp>
        <p:nvSpPr>
          <p:cNvPr id="5" name="Slide Number Placeholder 4"/>
          <p:cNvSpPr>
            <a:spLocks noGrp="1"/>
          </p:cNvSpPr>
          <p:nvPr>
            <p:ph type="sldNum" sz="quarter" idx="12"/>
          </p:nvPr>
        </p:nvSpPr>
        <p:spPr/>
        <p:txBody>
          <a:bodyPr/>
          <a:lstStyle/>
          <a:p>
            <a:fld id="{48125D32-3DAC-614C-8CA8-F3FAF29A4C3F}" type="slidenum">
              <a:rPr lang="en-ES" smtClean="0"/>
              <a:t>‹#›</a:t>
            </a:fld>
            <a:endParaRPr lang="en-ES"/>
          </a:p>
        </p:txBody>
      </p:sp>
    </p:spTree>
    <p:extLst>
      <p:ext uri="{BB962C8B-B14F-4D97-AF65-F5344CB8AC3E}">
        <p14:creationId xmlns:p14="http://schemas.microsoft.com/office/powerpoint/2010/main" val="932689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1F50C3-5E2C-2D4B-9777-557A763C7045}" type="datetime1">
              <a:rPr lang="es-ES_tradnl" smtClean="0"/>
              <a:t>17/6/25</a:t>
            </a:fld>
            <a:endParaRPr lang="en-ES"/>
          </a:p>
        </p:txBody>
      </p:sp>
      <p:sp>
        <p:nvSpPr>
          <p:cNvPr id="3" name="Footer Placeholder 2"/>
          <p:cNvSpPr>
            <a:spLocks noGrp="1"/>
          </p:cNvSpPr>
          <p:nvPr>
            <p:ph type="ftr" sz="quarter" idx="11"/>
          </p:nvPr>
        </p:nvSpPr>
        <p:spPr/>
        <p:txBody>
          <a:bodyPr/>
          <a:lstStyle/>
          <a:p>
            <a:endParaRPr lang="en-ES"/>
          </a:p>
        </p:txBody>
      </p:sp>
      <p:sp>
        <p:nvSpPr>
          <p:cNvPr id="4" name="Slide Number Placeholder 3"/>
          <p:cNvSpPr>
            <a:spLocks noGrp="1"/>
          </p:cNvSpPr>
          <p:nvPr>
            <p:ph type="sldNum" sz="quarter" idx="12"/>
          </p:nvPr>
        </p:nvSpPr>
        <p:spPr/>
        <p:txBody>
          <a:bodyPr/>
          <a:lstStyle/>
          <a:p>
            <a:fld id="{48125D32-3DAC-614C-8CA8-F3FAF29A4C3F}" type="slidenum">
              <a:rPr lang="en-ES" smtClean="0"/>
              <a:t>‹#›</a:t>
            </a:fld>
            <a:endParaRPr lang="en-ES"/>
          </a:p>
        </p:txBody>
      </p:sp>
    </p:spTree>
    <p:extLst>
      <p:ext uri="{BB962C8B-B14F-4D97-AF65-F5344CB8AC3E}">
        <p14:creationId xmlns:p14="http://schemas.microsoft.com/office/powerpoint/2010/main" val="1536669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3FF770E-C976-AC4A-8A64-103BF08C8D46}" type="datetime1">
              <a:rPr lang="es-ES_tradnl" smtClean="0"/>
              <a:t>17/6/25</a:t>
            </a:fld>
            <a:endParaRPr lang="en-ES"/>
          </a:p>
        </p:txBody>
      </p:sp>
      <p:sp>
        <p:nvSpPr>
          <p:cNvPr id="6" name="Footer Placeholder 5"/>
          <p:cNvSpPr>
            <a:spLocks noGrp="1"/>
          </p:cNvSpPr>
          <p:nvPr>
            <p:ph type="ftr" sz="quarter" idx="11"/>
          </p:nvPr>
        </p:nvSpPr>
        <p:spPr/>
        <p:txBody>
          <a:bodyPr/>
          <a:lstStyle/>
          <a:p>
            <a:endParaRPr lang="en-ES"/>
          </a:p>
        </p:txBody>
      </p:sp>
      <p:sp>
        <p:nvSpPr>
          <p:cNvPr id="7" name="Slide Number Placeholder 6"/>
          <p:cNvSpPr>
            <a:spLocks noGrp="1"/>
          </p:cNvSpPr>
          <p:nvPr>
            <p:ph type="sldNum" sz="quarter" idx="12"/>
          </p:nvPr>
        </p:nvSpPr>
        <p:spPr/>
        <p:txBody>
          <a:bodyPr/>
          <a:lstStyle/>
          <a:p>
            <a:fld id="{48125D32-3DAC-614C-8CA8-F3FAF29A4C3F}" type="slidenum">
              <a:rPr lang="en-ES" smtClean="0"/>
              <a:t>‹#›</a:t>
            </a:fld>
            <a:endParaRPr lang="en-ES"/>
          </a:p>
        </p:txBody>
      </p:sp>
    </p:spTree>
    <p:extLst>
      <p:ext uri="{BB962C8B-B14F-4D97-AF65-F5344CB8AC3E}">
        <p14:creationId xmlns:p14="http://schemas.microsoft.com/office/powerpoint/2010/main" val="2142227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4A47E3B6-6EB7-B846-AF09-21D56A8359ED}" type="datetime1">
              <a:rPr lang="es-ES_tradnl" smtClean="0"/>
              <a:t>17/6/25</a:t>
            </a:fld>
            <a:endParaRPr lang="en-ES"/>
          </a:p>
        </p:txBody>
      </p:sp>
      <p:sp>
        <p:nvSpPr>
          <p:cNvPr id="6" name="Footer Placeholder 5"/>
          <p:cNvSpPr>
            <a:spLocks noGrp="1"/>
          </p:cNvSpPr>
          <p:nvPr>
            <p:ph type="ftr" sz="quarter" idx="11"/>
          </p:nvPr>
        </p:nvSpPr>
        <p:spPr/>
        <p:txBody>
          <a:bodyPr/>
          <a:lstStyle/>
          <a:p>
            <a:endParaRPr lang="en-ES"/>
          </a:p>
        </p:txBody>
      </p:sp>
      <p:sp>
        <p:nvSpPr>
          <p:cNvPr id="7" name="Slide Number Placeholder 6"/>
          <p:cNvSpPr>
            <a:spLocks noGrp="1"/>
          </p:cNvSpPr>
          <p:nvPr>
            <p:ph type="sldNum" sz="quarter" idx="12"/>
          </p:nvPr>
        </p:nvSpPr>
        <p:spPr/>
        <p:txBody>
          <a:bodyPr/>
          <a:lstStyle/>
          <a:p>
            <a:fld id="{48125D32-3DAC-614C-8CA8-F3FAF29A4C3F}" type="slidenum">
              <a:rPr lang="en-ES" smtClean="0"/>
              <a:t>‹#›</a:t>
            </a:fld>
            <a:endParaRPr lang="en-ES"/>
          </a:p>
        </p:txBody>
      </p:sp>
    </p:spTree>
    <p:extLst>
      <p:ext uri="{BB962C8B-B14F-4D97-AF65-F5344CB8AC3E}">
        <p14:creationId xmlns:p14="http://schemas.microsoft.com/office/powerpoint/2010/main" val="34307961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06785E4-4211-DA49-8538-34D3E3C75829}" type="datetime1">
              <a:rPr lang="es-ES_tradnl" smtClean="0"/>
              <a:t>17/6/25</a:t>
            </a:fld>
            <a:endParaRPr lang="en-E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E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8125D32-3DAC-614C-8CA8-F3FAF29A4C3F}" type="slidenum">
              <a:rPr lang="en-ES" smtClean="0"/>
              <a:t>‹#›</a:t>
            </a:fld>
            <a:endParaRPr lang="en-ES"/>
          </a:p>
        </p:txBody>
      </p:sp>
    </p:spTree>
    <p:extLst>
      <p:ext uri="{BB962C8B-B14F-4D97-AF65-F5344CB8AC3E}">
        <p14:creationId xmlns:p14="http://schemas.microsoft.com/office/powerpoint/2010/main" val="11710222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avi"/><Relationship Id="rId1" Type="http://schemas.microsoft.com/office/2007/relationships/media" Target="../media/media1.avi"/><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268760"/>
            <a:ext cx="7848872" cy="720080"/>
          </a:xfrm>
        </p:spPr>
        <p:txBody>
          <a:bodyPr>
            <a:normAutofit fontScale="90000"/>
          </a:bodyPr>
          <a:lstStyle/>
          <a:p>
            <a:r>
              <a:rPr lang="en-US" sz="3600" dirty="0">
                <a:latin typeface="Times" panose="02020603050405020304" pitchFamily="18" charset="0"/>
                <a:cs typeface="Times" panose="02020603050405020304" pitchFamily="18" charset="0"/>
              </a:rPr>
              <a:t>VUV emission in noble-gas TPCs and the role of molecular additives</a:t>
            </a:r>
            <a:endParaRPr lang="en-US" sz="3600" i="1" dirty="0">
              <a:latin typeface="Times" panose="02020603050405020304" pitchFamily="18" charset="0"/>
              <a:cs typeface="Times" panose="02020603050405020304" pitchFamily="18" charset="0"/>
            </a:endParaRPr>
          </a:p>
        </p:txBody>
      </p:sp>
      <p:sp>
        <p:nvSpPr>
          <p:cNvPr id="3" name="2 Subtítulo"/>
          <p:cNvSpPr>
            <a:spLocks noGrp="1"/>
          </p:cNvSpPr>
          <p:nvPr>
            <p:ph type="subTitle" idx="1"/>
          </p:nvPr>
        </p:nvSpPr>
        <p:spPr>
          <a:xfrm>
            <a:off x="1191580" y="4653137"/>
            <a:ext cx="6832848" cy="432048"/>
          </a:xfrm>
        </p:spPr>
        <p:txBody>
          <a:bodyPr>
            <a:noAutofit/>
          </a:bodyPr>
          <a:lstStyle/>
          <a:p>
            <a:r>
              <a:rPr lang="en-US" sz="2000" dirty="0">
                <a:solidFill>
                  <a:schemeClr val="tx1"/>
                </a:solidFill>
                <a:latin typeface="Times New Roman" pitchFamily="18" charset="0"/>
                <a:cs typeface="Times New Roman" pitchFamily="18" charset="0"/>
              </a:rPr>
              <a:t>Diego González Díaz (Univ. Santiago de Compostela)*</a:t>
            </a:r>
          </a:p>
        </p:txBody>
      </p:sp>
      <p:sp>
        <p:nvSpPr>
          <p:cNvPr id="5" name="4 CuadroTexto"/>
          <p:cNvSpPr txBox="1"/>
          <p:nvPr/>
        </p:nvSpPr>
        <p:spPr>
          <a:xfrm>
            <a:off x="51996" y="6430907"/>
            <a:ext cx="3789820" cy="400110"/>
          </a:xfrm>
          <a:prstGeom prst="rect">
            <a:avLst/>
          </a:prstGeom>
          <a:noFill/>
        </p:spPr>
        <p:txBody>
          <a:bodyPr wrap="none" rtlCol="0">
            <a:spAutoFit/>
          </a:bodyPr>
          <a:lstStyle/>
          <a:p>
            <a:r>
              <a:rPr lang="en-US" sz="2000" dirty="0">
                <a:latin typeface="Times New Roman" pitchFamily="18" charset="0"/>
                <a:cs typeface="Times New Roman" pitchFamily="18" charset="0"/>
              </a:rPr>
              <a:t>18/06/2025, CERN DRD1 meeting</a:t>
            </a:r>
          </a:p>
        </p:txBody>
      </p:sp>
      <p:sp>
        <p:nvSpPr>
          <p:cNvPr id="6" name="Slide Number Placeholder 5">
            <a:extLst>
              <a:ext uri="{FF2B5EF4-FFF2-40B4-BE49-F238E27FC236}">
                <a16:creationId xmlns:a16="http://schemas.microsoft.com/office/drawing/2014/main" id="{C88BB741-B3CA-83DF-0DF9-471DC8A1D262}"/>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1</a:t>
            </a:fld>
            <a:endParaRPr lang="en-ES" dirty="0"/>
          </a:p>
        </p:txBody>
      </p:sp>
      <p:sp>
        <p:nvSpPr>
          <p:cNvPr id="8" name="TextBox 7">
            <a:extLst>
              <a:ext uri="{FF2B5EF4-FFF2-40B4-BE49-F238E27FC236}">
                <a16:creationId xmlns:a16="http://schemas.microsoft.com/office/drawing/2014/main" id="{53ADC463-8A9A-135C-8E9A-269A1A0135B8}"/>
              </a:ext>
            </a:extLst>
          </p:cNvPr>
          <p:cNvSpPr txBox="1"/>
          <p:nvPr/>
        </p:nvSpPr>
        <p:spPr>
          <a:xfrm>
            <a:off x="1108450" y="2262827"/>
            <a:ext cx="7492949"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(or how to talk about a ~100year-old topic, trying to say something interesting)</a:t>
            </a:r>
          </a:p>
        </p:txBody>
      </p:sp>
      <p:sp>
        <p:nvSpPr>
          <p:cNvPr id="9" name="TextBox 8">
            <a:extLst>
              <a:ext uri="{FF2B5EF4-FFF2-40B4-BE49-F238E27FC236}">
                <a16:creationId xmlns:a16="http://schemas.microsoft.com/office/drawing/2014/main" id="{D5D6A1FB-22C5-D75C-6F7E-26EDC4FC39AA}"/>
              </a:ext>
            </a:extLst>
          </p:cNvPr>
          <p:cNvSpPr txBox="1"/>
          <p:nvPr/>
        </p:nvSpPr>
        <p:spPr>
          <a:xfrm>
            <a:off x="2299712" y="5080355"/>
            <a:ext cx="4786888" cy="338554"/>
          </a:xfrm>
          <a:prstGeom prst="rect">
            <a:avLst/>
          </a:prstGeom>
          <a:noFill/>
        </p:spPr>
        <p:txBody>
          <a:bodyPr wrap="none" rtlCol="0">
            <a:spAutoFit/>
          </a:bodyPr>
          <a:lstStyle/>
          <a:p>
            <a:r>
              <a:rPr lang="en-ES" sz="1600" dirty="0">
                <a:latin typeface="Times New Roman" panose="02020603050405020304" pitchFamily="18" charset="0"/>
                <a:cs typeface="Times New Roman" panose="02020603050405020304" pitchFamily="18" charset="0"/>
              </a:rPr>
              <a:t>*(inevitably biased… just aiming to convey the basics!)</a:t>
            </a:r>
          </a:p>
        </p:txBody>
      </p:sp>
    </p:spTree>
    <p:extLst>
      <p:ext uri="{BB962C8B-B14F-4D97-AF65-F5344CB8AC3E}">
        <p14:creationId xmlns:p14="http://schemas.microsoft.com/office/powerpoint/2010/main" val="29693953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B8D4F9-B1D3-973B-9334-ABE66AF380F3}"/>
            </a:ext>
          </a:extLst>
        </p:cNvPr>
        <p:cNvGrpSpPr/>
        <p:nvPr/>
      </p:nvGrpSpPr>
      <p:grpSpPr>
        <a:xfrm>
          <a:off x="0" y="0"/>
          <a:ext cx="0" cy="0"/>
          <a:chOff x="0" y="0"/>
          <a:chExt cx="0" cy="0"/>
        </a:xfrm>
      </p:grpSpPr>
      <p:sp>
        <p:nvSpPr>
          <p:cNvPr id="31" name="Slide Number Placeholder 5">
            <a:extLst>
              <a:ext uri="{FF2B5EF4-FFF2-40B4-BE49-F238E27FC236}">
                <a16:creationId xmlns:a16="http://schemas.microsoft.com/office/drawing/2014/main" id="{3D357B4D-ADDB-393A-DBFA-2419579DE079}"/>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10</a:t>
            </a:fld>
            <a:endParaRPr lang="en-ES" dirty="0"/>
          </a:p>
        </p:txBody>
      </p:sp>
      <p:sp>
        <p:nvSpPr>
          <p:cNvPr id="3" name="TextBox 2">
            <a:extLst>
              <a:ext uri="{FF2B5EF4-FFF2-40B4-BE49-F238E27FC236}">
                <a16:creationId xmlns:a16="http://schemas.microsoft.com/office/drawing/2014/main" id="{5DD3C754-4428-ECEC-34E1-2677C28D6430}"/>
              </a:ext>
            </a:extLst>
          </p:cNvPr>
          <p:cNvSpPr txBox="1"/>
          <p:nvPr/>
        </p:nvSpPr>
        <p:spPr>
          <a:xfrm>
            <a:off x="2871598" y="1374728"/>
            <a:ext cx="3400803" cy="400110"/>
          </a:xfrm>
          <a:prstGeom prst="rect">
            <a:avLst/>
          </a:prstGeom>
          <a:noFill/>
        </p:spPr>
        <p:txBody>
          <a:bodyPr wrap="none" rtlCol="0">
            <a:spAutoFit/>
          </a:bodyPr>
          <a:lstStyle/>
          <a:p>
            <a:r>
              <a:rPr lang="es-ES" sz="2000" i="1" dirty="0">
                <a:latin typeface="Times New Roman" panose="02020603050405020304" pitchFamily="18" charset="0"/>
                <a:cs typeface="Times New Roman" panose="02020603050405020304" pitchFamily="18" charset="0"/>
              </a:rPr>
              <a:t>VUV-</a:t>
            </a:r>
            <a:r>
              <a:rPr lang="es-ES" sz="2000" i="1" dirty="0" err="1">
                <a:latin typeface="Times New Roman" panose="02020603050405020304" pitchFamily="18" charset="0"/>
                <a:cs typeface="Times New Roman" panose="02020603050405020304" pitchFamily="18" charset="0"/>
              </a:rPr>
              <a:t>quenching</a:t>
            </a:r>
            <a:r>
              <a:rPr lang="es-ES" sz="2000" i="1" dirty="0">
                <a:latin typeface="Times New Roman" panose="02020603050405020304" pitchFamily="18" charset="0"/>
                <a:cs typeface="Times New Roman" panose="02020603050405020304" pitchFamily="18" charset="0"/>
              </a:rPr>
              <a:t> </a:t>
            </a:r>
            <a:r>
              <a:rPr lang="es-ES" sz="2000" i="1" dirty="0" err="1">
                <a:latin typeface="Times New Roman" panose="02020603050405020304" pitchFamily="18" charset="0"/>
                <a:cs typeface="Times New Roman" panose="02020603050405020304" pitchFamily="18" charset="0"/>
              </a:rPr>
              <a:t>of</a:t>
            </a:r>
            <a:r>
              <a:rPr lang="es-ES" sz="2000" i="1" dirty="0">
                <a:latin typeface="Times New Roman" panose="02020603050405020304" pitchFamily="18" charset="0"/>
                <a:cs typeface="Times New Roman" panose="02020603050405020304" pitchFamily="18" charset="0"/>
              </a:rPr>
              <a:t> noble gases</a:t>
            </a:r>
            <a:endParaRPr lang="en-ES" sz="2000" i="1"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AFF01597-917A-EE8A-78B8-8C02CBBA858B}"/>
              </a:ext>
            </a:extLst>
          </p:cNvPr>
          <p:cNvSpPr txBox="1"/>
          <p:nvPr/>
        </p:nvSpPr>
        <p:spPr>
          <a:xfrm>
            <a:off x="752431" y="2037387"/>
            <a:ext cx="7993689" cy="646331"/>
          </a:xfrm>
          <a:prstGeom prst="rect">
            <a:avLst/>
          </a:prstGeom>
          <a:noFill/>
        </p:spPr>
        <p:txBody>
          <a:bodyPr wrap="square" rtlCol="0">
            <a:spAutoFit/>
          </a:bodyPr>
          <a:lstStyle/>
          <a:p>
            <a:pPr algn="just"/>
            <a:r>
              <a:rPr lang="en-ES" dirty="0">
                <a:latin typeface="Times New Roman" panose="02020603050405020304" pitchFamily="18" charset="0"/>
                <a:cs typeface="Times New Roman" panose="02020603050405020304" pitchFamily="18" charset="0"/>
              </a:rPr>
              <a:t>J. E. Velazco, J. H. Colts, D. W. Setser, </a:t>
            </a:r>
            <a:r>
              <a:rPr lang="en-GB" i="1" dirty="0">
                <a:latin typeface="Times New Roman" panose="02020603050405020304" pitchFamily="18" charset="0"/>
                <a:cs typeface="Times New Roman" panose="02020603050405020304" pitchFamily="18" charset="0"/>
              </a:rPr>
              <a:t>Rate constants and quenching mechanisms for the metastable states of argon, krypton, and xenon</a:t>
            </a:r>
            <a:r>
              <a:rPr lang="en-GB" dirty="0">
                <a:latin typeface="Times New Roman" panose="02020603050405020304" pitchFamily="18" charset="0"/>
                <a:cs typeface="Times New Roman" panose="02020603050405020304" pitchFamily="18" charset="0"/>
              </a:rPr>
              <a:t>, J. Chem. Phys. 69(10) 1978</a:t>
            </a:r>
            <a:endParaRPr lang="en-ES" i="1"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DCDD0DD0-B5FD-9848-8065-EA067202946B}"/>
              </a:ext>
            </a:extLst>
          </p:cNvPr>
          <p:cNvSpPr txBox="1"/>
          <p:nvPr/>
        </p:nvSpPr>
        <p:spPr>
          <a:xfrm>
            <a:off x="2862352" y="4218719"/>
            <a:ext cx="3413627" cy="400110"/>
          </a:xfrm>
          <a:prstGeom prst="rect">
            <a:avLst/>
          </a:prstGeom>
          <a:noFill/>
        </p:spPr>
        <p:txBody>
          <a:bodyPr wrap="none" rtlCol="0">
            <a:spAutoFit/>
          </a:bodyPr>
          <a:lstStyle/>
          <a:p>
            <a:r>
              <a:rPr lang="es-ES" sz="2000" i="1" dirty="0">
                <a:latin typeface="Times New Roman" panose="02020603050405020304" pitchFamily="18" charset="0"/>
                <a:cs typeface="Times New Roman" panose="02020603050405020304" pitchFamily="18" charset="0"/>
              </a:rPr>
              <a:t>VUV-</a:t>
            </a:r>
            <a:r>
              <a:rPr lang="es-ES" sz="2000" i="1" dirty="0" err="1">
                <a:latin typeface="Times New Roman" panose="02020603050405020304" pitchFamily="18" charset="0"/>
                <a:cs typeface="Times New Roman" panose="02020603050405020304" pitchFamily="18" charset="0"/>
              </a:rPr>
              <a:t>absorption</a:t>
            </a:r>
            <a:r>
              <a:rPr lang="es-ES" sz="2000" i="1" dirty="0">
                <a:latin typeface="Times New Roman" panose="02020603050405020304" pitchFamily="18" charset="0"/>
                <a:cs typeface="Times New Roman" panose="02020603050405020304" pitchFamily="18" charset="0"/>
              </a:rPr>
              <a:t> </a:t>
            </a:r>
            <a:r>
              <a:rPr lang="es-ES" sz="2000" i="1" dirty="0" err="1">
                <a:latin typeface="Times New Roman" panose="02020603050405020304" pitchFamily="18" charset="0"/>
                <a:cs typeface="Times New Roman" panose="02020603050405020304" pitchFamily="18" charset="0"/>
              </a:rPr>
              <a:t>of</a:t>
            </a:r>
            <a:r>
              <a:rPr lang="es-ES" sz="2000" i="1" dirty="0">
                <a:latin typeface="Times New Roman" panose="02020603050405020304" pitchFamily="18" charset="0"/>
                <a:cs typeface="Times New Roman" panose="02020603050405020304" pitchFamily="18" charset="0"/>
              </a:rPr>
              <a:t> noble gases</a:t>
            </a:r>
            <a:endParaRPr lang="en-ES" sz="2000" i="1"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84F7A322-3D79-9E25-A2FE-CFB9639A84E4}"/>
              </a:ext>
            </a:extLst>
          </p:cNvPr>
          <p:cNvSpPr txBox="1"/>
          <p:nvPr/>
        </p:nvSpPr>
        <p:spPr>
          <a:xfrm>
            <a:off x="3042463" y="2739782"/>
            <a:ext cx="2610010" cy="369332"/>
          </a:xfrm>
          <a:prstGeom prst="rect">
            <a:avLst/>
          </a:prstGeom>
          <a:noFill/>
        </p:spPr>
        <p:txBody>
          <a:bodyPr wrap="none" rtlCol="0">
            <a:spAutoFit/>
          </a:bodyPr>
          <a:lstStyle/>
          <a:p>
            <a:r>
              <a:rPr lang="en-GB" dirty="0">
                <a:latin typeface="Times New Roman" panose="02020603050405020304" pitchFamily="18" charset="0"/>
                <a:cs typeface="Times New Roman" panose="02020603050405020304" pitchFamily="18" charset="0"/>
              </a:rPr>
              <a:t>(+ references to and from)</a:t>
            </a:r>
            <a:endParaRPr lang="en-ES"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FAAB5337-B950-8A28-3E30-DBC3E162BC7F}"/>
              </a:ext>
            </a:extLst>
          </p:cNvPr>
          <p:cNvSpPr txBox="1"/>
          <p:nvPr/>
        </p:nvSpPr>
        <p:spPr>
          <a:xfrm>
            <a:off x="752431" y="4884057"/>
            <a:ext cx="7823533" cy="1000274"/>
          </a:xfrm>
          <a:prstGeom prst="rect">
            <a:avLst/>
          </a:prstGeom>
          <a:noFill/>
        </p:spPr>
        <p:txBody>
          <a:bodyPr wrap="square">
            <a:spAutoFit/>
          </a:bodyPr>
          <a:lstStyle/>
          <a:p>
            <a:pPr algn="just">
              <a:buNone/>
            </a:pPr>
            <a:r>
              <a:rPr lang="en-GB" sz="1800" i="0" dirty="0">
                <a:solidFill>
                  <a:srgbClr val="000000"/>
                </a:solidFill>
                <a:effectLst/>
                <a:latin typeface="Times New Roman" panose="02020603050405020304" pitchFamily="18" charset="0"/>
                <a:cs typeface="Times New Roman" panose="02020603050405020304" pitchFamily="18" charset="0"/>
              </a:rPr>
              <a:t>The MPI-Mainz UV/VIS Spectral Atlas of Gaseous Molecules of Atmospheric Interest:</a:t>
            </a:r>
          </a:p>
          <a:p>
            <a:pPr algn="just">
              <a:spcBef>
                <a:spcPts val="600"/>
              </a:spcBef>
            </a:pPr>
            <a:r>
              <a:rPr lang="en-GB" dirty="0">
                <a:latin typeface="Times New Roman" panose="02020603050405020304" pitchFamily="18" charset="0"/>
                <a:cs typeface="Times New Roman" panose="02020603050405020304" pitchFamily="18" charset="0"/>
              </a:rPr>
              <a:t>https://</a:t>
            </a:r>
            <a:r>
              <a:rPr lang="en-GB" dirty="0" err="1">
                <a:latin typeface="Times New Roman" panose="02020603050405020304" pitchFamily="18" charset="0"/>
                <a:cs typeface="Times New Roman" panose="02020603050405020304" pitchFamily="18" charset="0"/>
              </a:rPr>
              <a:t>www.uv</a:t>
            </a:r>
            <a:r>
              <a:rPr lang="en-GB" dirty="0">
                <a:latin typeface="Times New Roman" panose="02020603050405020304" pitchFamily="18" charset="0"/>
                <a:cs typeface="Times New Roman" panose="02020603050405020304" pitchFamily="18" charset="0"/>
              </a:rPr>
              <a:t>-vis-spectral-atlas-</a:t>
            </a:r>
            <a:r>
              <a:rPr lang="en-GB" dirty="0" err="1">
                <a:latin typeface="Times New Roman" panose="02020603050405020304" pitchFamily="18" charset="0"/>
                <a:cs typeface="Times New Roman" panose="02020603050405020304" pitchFamily="18" charset="0"/>
              </a:rPr>
              <a:t>mainz.org</a:t>
            </a:r>
            <a:r>
              <a:rPr lang="en-GB" dirty="0">
                <a:latin typeface="Times New Roman" panose="02020603050405020304" pitchFamily="18" charset="0"/>
                <a:cs typeface="Times New Roman" panose="02020603050405020304" pitchFamily="18" charset="0"/>
              </a:rPr>
              <a:t>/</a:t>
            </a:r>
            <a:r>
              <a:rPr lang="en-GB" dirty="0" err="1">
                <a:latin typeface="Times New Roman" panose="02020603050405020304" pitchFamily="18" charset="0"/>
                <a:cs typeface="Times New Roman" panose="02020603050405020304" pitchFamily="18" charset="0"/>
              </a:rPr>
              <a:t>uvvis</a:t>
            </a:r>
            <a:r>
              <a:rPr lang="en-GB" dirty="0">
                <a:latin typeface="Times New Roman" panose="02020603050405020304" pitchFamily="18" charset="0"/>
                <a:cs typeface="Times New Roman" panose="02020603050405020304" pitchFamily="18" charset="0"/>
              </a:rPr>
              <a:t>/</a:t>
            </a:r>
            <a:endParaRPr lang="en-GB" sz="1800" i="0" dirty="0">
              <a:solidFill>
                <a:srgbClr val="000000"/>
              </a:solidFill>
              <a:effectLst/>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4986CB80-D8DE-AD5B-E089-09B2DB35FE69}"/>
              </a:ext>
            </a:extLst>
          </p:cNvPr>
          <p:cNvSpPr txBox="1"/>
          <p:nvPr/>
        </p:nvSpPr>
        <p:spPr>
          <a:xfrm>
            <a:off x="3310421" y="5958010"/>
            <a:ext cx="2201628" cy="369332"/>
          </a:xfrm>
          <a:prstGeom prst="rect">
            <a:avLst/>
          </a:prstGeom>
          <a:noFill/>
        </p:spPr>
        <p:txBody>
          <a:bodyPr wrap="none" rtlCol="0">
            <a:spAutoFit/>
          </a:bodyPr>
          <a:lstStyle/>
          <a:p>
            <a:r>
              <a:rPr lang="en-GB" dirty="0">
                <a:latin typeface="Times New Roman" panose="02020603050405020304" pitchFamily="18" charset="0"/>
                <a:cs typeface="Times New Roman" panose="02020603050405020304" pitchFamily="18" charset="0"/>
              </a:rPr>
              <a:t>(+ references within)</a:t>
            </a:r>
            <a:endParaRPr lang="en-ES"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D2AD5050-705B-83C4-90DF-CC21DA7872D5}"/>
              </a:ext>
            </a:extLst>
          </p:cNvPr>
          <p:cNvSpPr txBox="1"/>
          <p:nvPr/>
        </p:nvSpPr>
        <p:spPr>
          <a:xfrm>
            <a:off x="3217965" y="44820"/>
            <a:ext cx="2411494" cy="400110"/>
          </a:xfrm>
          <a:prstGeom prst="rect">
            <a:avLst/>
          </a:prstGeom>
          <a:noFill/>
        </p:spPr>
        <p:txBody>
          <a:bodyPr wrap="none" rtlCol="0">
            <a:spAutoFit/>
          </a:bodyPr>
          <a:lstStyle/>
          <a:p>
            <a:r>
              <a:rPr lang="es-ES" sz="2000" u="sng" dirty="0">
                <a:latin typeface="Times New Roman" panose="02020603050405020304" pitchFamily="18" charset="0"/>
                <a:cs typeface="Times New Roman" panose="02020603050405020304" pitchFamily="18" charset="0"/>
              </a:rPr>
              <a:t>A </a:t>
            </a:r>
            <a:r>
              <a:rPr lang="es-ES" sz="2000" u="sng" dirty="0" err="1">
                <a:latin typeface="Times New Roman" panose="02020603050405020304" pitchFamily="18" charset="0"/>
                <a:cs typeface="Times New Roman" panose="02020603050405020304" pitchFamily="18" charset="0"/>
              </a:rPr>
              <a:t>good</a:t>
            </a:r>
            <a:r>
              <a:rPr lang="es-ES" sz="2000" u="sng" dirty="0">
                <a:latin typeface="Times New Roman" panose="02020603050405020304" pitchFamily="18" charset="0"/>
                <a:cs typeface="Times New Roman" panose="02020603050405020304" pitchFamily="18" charset="0"/>
              </a:rPr>
              <a:t> </a:t>
            </a:r>
            <a:r>
              <a:rPr lang="es-ES" sz="2000" u="sng" dirty="0" err="1">
                <a:latin typeface="Times New Roman" panose="02020603050405020304" pitchFamily="18" charset="0"/>
                <a:cs typeface="Times New Roman" panose="02020603050405020304" pitchFamily="18" charset="0"/>
              </a:rPr>
              <a:t>starting</a:t>
            </a:r>
            <a:r>
              <a:rPr lang="es-ES" sz="2000" u="sng" dirty="0">
                <a:latin typeface="Times New Roman" panose="02020603050405020304" pitchFamily="18" charset="0"/>
                <a:cs typeface="Times New Roman" panose="02020603050405020304" pitchFamily="18" charset="0"/>
              </a:rPr>
              <a:t> </a:t>
            </a:r>
            <a:r>
              <a:rPr lang="es-ES" sz="2000" u="sng" dirty="0" err="1">
                <a:latin typeface="Times New Roman" panose="02020603050405020304" pitchFamily="18" charset="0"/>
                <a:cs typeface="Times New Roman" panose="02020603050405020304" pitchFamily="18" charset="0"/>
              </a:rPr>
              <a:t>point</a:t>
            </a:r>
            <a:endParaRPr lang="en-ES" sz="2000"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8509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858067-374E-1525-5253-EC34BC8D430C}"/>
            </a:ext>
          </a:extLst>
        </p:cNvPr>
        <p:cNvGrpSpPr/>
        <p:nvPr/>
      </p:nvGrpSpPr>
      <p:grpSpPr>
        <a:xfrm>
          <a:off x="0" y="0"/>
          <a:ext cx="0" cy="0"/>
          <a:chOff x="0" y="0"/>
          <a:chExt cx="0" cy="0"/>
        </a:xfrm>
      </p:grpSpPr>
      <p:sp>
        <p:nvSpPr>
          <p:cNvPr id="31" name="Slide Number Placeholder 5">
            <a:extLst>
              <a:ext uri="{FF2B5EF4-FFF2-40B4-BE49-F238E27FC236}">
                <a16:creationId xmlns:a16="http://schemas.microsoft.com/office/drawing/2014/main" id="{8A764D35-38AD-C5D8-A5C1-60B8259DA592}"/>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11</a:t>
            </a:fld>
            <a:endParaRPr lang="en-ES" dirty="0"/>
          </a:p>
        </p:txBody>
      </p:sp>
      <p:sp>
        <p:nvSpPr>
          <p:cNvPr id="4" name="TextBox 3">
            <a:extLst>
              <a:ext uri="{FF2B5EF4-FFF2-40B4-BE49-F238E27FC236}">
                <a16:creationId xmlns:a16="http://schemas.microsoft.com/office/drawing/2014/main" id="{A03294A5-577C-8CE2-9FD7-7EF02045A68C}"/>
              </a:ext>
            </a:extLst>
          </p:cNvPr>
          <p:cNvSpPr txBox="1"/>
          <p:nvPr/>
        </p:nvSpPr>
        <p:spPr>
          <a:xfrm>
            <a:off x="2876215" y="32916"/>
            <a:ext cx="3605474" cy="400110"/>
          </a:xfrm>
          <a:prstGeom prst="rect">
            <a:avLst/>
          </a:prstGeom>
          <a:noFill/>
        </p:spPr>
        <p:txBody>
          <a:bodyPr wrap="none" rtlCol="0">
            <a:spAutoFit/>
          </a:bodyPr>
          <a:lstStyle/>
          <a:p>
            <a:r>
              <a:rPr lang="es-ES" sz="2000" u="sng" dirty="0" err="1">
                <a:latin typeface="Times New Roman" panose="02020603050405020304" pitchFamily="18" charset="0"/>
                <a:cs typeface="Times New Roman" panose="02020603050405020304" pitchFamily="18" charset="0"/>
              </a:rPr>
              <a:t>Photoabsorption</a:t>
            </a:r>
            <a:r>
              <a:rPr lang="es-ES" sz="2000" u="sng" dirty="0">
                <a:latin typeface="Times New Roman" panose="02020603050405020304" pitchFamily="18" charset="0"/>
                <a:cs typeface="Times New Roman" panose="02020603050405020304" pitchFamily="18" charset="0"/>
              </a:rPr>
              <a:t> vs </a:t>
            </a:r>
            <a:r>
              <a:rPr lang="es-ES" sz="2000" u="sng" dirty="0" err="1">
                <a:latin typeface="Times New Roman" panose="02020603050405020304" pitchFamily="18" charset="0"/>
                <a:cs typeface="Times New Roman" panose="02020603050405020304" pitchFamily="18" charset="0"/>
              </a:rPr>
              <a:t>quenching</a:t>
            </a:r>
            <a:r>
              <a:rPr lang="es-ES" sz="2000" u="sng" dirty="0">
                <a:latin typeface="Times New Roman" panose="02020603050405020304" pitchFamily="18" charset="0"/>
                <a:cs typeface="Times New Roman" panose="02020603050405020304" pitchFamily="18" charset="0"/>
              </a:rPr>
              <a:t> (I)</a:t>
            </a:r>
            <a:endParaRPr lang="en-ES" sz="2000" u="sng" dirty="0">
              <a:latin typeface="Times New Roman" panose="02020603050405020304" pitchFamily="18" charset="0"/>
              <a:cs typeface="Times New Roman" panose="02020603050405020304" pitchFamily="18" charset="0"/>
            </a:endParaRPr>
          </a:p>
        </p:txBody>
      </p:sp>
      <p:pic>
        <p:nvPicPr>
          <p:cNvPr id="7" name="Picture 6" descr="A screenshot of a computer&#10;&#10;AI-generated content may be incorrect.">
            <a:extLst>
              <a:ext uri="{FF2B5EF4-FFF2-40B4-BE49-F238E27FC236}">
                <a16:creationId xmlns:a16="http://schemas.microsoft.com/office/drawing/2014/main" id="{92C7C324-DF9E-F0A3-A19D-3962E9EC6E51}"/>
              </a:ext>
            </a:extLst>
          </p:cNvPr>
          <p:cNvPicPr>
            <a:picLocks noChangeAspect="1"/>
          </p:cNvPicPr>
          <p:nvPr/>
        </p:nvPicPr>
        <p:blipFill>
          <a:blip r:embed="rId2"/>
          <a:srcRect l="52562" t="28311" r="8823" b="11878"/>
          <a:stretch>
            <a:fillRect/>
          </a:stretch>
        </p:blipFill>
        <p:spPr>
          <a:xfrm>
            <a:off x="0" y="1076631"/>
            <a:ext cx="4666931" cy="4517863"/>
          </a:xfrm>
          <a:prstGeom prst="rect">
            <a:avLst/>
          </a:prstGeom>
        </p:spPr>
      </p:pic>
      <p:sp>
        <p:nvSpPr>
          <p:cNvPr id="8" name="Down Arrow 7">
            <a:extLst>
              <a:ext uri="{FF2B5EF4-FFF2-40B4-BE49-F238E27FC236}">
                <a16:creationId xmlns:a16="http://schemas.microsoft.com/office/drawing/2014/main" id="{635DF0EA-C06E-9AF6-0470-466FDFA9F7B1}"/>
              </a:ext>
            </a:extLst>
          </p:cNvPr>
          <p:cNvSpPr/>
          <p:nvPr/>
        </p:nvSpPr>
        <p:spPr>
          <a:xfrm rot="10800000">
            <a:off x="2861187" y="5321649"/>
            <a:ext cx="235974" cy="385980"/>
          </a:xfrm>
          <a:prstGeom prst="downArrow">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10" name="Rectangle 9">
            <a:extLst>
              <a:ext uri="{FF2B5EF4-FFF2-40B4-BE49-F238E27FC236}">
                <a16:creationId xmlns:a16="http://schemas.microsoft.com/office/drawing/2014/main" id="{8E751019-DCEB-F4A6-D939-4DFD17485EDF}"/>
              </a:ext>
            </a:extLst>
          </p:cNvPr>
          <p:cNvSpPr/>
          <p:nvPr/>
        </p:nvSpPr>
        <p:spPr>
          <a:xfrm flipV="1">
            <a:off x="1327355" y="1150371"/>
            <a:ext cx="2492477" cy="18687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9" name="TextBox 8">
            <a:extLst>
              <a:ext uri="{FF2B5EF4-FFF2-40B4-BE49-F238E27FC236}">
                <a16:creationId xmlns:a16="http://schemas.microsoft.com/office/drawing/2014/main" id="{AD803861-D03A-EB9E-ED6C-D8B998FBFE0B}"/>
              </a:ext>
            </a:extLst>
          </p:cNvPr>
          <p:cNvSpPr txBox="1"/>
          <p:nvPr/>
        </p:nvSpPr>
        <p:spPr>
          <a:xfrm>
            <a:off x="1415845" y="993411"/>
            <a:ext cx="2331087" cy="338554"/>
          </a:xfrm>
          <a:prstGeom prst="rect">
            <a:avLst/>
          </a:prstGeom>
          <a:noFill/>
        </p:spPr>
        <p:txBody>
          <a:bodyPr wrap="none" rtlCol="0">
            <a:spAutoFit/>
          </a:bodyPr>
          <a:lstStyle/>
          <a:p>
            <a:r>
              <a:rPr lang="en-ES" sz="1600" dirty="0">
                <a:latin typeface="Times New Roman" panose="02020603050405020304" pitchFamily="18" charset="0"/>
                <a:cs typeface="Times New Roman" panose="02020603050405020304" pitchFamily="18" charset="0"/>
              </a:rPr>
              <a:t>example (trimethylamine)</a:t>
            </a:r>
          </a:p>
        </p:txBody>
      </p:sp>
      <p:sp>
        <p:nvSpPr>
          <p:cNvPr id="11" name="Down Arrow 10">
            <a:extLst>
              <a:ext uri="{FF2B5EF4-FFF2-40B4-BE49-F238E27FC236}">
                <a16:creationId xmlns:a16="http://schemas.microsoft.com/office/drawing/2014/main" id="{125B6E6B-210F-5508-8EF6-1D2798503A22}"/>
              </a:ext>
            </a:extLst>
          </p:cNvPr>
          <p:cNvSpPr/>
          <p:nvPr/>
        </p:nvSpPr>
        <p:spPr>
          <a:xfrm rot="10800000">
            <a:off x="4401460" y="5321649"/>
            <a:ext cx="235974" cy="385980"/>
          </a:xfrm>
          <a:prstGeom prst="downArrow">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12" name="TextBox 11">
            <a:extLst>
              <a:ext uri="{FF2B5EF4-FFF2-40B4-BE49-F238E27FC236}">
                <a16:creationId xmlns:a16="http://schemas.microsoft.com/office/drawing/2014/main" id="{1EA8CD92-1294-8611-9143-F62F6EFDF90F}"/>
              </a:ext>
            </a:extLst>
          </p:cNvPr>
          <p:cNvSpPr txBox="1"/>
          <p:nvPr/>
        </p:nvSpPr>
        <p:spPr>
          <a:xfrm>
            <a:off x="3068355" y="5466396"/>
            <a:ext cx="453970"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Xe</a:t>
            </a:r>
          </a:p>
        </p:txBody>
      </p:sp>
      <p:sp>
        <p:nvSpPr>
          <p:cNvPr id="13" name="TextBox 12">
            <a:extLst>
              <a:ext uri="{FF2B5EF4-FFF2-40B4-BE49-F238E27FC236}">
                <a16:creationId xmlns:a16="http://schemas.microsoft.com/office/drawing/2014/main" id="{3766E90C-4D56-FB48-80E4-D9FFFCD06349}"/>
              </a:ext>
            </a:extLst>
          </p:cNvPr>
          <p:cNvSpPr txBox="1"/>
          <p:nvPr/>
        </p:nvSpPr>
        <p:spPr>
          <a:xfrm>
            <a:off x="3973137" y="5412037"/>
            <a:ext cx="428322"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Ar</a:t>
            </a:r>
          </a:p>
        </p:txBody>
      </p:sp>
      <p:cxnSp>
        <p:nvCxnSpPr>
          <p:cNvPr id="16" name="Straight Arrow Connector 15">
            <a:extLst>
              <a:ext uri="{FF2B5EF4-FFF2-40B4-BE49-F238E27FC236}">
                <a16:creationId xmlns:a16="http://schemas.microsoft.com/office/drawing/2014/main" id="{5B7A5B96-B3DF-7942-2B36-31A4127BEFC9}"/>
              </a:ext>
            </a:extLst>
          </p:cNvPr>
          <p:cNvCxnSpPr>
            <a:cxnSpLocks/>
          </p:cNvCxnSpPr>
          <p:nvPr/>
        </p:nvCxnSpPr>
        <p:spPr>
          <a:xfrm flipV="1">
            <a:off x="1740309" y="2477730"/>
            <a:ext cx="0" cy="29223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A5B18713-808F-9094-8825-08035B5A6405}"/>
              </a:ext>
            </a:extLst>
          </p:cNvPr>
          <p:cNvSpPr txBox="1"/>
          <p:nvPr/>
        </p:nvSpPr>
        <p:spPr>
          <a:xfrm>
            <a:off x="1440554" y="2755212"/>
            <a:ext cx="1460656" cy="369332"/>
          </a:xfrm>
          <a:prstGeom prst="rect">
            <a:avLst/>
          </a:prstGeom>
          <a:noFill/>
        </p:spPr>
        <p:txBody>
          <a:bodyPr wrap="none" rtlCol="0">
            <a:spAutoFit/>
          </a:bodyPr>
          <a:lstStyle/>
          <a:p>
            <a:r>
              <a:rPr lang="en-GB" dirty="0">
                <a:solidFill>
                  <a:srgbClr val="FF0000"/>
                </a:solidFill>
                <a:latin typeface="Times New Roman" panose="02020603050405020304" pitchFamily="18" charset="0"/>
                <a:cs typeface="Times New Roman" panose="02020603050405020304" pitchFamily="18" charset="0"/>
              </a:rPr>
              <a:t>gas e</a:t>
            </a:r>
            <a:r>
              <a:rPr lang="en-ES" dirty="0">
                <a:solidFill>
                  <a:srgbClr val="FF0000"/>
                </a:solidFill>
                <a:latin typeface="Times New Roman" panose="02020603050405020304" pitchFamily="18" charset="0"/>
                <a:cs typeface="Times New Roman" panose="02020603050405020304" pitchFamily="18" charset="0"/>
              </a:rPr>
              <a:t>xcitation</a:t>
            </a:r>
          </a:p>
        </p:txBody>
      </p:sp>
      <p:cxnSp>
        <p:nvCxnSpPr>
          <p:cNvPr id="19" name="Straight Arrow Connector 18">
            <a:extLst>
              <a:ext uri="{FF2B5EF4-FFF2-40B4-BE49-F238E27FC236}">
                <a16:creationId xmlns:a16="http://schemas.microsoft.com/office/drawing/2014/main" id="{3424D4D9-7EFF-2254-BE11-D45EDB837398}"/>
              </a:ext>
            </a:extLst>
          </p:cNvPr>
          <p:cNvCxnSpPr>
            <a:cxnSpLocks/>
          </p:cNvCxnSpPr>
          <p:nvPr/>
        </p:nvCxnSpPr>
        <p:spPr>
          <a:xfrm>
            <a:off x="2264535" y="1670546"/>
            <a:ext cx="0" cy="22920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196676F4-AF87-E96B-7C18-1CC7EDAF08DC}"/>
              </a:ext>
            </a:extLst>
          </p:cNvPr>
          <p:cNvSpPr txBox="1"/>
          <p:nvPr/>
        </p:nvSpPr>
        <p:spPr>
          <a:xfrm>
            <a:off x="3069322" y="2725924"/>
            <a:ext cx="1473480" cy="369332"/>
          </a:xfrm>
          <a:prstGeom prst="rect">
            <a:avLst/>
          </a:prstGeom>
          <a:noFill/>
        </p:spPr>
        <p:txBody>
          <a:bodyPr wrap="none" rtlCol="0">
            <a:spAutoFit/>
          </a:bodyPr>
          <a:lstStyle/>
          <a:p>
            <a:r>
              <a:rPr lang="es-ES" dirty="0">
                <a:solidFill>
                  <a:srgbClr val="FF0000"/>
                </a:solidFill>
                <a:latin typeface="Times New Roman" panose="02020603050405020304" pitchFamily="18" charset="0"/>
                <a:cs typeface="Times New Roman" panose="02020603050405020304" pitchFamily="18" charset="0"/>
              </a:rPr>
              <a:t>gas </a:t>
            </a:r>
            <a:r>
              <a:rPr lang="es-ES" dirty="0" err="1">
                <a:solidFill>
                  <a:srgbClr val="FF0000"/>
                </a:solidFill>
                <a:latin typeface="Times New Roman" panose="02020603050405020304" pitchFamily="18" charset="0"/>
                <a:cs typeface="Times New Roman" panose="02020603050405020304" pitchFamily="18" charset="0"/>
              </a:rPr>
              <a:t>ionization</a:t>
            </a:r>
            <a:endParaRPr lang="en-ES" dirty="0">
              <a:solidFill>
                <a:srgbClr val="FF0000"/>
              </a:solidFill>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id="{ABC0490C-A454-F97A-948C-76F1D86AA603}"/>
              </a:ext>
            </a:extLst>
          </p:cNvPr>
          <p:cNvSpPr txBox="1"/>
          <p:nvPr/>
        </p:nvSpPr>
        <p:spPr>
          <a:xfrm>
            <a:off x="5131896" y="2053730"/>
            <a:ext cx="3780421" cy="1477328"/>
          </a:xfrm>
          <a:prstGeom prst="rect">
            <a:avLst/>
          </a:prstGeom>
          <a:noFill/>
        </p:spPr>
        <p:txBody>
          <a:bodyPr wrap="square" rtlCol="0">
            <a:spAutoFit/>
          </a:bodyPr>
          <a:lstStyle/>
          <a:p>
            <a:pPr marL="342900" indent="-342900" algn="just">
              <a:buFont typeface="+mj-lt"/>
              <a:buAutoNum type="arabicPeriod"/>
            </a:pPr>
            <a:r>
              <a:rPr lang="en-GB" dirty="0">
                <a:latin typeface="Times New Roman" panose="02020603050405020304" pitchFamily="18" charset="0"/>
                <a:cs typeface="Times New Roman" panose="02020603050405020304" pitchFamily="18" charset="0"/>
              </a:rPr>
              <a:t>Q</a:t>
            </a:r>
            <a:r>
              <a:rPr lang="en-ES" dirty="0">
                <a:latin typeface="Times New Roman" panose="02020603050405020304" pitchFamily="18" charset="0"/>
                <a:cs typeface="Times New Roman" panose="02020603050405020304" pitchFamily="18" charset="0"/>
              </a:rPr>
              <a:t>uenching prevents scintillation</a:t>
            </a:r>
          </a:p>
          <a:p>
            <a:pPr marL="342900" indent="-342900" algn="just">
              <a:buFont typeface="+mj-lt"/>
              <a:buAutoNum type="arabicPeriod"/>
            </a:pPr>
            <a:endParaRPr lang="en-ES" dirty="0">
              <a:latin typeface="Times New Roman" panose="02020603050405020304" pitchFamily="18" charset="0"/>
              <a:cs typeface="Times New Roman" panose="02020603050405020304" pitchFamily="18" charset="0"/>
            </a:endParaRPr>
          </a:p>
          <a:p>
            <a:pPr marL="342900" indent="-342900" algn="just">
              <a:buFont typeface="+mj-lt"/>
              <a:buAutoNum type="arabicPeriod"/>
            </a:pPr>
            <a:r>
              <a:rPr lang="en-ES" dirty="0">
                <a:latin typeface="Times New Roman" panose="02020603050405020304" pitchFamily="18" charset="0"/>
                <a:cs typeface="Times New Roman" panose="02020603050405020304" pitchFamily="18" charset="0"/>
              </a:rPr>
              <a:t>Photoabsorption ‘removes’ the photon after emission (at a certain distance from the production point)</a:t>
            </a:r>
          </a:p>
        </p:txBody>
      </p:sp>
      <p:sp>
        <p:nvSpPr>
          <p:cNvPr id="30" name="TextBox 29">
            <a:extLst>
              <a:ext uri="{FF2B5EF4-FFF2-40B4-BE49-F238E27FC236}">
                <a16:creationId xmlns:a16="http://schemas.microsoft.com/office/drawing/2014/main" id="{4CD88210-7BE6-5066-43A5-B83E25F727BF}"/>
              </a:ext>
            </a:extLst>
          </p:cNvPr>
          <p:cNvSpPr txBox="1"/>
          <p:nvPr/>
        </p:nvSpPr>
        <p:spPr>
          <a:xfrm>
            <a:off x="4994316" y="4572000"/>
            <a:ext cx="4078244" cy="1200329"/>
          </a:xfrm>
          <a:prstGeom prst="rect">
            <a:avLst/>
          </a:prstGeom>
          <a:noFill/>
          <a:ln w="9525">
            <a:solidFill>
              <a:srgbClr val="FF0000"/>
            </a:solidFill>
          </a:ln>
        </p:spPr>
        <p:txBody>
          <a:bodyPr wrap="square" rtlCol="0">
            <a:spAutoFit/>
          </a:bodyPr>
          <a:lstStyle/>
          <a:p>
            <a:pPr algn="just"/>
            <a:r>
              <a:rPr lang="en-GB" dirty="0">
                <a:latin typeface="Times New Roman" panose="02020603050405020304" pitchFamily="18" charset="0"/>
                <a:cs typeface="Times New Roman" panose="02020603050405020304" pitchFamily="18" charset="0"/>
              </a:rPr>
              <a:t>can cause streamer inception through short-range gas-photoionization, and/or may cause non-exponential avalanche response (geometry and gas-dependent)</a:t>
            </a:r>
            <a:endParaRPr lang="en-ES" dirty="0">
              <a:latin typeface="Times New Roman" panose="02020603050405020304" pitchFamily="18" charset="0"/>
              <a:cs typeface="Times New Roman" panose="02020603050405020304" pitchFamily="18" charset="0"/>
            </a:endParaRPr>
          </a:p>
        </p:txBody>
      </p:sp>
      <p:cxnSp>
        <p:nvCxnSpPr>
          <p:cNvPr id="34" name="Straight Arrow Connector 33">
            <a:extLst>
              <a:ext uri="{FF2B5EF4-FFF2-40B4-BE49-F238E27FC236}">
                <a16:creationId xmlns:a16="http://schemas.microsoft.com/office/drawing/2014/main" id="{6465DD14-0EB8-CA37-E3AC-B1D9892F053D}"/>
              </a:ext>
            </a:extLst>
          </p:cNvPr>
          <p:cNvCxnSpPr>
            <a:cxnSpLocks/>
          </p:cNvCxnSpPr>
          <p:nvPr/>
        </p:nvCxnSpPr>
        <p:spPr>
          <a:xfrm>
            <a:off x="6961239" y="3678542"/>
            <a:ext cx="0" cy="74597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A0072B6B-3433-6FDF-ED71-ECA0F660CBD7}"/>
              </a:ext>
            </a:extLst>
          </p:cNvPr>
          <p:cNvSpPr txBox="1"/>
          <p:nvPr/>
        </p:nvSpPr>
        <p:spPr>
          <a:xfrm>
            <a:off x="5427406" y="6195724"/>
            <a:ext cx="3716594" cy="523220"/>
          </a:xfrm>
          <a:prstGeom prst="rect">
            <a:avLst/>
          </a:prstGeom>
          <a:noFill/>
        </p:spPr>
        <p:txBody>
          <a:bodyPr wrap="square" rtlCol="0">
            <a:spAutoFit/>
          </a:bodyPr>
          <a:lstStyle/>
          <a:p>
            <a:r>
              <a:rPr lang="en-ES" sz="1400" dirty="0">
                <a:latin typeface="Times New Roman" panose="02020603050405020304" pitchFamily="18" charset="0"/>
                <a:cs typeface="Times New Roman" panose="02020603050405020304" pitchFamily="18" charset="0"/>
              </a:rPr>
              <a:t>P. Fonte, </a:t>
            </a:r>
            <a:r>
              <a:rPr lang="en-ES" sz="1400" i="1" dirty="0">
                <a:latin typeface="Times New Roman" panose="02020603050405020304" pitchFamily="18" charset="0"/>
                <a:cs typeface="Times New Roman" panose="02020603050405020304" pitchFamily="18" charset="0"/>
              </a:rPr>
              <a:t>A model of breakdown in parallel-plate detectors,</a:t>
            </a:r>
            <a:r>
              <a:rPr lang="en-ES" sz="1400" dirty="0">
                <a:latin typeface="Times New Roman" panose="02020603050405020304" pitchFamily="18" charset="0"/>
                <a:cs typeface="Times New Roman" panose="02020603050405020304" pitchFamily="18" charset="0"/>
              </a:rPr>
              <a:t> IEEE Trans. Nuc. Sci. 43, 3(1996)</a:t>
            </a:r>
            <a:endParaRPr lang="en-ES" sz="1400" i="1" dirty="0">
              <a:latin typeface="Times New Roman" panose="02020603050405020304" pitchFamily="18" charset="0"/>
              <a:cs typeface="Times New Roman" panose="02020603050405020304" pitchFamily="18" charset="0"/>
            </a:endParaRPr>
          </a:p>
        </p:txBody>
      </p:sp>
      <p:cxnSp>
        <p:nvCxnSpPr>
          <p:cNvPr id="37" name="Straight Arrow Connector 36">
            <a:extLst>
              <a:ext uri="{FF2B5EF4-FFF2-40B4-BE49-F238E27FC236}">
                <a16:creationId xmlns:a16="http://schemas.microsoft.com/office/drawing/2014/main" id="{CE7888E6-974B-4BE3-2C04-66F2EC4D1AF2}"/>
              </a:ext>
            </a:extLst>
          </p:cNvPr>
          <p:cNvCxnSpPr>
            <a:cxnSpLocks/>
          </p:cNvCxnSpPr>
          <p:nvPr/>
        </p:nvCxnSpPr>
        <p:spPr>
          <a:xfrm flipV="1">
            <a:off x="3573758" y="2476149"/>
            <a:ext cx="0" cy="30677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33444E75-9535-1F12-8C34-5FB5C7F160A5}"/>
              </a:ext>
            </a:extLst>
          </p:cNvPr>
          <p:cNvSpPr txBox="1"/>
          <p:nvPr/>
        </p:nvSpPr>
        <p:spPr>
          <a:xfrm>
            <a:off x="1740309" y="1315069"/>
            <a:ext cx="1159292" cy="369332"/>
          </a:xfrm>
          <a:prstGeom prst="rect">
            <a:avLst/>
          </a:prstGeom>
          <a:noFill/>
        </p:spPr>
        <p:txBody>
          <a:bodyPr wrap="none" rtlCol="0">
            <a:spAutoFit/>
          </a:bodyPr>
          <a:lstStyle/>
          <a:p>
            <a:r>
              <a:rPr lang="es-ES" dirty="0" err="1">
                <a:solidFill>
                  <a:srgbClr val="FF0000"/>
                </a:solidFill>
                <a:latin typeface="Times New Roman" panose="02020603050405020304" pitchFamily="18" charset="0"/>
                <a:cs typeface="Times New Roman" panose="02020603050405020304" pitchFamily="18" charset="0"/>
              </a:rPr>
              <a:t>absorption</a:t>
            </a:r>
            <a:endParaRPr lang="en-ES" dirty="0">
              <a:solidFill>
                <a:srgbClr val="FF0000"/>
              </a:solidFill>
              <a:latin typeface="Times New Roman" panose="02020603050405020304" pitchFamily="18" charset="0"/>
              <a:cs typeface="Times New Roman" panose="02020603050405020304" pitchFamily="18" charset="0"/>
            </a:endParaRPr>
          </a:p>
        </p:txBody>
      </p:sp>
      <p:sp>
        <p:nvSpPr>
          <p:cNvPr id="41" name="TextBox 40">
            <a:extLst>
              <a:ext uri="{FF2B5EF4-FFF2-40B4-BE49-F238E27FC236}">
                <a16:creationId xmlns:a16="http://schemas.microsoft.com/office/drawing/2014/main" id="{AEDDF615-D749-0989-2A96-95C7CB1E5854}"/>
              </a:ext>
            </a:extLst>
          </p:cNvPr>
          <p:cNvSpPr txBox="1"/>
          <p:nvPr/>
        </p:nvSpPr>
        <p:spPr>
          <a:xfrm>
            <a:off x="2170882" y="2079734"/>
            <a:ext cx="1287532" cy="369332"/>
          </a:xfrm>
          <a:prstGeom prst="rect">
            <a:avLst/>
          </a:prstGeom>
          <a:noFill/>
        </p:spPr>
        <p:txBody>
          <a:bodyPr wrap="none" rtlCol="0">
            <a:spAutoFit/>
          </a:bodyPr>
          <a:lstStyle/>
          <a:p>
            <a:r>
              <a:rPr lang="es-ES" dirty="0" err="1">
                <a:solidFill>
                  <a:srgbClr val="FF0000"/>
                </a:solidFill>
                <a:latin typeface="Times New Roman" panose="02020603050405020304" pitchFamily="18" charset="0"/>
                <a:cs typeface="Times New Roman" panose="02020603050405020304" pitchFamily="18" charset="0"/>
              </a:rPr>
              <a:t>dissociation</a:t>
            </a:r>
            <a:endParaRPr lang="en-ES"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69854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E5D278-E161-1D46-DC91-0FB95B2F6F4F}"/>
            </a:ext>
          </a:extLst>
        </p:cNvPr>
        <p:cNvGrpSpPr/>
        <p:nvPr/>
      </p:nvGrpSpPr>
      <p:grpSpPr>
        <a:xfrm>
          <a:off x="0" y="0"/>
          <a:ext cx="0" cy="0"/>
          <a:chOff x="0" y="0"/>
          <a:chExt cx="0" cy="0"/>
        </a:xfrm>
      </p:grpSpPr>
      <p:sp>
        <p:nvSpPr>
          <p:cNvPr id="31" name="Slide Number Placeholder 5">
            <a:extLst>
              <a:ext uri="{FF2B5EF4-FFF2-40B4-BE49-F238E27FC236}">
                <a16:creationId xmlns:a16="http://schemas.microsoft.com/office/drawing/2014/main" id="{56C00C10-1029-F10A-E857-0CA7B417A215}"/>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12</a:t>
            </a:fld>
            <a:endParaRPr lang="en-ES" dirty="0"/>
          </a:p>
        </p:txBody>
      </p:sp>
      <p:sp>
        <p:nvSpPr>
          <p:cNvPr id="2" name="TextBox 1">
            <a:extLst>
              <a:ext uri="{FF2B5EF4-FFF2-40B4-BE49-F238E27FC236}">
                <a16:creationId xmlns:a16="http://schemas.microsoft.com/office/drawing/2014/main" id="{5D3667BF-4C95-18AE-2063-CDA337EC6DB7}"/>
              </a:ext>
            </a:extLst>
          </p:cNvPr>
          <p:cNvSpPr txBox="1"/>
          <p:nvPr/>
        </p:nvSpPr>
        <p:spPr>
          <a:xfrm>
            <a:off x="873708" y="855093"/>
            <a:ext cx="7739350" cy="2108269"/>
          </a:xfrm>
          <a:prstGeom prst="rect">
            <a:avLst/>
          </a:prstGeom>
          <a:noFill/>
        </p:spPr>
        <p:txBody>
          <a:bodyPr wrap="square" rtlCol="0">
            <a:spAutoFit/>
          </a:bodyPr>
          <a:lstStyle/>
          <a:p>
            <a:pPr algn="just"/>
            <a:r>
              <a:rPr lang="en-GB" dirty="0">
                <a:latin typeface="Times New Roman" panose="02020603050405020304" pitchFamily="18" charset="0"/>
                <a:cs typeface="Times New Roman" panose="02020603050405020304" pitchFamily="18" charset="0"/>
              </a:rPr>
              <a:t>Is there a clean way to decouple photo-absorption from quenching in a wavelength and time -resolved manner?. There is:</a:t>
            </a:r>
          </a:p>
          <a:p>
            <a:pPr algn="just"/>
            <a:endParaRPr lang="en-GB"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Perform measurements in avalanche conditions at varying pressure and quencher concentration with a VUV transparent anode (monochromator and PMs + filters).</a:t>
            </a:r>
          </a:p>
          <a:p>
            <a:pPr marL="285750" indent="-285750" algn="just">
              <a:spcBef>
                <a:spcPts val="600"/>
              </a:spcBef>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Modelling!.</a:t>
            </a:r>
          </a:p>
        </p:txBody>
      </p:sp>
      <p:sp>
        <p:nvSpPr>
          <p:cNvPr id="3" name="TextBox 2">
            <a:extLst>
              <a:ext uri="{FF2B5EF4-FFF2-40B4-BE49-F238E27FC236}">
                <a16:creationId xmlns:a16="http://schemas.microsoft.com/office/drawing/2014/main" id="{9204519D-530D-4309-EC7F-DC02CF78076B}"/>
              </a:ext>
            </a:extLst>
          </p:cNvPr>
          <p:cNvSpPr txBox="1"/>
          <p:nvPr/>
        </p:nvSpPr>
        <p:spPr>
          <a:xfrm>
            <a:off x="2876215" y="32916"/>
            <a:ext cx="3690434" cy="400110"/>
          </a:xfrm>
          <a:prstGeom prst="rect">
            <a:avLst/>
          </a:prstGeom>
          <a:noFill/>
        </p:spPr>
        <p:txBody>
          <a:bodyPr wrap="none" rtlCol="0">
            <a:spAutoFit/>
          </a:bodyPr>
          <a:lstStyle/>
          <a:p>
            <a:r>
              <a:rPr lang="es-ES" sz="2000" u="sng" dirty="0" err="1">
                <a:latin typeface="Times New Roman" panose="02020603050405020304" pitchFamily="18" charset="0"/>
                <a:cs typeface="Times New Roman" panose="02020603050405020304" pitchFamily="18" charset="0"/>
              </a:rPr>
              <a:t>Photoabsorption</a:t>
            </a:r>
            <a:r>
              <a:rPr lang="es-ES" sz="2000" u="sng" dirty="0">
                <a:latin typeface="Times New Roman" panose="02020603050405020304" pitchFamily="18" charset="0"/>
                <a:cs typeface="Times New Roman" panose="02020603050405020304" pitchFamily="18" charset="0"/>
              </a:rPr>
              <a:t> vs </a:t>
            </a:r>
            <a:r>
              <a:rPr lang="es-ES" sz="2000" u="sng" dirty="0" err="1">
                <a:latin typeface="Times New Roman" panose="02020603050405020304" pitchFamily="18" charset="0"/>
                <a:cs typeface="Times New Roman" panose="02020603050405020304" pitchFamily="18" charset="0"/>
              </a:rPr>
              <a:t>quenching</a:t>
            </a:r>
            <a:r>
              <a:rPr lang="es-ES" sz="2000" u="sng" dirty="0">
                <a:latin typeface="Times New Roman" panose="02020603050405020304" pitchFamily="18" charset="0"/>
                <a:cs typeface="Times New Roman" panose="02020603050405020304" pitchFamily="18" charset="0"/>
              </a:rPr>
              <a:t> (II)</a:t>
            </a:r>
            <a:endParaRPr lang="en-ES" sz="2000" u="sng" dirty="0">
              <a:latin typeface="Times New Roman" panose="02020603050405020304" pitchFamily="18" charset="0"/>
              <a:cs typeface="Times New Roman" panose="02020603050405020304" pitchFamily="18" charset="0"/>
            </a:endParaRPr>
          </a:p>
        </p:txBody>
      </p:sp>
      <p:sp>
        <p:nvSpPr>
          <p:cNvPr id="4" name="Right Arrow 3">
            <a:extLst>
              <a:ext uri="{FF2B5EF4-FFF2-40B4-BE49-F238E27FC236}">
                <a16:creationId xmlns:a16="http://schemas.microsoft.com/office/drawing/2014/main" id="{CEEB759B-C246-B853-B253-20E8636C79B2}"/>
              </a:ext>
            </a:extLst>
          </p:cNvPr>
          <p:cNvSpPr/>
          <p:nvPr/>
        </p:nvSpPr>
        <p:spPr>
          <a:xfrm>
            <a:off x="891156" y="3098976"/>
            <a:ext cx="799099" cy="383458"/>
          </a:xfrm>
          <a:prstGeom prst="rightArrow">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5" name="TextBox 4">
            <a:extLst>
              <a:ext uri="{FF2B5EF4-FFF2-40B4-BE49-F238E27FC236}">
                <a16:creationId xmlns:a16="http://schemas.microsoft.com/office/drawing/2014/main" id="{754E10D4-7329-0AF4-55C6-D035FD95EE6A}"/>
              </a:ext>
            </a:extLst>
          </p:cNvPr>
          <p:cNvSpPr txBox="1"/>
          <p:nvPr/>
        </p:nvSpPr>
        <p:spPr>
          <a:xfrm>
            <a:off x="1759074" y="3091677"/>
            <a:ext cx="7093974" cy="369332"/>
          </a:xfrm>
          <a:prstGeom prst="rect">
            <a:avLst/>
          </a:prstGeom>
          <a:noFill/>
        </p:spPr>
        <p:txBody>
          <a:bodyPr wrap="square" rtlCol="0">
            <a:spAutoFit/>
          </a:bodyPr>
          <a:lstStyle/>
          <a:p>
            <a:r>
              <a:rPr lang="en-GB" dirty="0">
                <a:latin typeface="Times New Roman" panose="02020603050405020304" pitchFamily="18" charset="0"/>
                <a:cs typeface="Times New Roman" panose="02020603050405020304" pitchFamily="18" charset="0"/>
              </a:rPr>
              <a:t>most parameters are a priori well known… </a:t>
            </a:r>
            <a:r>
              <a:rPr lang="en-GB" b="1" dirty="0">
                <a:latin typeface="Times New Roman" panose="02020603050405020304" pitchFamily="18" charset="0"/>
                <a:cs typeface="Times New Roman" panose="02020603050405020304" pitchFamily="18" charset="0"/>
              </a:rPr>
              <a:t>but devil is in the details</a:t>
            </a:r>
          </a:p>
        </p:txBody>
      </p:sp>
      <p:sp>
        <p:nvSpPr>
          <p:cNvPr id="9" name="TextBox 8">
            <a:extLst>
              <a:ext uri="{FF2B5EF4-FFF2-40B4-BE49-F238E27FC236}">
                <a16:creationId xmlns:a16="http://schemas.microsoft.com/office/drawing/2014/main" id="{DC44482D-2F14-FD04-B549-B1D9A2968E11}"/>
              </a:ext>
            </a:extLst>
          </p:cNvPr>
          <p:cNvSpPr txBox="1"/>
          <p:nvPr/>
        </p:nvSpPr>
        <p:spPr>
          <a:xfrm>
            <a:off x="887563" y="3706943"/>
            <a:ext cx="7739350" cy="2185214"/>
          </a:xfrm>
          <a:prstGeom prst="rect">
            <a:avLst/>
          </a:prstGeom>
          <a:noFill/>
        </p:spPr>
        <p:txBody>
          <a:bodyPr wrap="square" rtlCol="0">
            <a:spAutoFit/>
          </a:bodyPr>
          <a:lstStyle/>
          <a:p>
            <a:pPr marL="285750" indent="-285750" algn="just">
              <a:spcBef>
                <a:spcPts val="600"/>
              </a:spcBef>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New scintillation mechanisms might open at high gains (light from charge-recombination, high-lying states, molecular fragments).</a:t>
            </a:r>
          </a:p>
          <a:p>
            <a:pPr marL="285750" indent="-285750" algn="just">
              <a:spcBef>
                <a:spcPts val="600"/>
              </a:spcBef>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Streamer simulations are computationally demanding (hopefully implemented soon in Garfield++).</a:t>
            </a:r>
          </a:p>
          <a:p>
            <a:pPr marL="285750" indent="-285750" algn="just">
              <a:spcBef>
                <a:spcPts val="600"/>
              </a:spcBef>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More systematic breakdown measurements are needed, </a:t>
            </a:r>
            <a:r>
              <a:rPr lang="en-GB" b="1" dirty="0">
                <a:latin typeface="Times New Roman" panose="02020603050405020304" pitchFamily="18" charset="0"/>
                <a:cs typeface="Times New Roman" panose="02020603050405020304" pitchFamily="18" charset="0"/>
              </a:rPr>
              <a:t>specially changing gas conditions </a:t>
            </a:r>
            <a:r>
              <a:rPr lang="en-GB" dirty="0">
                <a:latin typeface="Times New Roman" panose="02020603050405020304" pitchFamily="18" charset="0"/>
                <a:cs typeface="Times New Roman" panose="02020603050405020304" pitchFamily="18" charset="0"/>
              </a:rPr>
              <a:t>(e.g., Xe is a priori immune to gas photoionization for most common additives).</a:t>
            </a:r>
          </a:p>
        </p:txBody>
      </p:sp>
      <p:sp>
        <p:nvSpPr>
          <p:cNvPr id="10" name="TextBox 9">
            <a:extLst>
              <a:ext uri="{FF2B5EF4-FFF2-40B4-BE49-F238E27FC236}">
                <a16:creationId xmlns:a16="http://schemas.microsoft.com/office/drawing/2014/main" id="{6B32A393-06C1-79BA-E10F-5657F1FA0FFF}"/>
              </a:ext>
            </a:extLst>
          </p:cNvPr>
          <p:cNvSpPr txBox="1"/>
          <p:nvPr/>
        </p:nvSpPr>
        <p:spPr>
          <a:xfrm>
            <a:off x="3465872" y="6169618"/>
            <a:ext cx="1903085" cy="369332"/>
          </a:xfrm>
          <a:prstGeom prst="rect">
            <a:avLst/>
          </a:prstGeom>
          <a:noFill/>
        </p:spPr>
        <p:txBody>
          <a:bodyPr wrap="none" rtlCol="0">
            <a:spAutoFit/>
          </a:bodyPr>
          <a:lstStyle/>
          <a:p>
            <a:r>
              <a:rPr lang="en-GB" dirty="0" err="1">
                <a:latin typeface="Times New Roman" panose="02020603050405020304" pitchFamily="18" charset="0"/>
                <a:cs typeface="Times New Roman" panose="02020603050405020304" pitchFamily="18" charset="0"/>
              </a:rPr>
              <a:t>i</a:t>
            </a:r>
            <a:r>
              <a:rPr lang="en-ES" dirty="0">
                <a:latin typeface="Times New Roman" panose="02020603050405020304" pitchFamily="18" charset="0"/>
                <a:cs typeface="Times New Roman" panose="02020603050405020304" pitchFamily="18" charset="0"/>
              </a:rPr>
              <a:t>n the meantime…</a:t>
            </a:r>
          </a:p>
        </p:txBody>
      </p:sp>
    </p:spTree>
    <p:extLst>
      <p:ext uri="{BB962C8B-B14F-4D97-AF65-F5344CB8AC3E}">
        <p14:creationId xmlns:p14="http://schemas.microsoft.com/office/powerpoint/2010/main" val="9049569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B0C079-7EE3-F59F-A28B-5FA788FE5DCD}"/>
            </a:ext>
          </a:extLst>
        </p:cNvPr>
        <p:cNvGrpSpPr/>
        <p:nvPr/>
      </p:nvGrpSpPr>
      <p:grpSpPr>
        <a:xfrm>
          <a:off x="0" y="0"/>
          <a:ext cx="0" cy="0"/>
          <a:chOff x="0" y="0"/>
          <a:chExt cx="0" cy="0"/>
        </a:xfrm>
      </p:grpSpPr>
      <p:sp>
        <p:nvSpPr>
          <p:cNvPr id="31" name="Slide Number Placeholder 5">
            <a:extLst>
              <a:ext uri="{FF2B5EF4-FFF2-40B4-BE49-F238E27FC236}">
                <a16:creationId xmlns:a16="http://schemas.microsoft.com/office/drawing/2014/main" id="{38F28E4E-47AE-2A68-D189-23F9A9F3DAC4}"/>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13</a:t>
            </a:fld>
            <a:endParaRPr lang="en-ES" dirty="0"/>
          </a:p>
        </p:txBody>
      </p:sp>
      <p:sp>
        <p:nvSpPr>
          <p:cNvPr id="3" name="TextBox 2">
            <a:extLst>
              <a:ext uri="{FF2B5EF4-FFF2-40B4-BE49-F238E27FC236}">
                <a16:creationId xmlns:a16="http://schemas.microsoft.com/office/drawing/2014/main" id="{5648D2D1-62E2-DCD4-AB78-5C0822305513}"/>
              </a:ext>
            </a:extLst>
          </p:cNvPr>
          <p:cNvSpPr txBox="1"/>
          <p:nvPr/>
        </p:nvSpPr>
        <p:spPr>
          <a:xfrm>
            <a:off x="2876215" y="32916"/>
            <a:ext cx="3775393" cy="400110"/>
          </a:xfrm>
          <a:prstGeom prst="rect">
            <a:avLst/>
          </a:prstGeom>
          <a:noFill/>
        </p:spPr>
        <p:txBody>
          <a:bodyPr wrap="none" rtlCol="0">
            <a:spAutoFit/>
          </a:bodyPr>
          <a:lstStyle/>
          <a:p>
            <a:r>
              <a:rPr lang="es-ES" sz="2000" u="sng" dirty="0" err="1">
                <a:latin typeface="Times New Roman" panose="02020603050405020304" pitchFamily="18" charset="0"/>
                <a:cs typeface="Times New Roman" panose="02020603050405020304" pitchFamily="18" charset="0"/>
              </a:rPr>
              <a:t>Photoabsorption</a:t>
            </a:r>
            <a:r>
              <a:rPr lang="es-ES" sz="2000" u="sng" dirty="0">
                <a:latin typeface="Times New Roman" panose="02020603050405020304" pitchFamily="18" charset="0"/>
                <a:cs typeface="Times New Roman" panose="02020603050405020304" pitchFamily="18" charset="0"/>
              </a:rPr>
              <a:t> vs </a:t>
            </a:r>
            <a:r>
              <a:rPr lang="es-ES" sz="2000" u="sng" dirty="0" err="1">
                <a:latin typeface="Times New Roman" panose="02020603050405020304" pitchFamily="18" charset="0"/>
                <a:cs typeface="Times New Roman" panose="02020603050405020304" pitchFamily="18" charset="0"/>
              </a:rPr>
              <a:t>quenching</a:t>
            </a:r>
            <a:r>
              <a:rPr lang="es-ES" sz="2000" u="sng" dirty="0">
                <a:latin typeface="Times New Roman" panose="02020603050405020304" pitchFamily="18" charset="0"/>
                <a:cs typeface="Times New Roman" panose="02020603050405020304" pitchFamily="18" charset="0"/>
              </a:rPr>
              <a:t> (III)</a:t>
            </a:r>
            <a:endParaRPr lang="en-ES" sz="2000" u="sng" dirty="0">
              <a:latin typeface="Times New Roman" panose="02020603050405020304" pitchFamily="18" charset="0"/>
              <a:cs typeface="Times New Roman" panose="02020603050405020304" pitchFamily="18" charset="0"/>
            </a:endParaRPr>
          </a:p>
        </p:txBody>
      </p:sp>
      <p:pic>
        <p:nvPicPr>
          <p:cNvPr id="8" name="Picture 7" descr="A screenshot of a computer&#10;&#10;AI-generated content may be incorrect.">
            <a:extLst>
              <a:ext uri="{FF2B5EF4-FFF2-40B4-BE49-F238E27FC236}">
                <a16:creationId xmlns:a16="http://schemas.microsoft.com/office/drawing/2014/main" id="{EC717C46-0F24-91E3-EEE2-A69B9C870406}"/>
              </a:ext>
            </a:extLst>
          </p:cNvPr>
          <p:cNvPicPr>
            <a:picLocks noChangeAspect="1"/>
          </p:cNvPicPr>
          <p:nvPr/>
        </p:nvPicPr>
        <p:blipFill>
          <a:blip r:embed="rId2"/>
          <a:srcRect l="30740" t="35294" r="36433" b="17235"/>
          <a:stretch>
            <a:fillRect/>
          </a:stretch>
        </p:blipFill>
        <p:spPr>
          <a:xfrm>
            <a:off x="3105762" y="979252"/>
            <a:ext cx="2805022" cy="2535132"/>
          </a:xfrm>
          <a:prstGeom prst="rect">
            <a:avLst/>
          </a:prstGeom>
        </p:spPr>
      </p:pic>
      <p:pic>
        <p:nvPicPr>
          <p:cNvPr id="16" name="Picture 15" descr="A screenshot of a computer&#10;&#10;AI-generated content may be incorrect.">
            <a:extLst>
              <a:ext uri="{FF2B5EF4-FFF2-40B4-BE49-F238E27FC236}">
                <a16:creationId xmlns:a16="http://schemas.microsoft.com/office/drawing/2014/main" id="{0DF62183-4981-D4AF-E931-F0A101455E43}"/>
              </a:ext>
            </a:extLst>
          </p:cNvPr>
          <p:cNvPicPr>
            <a:picLocks noChangeAspect="1"/>
          </p:cNvPicPr>
          <p:nvPr/>
        </p:nvPicPr>
        <p:blipFill>
          <a:blip r:embed="rId3"/>
          <a:srcRect l="9677" t="28673" r="53700" b="10057"/>
          <a:stretch>
            <a:fillRect/>
          </a:stretch>
        </p:blipFill>
        <p:spPr>
          <a:xfrm>
            <a:off x="69275" y="1239542"/>
            <a:ext cx="2846438" cy="2976331"/>
          </a:xfrm>
          <a:prstGeom prst="rect">
            <a:avLst/>
          </a:prstGeom>
        </p:spPr>
      </p:pic>
      <p:pic>
        <p:nvPicPr>
          <p:cNvPr id="18" name="Picture 17" descr="A screenshot of a computer&#10;&#10;AI-generated content may be incorrect.">
            <a:extLst>
              <a:ext uri="{FF2B5EF4-FFF2-40B4-BE49-F238E27FC236}">
                <a16:creationId xmlns:a16="http://schemas.microsoft.com/office/drawing/2014/main" id="{D6BFA4C9-3350-A0F6-AC0E-FA76E6A2436C}"/>
              </a:ext>
            </a:extLst>
          </p:cNvPr>
          <p:cNvPicPr>
            <a:picLocks noChangeAspect="1"/>
          </p:cNvPicPr>
          <p:nvPr/>
        </p:nvPicPr>
        <p:blipFill>
          <a:blip r:embed="rId4"/>
          <a:srcRect l="65844" t="26185" r="4364" b="26806"/>
          <a:stretch>
            <a:fillRect/>
          </a:stretch>
        </p:blipFill>
        <p:spPr>
          <a:xfrm>
            <a:off x="3360836" y="3645207"/>
            <a:ext cx="2549947" cy="2514744"/>
          </a:xfrm>
          <a:prstGeom prst="rect">
            <a:avLst/>
          </a:prstGeom>
        </p:spPr>
      </p:pic>
      <p:cxnSp>
        <p:nvCxnSpPr>
          <p:cNvPr id="20" name="Straight Arrow Connector 19">
            <a:extLst>
              <a:ext uri="{FF2B5EF4-FFF2-40B4-BE49-F238E27FC236}">
                <a16:creationId xmlns:a16="http://schemas.microsoft.com/office/drawing/2014/main" id="{5463C6DC-96AD-4829-265A-2369EC1D809F}"/>
              </a:ext>
            </a:extLst>
          </p:cNvPr>
          <p:cNvCxnSpPr>
            <a:cxnSpLocks/>
          </p:cNvCxnSpPr>
          <p:nvPr/>
        </p:nvCxnSpPr>
        <p:spPr>
          <a:xfrm flipV="1">
            <a:off x="585469" y="2909639"/>
            <a:ext cx="0" cy="79646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3F581BA5-C80B-B45E-8FCD-D9896F371413}"/>
              </a:ext>
            </a:extLst>
          </p:cNvPr>
          <p:cNvSpPr txBox="1"/>
          <p:nvPr/>
        </p:nvSpPr>
        <p:spPr>
          <a:xfrm>
            <a:off x="585469" y="2996380"/>
            <a:ext cx="977512"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Penning</a:t>
            </a:r>
          </a:p>
        </p:txBody>
      </p:sp>
      <p:cxnSp>
        <p:nvCxnSpPr>
          <p:cNvPr id="23" name="Straight Connector 22">
            <a:extLst>
              <a:ext uri="{FF2B5EF4-FFF2-40B4-BE49-F238E27FC236}">
                <a16:creationId xmlns:a16="http://schemas.microsoft.com/office/drawing/2014/main" id="{1358D6B9-7A95-6441-29BB-A3F54CFB8072}"/>
              </a:ext>
            </a:extLst>
          </p:cNvPr>
          <p:cNvCxnSpPr>
            <a:cxnSpLocks/>
          </p:cNvCxnSpPr>
          <p:nvPr/>
        </p:nvCxnSpPr>
        <p:spPr>
          <a:xfrm flipV="1">
            <a:off x="497103" y="2270471"/>
            <a:ext cx="259126" cy="737418"/>
          </a:xfrm>
          <a:prstGeom prst="line">
            <a:avLst/>
          </a:prstGeom>
          <a:ln w="12700">
            <a:solidFill>
              <a:srgbClr val="00B0F0"/>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A0BE84B7-01EB-7CF1-60EC-0058B2BA6AA8}"/>
              </a:ext>
            </a:extLst>
          </p:cNvPr>
          <p:cNvCxnSpPr>
            <a:cxnSpLocks/>
          </p:cNvCxnSpPr>
          <p:nvPr/>
        </p:nvCxnSpPr>
        <p:spPr>
          <a:xfrm flipV="1">
            <a:off x="864999" y="2001063"/>
            <a:ext cx="567140" cy="1018474"/>
          </a:xfrm>
          <a:prstGeom prst="line">
            <a:avLst/>
          </a:prstGeom>
          <a:ln w="12700">
            <a:solidFill>
              <a:srgbClr val="00B0F0"/>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990CA54F-7456-D48B-D673-1E6BA4EB8D0A}"/>
              </a:ext>
            </a:extLst>
          </p:cNvPr>
          <p:cNvCxnSpPr>
            <a:cxnSpLocks/>
          </p:cNvCxnSpPr>
          <p:nvPr/>
        </p:nvCxnSpPr>
        <p:spPr>
          <a:xfrm flipV="1">
            <a:off x="1243302" y="1843810"/>
            <a:ext cx="881917" cy="1222806"/>
          </a:xfrm>
          <a:prstGeom prst="line">
            <a:avLst/>
          </a:prstGeom>
          <a:ln w="12700">
            <a:solidFill>
              <a:srgbClr val="00B0F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E036C07D-EBF5-2655-EB64-04D06F107692}"/>
              </a:ext>
            </a:extLst>
          </p:cNvPr>
          <p:cNvCxnSpPr>
            <a:cxnSpLocks/>
          </p:cNvCxnSpPr>
          <p:nvPr/>
        </p:nvCxnSpPr>
        <p:spPr>
          <a:xfrm flipV="1">
            <a:off x="1711668" y="1954470"/>
            <a:ext cx="1025340" cy="955169"/>
          </a:xfrm>
          <a:prstGeom prst="line">
            <a:avLst/>
          </a:prstGeom>
          <a:ln w="12700">
            <a:solidFill>
              <a:srgbClr val="00B0F0"/>
            </a:solidFill>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2882D99B-76F1-0A19-0803-6ADCDE618C4C}"/>
              </a:ext>
            </a:extLst>
          </p:cNvPr>
          <p:cNvCxnSpPr>
            <a:cxnSpLocks/>
          </p:cNvCxnSpPr>
          <p:nvPr/>
        </p:nvCxnSpPr>
        <p:spPr>
          <a:xfrm flipV="1">
            <a:off x="1430950" y="1640932"/>
            <a:ext cx="0" cy="36013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F38CFFE3-5AC7-440B-72A1-629A37C89542}"/>
              </a:ext>
            </a:extLst>
          </p:cNvPr>
          <p:cNvSpPr txBox="1"/>
          <p:nvPr/>
        </p:nvSpPr>
        <p:spPr>
          <a:xfrm>
            <a:off x="348631" y="432864"/>
            <a:ext cx="8509620" cy="369332"/>
          </a:xfrm>
          <a:prstGeom prst="rect">
            <a:avLst/>
          </a:prstGeom>
          <a:noFill/>
        </p:spPr>
        <p:txBody>
          <a:bodyPr wrap="square" rtlCol="0">
            <a:spAutoFit/>
          </a:bodyPr>
          <a:lstStyle/>
          <a:p>
            <a:pPr algn="just"/>
            <a:r>
              <a:rPr lang="en-GB" b="1" dirty="0">
                <a:latin typeface="Times New Roman" panose="02020603050405020304" pitchFamily="18" charset="0"/>
                <a:cs typeface="Times New Roman" panose="02020603050405020304" pitchFamily="18" charset="0"/>
              </a:rPr>
              <a:t>I</a:t>
            </a:r>
            <a:r>
              <a:rPr lang="en-ES" b="1" dirty="0">
                <a:latin typeface="Times New Roman" panose="02020603050405020304" pitchFamily="18" charset="0"/>
                <a:cs typeface="Times New Roman" panose="02020603050405020304" pitchFamily="18" charset="0"/>
              </a:rPr>
              <a:t>ndirect </a:t>
            </a:r>
            <a:r>
              <a:rPr lang="en-ES" dirty="0">
                <a:latin typeface="Times New Roman" panose="02020603050405020304" pitchFamily="18" charset="0"/>
                <a:cs typeface="Times New Roman" panose="02020603050405020304" pitchFamily="18" charset="0"/>
              </a:rPr>
              <a:t>evidence of gas photoionization in Ar mixtures for open geometries (single wire)</a:t>
            </a:r>
          </a:p>
        </p:txBody>
      </p:sp>
      <p:sp>
        <p:nvSpPr>
          <p:cNvPr id="36" name="TextBox 35">
            <a:extLst>
              <a:ext uri="{FF2B5EF4-FFF2-40B4-BE49-F238E27FC236}">
                <a16:creationId xmlns:a16="http://schemas.microsoft.com/office/drawing/2014/main" id="{6A3036C5-01C3-766D-E6AC-6732E29725C1}"/>
              </a:ext>
            </a:extLst>
          </p:cNvPr>
          <p:cNvSpPr txBox="1"/>
          <p:nvPr/>
        </p:nvSpPr>
        <p:spPr>
          <a:xfrm>
            <a:off x="446701" y="1283820"/>
            <a:ext cx="1593201" cy="307777"/>
          </a:xfrm>
          <a:prstGeom prst="rect">
            <a:avLst/>
          </a:prstGeom>
          <a:solidFill>
            <a:schemeClr val="bg1"/>
          </a:solidFill>
        </p:spPr>
        <p:txBody>
          <a:bodyPr wrap="square" rtlCol="0">
            <a:spAutoFit/>
          </a:bodyPr>
          <a:lstStyle/>
          <a:p>
            <a:r>
              <a:rPr lang="en-ES" sz="1400" dirty="0">
                <a:latin typeface="Times New Roman" panose="02020603050405020304" pitchFamily="18" charset="0"/>
                <a:cs typeface="Times New Roman" panose="02020603050405020304" pitchFamily="18" charset="0"/>
              </a:rPr>
              <a:t>𝛃-factor (feedback)</a:t>
            </a:r>
            <a:endParaRPr lang="en-ES" sz="1400" dirty="0"/>
          </a:p>
        </p:txBody>
      </p:sp>
      <p:pic>
        <p:nvPicPr>
          <p:cNvPr id="40" name="Picture 39" descr="A screenshot of a computer&#10;&#10;AI-generated content may be incorrect.">
            <a:extLst>
              <a:ext uri="{FF2B5EF4-FFF2-40B4-BE49-F238E27FC236}">
                <a16:creationId xmlns:a16="http://schemas.microsoft.com/office/drawing/2014/main" id="{515ACCCA-F6FE-A6B1-8783-0748F10908F2}"/>
              </a:ext>
            </a:extLst>
          </p:cNvPr>
          <p:cNvPicPr>
            <a:picLocks noChangeAspect="1"/>
          </p:cNvPicPr>
          <p:nvPr/>
        </p:nvPicPr>
        <p:blipFill>
          <a:blip r:embed="rId5"/>
          <a:srcRect l="60358" t="71441" r="19476" b="23423"/>
          <a:stretch>
            <a:fillRect/>
          </a:stretch>
        </p:blipFill>
        <p:spPr>
          <a:xfrm>
            <a:off x="307743" y="4199034"/>
            <a:ext cx="2678152" cy="426305"/>
          </a:xfrm>
          <a:prstGeom prst="rect">
            <a:avLst/>
          </a:prstGeom>
        </p:spPr>
      </p:pic>
      <p:pic>
        <p:nvPicPr>
          <p:cNvPr id="42" name="Picture 41" descr="A screenshot of a computer&#10;&#10;AI-generated content may be incorrect.">
            <a:extLst>
              <a:ext uri="{FF2B5EF4-FFF2-40B4-BE49-F238E27FC236}">
                <a16:creationId xmlns:a16="http://schemas.microsoft.com/office/drawing/2014/main" id="{97962AA9-00E2-F316-3B4F-68FC8609C701}"/>
              </a:ext>
            </a:extLst>
          </p:cNvPr>
          <p:cNvPicPr>
            <a:picLocks noChangeAspect="1"/>
          </p:cNvPicPr>
          <p:nvPr/>
        </p:nvPicPr>
        <p:blipFill>
          <a:blip r:embed="rId6"/>
          <a:srcRect l="28520" t="51817" r="33333" b="41552"/>
          <a:stretch>
            <a:fillRect/>
          </a:stretch>
        </p:blipFill>
        <p:spPr>
          <a:xfrm>
            <a:off x="238468" y="6159950"/>
            <a:ext cx="6105373" cy="663360"/>
          </a:xfrm>
          <a:prstGeom prst="rect">
            <a:avLst/>
          </a:prstGeom>
        </p:spPr>
      </p:pic>
      <p:sp>
        <p:nvSpPr>
          <p:cNvPr id="43" name="TextBox 42">
            <a:extLst>
              <a:ext uri="{FF2B5EF4-FFF2-40B4-BE49-F238E27FC236}">
                <a16:creationId xmlns:a16="http://schemas.microsoft.com/office/drawing/2014/main" id="{F76F9D08-6928-D2DB-A576-81A034C502F4}"/>
              </a:ext>
            </a:extLst>
          </p:cNvPr>
          <p:cNvSpPr txBox="1"/>
          <p:nvPr/>
        </p:nvSpPr>
        <p:spPr>
          <a:xfrm>
            <a:off x="5141774" y="2085805"/>
            <a:ext cx="566181"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~1/f</a:t>
            </a:r>
          </a:p>
        </p:txBody>
      </p:sp>
      <p:sp>
        <p:nvSpPr>
          <p:cNvPr id="44" name="TextBox 43">
            <a:extLst>
              <a:ext uri="{FF2B5EF4-FFF2-40B4-BE49-F238E27FC236}">
                <a16:creationId xmlns:a16="http://schemas.microsoft.com/office/drawing/2014/main" id="{EA4A5B81-321E-8F34-064F-DB076F380EDC}"/>
              </a:ext>
            </a:extLst>
          </p:cNvPr>
          <p:cNvSpPr txBox="1"/>
          <p:nvPr/>
        </p:nvSpPr>
        <p:spPr>
          <a:xfrm>
            <a:off x="4322808" y="3863338"/>
            <a:ext cx="925253"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~1/(f·P)</a:t>
            </a:r>
          </a:p>
        </p:txBody>
      </p:sp>
      <p:sp>
        <p:nvSpPr>
          <p:cNvPr id="45" name="TextBox 44">
            <a:extLst>
              <a:ext uri="{FF2B5EF4-FFF2-40B4-BE49-F238E27FC236}">
                <a16:creationId xmlns:a16="http://schemas.microsoft.com/office/drawing/2014/main" id="{83E72096-C1F3-4671-E51C-5D16A894D3DB}"/>
              </a:ext>
            </a:extLst>
          </p:cNvPr>
          <p:cNvSpPr txBox="1"/>
          <p:nvPr/>
        </p:nvSpPr>
        <p:spPr>
          <a:xfrm>
            <a:off x="6040580" y="1171248"/>
            <a:ext cx="3034145" cy="1000274"/>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I</a:t>
            </a:r>
            <a:r>
              <a:rPr lang="en-ES" dirty="0">
                <a:latin typeface="Times New Roman" panose="02020603050405020304" pitchFamily="18" charset="0"/>
                <a:cs typeface="Times New Roman" panose="02020603050405020304" pitchFamily="18" charset="0"/>
              </a:rPr>
              <a:t>ncreased absorption does not </a:t>
            </a:r>
            <a:r>
              <a:rPr lang="en-GB" dirty="0" err="1">
                <a:latin typeface="Times New Roman" panose="02020603050405020304" pitchFamily="18" charset="0"/>
                <a:cs typeface="Times New Roman" panose="02020603050405020304" pitchFamily="18" charset="0"/>
              </a:rPr>
              <a:t>i</a:t>
            </a:r>
            <a:r>
              <a:rPr lang="en-ES" dirty="0">
                <a:latin typeface="Times New Roman" panose="02020603050405020304" pitchFamily="18" charset="0"/>
                <a:cs typeface="Times New Roman" panose="02020603050405020304" pitchFamily="18" charset="0"/>
              </a:rPr>
              <a:t>ncrease stability</a:t>
            </a:r>
          </a:p>
          <a:p>
            <a:pPr marL="285750" indent="-285750">
              <a:spcBef>
                <a:spcPts val="600"/>
              </a:spcBef>
              <a:buFont typeface="Arial" panose="020B0604020202020204" pitchFamily="34" charset="0"/>
              <a:buChar char="•"/>
            </a:pPr>
            <a:r>
              <a:rPr lang="en-ES" dirty="0">
                <a:latin typeface="Times New Roman" panose="02020603050405020304" pitchFamily="18" charset="0"/>
                <a:cs typeface="Times New Roman" panose="02020603050405020304" pitchFamily="18" charset="0"/>
              </a:rPr>
              <a:t>Increased quenching does!</a:t>
            </a:r>
          </a:p>
        </p:txBody>
      </p:sp>
      <p:sp>
        <p:nvSpPr>
          <p:cNvPr id="46" name="TextBox 45">
            <a:extLst>
              <a:ext uri="{FF2B5EF4-FFF2-40B4-BE49-F238E27FC236}">
                <a16:creationId xmlns:a16="http://schemas.microsoft.com/office/drawing/2014/main" id="{94165AFE-EE77-5ABD-F1B4-D0EE5E832D7B}"/>
              </a:ext>
            </a:extLst>
          </p:cNvPr>
          <p:cNvSpPr txBox="1"/>
          <p:nvPr/>
        </p:nvSpPr>
        <p:spPr>
          <a:xfrm>
            <a:off x="6358633" y="2413261"/>
            <a:ext cx="2310248" cy="646331"/>
          </a:xfrm>
          <a:prstGeom prst="rect">
            <a:avLst/>
          </a:prstGeom>
          <a:noFill/>
          <a:ln w="19050">
            <a:solidFill>
              <a:srgbClr val="FF0000"/>
            </a:solidFill>
          </a:ln>
        </p:spPr>
        <p:txBody>
          <a:bodyPr wrap="none" rtlCol="0">
            <a:spAutoFit/>
          </a:bodyPr>
          <a:lstStyle/>
          <a:p>
            <a:r>
              <a:rPr lang="en-ES" dirty="0">
                <a:latin typeface="Times New Roman" panose="02020603050405020304" pitchFamily="18" charset="0"/>
                <a:cs typeface="Times New Roman" panose="02020603050405020304" pitchFamily="18" charset="0"/>
              </a:rPr>
              <a:t>P</a:t>
            </a:r>
            <a:r>
              <a:rPr lang="en-ES" baseline="-25000" dirty="0">
                <a:latin typeface="Times New Roman" panose="02020603050405020304" pitchFamily="18" charset="0"/>
                <a:cs typeface="Times New Roman" panose="02020603050405020304" pitchFamily="18" charset="0"/>
              </a:rPr>
              <a:t>scin</a:t>
            </a:r>
            <a:r>
              <a:rPr lang="en-ES" dirty="0">
                <a:latin typeface="Times New Roman" panose="02020603050405020304" pitchFamily="18" charset="0"/>
                <a:cs typeface="Times New Roman" panose="02020603050405020304" pitchFamily="18" charset="0"/>
              </a:rPr>
              <a:t> ~ 1/𝛕 · (1/𝛕 + K</a:t>
            </a:r>
            <a:r>
              <a:rPr lang="en-ES" baseline="-25000" dirty="0">
                <a:latin typeface="Times New Roman" panose="02020603050405020304" pitchFamily="18" charset="0"/>
                <a:cs typeface="Times New Roman" panose="02020603050405020304" pitchFamily="18" charset="0"/>
              </a:rPr>
              <a:t>Q</a:t>
            </a:r>
            <a:r>
              <a:rPr lang="en-ES" dirty="0">
                <a:latin typeface="Times New Roman" panose="02020603050405020304" pitchFamily="18" charset="0"/>
                <a:cs typeface="Times New Roman" panose="02020603050405020304" pitchFamily="18" charset="0"/>
              </a:rPr>
              <a:t>)</a:t>
            </a:r>
          </a:p>
          <a:p>
            <a:r>
              <a:rPr lang="en-ES" dirty="0">
                <a:latin typeface="Times New Roman" panose="02020603050405020304" pitchFamily="18" charset="0"/>
                <a:cs typeface="Times New Roman" panose="02020603050405020304" pitchFamily="18" charset="0"/>
              </a:rPr>
              <a:t>	~ 1/(f·P)</a:t>
            </a:r>
          </a:p>
        </p:txBody>
      </p:sp>
      <p:sp>
        <p:nvSpPr>
          <p:cNvPr id="47" name="TextBox 46">
            <a:extLst>
              <a:ext uri="{FF2B5EF4-FFF2-40B4-BE49-F238E27FC236}">
                <a16:creationId xmlns:a16="http://schemas.microsoft.com/office/drawing/2014/main" id="{2FAC4D7E-1460-C572-7CE7-19D229A2F5C0}"/>
              </a:ext>
            </a:extLst>
          </p:cNvPr>
          <p:cNvSpPr txBox="1"/>
          <p:nvPr/>
        </p:nvSpPr>
        <p:spPr>
          <a:xfrm>
            <a:off x="1562981" y="3351240"/>
            <a:ext cx="1249060" cy="369332"/>
          </a:xfrm>
          <a:prstGeom prst="rect">
            <a:avLst/>
          </a:prstGeom>
          <a:noFill/>
        </p:spPr>
        <p:txBody>
          <a:bodyPr wrap="none" rtlCol="0">
            <a:spAutoFit/>
          </a:bodyPr>
          <a:lstStyle/>
          <a:p>
            <a:r>
              <a:rPr lang="en-ES" dirty="0">
                <a:solidFill>
                  <a:schemeClr val="accent5"/>
                </a:solidFill>
                <a:latin typeface="Times New Roman" panose="02020603050405020304" pitchFamily="18" charset="0"/>
                <a:cs typeface="Times New Roman" panose="02020603050405020304" pitchFamily="18" charset="0"/>
              </a:rPr>
              <a:t>simulations</a:t>
            </a:r>
          </a:p>
        </p:txBody>
      </p:sp>
      <p:sp>
        <p:nvSpPr>
          <p:cNvPr id="49" name="TextBox 48">
            <a:extLst>
              <a:ext uri="{FF2B5EF4-FFF2-40B4-BE49-F238E27FC236}">
                <a16:creationId xmlns:a16="http://schemas.microsoft.com/office/drawing/2014/main" id="{E8F23990-A8D1-37CA-7C2F-9CCE3BD34288}"/>
              </a:ext>
            </a:extLst>
          </p:cNvPr>
          <p:cNvSpPr txBox="1"/>
          <p:nvPr/>
        </p:nvSpPr>
        <p:spPr>
          <a:xfrm>
            <a:off x="154457" y="5048179"/>
            <a:ext cx="3122368" cy="738664"/>
          </a:xfrm>
          <a:prstGeom prst="rect">
            <a:avLst/>
          </a:prstGeom>
          <a:noFill/>
        </p:spPr>
        <p:txBody>
          <a:bodyPr wrap="square">
            <a:spAutoFit/>
          </a:bodyPr>
          <a:lstStyle/>
          <a:p>
            <a:r>
              <a:rPr lang="en-GB" sz="1400" dirty="0">
                <a:effectLst/>
                <a:latin typeface="Times" panose="02020603050405020304"/>
              </a:rPr>
              <a:t>O. Sahin et al., </a:t>
            </a:r>
            <a:r>
              <a:rPr lang="en-GB" sz="1400" i="1" dirty="0">
                <a:effectLst/>
                <a:latin typeface="Times" panose="02020603050405020304"/>
              </a:rPr>
              <a:t>Secondary avalanches in gas mixtures </a:t>
            </a:r>
            <a:r>
              <a:rPr lang="en-GB" sz="1400" dirty="0">
                <a:effectLst/>
                <a:latin typeface="Times" panose="02020603050405020304"/>
              </a:rPr>
              <a:t>NIM A, 718(2013)432</a:t>
            </a:r>
          </a:p>
          <a:p>
            <a:r>
              <a:rPr lang="en-GB" sz="1400" dirty="0">
                <a:solidFill>
                  <a:srgbClr val="FF0000"/>
                </a:solidFill>
                <a:latin typeface="Times" panose="02020603050405020304"/>
              </a:rPr>
              <a:t>(just two pages!)</a:t>
            </a:r>
            <a:endParaRPr lang="en-GB" sz="1400" dirty="0">
              <a:solidFill>
                <a:srgbClr val="FF0000"/>
              </a:solidFill>
              <a:effectLst/>
              <a:latin typeface="Times" panose="02020603050405020304"/>
            </a:endParaRPr>
          </a:p>
        </p:txBody>
      </p:sp>
      <p:sp>
        <p:nvSpPr>
          <p:cNvPr id="50" name="TextBox 49">
            <a:extLst>
              <a:ext uri="{FF2B5EF4-FFF2-40B4-BE49-F238E27FC236}">
                <a16:creationId xmlns:a16="http://schemas.microsoft.com/office/drawing/2014/main" id="{6C35B4D3-C2C3-CE30-0EBD-808583B08948}"/>
              </a:ext>
            </a:extLst>
          </p:cNvPr>
          <p:cNvSpPr txBox="1"/>
          <p:nvPr/>
        </p:nvSpPr>
        <p:spPr>
          <a:xfrm>
            <a:off x="6108263" y="3527013"/>
            <a:ext cx="2902844" cy="954107"/>
          </a:xfrm>
          <a:prstGeom prst="rect">
            <a:avLst/>
          </a:prstGeom>
          <a:noFill/>
        </p:spPr>
        <p:txBody>
          <a:bodyPr wrap="square">
            <a:spAutoFit/>
          </a:bodyPr>
          <a:lstStyle/>
          <a:p>
            <a:pPr algn="just">
              <a:buNone/>
            </a:pPr>
            <a:r>
              <a:rPr lang="en-GB" sz="1400" dirty="0">
                <a:effectLst/>
                <a:latin typeface="Times New Roman" panose="02020603050405020304" pitchFamily="18" charset="0"/>
                <a:cs typeface="Times New Roman" panose="02020603050405020304" pitchFamily="18" charset="0"/>
              </a:rPr>
              <a:t>C. D. R. Azevedo, </a:t>
            </a:r>
            <a:r>
              <a:rPr lang="en-GB" sz="1400" i="1" dirty="0">
                <a:effectLst/>
                <a:latin typeface="Times New Roman" panose="02020603050405020304" pitchFamily="18" charset="0"/>
                <a:cs typeface="Times New Roman" panose="02020603050405020304" pitchFamily="18" charset="0"/>
              </a:rPr>
              <a:t>Microscopic simulation of xenon-based optical TPCs in the presence of molecular additives</a:t>
            </a:r>
            <a:r>
              <a:rPr lang="en-GB" sz="1400" dirty="0">
                <a:effectLst/>
                <a:latin typeface="Times New Roman" panose="02020603050405020304" pitchFamily="18" charset="0"/>
                <a:cs typeface="Times New Roman" panose="02020603050405020304" pitchFamily="18" charset="0"/>
              </a:rPr>
              <a:t>, NIM A 877(2018)157</a:t>
            </a:r>
          </a:p>
        </p:txBody>
      </p:sp>
      <p:sp>
        <p:nvSpPr>
          <p:cNvPr id="51" name="TextBox 50">
            <a:extLst>
              <a:ext uri="{FF2B5EF4-FFF2-40B4-BE49-F238E27FC236}">
                <a16:creationId xmlns:a16="http://schemas.microsoft.com/office/drawing/2014/main" id="{D970A810-0AF2-0534-FD4A-498670FDD18D}"/>
              </a:ext>
            </a:extLst>
          </p:cNvPr>
          <p:cNvSpPr txBox="1"/>
          <p:nvPr/>
        </p:nvSpPr>
        <p:spPr>
          <a:xfrm>
            <a:off x="4027730" y="5313565"/>
            <a:ext cx="671979"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C</a:t>
            </a:r>
            <a:r>
              <a:rPr lang="en-ES" baseline="-25000" dirty="0">
                <a:latin typeface="Times New Roman" panose="02020603050405020304" pitchFamily="18" charset="0"/>
                <a:cs typeface="Times New Roman" panose="02020603050405020304" pitchFamily="18" charset="0"/>
              </a:rPr>
              <a:t>3</a:t>
            </a:r>
            <a:r>
              <a:rPr lang="en-ES" dirty="0">
                <a:latin typeface="Times New Roman" panose="02020603050405020304" pitchFamily="18" charset="0"/>
                <a:cs typeface="Times New Roman" panose="02020603050405020304" pitchFamily="18" charset="0"/>
              </a:rPr>
              <a:t>H</a:t>
            </a:r>
            <a:r>
              <a:rPr lang="en-ES" baseline="-25000" dirty="0">
                <a:latin typeface="Times New Roman" panose="02020603050405020304" pitchFamily="18" charset="0"/>
                <a:cs typeface="Times New Roman" panose="02020603050405020304" pitchFamily="18" charset="0"/>
              </a:rPr>
              <a:t>8</a:t>
            </a:r>
            <a:endParaRPr lang="en-ES" dirty="0">
              <a:latin typeface="Times New Roman" panose="02020603050405020304" pitchFamily="18" charset="0"/>
              <a:cs typeface="Times New Roman" panose="02020603050405020304" pitchFamily="18" charset="0"/>
            </a:endParaRPr>
          </a:p>
        </p:txBody>
      </p:sp>
      <p:sp>
        <p:nvSpPr>
          <p:cNvPr id="55" name="Down Arrow 54">
            <a:extLst>
              <a:ext uri="{FF2B5EF4-FFF2-40B4-BE49-F238E27FC236}">
                <a16:creationId xmlns:a16="http://schemas.microsoft.com/office/drawing/2014/main" id="{ED050088-9626-0BE7-B158-F7727B3B49DD}"/>
              </a:ext>
            </a:extLst>
          </p:cNvPr>
          <p:cNvSpPr/>
          <p:nvPr/>
        </p:nvSpPr>
        <p:spPr>
          <a:xfrm rot="10800000">
            <a:off x="7278012" y="3200804"/>
            <a:ext cx="471487" cy="301527"/>
          </a:xfrm>
          <a:prstGeom prst="downArrow">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cxnSp>
        <p:nvCxnSpPr>
          <p:cNvPr id="57" name="Straight Arrow Connector 56">
            <a:extLst>
              <a:ext uri="{FF2B5EF4-FFF2-40B4-BE49-F238E27FC236}">
                <a16:creationId xmlns:a16="http://schemas.microsoft.com/office/drawing/2014/main" id="{DFDC0A66-A81B-0006-10BA-BFBBD35698A5}"/>
              </a:ext>
            </a:extLst>
          </p:cNvPr>
          <p:cNvCxnSpPr>
            <a:cxnSpLocks/>
          </p:cNvCxnSpPr>
          <p:nvPr/>
        </p:nvCxnSpPr>
        <p:spPr>
          <a:xfrm>
            <a:off x="4613985" y="1222075"/>
            <a:ext cx="0" cy="41885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8" name="TextBox 57">
            <a:extLst>
              <a:ext uri="{FF2B5EF4-FFF2-40B4-BE49-F238E27FC236}">
                <a16:creationId xmlns:a16="http://schemas.microsoft.com/office/drawing/2014/main" id="{437BEFB1-13BE-8D98-6AFE-4B4480BA9E42}"/>
              </a:ext>
            </a:extLst>
          </p:cNvPr>
          <p:cNvSpPr txBox="1"/>
          <p:nvPr/>
        </p:nvSpPr>
        <p:spPr>
          <a:xfrm>
            <a:off x="3706118" y="857181"/>
            <a:ext cx="1986441" cy="307777"/>
          </a:xfrm>
          <a:prstGeom prst="rect">
            <a:avLst/>
          </a:prstGeom>
          <a:solidFill>
            <a:schemeClr val="bg1"/>
          </a:solidFill>
          <a:ln>
            <a:noFill/>
          </a:ln>
        </p:spPr>
        <p:txBody>
          <a:bodyPr wrap="none" rtlCol="0">
            <a:spAutoFit/>
          </a:bodyPr>
          <a:lstStyle/>
          <a:p>
            <a:r>
              <a:rPr lang="en-GB" sz="1400" dirty="0">
                <a:latin typeface="Times New Roman" panose="02020603050405020304" pitchFamily="18" charset="0"/>
                <a:cs typeface="Times New Roman" panose="02020603050405020304" pitchFamily="18" charset="0"/>
              </a:rPr>
              <a:t>*m</a:t>
            </a:r>
            <a:r>
              <a:rPr lang="en-ES" sz="1400" dirty="0">
                <a:latin typeface="Times New Roman" panose="02020603050405020304" pitchFamily="18" charset="0"/>
                <a:cs typeface="Times New Roman" panose="02020603050405020304" pitchFamily="18" charset="0"/>
              </a:rPr>
              <a:t>ean free path &lt;100um</a:t>
            </a:r>
          </a:p>
        </p:txBody>
      </p:sp>
    </p:spTree>
    <p:extLst>
      <p:ext uri="{BB962C8B-B14F-4D97-AF65-F5344CB8AC3E}">
        <p14:creationId xmlns:p14="http://schemas.microsoft.com/office/powerpoint/2010/main" val="2483382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276B12-8165-253E-EE5B-069EDBC12EFA}"/>
            </a:ext>
          </a:extLst>
        </p:cNvPr>
        <p:cNvGrpSpPr/>
        <p:nvPr/>
      </p:nvGrpSpPr>
      <p:grpSpPr>
        <a:xfrm>
          <a:off x="0" y="0"/>
          <a:ext cx="0" cy="0"/>
          <a:chOff x="0" y="0"/>
          <a:chExt cx="0" cy="0"/>
        </a:xfrm>
      </p:grpSpPr>
      <p:sp>
        <p:nvSpPr>
          <p:cNvPr id="31" name="Slide Number Placeholder 5">
            <a:extLst>
              <a:ext uri="{FF2B5EF4-FFF2-40B4-BE49-F238E27FC236}">
                <a16:creationId xmlns:a16="http://schemas.microsoft.com/office/drawing/2014/main" id="{613FB958-FA71-2686-CA9F-A8DB5A3CD18B}"/>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14</a:t>
            </a:fld>
            <a:endParaRPr lang="en-ES" dirty="0"/>
          </a:p>
        </p:txBody>
      </p:sp>
      <p:sp>
        <p:nvSpPr>
          <p:cNvPr id="3" name="TextBox 2">
            <a:extLst>
              <a:ext uri="{FF2B5EF4-FFF2-40B4-BE49-F238E27FC236}">
                <a16:creationId xmlns:a16="http://schemas.microsoft.com/office/drawing/2014/main" id="{B25F36C9-9B95-3161-B884-F8231D677938}"/>
              </a:ext>
            </a:extLst>
          </p:cNvPr>
          <p:cNvSpPr txBox="1"/>
          <p:nvPr/>
        </p:nvSpPr>
        <p:spPr>
          <a:xfrm>
            <a:off x="2876215" y="32916"/>
            <a:ext cx="3791423" cy="400110"/>
          </a:xfrm>
          <a:prstGeom prst="rect">
            <a:avLst/>
          </a:prstGeom>
          <a:noFill/>
        </p:spPr>
        <p:txBody>
          <a:bodyPr wrap="none" rtlCol="0">
            <a:spAutoFit/>
          </a:bodyPr>
          <a:lstStyle/>
          <a:p>
            <a:r>
              <a:rPr lang="es-ES" sz="2000" u="sng" dirty="0" err="1">
                <a:latin typeface="Times New Roman" panose="02020603050405020304" pitchFamily="18" charset="0"/>
                <a:cs typeface="Times New Roman" panose="02020603050405020304" pitchFamily="18" charset="0"/>
              </a:rPr>
              <a:t>Photoabsorption</a:t>
            </a:r>
            <a:r>
              <a:rPr lang="es-ES" sz="2000" u="sng" dirty="0">
                <a:latin typeface="Times New Roman" panose="02020603050405020304" pitchFamily="18" charset="0"/>
                <a:cs typeface="Times New Roman" panose="02020603050405020304" pitchFamily="18" charset="0"/>
              </a:rPr>
              <a:t> vs </a:t>
            </a:r>
            <a:r>
              <a:rPr lang="es-ES" sz="2000" u="sng" dirty="0" err="1">
                <a:latin typeface="Times New Roman" panose="02020603050405020304" pitchFamily="18" charset="0"/>
                <a:cs typeface="Times New Roman" panose="02020603050405020304" pitchFamily="18" charset="0"/>
              </a:rPr>
              <a:t>quenching</a:t>
            </a:r>
            <a:r>
              <a:rPr lang="es-ES" sz="2000" u="sng" dirty="0">
                <a:latin typeface="Times New Roman" panose="02020603050405020304" pitchFamily="18" charset="0"/>
                <a:cs typeface="Times New Roman" panose="02020603050405020304" pitchFamily="18" charset="0"/>
              </a:rPr>
              <a:t> (IV)</a:t>
            </a:r>
            <a:endParaRPr lang="en-ES" sz="2000" u="sng"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0E74A7E4-A9FB-E019-E3C0-679996FBAB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89258"/>
            <a:ext cx="6016518" cy="53866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a:extLst>
              <a:ext uri="{FF2B5EF4-FFF2-40B4-BE49-F238E27FC236}">
                <a16:creationId xmlns:a16="http://schemas.microsoft.com/office/drawing/2014/main" id="{9BF6E948-C76C-C30E-EE67-D4DA5ECAC0CD}"/>
              </a:ext>
            </a:extLst>
          </p:cNvPr>
          <p:cNvSpPr txBox="1"/>
          <p:nvPr/>
        </p:nvSpPr>
        <p:spPr>
          <a:xfrm>
            <a:off x="2256302" y="3019561"/>
            <a:ext cx="3201986" cy="646331"/>
          </a:xfrm>
          <a:prstGeom prst="rect">
            <a:avLst/>
          </a:prstGeom>
          <a:noFill/>
        </p:spPr>
        <p:txBody>
          <a:bodyPr wrap="square" rtlCol="0">
            <a:spAutoFit/>
          </a:bodyPr>
          <a:lstStyle/>
          <a:p>
            <a:r>
              <a:rPr lang="es-ES" dirty="0" err="1">
                <a:latin typeface="Times New Roman" panose="02020603050405020304" pitchFamily="18" charset="0"/>
                <a:cs typeface="Times New Roman" panose="02020603050405020304" pitchFamily="18" charset="0"/>
              </a:rPr>
              <a:t>for</a:t>
            </a:r>
            <a:r>
              <a:rPr lang="es-ES" dirty="0">
                <a:latin typeface="Times New Roman" panose="02020603050405020304" pitchFamily="18" charset="0"/>
                <a:cs typeface="Times New Roman" panose="02020603050405020304" pitchFamily="18" charset="0"/>
              </a:rPr>
              <a:t> ~1-3 % </a:t>
            </a:r>
            <a:r>
              <a:rPr lang="en-ES" dirty="0">
                <a:latin typeface="Times New Roman" panose="02020603050405020304" pitchFamily="18" charset="0"/>
                <a:cs typeface="Times New Roman" panose="02020603050405020304" pitchFamily="18" charset="0"/>
              </a:rPr>
              <a:t>(at 1bar), </a:t>
            </a:r>
            <a:r>
              <a:rPr lang="es-ES" dirty="0">
                <a:latin typeface="Times New Roman" panose="02020603050405020304" pitchFamily="18" charset="0"/>
                <a:cs typeface="Times New Roman" panose="02020603050405020304" pitchFamily="18" charset="0"/>
              </a:rPr>
              <a:t>Townsend </a:t>
            </a:r>
            <a:r>
              <a:rPr lang="en-ES" dirty="0">
                <a:latin typeface="Times New Roman" panose="02020603050405020304" pitchFamily="18" charset="0"/>
                <a:cs typeface="Times New Roman" panose="02020603050405020304" pitchFamily="18" charset="0"/>
              </a:rPr>
              <a:t>breakdown </a:t>
            </a:r>
            <a:r>
              <a:rPr lang="en-GB" dirty="0">
                <a:latin typeface="Times New Roman" panose="02020603050405020304" pitchFamily="18" charset="0"/>
                <a:cs typeface="Times New Roman" panose="02020603050405020304" pitchFamily="18" charset="0"/>
              </a:rPr>
              <a:t>s</a:t>
            </a:r>
            <a:r>
              <a:rPr lang="en-ES" dirty="0">
                <a:latin typeface="Times New Roman" panose="02020603050405020304" pitchFamily="18" charset="0"/>
                <a:cs typeface="Times New Roman" panose="02020603050405020304" pitchFamily="18" charset="0"/>
              </a:rPr>
              <a:t>uppressed!</a:t>
            </a:r>
          </a:p>
        </p:txBody>
      </p:sp>
      <p:cxnSp>
        <p:nvCxnSpPr>
          <p:cNvPr id="7" name="Straight Arrow Connector 6">
            <a:extLst>
              <a:ext uri="{FF2B5EF4-FFF2-40B4-BE49-F238E27FC236}">
                <a16:creationId xmlns:a16="http://schemas.microsoft.com/office/drawing/2014/main" id="{32184088-8C70-97A3-10ED-4C59FDCCB44D}"/>
              </a:ext>
            </a:extLst>
          </p:cNvPr>
          <p:cNvCxnSpPr>
            <a:cxnSpLocks/>
          </p:cNvCxnSpPr>
          <p:nvPr/>
        </p:nvCxnSpPr>
        <p:spPr>
          <a:xfrm>
            <a:off x="3060085" y="3769131"/>
            <a:ext cx="115037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C989D8B6-034E-FB29-3D8A-BB018B1EF598}"/>
              </a:ext>
            </a:extLst>
          </p:cNvPr>
          <p:cNvCxnSpPr>
            <a:cxnSpLocks/>
          </p:cNvCxnSpPr>
          <p:nvPr/>
        </p:nvCxnSpPr>
        <p:spPr>
          <a:xfrm>
            <a:off x="3060085" y="6373786"/>
            <a:ext cx="3591523"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AE27B53D-06C4-F820-40FD-FED41E4982EA}"/>
              </a:ext>
            </a:extLst>
          </p:cNvPr>
          <p:cNvSpPr txBox="1"/>
          <p:nvPr/>
        </p:nvSpPr>
        <p:spPr>
          <a:xfrm>
            <a:off x="3336693" y="536265"/>
            <a:ext cx="2492990" cy="369332"/>
          </a:xfrm>
          <a:prstGeom prst="rect">
            <a:avLst/>
          </a:prstGeom>
          <a:noFill/>
          <a:ln>
            <a:solidFill>
              <a:srgbClr val="FF0000"/>
            </a:solidFill>
          </a:ln>
        </p:spPr>
        <p:txBody>
          <a:bodyPr wrap="none" rtlCol="0">
            <a:spAutoFit/>
          </a:bodyPr>
          <a:lstStyle/>
          <a:p>
            <a:r>
              <a:rPr lang="en-GB" dirty="0">
                <a:latin typeface="Times New Roman" panose="02020603050405020304" pitchFamily="18" charset="0"/>
                <a:cs typeface="Times New Roman" panose="02020603050405020304" pitchFamily="18" charset="0"/>
              </a:rPr>
              <a:t>c</a:t>
            </a:r>
            <a:r>
              <a:rPr lang="en-ES" dirty="0">
                <a:latin typeface="Times New Roman" panose="02020603050405020304" pitchFamily="18" charset="0"/>
                <a:cs typeface="Times New Roman" panose="02020603050405020304" pitchFamily="18" charset="0"/>
              </a:rPr>
              <a:t>ompleting the picture…</a:t>
            </a:r>
          </a:p>
        </p:txBody>
      </p:sp>
      <p:sp>
        <p:nvSpPr>
          <p:cNvPr id="11" name="TextBox 10">
            <a:extLst>
              <a:ext uri="{FF2B5EF4-FFF2-40B4-BE49-F238E27FC236}">
                <a16:creationId xmlns:a16="http://schemas.microsoft.com/office/drawing/2014/main" id="{AA15738A-2397-8021-2BC8-97B34AA70932}"/>
              </a:ext>
            </a:extLst>
          </p:cNvPr>
          <p:cNvSpPr txBox="1"/>
          <p:nvPr/>
        </p:nvSpPr>
        <p:spPr>
          <a:xfrm>
            <a:off x="5884862" y="4612833"/>
            <a:ext cx="3201986" cy="1200329"/>
          </a:xfrm>
          <a:prstGeom prst="rect">
            <a:avLst/>
          </a:prstGeom>
          <a:noFill/>
          <a:ln>
            <a:solidFill>
              <a:srgbClr val="FF0000"/>
            </a:solidFill>
          </a:ln>
        </p:spPr>
        <p:txBody>
          <a:bodyPr wrap="square" rtlCol="0">
            <a:spAutoFit/>
          </a:bodyPr>
          <a:lstStyle/>
          <a:p>
            <a:pPr algn="just"/>
            <a:r>
              <a:rPr lang="es-ES" dirty="0" err="1">
                <a:latin typeface="Times New Roman" panose="02020603050405020304" pitchFamily="18" charset="0"/>
                <a:cs typeface="Times New Roman" panose="02020603050405020304" pitchFamily="18" charset="0"/>
              </a:rPr>
              <a:t>Increased</a:t>
            </a:r>
            <a:r>
              <a:rPr lang="es-ES" dirty="0">
                <a:latin typeface="Times New Roman" panose="02020603050405020304" pitchFamily="18" charset="0"/>
                <a:cs typeface="Times New Roman" panose="02020603050405020304" pitchFamily="18" charset="0"/>
              </a:rPr>
              <a:t> VUV </a:t>
            </a:r>
            <a:r>
              <a:rPr lang="es-ES" dirty="0" err="1">
                <a:latin typeface="Times New Roman" panose="02020603050405020304" pitchFamily="18" charset="0"/>
                <a:cs typeface="Times New Roman" panose="02020603050405020304" pitchFamily="18" charset="0"/>
              </a:rPr>
              <a:t>quenching</a:t>
            </a:r>
            <a:r>
              <a:rPr lang="es-ES" dirty="0">
                <a:latin typeface="Times New Roman" panose="02020603050405020304" pitchFamily="18" charset="0"/>
                <a:cs typeface="Times New Roman" panose="02020603050405020304" pitchFamily="18" charset="0"/>
              </a:rPr>
              <a:t> </a:t>
            </a:r>
            <a:r>
              <a:rPr lang="es-ES" dirty="0" err="1">
                <a:latin typeface="Times New Roman" panose="02020603050405020304" pitchFamily="18" charset="0"/>
                <a:cs typeface="Times New Roman" panose="02020603050405020304" pitchFamily="18" charset="0"/>
              </a:rPr>
              <a:t>will</a:t>
            </a:r>
            <a:r>
              <a:rPr lang="es-ES" dirty="0">
                <a:latin typeface="Times New Roman" panose="02020603050405020304" pitchFamily="18" charset="0"/>
                <a:cs typeface="Times New Roman" panose="02020603050405020304" pitchFamily="18" charset="0"/>
              </a:rPr>
              <a:t> </a:t>
            </a:r>
            <a:r>
              <a:rPr lang="es-ES" dirty="0" err="1">
                <a:latin typeface="Times New Roman" panose="02020603050405020304" pitchFamily="18" charset="0"/>
                <a:cs typeface="Times New Roman" panose="02020603050405020304" pitchFamily="18" charset="0"/>
              </a:rPr>
              <a:t>stabilize</a:t>
            </a:r>
            <a:r>
              <a:rPr lang="es-ES" dirty="0">
                <a:latin typeface="Times New Roman" panose="02020603050405020304" pitchFamily="18" charset="0"/>
                <a:cs typeface="Times New Roman" panose="02020603050405020304" pitchFamily="18" charset="0"/>
              </a:rPr>
              <a:t> </a:t>
            </a:r>
            <a:r>
              <a:rPr lang="es-ES" dirty="0" err="1">
                <a:latin typeface="Times New Roman" panose="02020603050405020304" pitchFamily="18" charset="0"/>
                <a:cs typeface="Times New Roman" panose="02020603050405020304" pitchFamily="18" charset="0"/>
              </a:rPr>
              <a:t>streamer</a:t>
            </a:r>
            <a:r>
              <a:rPr lang="es-ES" dirty="0">
                <a:latin typeface="Times New Roman" panose="02020603050405020304" pitchFamily="18" charset="0"/>
                <a:cs typeface="Times New Roman" panose="02020603050405020304" pitchFamily="18" charset="0"/>
              </a:rPr>
              <a:t> </a:t>
            </a:r>
            <a:r>
              <a:rPr lang="es-ES" dirty="0" err="1">
                <a:latin typeface="Times New Roman" panose="02020603050405020304" pitchFamily="18" charset="0"/>
                <a:cs typeface="Times New Roman" panose="02020603050405020304" pitchFamily="18" charset="0"/>
              </a:rPr>
              <a:t>mechanism</a:t>
            </a:r>
            <a:r>
              <a:rPr lang="es-ES" dirty="0">
                <a:latin typeface="Times New Roman" panose="02020603050405020304" pitchFamily="18" charset="0"/>
                <a:cs typeface="Times New Roman" panose="02020603050405020304" pitchFamily="18" charset="0"/>
              </a:rPr>
              <a:t> and </a:t>
            </a:r>
            <a:r>
              <a:rPr lang="es-ES" dirty="0" err="1">
                <a:latin typeface="Times New Roman" panose="02020603050405020304" pitchFamily="18" charset="0"/>
                <a:cs typeface="Times New Roman" panose="02020603050405020304" pitchFamily="18" charset="0"/>
              </a:rPr>
              <a:t>feedback</a:t>
            </a:r>
            <a:r>
              <a:rPr lang="es-ES" dirty="0">
                <a:latin typeface="Times New Roman" panose="02020603050405020304" pitchFamily="18" charset="0"/>
                <a:cs typeface="Times New Roman" panose="02020603050405020304" pitchFamily="18" charset="0"/>
              </a:rPr>
              <a:t> </a:t>
            </a:r>
            <a:r>
              <a:rPr lang="es-ES" dirty="0" err="1">
                <a:latin typeface="Times New Roman" panose="02020603050405020304" pitchFamily="18" charset="0"/>
                <a:cs typeface="Times New Roman" panose="02020603050405020304" pitchFamily="18" charset="0"/>
              </a:rPr>
              <a:t>processes</a:t>
            </a:r>
            <a:r>
              <a:rPr lang="es-ES" dirty="0">
                <a:latin typeface="Times New Roman" panose="02020603050405020304" pitchFamily="18" charset="0"/>
                <a:cs typeface="Times New Roman" panose="02020603050405020304" pitchFamily="18" charset="0"/>
              </a:rPr>
              <a:t> (</a:t>
            </a:r>
            <a:r>
              <a:rPr lang="es-ES" dirty="0" err="1">
                <a:latin typeface="Times New Roman" panose="02020603050405020304" pitchFamily="18" charset="0"/>
                <a:cs typeface="Times New Roman" panose="02020603050405020304" pitchFamily="18" charset="0"/>
              </a:rPr>
              <a:t>depending</a:t>
            </a:r>
            <a:r>
              <a:rPr lang="es-ES" dirty="0">
                <a:latin typeface="Times New Roman" panose="02020603050405020304" pitchFamily="18" charset="0"/>
                <a:cs typeface="Times New Roman" panose="02020603050405020304" pitchFamily="18" charset="0"/>
              </a:rPr>
              <a:t> </a:t>
            </a:r>
            <a:r>
              <a:rPr lang="es-ES" dirty="0" err="1">
                <a:latin typeface="Times New Roman" panose="02020603050405020304" pitchFamily="18" charset="0"/>
                <a:cs typeface="Times New Roman" panose="02020603050405020304" pitchFamily="18" charset="0"/>
              </a:rPr>
              <a:t>on</a:t>
            </a:r>
            <a:r>
              <a:rPr lang="es-ES" dirty="0">
                <a:latin typeface="Times New Roman" panose="02020603050405020304" pitchFamily="18" charset="0"/>
                <a:cs typeface="Times New Roman" panose="02020603050405020304" pitchFamily="18" charset="0"/>
              </a:rPr>
              <a:t> </a:t>
            </a:r>
            <a:r>
              <a:rPr lang="es-ES" dirty="0" err="1">
                <a:latin typeface="Times New Roman" panose="02020603050405020304" pitchFamily="18" charset="0"/>
                <a:cs typeface="Times New Roman" panose="02020603050405020304" pitchFamily="18" charset="0"/>
              </a:rPr>
              <a:t>the</a:t>
            </a:r>
            <a:r>
              <a:rPr lang="es-ES" dirty="0">
                <a:latin typeface="Times New Roman" panose="02020603050405020304" pitchFamily="18" charset="0"/>
                <a:cs typeface="Times New Roman" panose="02020603050405020304" pitchFamily="18" charset="0"/>
              </a:rPr>
              <a:t> </a:t>
            </a:r>
            <a:r>
              <a:rPr lang="es-ES" dirty="0" err="1">
                <a:latin typeface="Times New Roman" panose="02020603050405020304" pitchFamily="18" charset="0"/>
                <a:cs typeface="Times New Roman" panose="02020603050405020304" pitchFamily="18" charset="0"/>
              </a:rPr>
              <a:t>geometry</a:t>
            </a:r>
            <a:r>
              <a:rPr lang="es-ES" dirty="0">
                <a:latin typeface="Times New Roman" panose="02020603050405020304" pitchFamily="18" charset="0"/>
                <a:cs typeface="Times New Roman" panose="02020603050405020304" pitchFamily="18" charset="0"/>
              </a:rPr>
              <a:t>)</a:t>
            </a:r>
            <a:endParaRPr lang="en-E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58906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7894AB-A5EC-4ACF-3C8A-7B6D2BDD567C}"/>
            </a:ext>
          </a:extLst>
        </p:cNvPr>
        <p:cNvGrpSpPr/>
        <p:nvPr/>
      </p:nvGrpSpPr>
      <p:grpSpPr>
        <a:xfrm>
          <a:off x="0" y="0"/>
          <a:ext cx="0" cy="0"/>
          <a:chOff x="0" y="0"/>
          <a:chExt cx="0" cy="0"/>
        </a:xfrm>
      </p:grpSpPr>
      <p:sp>
        <p:nvSpPr>
          <p:cNvPr id="31" name="Slide Number Placeholder 5">
            <a:extLst>
              <a:ext uri="{FF2B5EF4-FFF2-40B4-BE49-F238E27FC236}">
                <a16:creationId xmlns:a16="http://schemas.microsoft.com/office/drawing/2014/main" id="{44C71AC1-B0E4-ECDB-2BA4-D2280F1721A9}"/>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15</a:t>
            </a:fld>
            <a:endParaRPr lang="en-ES" dirty="0"/>
          </a:p>
        </p:txBody>
      </p:sp>
      <p:sp>
        <p:nvSpPr>
          <p:cNvPr id="4" name="TextBox 3">
            <a:extLst>
              <a:ext uri="{FF2B5EF4-FFF2-40B4-BE49-F238E27FC236}">
                <a16:creationId xmlns:a16="http://schemas.microsoft.com/office/drawing/2014/main" id="{CB917FD1-6F5F-8FD7-6B1D-30E7B845B457}"/>
              </a:ext>
            </a:extLst>
          </p:cNvPr>
          <p:cNvSpPr txBox="1"/>
          <p:nvPr/>
        </p:nvSpPr>
        <p:spPr>
          <a:xfrm>
            <a:off x="2649765" y="3082637"/>
            <a:ext cx="3650358" cy="461665"/>
          </a:xfrm>
          <a:prstGeom prst="rect">
            <a:avLst/>
          </a:prstGeom>
          <a:noFill/>
        </p:spPr>
        <p:txBody>
          <a:bodyPr wrap="none" rtlCol="0">
            <a:spAutoFit/>
          </a:bodyPr>
          <a:lstStyle/>
          <a:p>
            <a:r>
              <a:rPr lang="es-ES" sz="2400" dirty="0">
                <a:latin typeface="Times New Roman" panose="02020603050405020304" pitchFamily="18" charset="0"/>
                <a:cs typeface="Times New Roman" panose="02020603050405020304" pitchFamily="18" charset="0"/>
              </a:rPr>
              <a:t>(</a:t>
            </a:r>
            <a:r>
              <a:rPr lang="es-ES" sz="2400" dirty="0" err="1">
                <a:latin typeface="Times New Roman" panose="02020603050405020304" pitchFamily="18" charset="0"/>
                <a:cs typeface="Times New Roman" panose="02020603050405020304" pitchFamily="18" charset="0"/>
              </a:rPr>
              <a:t>some</a:t>
            </a:r>
            <a:r>
              <a:rPr lang="es-ES" sz="2400" dirty="0">
                <a:latin typeface="Times New Roman" panose="02020603050405020304" pitchFamily="18" charset="0"/>
                <a:cs typeface="Times New Roman" panose="02020603050405020304" pitchFamily="18" charset="0"/>
              </a:rPr>
              <a:t>) </a:t>
            </a:r>
            <a:r>
              <a:rPr lang="es-ES" sz="2400" dirty="0" err="1">
                <a:latin typeface="Times New Roman" panose="02020603050405020304" pitchFamily="18" charset="0"/>
                <a:cs typeface="Times New Roman" panose="02020603050405020304" pitchFamily="18" charset="0"/>
              </a:rPr>
              <a:t>direct</a:t>
            </a:r>
            <a:r>
              <a:rPr lang="es-ES" sz="2400" dirty="0">
                <a:latin typeface="Times New Roman" panose="02020603050405020304" pitchFamily="18" charset="0"/>
                <a:cs typeface="Times New Roman" panose="02020603050405020304" pitchFamily="18" charset="0"/>
              </a:rPr>
              <a:t> </a:t>
            </a:r>
            <a:r>
              <a:rPr lang="es-ES" sz="2400" dirty="0" err="1">
                <a:latin typeface="Times New Roman" panose="02020603050405020304" pitchFamily="18" charset="0"/>
                <a:cs typeface="Times New Roman" panose="02020603050405020304" pitchFamily="18" charset="0"/>
              </a:rPr>
              <a:t>measurements</a:t>
            </a:r>
            <a:endParaRPr lang="en-E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33896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357B2C-4F63-5C7B-93A8-9580538063B6}"/>
            </a:ext>
          </a:extLst>
        </p:cNvPr>
        <p:cNvGrpSpPr/>
        <p:nvPr/>
      </p:nvGrpSpPr>
      <p:grpSpPr>
        <a:xfrm>
          <a:off x="0" y="0"/>
          <a:ext cx="0" cy="0"/>
          <a:chOff x="0" y="0"/>
          <a:chExt cx="0" cy="0"/>
        </a:xfrm>
      </p:grpSpPr>
      <p:sp>
        <p:nvSpPr>
          <p:cNvPr id="31" name="Slide Number Placeholder 5">
            <a:extLst>
              <a:ext uri="{FF2B5EF4-FFF2-40B4-BE49-F238E27FC236}">
                <a16:creationId xmlns:a16="http://schemas.microsoft.com/office/drawing/2014/main" id="{881B2EB1-231D-CCAF-0AED-E757E301FC45}"/>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16</a:t>
            </a:fld>
            <a:endParaRPr lang="en-ES" dirty="0"/>
          </a:p>
        </p:txBody>
      </p:sp>
      <p:sp>
        <p:nvSpPr>
          <p:cNvPr id="3" name="TextBox 2">
            <a:extLst>
              <a:ext uri="{FF2B5EF4-FFF2-40B4-BE49-F238E27FC236}">
                <a16:creationId xmlns:a16="http://schemas.microsoft.com/office/drawing/2014/main" id="{D2BD092C-635C-D637-06A2-A778EA3C496D}"/>
              </a:ext>
            </a:extLst>
          </p:cNvPr>
          <p:cNvSpPr txBox="1"/>
          <p:nvPr/>
        </p:nvSpPr>
        <p:spPr>
          <a:xfrm>
            <a:off x="2343672" y="32916"/>
            <a:ext cx="4995663" cy="400110"/>
          </a:xfrm>
          <a:prstGeom prst="rect">
            <a:avLst/>
          </a:prstGeom>
          <a:noFill/>
        </p:spPr>
        <p:txBody>
          <a:bodyPr wrap="none" rtlCol="0">
            <a:spAutoFit/>
          </a:bodyPr>
          <a:lstStyle/>
          <a:p>
            <a:r>
              <a:rPr lang="es-ES" sz="2000" u="sng" dirty="0">
                <a:latin typeface="Times New Roman" panose="02020603050405020304" pitchFamily="18" charset="0"/>
                <a:cs typeface="Times New Roman" panose="02020603050405020304" pitchFamily="18" charset="0"/>
              </a:rPr>
              <a:t>VUV </a:t>
            </a:r>
            <a:r>
              <a:rPr lang="es-ES" sz="2000" u="sng" dirty="0" err="1">
                <a:latin typeface="Times New Roman" panose="02020603050405020304" pitchFamily="18" charset="0"/>
                <a:cs typeface="Times New Roman" panose="02020603050405020304" pitchFamily="18" charset="0"/>
              </a:rPr>
              <a:t>quenching</a:t>
            </a:r>
            <a:r>
              <a:rPr lang="es-ES" sz="2000" u="sng" dirty="0">
                <a:latin typeface="Times New Roman" panose="02020603050405020304" pitchFamily="18" charset="0"/>
                <a:cs typeface="Times New Roman" panose="02020603050405020304" pitchFamily="18" charset="0"/>
              </a:rPr>
              <a:t> in </a:t>
            </a:r>
            <a:r>
              <a:rPr lang="es-ES" sz="2000" u="sng" dirty="0" err="1">
                <a:latin typeface="Times New Roman" panose="02020603050405020304" pitchFamily="18" charset="0"/>
                <a:cs typeface="Times New Roman" panose="02020603050405020304" pitchFamily="18" charset="0"/>
              </a:rPr>
              <a:t>gaseous</a:t>
            </a:r>
            <a:r>
              <a:rPr lang="es-ES" sz="2000" u="sng" dirty="0">
                <a:latin typeface="Times New Roman" panose="02020603050405020304" pitchFamily="18" charset="0"/>
                <a:cs typeface="Times New Roman" panose="02020603050405020304" pitchFamily="18" charset="0"/>
              </a:rPr>
              <a:t> </a:t>
            </a:r>
            <a:r>
              <a:rPr lang="es-ES" sz="2000" u="sng" dirty="0" err="1">
                <a:latin typeface="Times New Roman" panose="02020603050405020304" pitchFamily="18" charset="0"/>
                <a:cs typeface="Times New Roman" panose="02020603050405020304" pitchFamily="18" charset="0"/>
              </a:rPr>
              <a:t>detectors</a:t>
            </a:r>
            <a:r>
              <a:rPr lang="es-ES" sz="2000" u="sng" dirty="0">
                <a:latin typeface="Times New Roman" panose="02020603050405020304" pitchFamily="18" charset="0"/>
                <a:cs typeface="Times New Roman" panose="02020603050405020304" pitchFamily="18" charset="0"/>
              </a:rPr>
              <a:t> (</a:t>
            </a:r>
            <a:r>
              <a:rPr lang="es-ES" sz="2000" b="1" u="sng" dirty="0" err="1">
                <a:latin typeface="Times New Roman" panose="02020603050405020304" pitchFamily="18" charset="0"/>
                <a:cs typeface="Times New Roman" panose="02020603050405020304" pitchFamily="18" charset="0"/>
              </a:rPr>
              <a:t>argon</a:t>
            </a:r>
            <a:r>
              <a:rPr lang="es-ES" sz="2000" u="sng" dirty="0">
                <a:latin typeface="Times New Roman" panose="02020603050405020304" pitchFamily="18" charset="0"/>
                <a:cs typeface="Times New Roman" panose="02020603050405020304" pitchFamily="18" charset="0"/>
              </a:rPr>
              <a:t>)</a:t>
            </a:r>
            <a:endParaRPr lang="en-ES" sz="2000" u="sng" dirty="0">
              <a:latin typeface="Times New Roman" panose="02020603050405020304" pitchFamily="18" charset="0"/>
              <a:cs typeface="Times New Roman" panose="02020603050405020304" pitchFamily="18" charset="0"/>
            </a:endParaRPr>
          </a:p>
        </p:txBody>
      </p:sp>
      <p:pic>
        <p:nvPicPr>
          <p:cNvPr id="8" name="Picture 7" descr="A screenshot of a computer&#10;&#10;AI-generated content may be incorrect.">
            <a:extLst>
              <a:ext uri="{FF2B5EF4-FFF2-40B4-BE49-F238E27FC236}">
                <a16:creationId xmlns:a16="http://schemas.microsoft.com/office/drawing/2014/main" id="{BAC88568-A5EF-DCC2-2DFC-FCC6AD1AB31E}"/>
              </a:ext>
            </a:extLst>
          </p:cNvPr>
          <p:cNvPicPr>
            <a:picLocks noChangeAspect="1"/>
          </p:cNvPicPr>
          <p:nvPr/>
        </p:nvPicPr>
        <p:blipFill>
          <a:blip r:embed="rId2"/>
          <a:srcRect l="57397" t="35865" r="8824" b="33333"/>
          <a:stretch>
            <a:fillRect/>
          </a:stretch>
        </p:blipFill>
        <p:spPr>
          <a:xfrm>
            <a:off x="144550" y="720433"/>
            <a:ext cx="4427450" cy="2523297"/>
          </a:xfrm>
          <a:prstGeom prst="rect">
            <a:avLst/>
          </a:prstGeom>
        </p:spPr>
      </p:pic>
      <p:pic>
        <p:nvPicPr>
          <p:cNvPr id="10" name="Picture 9" descr="A screenshot of a computer&#10;&#10;AI-generated content may be incorrect.">
            <a:extLst>
              <a:ext uri="{FF2B5EF4-FFF2-40B4-BE49-F238E27FC236}">
                <a16:creationId xmlns:a16="http://schemas.microsoft.com/office/drawing/2014/main" id="{57EFFCF2-08DE-2C17-7280-451C269415C9}"/>
              </a:ext>
            </a:extLst>
          </p:cNvPr>
          <p:cNvPicPr>
            <a:picLocks noChangeAspect="1"/>
          </p:cNvPicPr>
          <p:nvPr/>
        </p:nvPicPr>
        <p:blipFill>
          <a:blip r:embed="rId3"/>
          <a:srcRect l="26039" t="47132" r="42138" b="23295"/>
          <a:stretch>
            <a:fillRect/>
          </a:stretch>
        </p:blipFill>
        <p:spPr>
          <a:xfrm>
            <a:off x="5043055" y="748144"/>
            <a:ext cx="4100945" cy="2381804"/>
          </a:xfrm>
          <a:prstGeom prst="rect">
            <a:avLst/>
          </a:prstGeom>
        </p:spPr>
      </p:pic>
      <p:sp>
        <p:nvSpPr>
          <p:cNvPr id="11" name="TextBox 10">
            <a:extLst>
              <a:ext uri="{FF2B5EF4-FFF2-40B4-BE49-F238E27FC236}">
                <a16:creationId xmlns:a16="http://schemas.microsoft.com/office/drawing/2014/main" id="{784048F1-7267-03A9-9CF1-2560BBE724CF}"/>
              </a:ext>
            </a:extLst>
          </p:cNvPr>
          <p:cNvSpPr txBox="1"/>
          <p:nvPr/>
        </p:nvSpPr>
        <p:spPr>
          <a:xfrm>
            <a:off x="3384216" y="475796"/>
            <a:ext cx="3243196"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(electroluminescence conditions)</a:t>
            </a:r>
          </a:p>
        </p:txBody>
      </p:sp>
      <p:pic>
        <p:nvPicPr>
          <p:cNvPr id="15" name="Picture 14" descr="A screenshot of a computer&#10;&#10;AI-generated content may be incorrect.">
            <a:extLst>
              <a:ext uri="{FF2B5EF4-FFF2-40B4-BE49-F238E27FC236}">
                <a16:creationId xmlns:a16="http://schemas.microsoft.com/office/drawing/2014/main" id="{4132CC9D-AFE0-61D0-D915-DA0BE08C1609}"/>
              </a:ext>
            </a:extLst>
          </p:cNvPr>
          <p:cNvPicPr>
            <a:picLocks noChangeAspect="1"/>
          </p:cNvPicPr>
          <p:nvPr/>
        </p:nvPicPr>
        <p:blipFill>
          <a:blip r:embed="rId4"/>
          <a:srcRect l="11409" t="41854" r="16043" b="13084"/>
          <a:stretch>
            <a:fillRect/>
          </a:stretch>
        </p:blipFill>
        <p:spPr>
          <a:xfrm>
            <a:off x="1174173" y="3254305"/>
            <a:ext cx="6941127" cy="2694590"/>
          </a:xfrm>
          <a:prstGeom prst="rect">
            <a:avLst/>
          </a:prstGeom>
        </p:spPr>
      </p:pic>
      <p:sp>
        <p:nvSpPr>
          <p:cNvPr id="16" name="TextBox 15">
            <a:extLst>
              <a:ext uri="{FF2B5EF4-FFF2-40B4-BE49-F238E27FC236}">
                <a16:creationId xmlns:a16="http://schemas.microsoft.com/office/drawing/2014/main" id="{D8CA2AFC-8592-46C6-B543-07C981B793BA}"/>
              </a:ext>
            </a:extLst>
          </p:cNvPr>
          <p:cNvSpPr txBox="1"/>
          <p:nvPr/>
        </p:nvSpPr>
        <p:spPr>
          <a:xfrm>
            <a:off x="2692014" y="5330236"/>
            <a:ext cx="4207550" cy="1000274"/>
          </a:xfrm>
          <a:prstGeom prst="rect">
            <a:avLst/>
          </a:prstGeom>
          <a:noFill/>
          <a:ln w="19050">
            <a:noFill/>
          </a:ln>
        </p:spPr>
        <p:txBody>
          <a:bodyPr wrap="square" rtlCol="0">
            <a:spAutoFit/>
          </a:bodyPr>
          <a:lstStyle/>
          <a:p>
            <a:pPr>
              <a:spcBef>
                <a:spcPts val="600"/>
              </a:spcBef>
            </a:pPr>
            <a:r>
              <a:rPr lang="en-GB" dirty="0">
                <a:latin typeface="Times New Roman" panose="02020603050405020304" pitchFamily="18" charset="0"/>
                <a:cs typeface="Times New Roman" panose="02020603050405020304" pitchFamily="18" charset="0"/>
              </a:rPr>
              <a:t>C</a:t>
            </a:r>
            <a:r>
              <a:rPr lang="en-ES" dirty="0">
                <a:latin typeface="Times New Roman" panose="02020603050405020304" pitchFamily="18" charset="0"/>
                <a:cs typeface="Times New Roman" panose="02020603050405020304" pitchFamily="18" charset="0"/>
              </a:rPr>
              <a:t>ompatible with dominance of quenching for very low concentrations:</a:t>
            </a:r>
          </a:p>
          <a:p>
            <a:pPr>
              <a:spcBef>
                <a:spcPts val="600"/>
              </a:spcBef>
            </a:pPr>
            <a:r>
              <a:rPr lang="en-ES" dirty="0">
                <a:latin typeface="Times New Roman" panose="02020603050405020304" pitchFamily="18" charset="0"/>
                <a:cs typeface="Times New Roman" panose="02020603050405020304" pitchFamily="18" charset="0"/>
              </a:rPr>
              <a:t>P</a:t>
            </a:r>
            <a:r>
              <a:rPr lang="en-ES" baseline="-25000" dirty="0">
                <a:latin typeface="Times New Roman" panose="02020603050405020304" pitchFamily="18" charset="0"/>
                <a:cs typeface="Times New Roman" panose="02020603050405020304" pitchFamily="18" charset="0"/>
              </a:rPr>
              <a:t>scin</a:t>
            </a:r>
            <a:r>
              <a:rPr lang="en-ES" dirty="0">
                <a:latin typeface="Times New Roman" panose="02020603050405020304" pitchFamily="18" charset="0"/>
                <a:cs typeface="Times New Roman" panose="02020603050405020304" pitchFamily="18" charset="0"/>
              </a:rPr>
              <a:t> ~ 1/𝛕 · (1/𝛕 + K</a:t>
            </a:r>
            <a:r>
              <a:rPr lang="en-ES" baseline="-25000" dirty="0">
                <a:latin typeface="Times New Roman" panose="02020603050405020304" pitchFamily="18" charset="0"/>
                <a:cs typeface="Times New Roman" panose="02020603050405020304" pitchFamily="18" charset="0"/>
              </a:rPr>
              <a:t>Q</a:t>
            </a:r>
            <a:r>
              <a:rPr lang="en-ES" dirty="0">
                <a:latin typeface="Times New Roman" panose="02020603050405020304" pitchFamily="18" charset="0"/>
                <a:cs typeface="Times New Roman" panose="02020603050405020304" pitchFamily="18" charset="0"/>
              </a:rPr>
              <a:t>) ~1/f</a:t>
            </a:r>
          </a:p>
        </p:txBody>
      </p:sp>
      <p:sp>
        <p:nvSpPr>
          <p:cNvPr id="6" name="TextBox 5">
            <a:extLst>
              <a:ext uri="{FF2B5EF4-FFF2-40B4-BE49-F238E27FC236}">
                <a16:creationId xmlns:a16="http://schemas.microsoft.com/office/drawing/2014/main" id="{29D5DEE7-E53D-6542-B730-5FE1556AB8C6}"/>
              </a:ext>
            </a:extLst>
          </p:cNvPr>
          <p:cNvSpPr txBox="1"/>
          <p:nvPr/>
        </p:nvSpPr>
        <p:spPr>
          <a:xfrm>
            <a:off x="1304059" y="6330440"/>
            <a:ext cx="6681354" cy="523220"/>
          </a:xfrm>
          <a:prstGeom prst="rect">
            <a:avLst/>
          </a:prstGeom>
          <a:noFill/>
        </p:spPr>
        <p:txBody>
          <a:bodyPr wrap="square">
            <a:spAutoFit/>
          </a:bodyPr>
          <a:lstStyle/>
          <a:p>
            <a:r>
              <a:rPr lang="en-GB" sz="1400" dirty="0">
                <a:latin typeface="Times New Roman" panose="02020603050405020304" pitchFamily="18" charset="0"/>
                <a:cs typeface="Times New Roman" panose="02020603050405020304" pitchFamily="18" charset="0"/>
              </a:rPr>
              <a:t>T. Takahashi et al, </a:t>
            </a:r>
            <a:r>
              <a:rPr lang="en-GB" sz="1400" i="1" dirty="0">
                <a:latin typeface="Times New Roman" panose="02020603050405020304" pitchFamily="18" charset="0"/>
                <a:cs typeface="Times New Roman" panose="02020603050405020304" pitchFamily="18" charset="0"/>
              </a:rPr>
              <a:t>Emission spectra from </a:t>
            </a:r>
            <a:r>
              <a:rPr lang="en-GB" sz="1400" i="1" dirty="0" err="1">
                <a:latin typeface="Times New Roman" panose="02020603050405020304" pitchFamily="18" charset="0"/>
                <a:cs typeface="Times New Roman" panose="02020603050405020304" pitchFamily="18" charset="0"/>
              </a:rPr>
              <a:t>Ar</a:t>
            </a:r>
            <a:r>
              <a:rPr lang="en-GB" sz="1400" i="1" dirty="0">
                <a:latin typeface="Times New Roman" panose="02020603050405020304" pitchFamily="18" charset="0"/>
                <a:cs typeface="Times New Roman" panose="02020603050405020304" pitchFamily="18" charset="0"/>
              </a:rPr>
              <a:t>-Xe, </a:t>
            </a:r>
            <a:r>
              <a:rPr lang="en-GB" sz="1400" i="1" dirty="0" err="1">
                <a:latin typeface="Times New Roman" panose="02020603050405020304" pitchFamily="18" charset="0"/>
                <a:cs typeface="Times New Roman" panose="02020603050405020304" pitchFamily="18" charset="0"/>
              </a:rPr>
              <a:t>Ar</a:t>
            </a:r>
            <a:r>
              <a:rPr lang="en-GB" sz="1400" i="1" dirty="0">
                <a:latin typeface="Times New Roman" panose="02020603050405020304" pitchFamily="18" charset="0"/>
                <a:cs typeface="Times New Roman" panose="02020603050405020304" pitchFamily="18" charset="0"/>
              </a:rPr>
              <a:t>-Kr, Ar-N</a:t>
            </a:r>
            <a:r>
              <a:rPr lang="en-GB" sz="1400" i="1" baseline="-25000" dirty="0">
                <a:latin typeface="Times New Roman" panose="02020603050405020304" pitchFamily="18" charset="0"/>
                <a:cs typeface="Times New Roman" panose="02020603050405020304" pitchFamily="18" charset="0"/>
              </a:rPr>
              <a:t>2</a:t>
            </a:r>
            <a:r>
              <a:rPr lang="en-GB" sz="1400" i="1" dirty="0">
                <a:latin typeface="Times New Roman" panose="02020603050405020304" pitchFamily="18" charset="0"/>
                <a:cs typeface="Times New Roman" panose="02020603050405020304" pitchFamily="18" charset="0"/>
              </a:rPr>
              <a:t>, Ar-CH</a:t>
            </a:r>
            <a:r>
              <a:rPr lang="en-GB" sz="1400" i="1" baseline="-25000" dirty="0">
                <a:latin typeface="Times New Roman" panose="02020603050405020304" pitchFamily="18" charset="0"/>
                <a:cs typeface="Times New Roman" panose="02020603050405020304" pitchFamily="18" charset="0"/>
              </a:rPr>
              <a:t>4</a:t>
            </a:r>
            <a:r>
              <a:rPr lang="en-GB" sz="1400" i="1" dirty="0">
                <a:latin typeface="Times New Roman" panose="02020603050405020304" pitchFamily="18" charset="0"/>
                <a:cs typeface="Times New Roman" panose="02020603050405020304" pitchFamily="18" charset="0"/>
              </a:rPr>
              <a:t>, Ar-CO</a:t>
            </a:r>
            <a:r>
              <a:rPr lang="en-GB" sz="1400" i="1" baseline="-25000" dirty="0">
                <a:latin typeface="Times New Roman" panose="02020603050405020304" pitchFamily="18" charset="0"/>
                <a:cs typeface="Times New Roman" panose="02020603050405020304" pitchFamily="18" charset="0"/>
              </a:rPr>
              <a:t>2</a:t>
            </a:r>
            <a:r>
              <a:rPr lang="en-GB" sz="1400" i="1" dirty="0">
                <a:latin typeface="Times New Roman" panose="02020603050405020304" pitchFamily="18" charset="0"/>
                <a:cs typeface="Times New Roman" panose="02020603050405020304" pitchFamily="18" charset="0"/>
              </a:rPr>
              <a:t> and Xe-N</a:t>
            </a:r>
            <a:r>
              <a:rPr lang="en-GB" sz="1400" i="1" baseline="-25000" dirty="0">
                <a:latin typeface="Times New Roman" panose="02020603050405020304" pitchFamily="18" charset="0"/>
                <a:cs typeface="Times New Roman" panose="02020603050405020304" pitchFamily="18" charset="0"/>
              </a:rPr>
              <a:t>2</a:t>
            </a:r>
            <a:r>
              <a:rPr lang="en-GB" sz="1400" i="1" dirty="0">
                <a:latin typeface="Times New Roman" panose="02020603050405020304" pitchFamily="18" charset="0"/>
                <a:cs typeface="Times New Roman" panose="02020603050405020304" pitchFamily="18" charset="0"/>
              </a:rPr>
              <a:t> gas scintillation proportional counters</a:t>
            </a:r>
            <a:r>
              <a:rPr lang="en-GB" sz="1400" dirty="0">
                <a:latin typeface="Times New Roman" panose="02020603050405020304" pitchFamily="18" charset="0"/>
                <a:cs typeface="Times New Roman" panose="02020603050405020304" pitchFamily="18" charset="0"/>
              </a:rPr>
              <a:t>, NIMA 205(1983)591</a:t>
            </a:r>
          </a:p>
        </p:txBody>
      </p:sp>
      <p:sp>
        <p:nvSpPr>
          <p:cNvPr id="7" name="Rectangle 6">
            <a:extLst>
              <a:ext uri="{FF2B5EF4-FFF2-40B4-BE49-F238E27FC236}">
                <a16:creationId xmlns:a16="http://schemas.microsoft.com/office/drawing/2014/main" id="{9F7BA9E6-F091-6582-99E3-1DF738C944BE}"/>
              </a:ext>
            </a:extLst>
          </p:cNvPr>
          <p:cNvSpPr/>
          <p:nvPr/>
        </p:nvSpPr>
        <p:spPr>
          <a:xfrm>
            <a:off x="2692015" y="5371801"/>
            <a:ext cx="4051686" cy="95870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Tree>
    <p:extLst>
      <p:ext uri="{BB962C8B-B14F-4D97-AF65-F5344CB8AC3E}">
        <p14:creationId xmlns:p14="http://schemas.microsoft.com/office/powerpoint/2010/main" val="18727462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238104-35DE-9B22-94E0-CE253C15D775}"/>
            </a:ext>
          </a:extLst>
        </p:cNvPr>
        <p:cNvGrpSpPr/>
        <p:nvPr/>
      </p:nvGrpSpPr>
      <p:grpSpPr>
        <a:xfrm>
          <a:off x="0" y="0"/>
          <a:ext cx="0" cy="0"/>
          <a:chOff x="0" y="0"/>
          <a:chExt cx="0" cy="0"/>
        </a:xfrm>
      </p:grpSpPr>
      <p:sp>
        <p:nvSpPr>
          <p:cNvPr id="31" name="Slide Number Placeholder 5">
            <a:extLst>
              <a:ext uri="{FF2B5EF4-FFF2-40B4-BE49-F238E27FC236}">
                <a16:creationId xmlns:a16="http://schemas.microsoft.com/office/drawing/2014/main" id="{9BF4D0BC-A2C5-0620-92FC-3023DF58E4F9}"/>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17</a:t>
            </a:fld>
            <a:endParaRPr lang="en-ES" dirty="0"/>
          </a:p>
        </p:txBody>
      </p:sp>
      <p:sp>
        <p:nvSpPr>
          <p:cNvPr id="5" name="TextBox 4">
            <a:extLst>
              <a:ext uri="{FF2B5EF4-FFF2-40B4-BE49-F238E27FC236}">
                <a16:creationId xmlns:a16="http://schemas.microsoft.com/office/drawing/2014/main" id="{85FF1E38-7AD6-A4E4-18FB-C315A4776A93}"/>
              </a:ext>
            </a:extLst>
          </p:cNvPr>
          <p:cNvSpPr txBox="1"/>
          <p:nvPr/>
        </p:nvSpPr>
        <p:spPr>
          <a:xfrm>
            <a:off x="2215099" y="32916"/>
            <a:ext cx="5043560" cy="400110"/>
          </a:xfrm>
          <a:prstGeom prst="rect">
            <a:avLst/>
          </a:prstGeom>
          <a:noFill/>
        </p:spPr>
        <p:txBody>
          <a:bodyPr wrap="none" rtlCol="0">
            <a:spAutoFit/>
          </a:bodyPr>
          <a:lstStyle/>
          <a:p>
            <a:r>
              <a:rPr lang="es-ES" sz="2000" u="sng" dirty="0">
                <a:latin typeface="Times New Roman" panose="02020603050405020304" pitchFamily="18" charset="0"/>
                <a:cs typeface="Times New Roman" panose="02020603050405020304" pitchFamily="18" charset="0"/>
              </a:rPr>
              <a:t>VUV </a:t>
            </a:r>
            <a:r>
              <a:rPr lang="es-ES" sz="2000" u="sng" dirty="0" err="1">
                <a:latin typeface="Times New Roman" panose="02020603050405020304" pitchFamily="18" charset="0"/>
                <a:cs typeface="Times New Roman" panose="02020603050405020304" pitchFamily="18" charset="0"/>
              </a:rPr>
              <a:t>quenching</a:t>
            </a:r>
            <a:r>
              <a:rPr lang="es-ES" sz="2000" u="sng" dirty="0">
                <a:latin typeface="Times New Roman" panose="02020603050405020304" pitchFamily="18" charset="0"/>
                <a:cs typeface="Times New Roman" panose="02020603050405020304" pitchFamily="18" charset="0"/>
              </a:rPr>
              <a:t> in </a:t>
            </a:r>
            <a:r>
              <a:rPr lang="es-ES" sz="2000" u="sng" dirty="0" err="1">
                <a:latin typeface="Times New Roman" panose="02020603050405020304" pitchFamily="18" charset="0"/>
                <a:cs typeface="Times New Roman" panose="02020603050405020304" pitchFamily="18" charset="0"/>
              </a:rPr>
              <a:t>gaseous</a:t>
            </a:r>
            <a:r>
              <a:rPr lang="es-ES" sz="2000" u="sng" dirty="0">
                <a:latin typeface="Times New Roman" panose="02020603050405020304" pitchFamily="18" charset="0"/>
                <a:cs typeface="Times New Roman" panose="02020603050405020304" pitchFamily="18" charset="0"/>
              </a:rPr>
              <a:t> </a:t>
            </a:r>
            <a:r>
              <a:rPr lang="es-ES" sz="2000" u="sng" dirty="0" err="1">
                <a:latin typeface="Times New Roman" panose="02020603050405020304" pitchFamily="18" charset="0"/>
                <a:cs typeface="Times New Roman" panose="02020603050405020304" pitchFamily="18" charset="0"/>
              </a:rPr>
              <a:t>detectors</a:t>
            </a:r>
            <a:r>
              <a:rPr lang="es-ES" sz="2000" u="sng" dirty="0">
                <a:latin typeface="Times New Roman" panose="02020603050405020304" pitchFamily="18" charset="0"/>
                <a:cs typeface="Times New Roman" panose="02020603050405020304" pitchFamily="18" charset="0"/>
              </a:rPr>
              <a:t> (</a:t>
            </a:r>
            <a:r>
              <a:rPr lang="es-ES" sz="2000" b="1" u="sng" dirty="0" err="1">
                <a:latin typeface="Times New Roman" panose="02020603050405020304" pitchFamily="18" charset="0"/>
                <a:cs typeface="Times New Roman" panose="02020603050405020304" pitchFamily="18" charset="0"/>
              </a:rPr>
              <a:t>xenon</a:t>
            </a:r>
            <a:r>
              <a:rPr lang="es-ES" sz="2000" u="sng" dirty="0">
                <a:latin typeface="Times New Roman" panose="02020603050405020304" pitchFamily="18" charset="0"/>
                <a:cs typeface="Times New Roman" panose="02020603050405020304" pitchFamily="18" charset="0"/>
              </a:rPr>
              <a:t>)</a:t>
            </a:r>
            <a:endParaRPr lang="en-ES" sz="2000" u="sng"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D75BC016-7C68-5125-B731-404AC2F2119B}"/>
              </a:ext>
            </a:extLst>
          </p:cNvPr>
          <p:cNvSpPr txBox="1"/>
          <p:nvPr/>
        </p:nvSpPr>
        <p:spPr>
          <a:xfrm>
            <a:off x="3384216" y="475796"/>
            <a:ext cx="3243196"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(electroluminescence conditions)</a:t>
            </a:r>
          </a:p>
        </p:txBody>
      </p:sp>
      <p:pic>
        <p:nvPicPr>
          <p:cNvPr id="8" name="Picture 7" descr="A screenshot of a computer&#10;&#10;AI-generated content may be incorrect.">
            <a:extLst>
              <a:ext uri="{FF2B5EF4-FFF2-40B4-BE49-F238E27FC236}">
                <a16:creationId xmlns:a16="http://schemas.microsoft.com/office/drawing/2014/main" id="{A2FB2809-8CBE-C519-3633-C084055E2B6D}"/>
              </a:ext>
            </a:extLst>
          </p:cNvPr>
          <p:cNvPicPr>
            <a:picLocks noChangeAspect="1"/>
          </p:cNvPicPr>
          <p:nvPr/>
        </p:nvPicPr>
        <p:blipFill>
          <a:blip r:embed="rId2"/>
          <a:srcRect l="43897" t="56812" r="34169" b="7094"/>
          <a:stretch>
            <a:fillRect/>
          </a:stretch>
        </p:blipFill>
        <p:spPr>
          <a:xfrm>
            <a:off x="6306811" y="1857699"/>
            <a:ext cx="2841317" cy="2922118"/>
          </a:xfrm>
          <a:prstGeom prst="rect">
            <a:avLst/>
          </a:prstGeom>
        </p:spPr>
      </p:pic>
      <p:pic>
        <p:nvPicPr>
          <p:cNvPr id="9" name="Picture 8" descr="A screenshot of a computer&#10;&#10;AI-generated content may be incorrect.">
            <a:extLst>
              <a:ext uri="{FF2B5EF4-FFF2-40B4-BE49-F238E27FC236}">
                <a16:creationId xmlns:a16="http://schemas.microsoft.com/office/drawing/2014/main" id="{BF3D6154-90FE-9CFF-4164-D1866A9A22C2}"/>
              </a:ext>
            </a:extLst>
          </p:cNvPr>
          <p:cNvPicPr>
            <a:picLocks noChangeAspect="1"/>
          </p:cNvPicPr>
          <p:nvPr/>
        </p:nvPicPr>
        <p:blipFill>
          <a:blip r:embed="rId2"/>
          <a:srcRect l="55784" t="19608" r="22282" b="44299"/>
          <a:stretch>
            <a:fillRect/>
          </a:stretch>
        </p:blipFill>
        <p:spPr>
          <a:xfrm>
            <a:off x="3646144" y="887898"/>
            <a:ext cx="2660667" cy="2736331"/>
          </a:xfrm>
          <a:prstGeom prst="rect">
            <a:avLst/>
          </a:prstGeom>
        </p:spPr>
      </p:pic>
      <p:pic>
        <p:nvPicPr>
          <p:cNvPr id="10" name="Picture 9" descr="A screenshot of a computer&#10;&#10;AI-generated content may be incorrect.">
            <a:extLst>
              <a:ext uri="{FF2B5EF4-FFF2-40B4-BE49-F238E27FC236}">
                <a16:creationId xmlns:a16="http://schemas.microsoft.com/office/drawing/2014/main" id="{5C88AB08-E36D-8C72-9535-22C695D2A9C1}"/>
              </a:ext>
            </a:extLst>
          </p:cNvPr>
          <p:cNvPicPr>
            <a:picLocks noChangeAspect="1"/>
          </p:cNvPicPr>
          <p:nvPr/>
        </p:nvPicPr>
        <p:blipFill>
          <a:blip r:embed="rId2"/>
          <a:srcRect l="32147" t="19608" r="46017" b="44299"/>
          <a:stretch>
            <a:fillRect/>
          </a:stretch>
        </p:blipFill>
        <p:spPr>
          <a:xfrm>
            <a:off x="3646144" y="3729561"/>
            <a:ext cx="2648705" cy="2736331"/>
          </a:xfrm>
          <a:prstGeom prst="rect">
            <a:avLst/>
          </a:prstGeom>
        </p:spPr>
      </p:pic>
      <p:sp>
        <p:nvSpPr>
          <p:cNvPr id="11" name="TextBox 10">
            <a:extLst>
              <a:ext uri="{FF2B5EF4-FFF2-40B4-BE49-F238E27FC236}">
                <a16:creationId xmlns:a16="http://schemas.microsoft.com/office/drawing/2014/main" id="{2452CD3E-46D9-08AC-88A3-03CE40C7F54A}"/>
              </a:ext>
            </a:extLst>
          </p:cNvPr>
          <p:cNvSpPr txBox="1"/>
          <p:nvPr/>
        </p:nvSpPr>
        <p:spPr>
          <a:xfrm>
            <a:off x="6371595" y="5201197"/>
            <a:ext cx="2648705" cy="1169551"/>
          </a:xfrm>
          <a:prstGeom prst="rect">
            <a:avLst/>
          </a:prstGeom>
          <a:noFill/>
        </p:spPr>
        <p:txBody>
          <a:bodyPr wrap="square" rtlCol="0">
            <a:spAutoFit/>
          </a:bodyPr>
          <a:lstStyle/>
          <a:p>
            <a:pPr algn="just"/>
            <a:r>
              <a:rPr lang="en-ES" sz="1400" dirty="0">
                <a:latin typeface="Times New Roman" panose="02020603050405020304" pitchFamily="18" charset="0"/>
                <a:cs typeface="Times New Roman" panose="02020603050405020304" pitchFamily="18" charset="0"/>
              </a:rPr>
              <a:t>C. A. O. Henriques, </a:t>
            </a:r>
            <a:r>
              <a:rPr lang="en-ES" sz="1400" i="1" dirty="0">
                <a:latin typeface="Times New Roman" panose="02020603050405020304" pitchFamily="18" charset="0"/>
                <a:cs typeface="Times New Roman" panose="02020603050405020304" pitchFamily="18" charset="0"/>
              </a:rPr>
              <a:t>Studies of xenon mixtures with molecular additives for the NEXT electroluminescent TPC, </a:t>
            </a:r>
            <a:r>
              <a:rPr lang="en-ES" sz="1400" dirty="0">
                <a:latin typeface="Times New Roman" panose="02020603050405020304" pitchFamily="18" charset="0"/>
                <a:cs typeface="Times New Roman" panose="02020603050405020304" pitchFamily="18" charset="0"/>
              </a:rPr>
              <a:t>PhD thesis, Dec 2018</a:t>
            </a:r>
          </a:p>
        </p:txBody>
      </p:sp>
      <p:pic>
        <p:nvPicPr>
          <p:cNvPr id="13" name="Picture 12" descr="A screenshot of a computer&#10;&#10;AI-generated content may be incorrect.">
            <a:extLst>
              <a:ext uri="{FF2B5EF4-FFF2-40B4-BE49-F238E27FC236}">
                <a16:creationId xmlns:a16="http://schemas.microsoft.com/office/drawing/2014/main" id="{1B1A501F-CEC6-D738-8A22-FB75099E779E}"/>
              </a:ext>
            </a:extLst>
          </p:cNvPr>
          <p:cNvPicPr>
            <a:picLocks/>
          </p:cNvPicPr>
          <p:nvPr/>
        </p:nvPicPr>
        <p:blipFill>
          <a:blip r:embed="rId3"/>
          <a:srcRect l="29234" t="34439" r="25134" b="15080"/>
          <a:stretch>
            <a:fillRect/>
          </a:stretch>
        </p:blipFill>
        <p:spPr>
          <a:xfrm>
            <a:off x="0" y="1910789"/>
            <a:ext cx="3583253" cy="2922118"/>
          </a:xfrm>
          <a:prstGeom prst="rect">
            <a:avLst/>
          </a:prstGeom>
        </p:spPr>
      </p:pic>
      <p:pic>
        <p:nvPicPr>
          <p:cNvPr id="15" name="Picture 14" descr="A screenshot of a computer&#10;&#10;AI-generated content may be incorrect.">
            <a:extLst>
              <a:ext uri="{FF2B5EF4-FFF2-40B4-BE49-F238E27FC236}">
                <a16:creationId xmlns:a16="http://schemas.microsoft.com/office/drawing/2014/main" id="{80822AA9-4F5A-DB99-2D8A-94AF861E80FE}"/>
              </a:ext>
            </a:extLst>
          </p:cNvPr>
          <p:cNvPicPr>
            <a:picLocks noChangeAspect="1"/>
          </p:cNvPicPr>
          <p:nvPr/>
        </p:nvPicPr>
        <p:blipFill>
          <a:blip r:embed="rId4"/>
          <a:srcRect l="35975" t="84349" r="60137" b="8266"/>
          <a:stretch>
            <a:fillRect/>
          </a:stretch>
        </p:blipFill>
        <p:spPr>
          <a:xfrm>
            <a:off x="1956500" y="4867789"/>
            <a:ext cx="734667" cy="872207"/>
          </a:xfrm>
          <a:prstGeom prst="rect">
            <a:avLst/>
          </a:prstGeom>
        </p:spPr>
      </p:pic>
      <p:sp>
        <p:nvSpPr>
          <p:cNvPr id="16" name="Right Arrow 15">
            <a:extLst>
              <a:ext uri="{FF2B5EF4-FFF2-40B4-BE49-F238E27FC236}">
                <a16:creationId xmlns:a16="http://schemas.microsoft.com/office/drawing/2014/main" id="{C706ECA8-3219-AF5E-5057-F87C0C38F71B}"/>
              </a:ext>
            </a:extLst>
          </p:cNvPr>
          <p:cNvSpPr/>
          <p:nvPr/>
        </p:nvSpPr>
        <p:spPr>
          <a:xfrm>
            <a:off x="2798616" y="5134431"/>
            <a:ext cx="549108" cy="318655"/>
          </a:xfrm>
          <a:prstGeom prst="rightArrow">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pic>
        <p:nvPicPr>
          <p:cNvPr id="17" name="Picture 16" descr="A screenshot of a computer&#10;&#10;AI-generated content may be incorrect.">
            <a:extLst>
              <a:ext uri="{FF2B5EF4-FFF2-40B4-BE49-F238E27FC236}">
                <a16:creationId xmlns:a16="http://schemas.microsoft.com/office/drawing/2014/main" id="{3CC39FED-1725-085F-55B2-F0572B22D3CF}"/>
              </a:ext>
            </a:extLst>
          </p:cNvPr>
          <p:cNvPicPr>
            <a:picLocks noChangeAspect="1"/>
          </p:cNvPicPr>
          <p:nvPr/>
        </p:nvPicPr>
        <p:blipFill>
          <a:blip r:embed="rId4"/>
          <a:srcRect l="27986" t="84928" r="67592" b="8266"/>
          <a:stretch>
            <a:fillRect/>
          </a:stretch>
        </p:blipFill>
        <p:spPr>
          <a:xfrm>
            <a:off x="1428750" y="4918865"/>
            <a:ext cx="835747" cy="803871"/>
          </a:xfrm>
          <a:prstGeom prst="rect">
            <a:avLst/>
          </a:prstGeom>
        </p:spPr>
      </p:pic>
      <p:sp>
        <p:nvSpPr>
          <p:cNvPr id="18" name="TextBox 17">
            <a:extLst>
              <a:ext uri="{FF2B5EF4-FFF2-40B4-BE49-F238E27FC236}">
                <a16:creationId xmlns:a16="http://schemas.microsoft.com/office/drawing/2014/main" id="{2A041FFF-EF2F-328F-59CF-41059086DD73}"/>
              </a:ext>
            </a:extLst>
          </p:cNvPr>
          <p:cNvSpPr txBox="1"/>
          <p:nvPr/>
        </p:nvSpPr>
        <p:spPr>
          <a:xfrm>
            <a:off x="49882" y="6050657"/>
            <a:ext cx="4207550" cy="723275"/>
          </a:xfrm>
          <a:prstGeom prst="rect">
            <a:avLst/>
          </a:prstGeom>
          <a:noFill/>
          <a:ln w="19050">
            <a:noFill/>
          </a:ln>
        </p:spPr>
        <p:txBody>
          <a:bodyPr wrap="square" rtlCol="0">
            <a:spAutoFit/>
          </a:bodyPr>
          <a:lstStyle/>
          <a:p>
            <a:pPr>
              <a:spcBef>
                <a:spcPts val="600"/>
              </a:spcBef>
            </a:pPr>
            <a:r>
              <a:rPr lang="en-GB" dirty="0">
                <a:latin typeface="Times New Roman" panose="02020603050405020304" pitchFamily="18" charset="0"/>
                <a:cs typeface="Times New Roman" panose="02020603050405020304" pitchFamily="18" charset="0"/>
              </a:rPr>
              <a:t>C</a:t>
            </a:r>
            <a:r>
              <a:rPr lang="en-ES" dirty="0">
                <a:latin typeface="Times New Roman" panose="02020603050405020304" pitchFamily="18" charset="0"/>
                <a:cs typeface="Times New Roman" panose="02020603050405020304" pitchFamily="18" charset="0"/>
              </a:rPr>
              <a:t>ompatible with dominance of quenching:</a:t>
            </a:r>
          </a:p>
          <a:p>
            <a:pPr>
              <a:spcBef>
                <a:spcPts val="600"/>
              </a:spcBef>
            </a:pPr>
            <a:r>
              <a:rPr lang="en-ES" dirty="0">
                <a:latin typeface="Times New Roman" panose="02020603050405020304" pitchFamily="18" charset="0"/>
                <a:cs typeface="Times New Roman" panose="02020603050405020304" pitchFamily="18" charset="0"/>
              </a:rPr>
              <a:t>P</a:t>
            </a:r>
            <a:r>
              <a:rPr lang="en-ES" baseline="-25000" dirty="0">
                <a:latin typeface="Times New Roman" panose="02020603050405020304" pitchFamily="18" charset="0"/>
                <a:cs typeface="Times New Roman" panose="02020603050405020304" pitchFamily="18" charset="0"/>
              </a:rPr>
              <a:t>scin</a:t>
            </a:r>
            <a:r>
              <a:rPr lang="en-ES" dirty="0">
                <a:latin typeface="Times New Roman" panose="02020603050405020304" pitchFamily="18" charset="0"/>
                <a:cs typeface="Times New Roman" panose="02020603050405020304" pitchFamily="18" charset="0"/>
              </a:rPr>
              <a:t> ~ 1/𝛕 · (1/𝛕 + K</a:t>
            </a:r>
            <a:r>
              <a:rPr lang="en-ES" baseline="-25000" dirty="0">
                <a:latin typeface="Times New Roman" panose="02020603050405020304" pitchFamily="18" charset="0"/>
                <a:cs typeface="Times New Roman" panose="02020603050405020304" pitchFamily="18" charset="0"/>
              </a:rPr>
              <a:t>Q</a:t>
            </a:r>
            <a:r>
              <a:rPr lang="en-ES" dirty="0">
                <a:latin typeface="Times New Roman" panose="02020603050405020304" pitchFamily="18" charset="0"/>
                <a:cs typeface="Times New Roman" panose="02020603050405020304" pitchFamily="18" charset="0"/>
              </a:rPr>
              <a:t>) ~1/f</a:t>
            </a:r>
          </a:p>
        </p:txBody>
      </p:sp>
      <p:sp>
        <p:nvSpPr>
          <p:cNvPr id="19" name="Rectangle 18">
            <a:extLst>
              <a:ext uri="{FF2B5EF4-FFF2-40B4-BE49-F238E27FC236}">
                <a16:creationId xmlns:a16="http://schemas.microsoft.com/office/drawing/2014/main" id="{6C8EA86A-7B42-78FB-9915-E9E7D1415D06}"/>
              </a:ext>
            </a:extLst>
          </p:cNvPr>
          <p:cNvSpPr/>
          <p:nvPr/>
        </p:nvSpPr>
        <p:spPr>
          <a:xfrm>
            <a:off x="49882" y="6050657"/>
            <a:ext cx="4051063" cy="723275"/>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Tree>
    <p:extLst>
      <p:ext uri="{BB962C8B-B14F-4D97-AF65-F5344CB8AC3E}">
        <p14:creationId xmlns:p14="http://schemas.microsoft.com/office/powerpoint/2010/main" val="10252745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BDDB0F-5A8E-F055-C49A-4F1741CFF842}"/>
            </a:ext>
          </a:extLst>
        </p:cNvPr>
        <p:cNvGrpSpPr/>
        <p:nvPr/>
      </p:nvGrpSpPr>
      <p:grpSpPr>
        <a:xfrm>
          <a:off x="0" y="0"/>
          <a:ext cx="0" cy="0"/>
          <a:chOff x="0" y="0"/>
          <a:chExt cx="0" cy="0"/>
        </a:xfrm>
      </p:grpSpPr>
      <p:sp>
        <p:nvSpPr>
          <p:cNvPr id="31" name="Slide Number Placeholder 5">
            <a:extLst>
              <a:ext uri="{FF2B5EF4-FFF2-40B4-BE49-F238E27FC236}">
                <a16:creationId xmlns:a16="http://schemas.microsoft.com/office/drawing/2014/main" id="{8E47BE7A-A380-C8C4-06C8-81B23C068269}"/>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18</a:t>
            </a:fld>
            <a:endParaRPr lang="en-ES" dirty="0"/>
          </a:p>
        </p:txBody>
      </p:sp>
      <p:sp>
        <p:nvSpPr>
          <p:cNvPr id="2" name="TextBox 1">
            <a:extLst>
              <a:ext uri="{FF2B5EF4-FFF2-40B4-BE49-F238E27FC236}">
                <a16:creationId xmlns:a16="http://schemas.microsoft.com/office/drawing/2014/main" id="{504A587A-8DBA-ADE0-B660-B18B9AFA9E4E}"/>
              </a:ext>
            </a:extLst>
          </p:cNvPr>
          <p:cNvSpPr txBox="1"/>
          <p:nvPr/>
        </p:nvSpPr>
        <p:spPr>
          <a:xfrm>
            <a:off x="3727505" y="577868"/>
            <a:ext cx="1688989" cy="369332"/>
          </a:xfrm>
          <a:prstGeom prst="rect">
            <a:avLst/>
          </a:prstGeom>
          <a:noFill/>
          <a:ln w="19050">
            <a:solidFill>
              <a:schemeClr val="accent4"/>
            </a:solidFill>
          </a:ln>
        </p:spPr>
        <p:txBody>
          <a:bodyPr wrap="none" rtlCol="0">
            <a:spAutoFit/>
          </a:bodyPr>
          <a:lstStyle/>
          <a:p>
            <a:r>
              <a:rPr lang="en-ES" dirty="0">
                <a:latin typeface="Times New Roman" panose="02020603050405020304" pitchFamily="18" charset="0"/>
                <a:cs typeface="Times New Roman" panose="02020603050405020304" pitchFamily="18" charset="0"/>
              </a:rPr>
              <a:t>Argon-Nitrogen</a:t>
            </a:r>
          </a:p>
        </p:txBody>
      </p:sp>
      <p:sp>
        <p:nvSpPr>
          <p:cNvPr id="5" name="TextBox 4">
            <a:extLst>
              <a:ext uri="{FF2B5EF4-FFF2-40B4-BE49-F238E27FC236}">
                <a16:creationId xmlns:a16="http://schemas.microsoft.com/office/drawing/2014/main" id="{836A0F4C-15F7-3553-7BDF-DB3AC659848A}"/>
              </a:ext>
            </a:extLst>
          </p:cNvPr>
          <p:cNvSpPr txBox="1"/>
          <p:nvPr/>
        </p:nvSpPr>
        <p:spPr>
          <a:xfrm>
            <a:off x="1172092" y="32916"/>
            <a:ext cx="7106817" cy="400110"/>
          </a:xfrm>
          <a:prstGeom prst="rect">
            <a:avLst/>
          </a:prstGeom>
          <a:noFill/>
        </p:spPr>
        <p:txBody>
          <a:bodyPr wrap="none" rtlCol="0">
            <a:spAutoFit/>
          </a:bodyPr>
          <a:lstStyle/>
          <a:p>
            <a:r>
              <a:rPr lang="en-GB" sz="2000" u="sng" dirty="0">
                <a:latin typeface="Times New Roman" panose="02020603050405020304" pitchFamily="18" charset="0"/>
                <a:cs typeface="Times New Roman" panose="02020603050405020304" pitchFamily="18" charset="0"/>
              </a:rPr>
              <a:t>The golden VUV quenching channel (gaseous wavelength-shifting)</a:t>
            </a:r>
            <a:endParaRPr lang="en-ES" sz="2000" u="sng" dirty="0">
              <a:latin typeface="Times New Roman" panose="02020603050405020304" pitchFamily="18" charset="0"/>
              <a:cs typeface="Times New Roman" panose="02020603050405020304" pitchFamily="18" charset="0"/>
            </a:endParaRPr>
          </a:p>
        </p:txBody>
      </p:sp>
      <p:pic>
        <p:nvPicPr>
          <p:cNvPr id="7" name="Picture 6" descr="A screenshot of a computer&#10;&#10;AI-generated content may be incorrect.">
            <a:extLst>
              <a:ext uri="{FF2B5EF4-FFF2-40B4-BE49-F238E27FC236}">
                <a16:creationId xmlns:a16="http://schemas.microsoft.com/office/drawing/2014/main" id="{9F1A95D0-DC1A-CD2D-0B45-F5F1D1AE0491}"/>
              </a:ext>
            </a:extLst>
          </p:cNvPr>
          <p:cNvPicPr>
            <a:picLocks noChangeAspect="1"/>
          </p:cNvPicPr>
          <p:nvPr/>
        </p:nvPicPr>
        <p:blipFill>
          <a:blip r:embed="rId2"/>
          <a:srcRect l="48032" t="36602" r="10614" b="16054"/>
          <a:stretch>
            <a:fillRect/>
          </a:stretch>
        </p:blipFill>
        <p:spPr>
          <a:xfrm>
            <a:off x="232895" y="1872035"/>
            <a:ext cx="4412421" cy="3157165"/>
          </a:xfrm>
          <a:prstGeom prst="rect">
            <a:avLst/>
          </a:prstGeom>
        </p:spPr>
      </p:pic>
      <p:pic>
        <p:nvPicPr>
          <p:cNvPr id="9" name="Picture 8" descr="A screenshot of a computer&#10;&#10;AI-generated content may be incorrect.">
            <a:extLst>
              <a:ext uri="{FF2B5EF4-FFF2-40B4-BE49-F238E27FC236}">
                <a16:creationId xmlns:a16="http://schemas.microsoft.com/office/drawing/2014/main" id="{5D2AE4DC-5456-08A1-05B9-70E7CD7975A0}"/>
              </a:ext>
            </a:extLst>
          </p:cNvPr>
          <p:cNvPicPr>
            <a:picLocks noChangeAspect="1"/>
          </p:cNvPicPr>
          <p:nvPr/>
        </p:nvPicPr>
        <p:blipFill>
          <a:blip r:embed="rId3"/>
          <a:srcRect l="41355" t="47272" r="29327" b="35008"/>
          <a:stretch>
            <a:fillRect/>
          </a:stretch>
        </p:blipFill>
        <p:spPr>
          <a:xfrm>
            <a:off x="5111690" y="1413940"/>
            <a:ext cx="2718867" cy="1027029"/>
          </a:xfrm>
          <a:prstGeom prst="rect">
            <a:avLst/>
          </a:prstGeom>
        </p:spPr>
      </p:pic>
      <p:pic>
        <p:nvPicPr>
          <p:cNvPr id="11" name="Picture 10" descr="A screenshot of a computer&#10;&#10;AI-generated content may be incorrect.">
            <a:extLst>
              <a:ext uri="{FF2B5EF4-FFF2-40B4-BE49-F238E27FC236}">
                <a16:creationId xmlns:a16="http://schemas.microsoft.com/office/drawing/2014/main" id="{7D7EDFAD-BF73-1030-68F7-8769D46B9BB0}"/>
              </a:ext>
            </a:extLst>
          </p:cNvPr>
          <p:cNvPicPr>
            <a:picLocks noChangeAspect="1"/>
          </p:cNvPicPr>
          <p:nvPr/>
        </p:nvPicPr>
        <p:blipFill>
          <a:blip r:embed="rId4"/>
          <a:srcRect l="4991" t="31301" r="52313" b="18788"/>
          <a:stretch>
            <a:fillRect/>
          </a:stretch>
        </p:blipFill>
        <p:spPr>
          <a:xfrm>
            <a:off x="5125545" y="2440969"/>
            <a:ext cx="3785560" cy="2765790"/>
          </a:xfrm>
          <a:prstGeom prst="rect">
            <a:avLst/>
          </a:prstGeom>
        </p:spPr>
      </p:pic>
      <p:sp>
        <p:nvSpPr>
          <p:cNvPr id="12" name="TextBox 11">
            <a:extLst>
              <a:ext uri="{FF2B5EF4-FFF2-40B4-BE49-F238E27FC236}">
                <a16:creationId xmlns:a16="http://schemas.microsoft.com/office/drawing/2014/main" id="{82B01770-22E8-D237-2016-5824D4420BCB}"/>
              </a:ext>
            </a:extLst>
          </p:cNvPr>
          <p:cNvSpPr txBox="1"/>
          <p:nvPr/>
        </p:nvSpPr>
        <p:spPr>
          <a:xfrm>
            <a:off x="2347369" y="6049122"/>
            <a:ext cx="4412422" cy="646331"/>
          </a:xfrm>
          <a:prstGeom prst="rect">
            <a:avLst/>
          </a:prstGeom>
          <a:noFill/>
        </p:spPr>
        <p:txBody>
          <a:bodyPr wrap="square" rtlCol="0">
            <a:spAutoFit/>
          </a:bodyPr>
          <a:lstStyle/>
          <a:p>
            <a:pPr algn="just"/>
            <a:r>
              <a:rPr lang="en-GB" dirty="0">
                <a:latin typeface="Times New Roman" panose="02020603050405020304" pitchFamily="18" charset="0"/>
                <a:cs typeface="Times New Roman" panose="02020603050405020304" pitchFamily="18" charset="0"/>
              </a:rPr>
              <a:t>n</a:t>
            </a:r>
            <a:r>
              <a:rPr lang="en-ES" dirty="0">
                <a:latin typeface="Times New Roman" panose="02020603050405020304" pitchFamily="18" charset="0"/>
                <a:cs typeface="Times New Roman" panose="02020603050405020304" pitchFamily="18" charset="0"/>
              </a:rPr>
              <a:t>o quantitative results on the wavelength-shifting efficiency (needs electron transport)</a:t>
            </a:r>
          </a:p>
        </p:txBody>
      </p:sp>
      <p:sp>
        <p:nvSpPr>
          <p:cNvPr id="13" name="U-turn Arrow 12">
            <a:extLst>
              <a:ext uri="{FF2B5EF4-FFF2-40B4-BE49-F238E27FC236}">
                <a16:creationId xmlns:a16="http://schemas.microsoft.com/office/drawing/2014/main" id="{B56F62AC-872F-B66B-0654-FF98DC59E980}"/>
              </a:ext>
            </a:extLst>
          </p:cNvPr>
          <p:cNvSpPr/>
          <p:nvPr/>
        </p:nvSpPr>
        <p:spPr>
          <a:xfrm>
            <a:off x="1690257" y="1392100"/>
            <a:ext cx="1773382" cy="479935"/>
          </a:xfrm>
          <a:prstGeom prst="uturnArrow">
            <a:avLst>
              <a:gd name="adj1" fmla="val 25000"/>
              <a:gd name="adj2" fmla="val 25000"/>
              <a:gd name="adj3" fmla="val 25000"/>
              <a:gd name="adj4" fmla="val 43750"/>
              <a:gd name="adj5" fmla="val 100000"/>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solidFill>
                <a:schemeClr val="tx1"/>
              </a:solidFill>
            </a:endParaRPr>
          </a:p>
        </p:txBody>
      </p:sp>
    </p:spTree>
    <p:extLst>
      <p:ext uri="{BB962C8B-B14F-4D97-AF65-F5344CB8AC3E}">
        <p14:creationId xmlns:p14="http://schemas.microsoft.com/office/powerpoint/2010/main" val="12621316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752B82-E853-52F0-77E4-BE792912D12E}"/>
            </a:ext>
          </a:extLst>
        </p:cNvPr>
        <p:cNvGrpSpPr/>
        <p:nvPr/>
      </p:nvGrpSpPr>
      <p:grpSpPr>
        <a:xfrm>
          <a:off x="0" y="0"/>
          <a:ext cx="0" cy="0"/>
          <a:chOff x="0" y="0"/>
          <a:chExt cx="0" cy="0"/>
        </a:xfrm>
      </p:grpSpPr>
      <p:sp>
        <p:nvSpPr>
          <p:cNvPr id="31" name="Slide Number Placeholder 5">
            <a:extLst>
              <a:ext uri="{FF2B5EF4-FFF2-40B4-BE49-F238E27FC236}">
                <a16:creationId xmlns:a16="http://schemas.microsoft.com/office/drawing/2014/main" id="{532661A9-2C9C-1E83-1FC9-B81A98CE8088}"/>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19</a:t>
            </a:fld>
            <a:endParaRPr lang="en-ES" dirty="0"/>
          </a:p>
        </p:txBody>
      </p:sp>
      <p:sp>
        <p:nvSpPr>
          <p:cNvPr id="3" name="TextBox 2">
            <a:extLst>
              <a:ext uri="{FF2B5EF4-FFF2-40B4-BE49-F238E27FC236}">
                <a16:creationId xmlns:a16="http://schemas.microsoft.com/office/drawing/2014/main" id="{B9B353A9-3E71-DF85-1524-BD648F10315D}"/>
              </a:ext>
            </a:extLst>
          </p:cNvPr>
          <p:cNvSpPr txBox="1"/>
          <p:nvPr/>
        </p:nvSpPr>
        <p:spPr>
          <a:xfrm>
            <a:off x="1172092" y="32916"/>
            <a:ext cx="7106817" cy="400110"/>
          </a:xfrm>
          <a:prstGeom prst="rect">
            <a:avLst/>
          </a:prstGeom>
          <a:noFill/>
        </p:spPr>
        <p:txBody>
          <a:bodyPr wrap="none" rtlCol="0">
            <a:spAutoFit/>
          </a:bodyPr>
          <a:lstStyle/>
          <a:p>
            <a:r>
              <a:rPr lang="en-GB" sz="2000" u="sng" dirty="0">
                <a:latin typeface="Times New Roman" panose="02020603050405020304" pitchFamily="18" charset="0"/>
                <a:cs typeface="Times New Roman" panose="02020603050405020304" pitchFamily="18" charset="0"/>
              </a:rPr>
              <a:t>The golden VUV quenching channel (gaseous wavelength-shifting)</a:t>
            </a:r>
            <a:endParaRPr lang="en-ES" sz="2000" u="sng"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655C854E-DAAF-B778-C2BE-64E6798AFBEE}"/>
              </a:ext>
            </a:extLst>
          </p:cNvPr>
          <p:cNvSpPr txBox="1"/>
          <p:nvPr/>
        </p:nvSpPr>
        <p:spPr>
          <a:xfrm>
            <a:off x="3727505" y="577868"/>
            <a:ext cx="1206421" cy="369332"/>
          </a:xfrm>
          <a:prstGeom prst="rect">
            <a:avLst/>
          </a:prstGeom>
          <a:noFill/>
          <a:ln w="19050">
            <a:solidFill>
              <a:srgbClr val="FF0000"/>
            </a:solidFill>
          </a:ln>
        </p:spPr>
        <p:txBody>
          <a:bodyPr wrap="none" rtlCol="0">
            <a:spAutoFit/>
          </a:bodyPr>
          <a:lstStyle/>
          <a:p>
            <a:r>
              <a:rPr lang="en-ES" dirty="0">
                <a:latin typeface="Times New Roman" panose="02020603050405020304" pitchFamily="18" charset="0"/>
                <a:cs typeface="Times New Roman" panose="02020603050405020304" pitchFamily="18" charset="0"/>
              </a:rPr>
              <a:t>Argon-CF</a:t>
            </a:r>
            <a:r>
              <a:rPr lang="en-ES" baseline="-25000" dirty="0">
                <a:latin typeface="Times New Roman" panose="02020603050405020304" pitchFamily="18" charset="0"/>
                <a:cs typeface="Times New Roman" panose="02020603050405020304" pitchFamily="18" charset="0"/>
              </a:rPr>
              <a:t>4</a:t>
            </a:r>
            <a:endParaRPr lang="en-ES"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B972F14D-0949-F029-E539-3D1E90CD7647}"/>
              </a:ext>
            </a:extLst>
          </p:cNvPr>
          <p:cNvSpPr txBox="1"/>
          <p:nvPr/>
        </p:nvSpPr>
        <p:spPr>
          <a:xfrm>
            <a:off x="1724890" y="5757139"/>
            <a:ext cx="5458692" cy="523220"/>
          </a:xfrm>
          <a:prstGeom prst="rect">
            <a:avLst/>
          </a:prstGeom>
          <a:noFill/>
        </p:spPr>
        <p:txBody>
          <a:bodyPr wrap="square">
            <a:spAutoFit/>
          </a:bodyPr>
          <a:lstStyle/>
          <a:p>
            <a:pPr>
              <a:buNone/>
            </a:pPr>
            <a:r>
              <a:rPr lang="en-GB" sz="1400" dirty="0">
                <a:effectLst/>
                <a:latin typeface="Times New Roman" panose="02020603050405020304" pitchFamily="18" charset="0"/>
                <a:cs typeface="Times New Roman" panose="02020603050405020304" pitchFamily="18" charset="0"/>
              </a:rPr>
              <a:t>P. </a:t>
            </a:r>
            <a:r>
              <a:rPr lang="en-GB" sz="1400" dirty="0" err="1">
                <a:effectLst/>
                <a:latin typeface="Times New Roman" panose="02020603050405020304" pitchFamily="18" charset="0"/>
                <a:cs typeface="Times New Roman" panose="02020603050405020304" pitchFamily="18" charset="0"/>
              </a:rPr>
              <a:t>Amedo</a:t>
            </a:r>
            <a:r>
              <a:rPr lang="en-GB" sz="1400" dirty="0">
                <a:effectLst/>
                <a:latin typeface="Times New Roman" panose="02020603050405020304" pitchFamily="18" charset="0"/>
                <a:cs typeface="Times New Roman" panose="02020603050405020304" pitchFamily="18" charset="0"/>
              </a:rPr>
              <a:t> et al., </a:t>
            </a:r>
            <a:r>
              <a:rPr lang="en-GB" sz="1400" i="1" dirty="0">
                <a:effectLst/>
                <a:latin typeface="Times New Roman" panose="02020603050405020304" pitchFamily="18" charset="0"/>
                <a:cs typeface="Times New Roman" panose="02020603050405020304" pitchFamily="18" charset="0"/>
              </a:rPr>
              <a:t>Observation of strong wavelength-shifting in the argon-tetrafluoromethane system</a:t>
            </a:r>
            <a:r>
              <a:rPr lang="en-GB" sz="1400" dirty="0">
                <a:effectLst/>
                <a:latin typeface="Times New Roman" panose="02020603050405020304" pitchFamily="18" charset="0"/>
                <a:cs typeface="Times New Roman" panose="02020603050405020304" pitchFamily="18" charset="0"/>
              </a:rPr>
              <a:t>, </a:t>
            </a:r>
            <a:r>
              <a:rPr lang="en-GB" sz="1400" dirty="0">
                <a:latin typeface="Times New Roman" panose="02020603050405020304" pitchFamily="18" charset="0"/>
                <a:cs typeface="Times New Roman" panose="02020603050405020304" pitchFamily="18" charset="0"/>
              </a:rPr>
              <a:t>Front. Detect. Sci. Technol 1:1282854 (2024)</a:t>
            </a:r>
          </a:p>
        </p:txBody>
      </p:sp>
      <p:pic>
        <p:nvPicPr>
          <p:cNvPr id="11" name="Picture 10" descr="A screenshot of a computer&#10;&#10;AI-generated content may be incorrect.">
            <a:extLst>
              <a:ext uri="{FF2B5EF4-FFF2-40B4-BE49-F238E27FC236}">
                <a16:creationId xmlns:a16="http://schemas.microsoft.com/office/drawing/2014/main" id="{DF482427-914E-7015-0827-7DDAB9DDF0E2}"/>
              </a:ext>
            </a:extLst>
          </p:cNvPr>
          <p:cNvPicPr>
            <a:picLocks noChangeAspect="1"/>
          </p:cNvPicPr>
          <p:nvPr/>
        </p:nvPicPr>
        <p:blipFill>
          <a:blip r:embed="rId2"/>
          <a:srcRect l="29234" t="31301" r="11942" b="11372"/>
          <a:stretch>
            <a:fillRect/>
          </a:stretch>
        </p:blipFill>
        <p:spPr>
          <a:xfrm>
            <a:off x="20461" y="1528627"/>
            <a:ext cx="6293122" cy="3833084"/>
          </a:xfrm>
          <a:prstGeom prst="rect">
            <a:avLst/>
          </a:prstGeom>
        </p:spPr>
      </p:pic>
      <p:pic>
        <p:nvPicPr>
          <p:cNvPr id="13" name="Picture 12" descr="A screenshot of a computer&#10;&#10;AI-generated content may be incorrect.">
            <a:extLst>
              <a:ext uri="{FF2B5EF4-FFF2-40B4-BE49-F238E27FC236}">
                <a16:creationId xmlns:a16="http://schemas.microsoft.com/office/drawing/2014/main" id="{78A3A62A-FD02-EBCC-901B-014E438CCD83}"/>
              </a:ext>
            </a:extLst>
          </p:cNvPr>
          <p:cNvPicPr>
            <a:picLocks noChangeAspect="1"/>
          </p:cNvPicPr>
          <p:nvPr/>
        </p:nvPicPr>
        <p:blipFill>
          <a:blip r:embed="rId3"/>
          <a:srcRect l="31373" t="69233" r="42602" b="20499"/>
          <a:stretch>
            <a:fillRect/>
          </a:stretch>
        </p:blipFill>
        <p:spPr>
          <a:xfrm>
            <a:off x="6230451" y="1351489"/>
            <a:ext cx="2920000" cy="720000"/>
          </a:xfrm>
          <a:prstGeom prst="rect">
            <a:avLst/>
          </a:prstGeom>
        </p:spPr>
      </p:pic>
      <p:pic>
        <p:nvPicPr>
          <p:cNvPr id="14" name="Picture 13" descr="A screenshot of a computer&#10;&#10;AI-generated content may be incorrect.">
            <a:extLst>
              <a:ext uri="{FF2B5EF4-FFF2-40B4-BE49-F238E27FC236}">
                <a16:creationId xmlns:a16="http://schemas.microsoft.com/office/drawing/2014/main" id="{F589B337-726C-5AA7-1ABE-F4D2AF2B92DF}"/>
              </a:ext>
            </a:extLst>
          </p:cNvPr>
          <p:cNvPicPr>
            <a:picLocks noChangeAspect="1"/>
          </p:cNvPicPr>
          <p:nvPr/>
        </p:nvPicPr>
        <p:blipFill>
          <a:blip r:embed="rId3"/>
          <a:srcRect l="33066" t="31551" r="43939" b="59323"/>
          <a:stretch>
            <a:fillRect/>
          </a:stretch>
        </p:blipFill>
        <p:spPr>
          <a:xfrm>
            <a:off x="6312078" y="3716290"/>
            <a:ext cx="2665670" cy="661252"/>
          </a:xfrm>
          <a:prstGeom prst="rect">
            <a:avLst/>
          </a:prstGeom>
        </p:spPr>
      </p:pic>
      <p:pic>
        <p:nvPicPr>
          <p:cNvPr id="17" name="Picture 16" descr="A screenshot of a computer&#10;&#10;AI-generated content may be incorrect.">
            <a:extLst>
              <a:ext uri="{FF2B5EF4-FFF2-40B4-BE49-F238E27FC236}">
                <a16:creationId xmlns:a16="http://schemas.microsoft.com/office/drawing/2014/main" id="{F0F0EA0E-42B3-802E-0ED0-429711F686AD}"/>
              </a:ext>
            </a:extLst>
          </p:cNvPr>
          <p:cNvPicPr>
            <a:picLocks noChangeAspect="1"/>
          </p:cNvPicPr>
          <p:nvPr/>
        </p:nvPicPr>
        <p:blipFill>
          <a:blip r:embed="rId4"/>
          <a:srcRect l="60784" t="56902" r="14617" b="37970"/>
          <a:stretch>
            <a:fillRect/>
          </a:stretch>
        </p:blipFill>
        <p:spPr>
          <a:xfrm>
            <a:off x="6327437" y="4392044"/>
            <a:ext cx="2802708" cy="365124"/>
          </a:xfrm>
          <a:prstGeom prst="rect">
            <a:avLst/>
          </a:prstGeom>
        </p:spPr>
      </p:pic>
      <p:pic>
        <p:nvPicPr>
          <p:cNvPr id="18" name="Picture 17" descr="A screenshot of a computer&#10;&#10;AI-generated content may be incorrect.">
            <a:extLst>
              <a:ext uri="{FF2B5EF4-FFF2-40B4-BE49-F238E27FC236}">
                <a16:creationId xmlns:a16="http://schemas.microsoft.com/office/drawing/2014/main" id="{709DF312-2CB8-319D-08A0-7DBAF879F24A}"/>
              </a:ext>
            </a:extLst>
          </p:cNvPr>
          <p:cNvPicPr>
            <a:picLocks noChangeAspect="1"/>
          </p:cNvPicPr>
          <p:nvPr/>
        </p:nvPicPr>
        <p:blipFill>
          <a:blip r:embed="rId4"/>
          <a:srcRect l="55080" t="43009" r="12791" b="51376"/>
          <a:stretch>
            <a:fillRect/>
          </a:stretch>
        </p:blipFill>
        <p:spPr>
          <a:xfrm>
            <a:off x="5195454" y="918555"/>
            <a:ext cx="3920836" cy="428322"/>
          </a:xfrm>
          <a:prstGeom prst="rect">
            <a:avLst/>
          </a:prstGeom>
        </p:spPr>
      </p:pic>
      <p:pic>
        <p:nvPicPr>
          <p:cNvPr id="20" name="Picture 19" descr="A screenshot of a computer&#10;&#10;AI-generated content may be incorrect.">
            <a:extLst>
              <a:ext uri="{FF2B5EF4-FFF2-40B4-BE49-F238E27FC236}">
                <a16:creationId xmlns:a16="http://schemas.microsoft.com/office/drawing/2014/main" id="{A0B0B4A8-9020-1C2D-7196-EB5E3B3C5E04}"/>
              </a:ext>
            </a:extLst>
          </p:cNvPr>
          <p:cNvPicPr>
            <a:picLocks noChangeAspect="1"/>
          </p:cNvPicPr>
          <p:nvPr/>
        </p:nvPicPr>
        <p:blipFill>
          <a:blip r:embed="rId5"/>
          <a:srcRect l="25134" t="65811" r="52042" b="22781"/>
          <a:stretch>
            <a:fillRect/>
          </a:stretch>
        </p:blipFill>
        <p:spPr>
          <a:xfrm>
            <a:off x="6484705" y="2057518"/>
            <a:ext cx="2409913" cy="752830"/>
          </a:xfrm>
          <a:prstGeom prst="rect">
            <a:avLst/>
          </a:prstGeom>
        </p:spPr>
      </p:pic>
      <p:sp>
        <p:nvSpPr>
          <p:cNvPr id="21" name="TextBox 20">
            <a:extLst>
              <a:ext uri="{FF2B5EF4-FFF2-40B4-BE49-F238E27FC236}">
                <a16:creationId xmlns:a16="http://schemas.microsoft.com/office/drawing/2014/main" id="{E84E05B6-00FE-E59C-E3A9-31385C1877D9}"/>
              </a:ext>
            </a:extLst>
          </p:cNvPr>
          <p:cNvSpPr txBox="1"/>
          <p:nvPr/>
        </p:nvSpPr>
        <p:spPr>
          <a:xfrm>
            <a:off x="7183582" y="625798"/>
            <a:ext cx="1032655"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UV band</a:t>
            </a:r>
          </a:p>
        </p:txBody>
      </p:sp>
      <p:sp>
        <p:nvSpPr>
          <p:cNvPr id="22" name="TextBox 21">
            <a:extLst>
              <a:ext uri="{FF2B5EF4-FFF2-40B4-BE49-F238E27FC236}">
                <a16:creationId xmlns:a16="http://schemas.microsoft.com/office/drawing/2014/main" id="{026B1FE3-3AC9-3BF5-2A86-1034A14FAA1E}"/>
              </a:ext>
            </a:extLst>
          </p:cNvPr>
          <p:cNvSpPr txBox="1"/>
          <p:nvPr/>
        </p:nvSpPr>
        <p:spPr>
          <a:xfrm>
            <a:off x="7041416" y="3276291"/>
            <a:ext cx="1306768"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visible band</a:t>
            </a:r>
          </a:p>
        </p:txBody>
      </p:sp>
    </p:spTree>
    <p:extLst>
      <p:ext uri="{BB962C8B-B14F-4D97-AF65-F5344CB8AC3E}">
        <p14:creationId xmlns:p14="http://schemas.microsoft.com/office/powerpoint/2010/main" val="2785410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BE1611-98A9-7EA8-247E-BBA04210FE10}"/>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1742FF3-5137-96DE-1570-C8C0758C95C0}"/>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2</a:t>
            </a:fld>
            <a:endParaRPr lang="en-ES" dirty="0"/>
          </a:p>
        </p:txBody>
      </p:sp>
      <p:pic>
        <p:nvPicPr>
          <p:cNvPr id="12" name="Picture 11" descr="A screenshot of a computer&#10;&#10;AI-generated content may be incorrect.">
            <a:extLst>
              <a:ext uri="{FF2B5EF4-FFF2-40B4-BE49-F238E27FC236}">
                <a16:creationId xmlns:a16="http://schemas.microsoft.com/office/drawing/2014/main" id="{90C57662-5DC4-15F7-D032-747080BCFA07}"/>
              </a:ext>
            </a:extLst>
          </p:cNvPr>
          <p:cNvPicPr>
            <a:picLocks noChangeAspect="1"/>
          </p:cNvPicPr>
          <p:nvPr/>
        </p:nvPicPr>
        <p:blipFill>
          <a:blip r:embed="rId2"/>
          <a:srcRect l="6558" t="22179" r="41176" b="11784"/>
          <a:stretch>
            <a:fillRect/>
          </a:stretch>
        </p:blipFill>
        <p:spPr>
          <a:xfrm>
            <a:off x="846848" y="232536"/>
            <a:ext cx="7450304" cy="5883267"/>
          </a:xfrm>
          <a:prstGeom prst="rect">
            <a:avLst/>
          </a:prstGeom>
        </p:spPr>
      </p:pic>
      <p:sp>
        <p:nvSpPr>
          <p:cNvPr id="13" name="TextBox 12">
            <a:extLst>
              <a:ext uri="{FF2B5EF4-FFF2-40B4-BE49-F238E27FC236}">
                <a16:creationId xmlns:a16="http://schemas.microsoft.com/office/drawing/2014/main" id="{4342B15A-8C3A-7F1D-427A-0177A03EDA56}"/>
              </a:ext>
            </a:extLst>
          </p:cNvPr>
          <p:cNvSpPr txBox="1"/>
          <p:nvPr/>
        </p:nvSpPr>
        <p:spPr>
          <a:xfrm>
            <a:off x="852712" y="6197368"/>
            <a:ext cx="7496604" cy="646331"/>
          </a:xfrm>
          <a:prstGeom prst="rect">
            <a:avLst/>
          </a:prstGeom>
          <a:noFill/>
        </p:spPr>
        <p:txBody>
          <a:bodyPr wrap="none" rtlCol="0">
            <a:spAutoFit/>
          </a:bodyPr>
          <a:lstStyle/>
          <a:p>
            <a:r>
              <a:rPr lang="en-GB" dirty="0">
                <a:latin typeface="Times New Roman" panose="02020603050405020304" pitchFamily="18" charset="0"/>
                <a:cs typeface="Times New Roman" panose="02020603050405020304" pitchFamily="18" charset="0"/>
              </a:rPr>
              <a:t>Excellent with the music… bad with the lyrics. The mentioned authors studied </a:t>
            </a:r>
          </a:p>
          <a:p>
            <a:r>
              <a:rPr lang="en-GB" dirty="0">
                <a:latin typeface="Times New Roman" panose="02020603050405020304" pitchFamily="18" charset="0"/>
                <a:cs typeface="Times New Roman" panose="02020603050405020304" pitchFamily="18" charset="0"/>
              </a:rPr>
              <a:t>the 3</a:t>
            </a:r>
            <a:r>
              <a:rPr lang="en-GB" baseline="30000" dirty="0">
                <a:latin typeface="Times New Roman" panose="02020603050405020304" pitchFamily="18" charset="0"/>
                <a:cs typeface="Times New Roman" panose="02020603050405020304" pitchFamily="18" charset="0"/>
              </a:rPr>
              <a:t>rd</a:t>
            </a:r>
            <a:r>
              <a:rPr lang="en-GB" dirty="0">
                <a:latin typeface="Times New Roman" panose="02020603050405020304" pitchFamily="18" charset="0"/>
                <a:cs typeface="Times New Roman" panose="02020603050405020304" pitchFamily="18" charset="0"/>
              </a:rPr>
              <a:t> continuum indeed! (more later)</a:t>
            </a:r>
            <a:endParaRPr lang="en-ES" dirty="0">
              <a:latin typeface="Times New Roman" panose="02020603050405020304" pitchFamily="18" charset="0"/>
              <a:cs typeface="Times New Roman" panose="02020603050405020304" pitchFamily="18" charset="0"/>
            </a:endParaRPr>
          </a:p>
        </p:txBody>
      </p:sp>
      <p:sp>
        <p:nvSpPr>
          <p:cNvPr id="14" name="Rounded Rectangle 13">
            <a:extLst>
              <a:ext uri="{FF2B5EF4-FFF2-40B4-BE49-F238E27FC236}">
                <a16:creationId xmlns:a16="http://schemas.microsoft.com/office/drawing/2014/main" id="{1625AB55-B1F0-11B7-DE9D-63B22E54B8CE}"/>
              </a:ext>
            </a:extLst>
          </p:cNvPr>
          <p:cNvSpPr/>
          <p:nvPr/>
        </p:nvSpPr>
        <p:spPr>
          <a:xfrm>
            <a:off x="884420" y="2713220"/>
            <a:ext cx="7337782" cy="1215843"/>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Tree>
    <p:extLst>
      <p:ext uri="{BB962C8B-B14F-4D97-AF65-F5344CB8AC3E}">
        <p14:creationId xmlns:p14="http://schemas.microsoft.com/office/powerpoint/2010/main" val="34612336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63C039-9FCD-2A21-791D-FB9EDF15A8C8}"/>
            </a:ext>
          </a:extLst>
        </p:cNvPr>
        <p:cNvGrpSpPr/>
        <p:nvPr/>
      </p:nvGrpSpPr>
      <p:grpSpPr>
        <a:xfrm>
          <a:off x="0" y="0"/>
          <a:ext cx="0" cy="0"/>
          <a:chOff x="0" y="0"/>
          <a:chExt cx="0" cy="0"/>
        </a:xfrm>
      </p:grpSpPr>
      <p:sp>
        <p:nvSpPr>
          <p:cNvPr id="31" name="Slide Number Placeholder 5">
            <a:extLst>
              <a:ext uri="{FF2B5EF4-FFF2-40B4-BE49-F238E27FC236}">
                <a16:creationId xmlns:a16="http://schemas.microsoft.com/office/drawing/2014/main" id="{790E9AF5-3678-73D2-A3E2-5AEAD8682B28}"/>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20</a:t>
            </a:fld>
            <a:endParaRPr lang="en-ES" dirty="0"/>
          </a:p>
        </p:txBody>
      </p:sp>
      <p:sp>
        <p:nvSpPr>
          <p:cNvPr id="3" name="TextBox 2">
            <a:extLst>
              <a:ext uri="{FF2B5EF4-FFF2-40B4-BE49-F238E27FC236}">
                <a16:creationId xmlns:a16="http://schemas.microsoft.com/office/drawing/2014/main" id="{A872B4E3-79BF-F140-7660-50C35786D3D7}"/>
              </a:ext>
            </a:extLst>
          </p:cNvPr>
          <p:cNvSpPr txBox="1"/>
          <p:nvPr/>
        </p:nvSpPr>
        <p:spPr>
          <a:xfrm>
            <a:off x="272506" y="690990"/>
            <a:ext cx="8566686" cy="5909310"/>
          </a:xfrm>
          <a:prstGeom prst="rect">
            <a:avLst/>
          </a:prstGeom>
          <a:noFill/>
        </p:spPr>
        <p:txBody>
          <a:bodyPr wrap="square" rtlCol="0">
            <a:spAutoFit/>
          </a:bodyPr>
          <a:lstStyle/>
          <a:p>
            <a:pPr marL="285750" indent="-285750" algn="just">
              <a:buFont typeface="Arial" panose="020B0604020202020204" pitchFamily="34" charset="0"/>
              <a:buChar char="•"/>
            </a:pPr>
            <a:r>
              <a:rPr lang="en-ES" dirty="0">
                <a:latin typeface="Times New Roman" panose="02020603050405020304" pitchFamily="18" charset="0"/>
                <a:cs typeface="Times New Roman" panose="02020603050405020304" pitchFamily="18" charset="0"/>
              </a:rPr>
              <a:t>Best understanding of the scintillation in gaseous detectors has been obtained from studies in electroluminescence mode as well as from primary scintillation. Breaking with the past: </a:t>
            </a:r>
            <a:r>
              <a:rPr lang="en-ES" b="1" dirty="0">
                <a:latin typeface="Times New Roman" panose="02020603050405020304" pitchFamily="18" charset="0"/>
                <a:cs typeface="Times New Roman" panose="02020603050405020304" pitchFamily="18" charset="0"/>
              </a:rPr>
              <a:t>first-principle microscopic simulations are nowadays possible</a:t>
            </a:r>
            <a:r>
              <a:rPr lang="en-ES" dirty="0">
                <a:latin typeface="Times New Roman" panose="02020603050405020304" pitchFamily="18" charset="0"/>
                <a:cs typeface="Times New Roman" panose="02020603050405020304" pitchFamily="18" charset="0"/>
              </a:rPr>
              <a:t>!</a:t>
            </a:r>
          </a:p>
          <a:p>
            <a:pPr marL="285750" indent="-285750" algn="just">
              <a:buFont typeface="Arial" panose="020B0604020202020204" pitchFamily="34" charset="0"/>
              <a:buChar char="•"/>
            </a:pPr>
            <a:endParaRPr lang="en-ES"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ES" dirty="0">
                <a:latin typeface="Times New Roman" panose="02020603050405020304" pitchFamily="18" charset="0"/>
                <a:cs typeface="Times New Roman" panose="02020603050405020304" pitchFamily="18" charset="0"/>
              </a:rPr>
              <a:t>Systematic studies of VUV emission in </a:t>
            </a:r>
            <a:r>
              <a:rPr lang="en-ES" b="1" dirty="0">
                <a:latin typeface="Times New Roman" panose="02020603050405020304" pitchFamily="18" charset="0"/>
                <a:cs typeface="Times New Roman" panose="02020603050405020304" pitchFamily="18" charset="0"/>
              </a:rPr>
              <a:t>avalanche conditions </a:t>
            </a:r>
            <a:r>
              <a:rPr lang="en-ES" dirty="0">
                <a:latin typeface="Times New Roman" panose="02020603050405020304" pitchFamily="18" charset="0"/>
                <a:cs typeface="Times New Roman" panose="02020603050405020304" pitchFamily="18" charset="0"/>
              </a:rPr>
              <a:t>are very scarce (I am not aware of any systematic work after:</a:t>
            </a:r>
          </a:p>
          <a:p>
            <a:pPr marL="285750" indent="-285750" algn="just">
              <a:buFont typeface="Arial" panose="020B0604020202020204" pitchFamily="34" charset="0"/>
              <a:buChar char="•"/>
            </a:pPr>
            <a:endParaRPr lang="en-ES" dirty="0">
              <a:latin typeface="Times New Roman" panose="02020603050405020304" pitchFamily="18" charset="0"/>
              <a:cs typeface="Times New Roman" panose="02020603050405020304" pitchFamily="18" charset="0"/>
            </a:endParaRPr>
          </a:p>
          <a:p>
            <a:pPr algn="just"/>
            <a:r>
              <a:rPr lang="en-ES" dirty="0">
                <a:latin typeface="Times New Roman" panose="02020603050405020304" pitchFamily="18" charset="0"/>
                <a:cs typeface="Times New Roman" panose="02020603050405020304" pitchFamily="18" charset="0"/>
              </a:rPr>
              <a:t>     but scattered results exist).</a:t>
            </a:r>
          </a:p>
          <a:p>
            <a:pPr algn="just"/>
            <a:endParaRPr lang="en-ES"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ES" dirty="0">
                <a:latin typeface="Times New Roman" panose="02020603050405020304" pitchFamily="18" charset="0"/>
                <a:cs typeface="Times New Roman" panose="02020603050405020304" pitchFamily="18" charset="0"/>
              </a:rPr>
              <a:t>The fundamental microphysics wisdom exists, but it is not included in gaseous detector simulators such as Garfield++ yet, and must be included through external programs (e.g.: excimer formation, quenching, wavelength-shifting, photoionization/absorption in gas, streamer dynamics).</a:t>
            </a:r>
          </a:p>
          <a:p>
            <a:pPr marL="285750" indent="-285750" algn="just">
              <a:buFont typeface="Arial" panose="020B0604020202020204" pitchFamily="34" charset="0"/>
              <a:buChar char="•"/>
            </a:pPr>
            <a:endParaRPr lang="en-ES"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ES" dirty="0">
                <a:latin typeface="Times New Roman" panose="02020603050405020304" pitchFamily="18" charset="0"/>
                <a:cs typeface="Times New Roman" panose="02020603050405020304" pitchFamily="18" charset="0"/>
              </a:rPr>
              <a:t>Systematic experimental data on breakdown with control on gas purity, and different geometries, quencher concentrations and pressures, ideally in the same setup, would help at completing the existing body of information (Gasik, Procureur, others….) and addressing the role of VUV photons in streamer inception.</a:t>
            </a:r>
          </a:p>
          <a:p>
            <a:pPr marL="285750" indent="-285750" algn="just">
              <a:buFont typeface="Arial" panose="020B0604020202020204" pitchFamily="34" charset="0"/>
              <a:buChar char="•"/>
            </a:pPr>
            <a:endParaRPr lang="en-ES"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ES" dirty="0">
                <a:latin typeface="Times New Roman" panose="02020603050405020304" pitchFamily="18" charset="0"/>
                <a:cs typeface="Times New Roman" panose="02020603050405020304" pitchFamily="18" charset="0"/>
              </a:rPr>
              <a:t>Gaseous wavelength-shifting efficiency. Of great practical importance!… requires detailed microscopic modelling.</a:t>
            </a:r>
            <a:endParaRPr lang="en-ES"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27D1F245-509A-B04E-217D-8A246F5AE0E7}"/>
              </a:ext>
            </a:extLst>
          </p:cNvPr>
          <p:cNvSpPr txBox="1"/>
          <p:nvPr/>
        </p:nvSpPr>
        <p:spPr>
          <a:xfrm>
            <a:off x="578260" y="2392011"/>
            <a:ext cx="8512377" cy="307777"/>
          </a:xfrm>
          <a:prstGeom prst="rect">
            <a:avLst/>
          </a:prstGeom>
          <a:noFill/>
        </p:spPr>
        <p:txBody>
          <a:bodyPr wrap="square" rtlCol="0">
            <a:spAutoFit/>
          </a:bodyPr>
          <a:lstStyle/>
          <a:p>
            <a:r>
              <a:rPr lang="en-ES" sz="1400" dirty="0">
                <a:latin typeface="Times New Roman" panose="02020603050405020304" pitchFamily="18" charset="0"/>
                <a:cs typeface="Times New Roman" panose="02020603050405020304" pitchFamily="18" charset="0"/>
              </a:rPr>
              <a:t>P. Fonte, et al, </a:t>
            </a:r>
            <a:r>
              <a:rPr lang="en-ES" sz="1400" i="1" dirty="0">
                <a:latin typeface="Times New Roman" panose="02020603050405020304" pitchFamily="18" charset="0"/>
                <a:cs typeface="Times New Roman" panose="02020603050405020304" pitchFamily="18" charset="0"/>
              </a:rPr>
              <a:t>Feedback and breakdown in parallel plate chambers</a:t>
            </a:r>
            <a:r>
              <a:rPr lang="en-ES" sz="1400" dirty="0">
                <a:latin typeface="Times New Roman" panose="02020603050405020304" pitchFamily="18" charset="0"/>
                <a:cs typeface="Times New Roman" panose="02020603050405020304" pitchFamily="18" charset="0"/>
              </a:rPr>
              <a:t>, NIMA305(1991), also at Fonte’s PhD </a:t>
            </a:r>
          </a:p>
        </p:txBody>
      </p:sp>
      <p:sp>
        <p:nvSpPr>
          <p:cNvPr id="6" name="TextBox 5">
            <a:extLst>
              <a:ext uri="{FF2B5EF4-FFF2-40B4-BE49-F238E27FC236}">
                <a16:creationId xmlns:a16="http://schemas.microsoft.com/office/drawing/2014/main" id="{5504895B-CF92-59CE-00F7-8D3F8BBE9057}"/>
              </a:ext>
            </a:extLst>
          </p:cNvPr>
          <p:cNvSpPr txBox="1"/>
          <p:nvPr/>
        </p:nvSpPr>
        <p:spPr>
          <a:xfrm>
            <a:off x="3859893" y="32916"/>
            <a:ext cx="1451038" cy="400110"/>
          </a:xfrm>
          <a:prstGeom prst="rect">
            <a:avLst/>
          </a:prstGeom>
          <a:noFill/>
        </p:spPr>
        <p:txBody>
          <a:bodyPr wrap="none" rtlCol="0">
            <a:spAutoFit/>
          </a:bodyPr>
          <a:lstStyle/>
          <a:p>
            <a:r>
              <a:rPr lang="es-ES" sz="2000" u="sng" dirty="0" err="1">
                <a:latin typeface="Times New Roman" panose="02020603050405020304" pitchFamily="18" charset="0"/>
                <a:cs typeface="Times New Roman" panose="02020603050405020304" pitchFamily="18" charset="0"/>
              </a:rPr>
              <a:t>Conclusions</a:t>
            </a:r>
            <a:endParaRPr lang="en-ES" sz="2000"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9182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880AF0-AB85-4C3F-5239-2236B64D34C7}"/>
            </a:ext>
          </a:extLst>
        </p:cNvPr>
        <p:cNvGrpSpPr/>
        <p:nvPr/>
      </p:nvGrpSpPr>
      <p:grpSpPr>
        <a:xfrm>
          <a:off x="0" y="0"/>
          <a:ext cx="0" cy="0"/>
          <a:chOff x="0" y="0"/>
          <a:chExt cx="0" cy="0"/>
        </a:xfrm>
      </p:grpSpPr>
      <p:sp>
        <p:nvSpPr>
          <p:cNvPr id="31" name="Slide Number Placeholder 5">
            <a:extLst>
              <a:ext uri="{FF2B5EF4-FFF2-40B4-BE49-F238E27FC236}">
                <a16:creationId xmlns:a16="http://schemas.microsoft.com/office/drawing/2014/main" id="{281ACEA1-80D8-2572-5ED6-0E025C9AC4FD}"/>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21</a:t>
            </a:fld>
            <a:endParaRPr lang="en-ES" dirty="0"/>
          </a:p>
        </p:txBody>
      </p:sp>
      <p:sp>
        <p:nvSpPr>
          <p:cNvPr id="6" name="TextBox 5">
            <a:extLst>
              <a:ext uri="{FF2B5EF4-FFF2-40B4-BE49-F238E27FC236}">
                <a16:creationId xmlns:a16="http://schemas.microsoft.com/office/drawing/2014/main" id="{508C3428-C4DF-6F9C-136C-DFA9BFE423C2}"/>
              </a:ext>
            </a:extLst>
          </p:cNvPr>
          <p:cNvSpPr txBox="1"/>
          <p:nvPr/>
        </p:nvSpPr>
        <p:spPr>
          <a:xfrm>
            <a:off x="3859893" y="32916"/>
            <a:ext cx="840295" cy="400110"/>
          </a:xfrm>
          <a:prstGeom prst="rect">
            <a:avLst/>
          </a:prstGeom>
          <a:noFill/>
        </p:spPr>
        <p:txBody>
          <a:bodyPr wrap="none" rtlCol="0">
            <a:spAutoFit/>
          </a:bodyPr>
          <a:lstStyle/>
          <a:p>
            <a:r>
              <a:rPr lang="es-ES" sz="2000" u="sng" dirty="0">
                <a:latin typeface="Times New Roman" panose="02020603050405020304" pitchFamily="18" charset="0"/>
                <a:cs typeface="Times New Roman" panose="02020603050405020304" pitchFamily="18" charset="0"/>
              </a:rPr>
              <a:t>Bonus</a:t>
            </a:r>
            <a:endParaRPr lang="en-ES" sz="2000" u="sng"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75358F0B-1C81-938E-54EB-E357A0A3566D}"/>
              </a:ext>
            </a:extLst>
          </p:cNvPr>
          <p:cNvSpPr txBox="1"/>
          <p:nvPr/>
        </p:nvSpPr>
        <p:spPr>
          <a:xfrm>
            <a:off x="785813" y="1000125"/>
            <a:ext cx="7275774" cy="923330"/>
          </a:xfrm>
          <a:prstGeom prst="rect">
            <a:avLst/>
          </a:prstGeom>
          <a:noFill/>
        </p:spPr>
        <p:txBody>
          <a:bodyPr wrap="none" rtlCol="0">
            <a:spAutoFit/>
          </a:bodyPr>
          <a:lstStyle/>
          <a:p>
            <a:r>
              <a:rPr lang="en-GB" dirty="0" err="1">
                <a:latin typeface="Times New Roman" panose="02020603050405020304" pitchFamily="18" charset="0"/>
                <a:cs typeface="Times New Roman" panose="02020603050405020304" pitchFamily="18" charset="0"/>
              </a:rPr>
              <a:t>Ar</a:t>
            </a:r>
            <a:r>
              <a:rPr lang="en-GB" baseline="30000" dirty="0">
                <a:latin typeface="Times New Roman" panose="02020603050405020304" pitchFamily="18" charset="0"/>
                <a:cs typeface="Times New Roman" panose="02020603050405020304" pitchFamily="18" charset="0"/>
              </a:rPr>
              <a:t>*  </a:t>
            </a:r>
            <a:r>
              <a:rPr lang="en-GB" dirty="0">
                <a:latin typeface="Times New Roman" panose="02020603050405020304" pitchFamily="18" charset="0"/>
                <a:cs typeface="Times New Roman" panose="02020603050405020304" pitchFamily="18" charset="0"/>
              </a:rPr>
              <a:t>+ CF</a:t>
            </a:r>
            <a:r>
              <a:rPr lang="en-GB" baseline="-25000" dirty="0">
                <a:latin typeface="Times New Roman" panose="02020603050405020304" pitchFamily="18" charset="0"/>
                <a:cs typeface="Times New Roman" panose="02020603050405020304" pitchFamily="18" charset="0"/>
              </a:rPr>
              <a:t>4</a:t>
            </a:r>
            <a:r>
              <a:rPr lang="en-GB" dirty="0">
                <a:latin typeface="Times New Roman" panose="02020603050405020304" pitchFamily="18" charset="0"/>
                <a:cs typeface="Times New Roman" panose="02020603050405020304" pitchFamily="18" charset="0"/>
              </a:rPr>
              <a:t> -&gt; </a:t>
            </a:r>
            <a:r>
              <a:rPr lang="en-GB" dirty="0" err="1">
                <a:latin typeface="Times New Roman" panose="02020603050405020304" pitchFamily="18" charset="0"/>
                <a:cs typeface="Times New Roman" panose="02020603050405020304" pitchFamily="18" charset="0"/>
              </a:rPr>
              <a:t>Ar</a:t>
            </a:r>
            <a:r>
              <a:rPr lang="en-GB" baseline="30000" dirty="0">
                <a:latin typeface="Times New Roman" panose="02020603050405020304" pitchFamily="18" charset="0"/>
                <a:cs typeface="Times New Roman" panose="02020603050405020304" pitchFamily="18" charset="0"/>
              </a:rPr>
              <a:t>*  </a:t>
            </a:r>
            <a:r>
              <a:rPr lang="en-GB" dirty="0">
                <a:latin typeface="Times New Roman" panose="02020603050405020304" pitchFamily="18" charset="0"/>
                <a:cs typeface="Times New Roman" panose="02020603050405020304" pitchFamily="18" charset="0"/>
              </a:rPr>
              <a:t>+ F + CF</a:t>
            </a:r>
            <a:r>
              <a:rPr lang="en-GB" baseline="-25000" dirty="0">
                <a:latin typeface="Times New Roman" panose="02020603050405020304" pitchFamily="18" charset="0"/>
                <a:cs typeface="Times New Roman" panose="02020603050405020304" pitchFamily="18" charset="0"/>
              </a:rPr>
              <a:t>3</a:t>
            </a:r>
            <a:r>
              <a:rPr lang="en-GB" baseline="30000" dirty="0">
                <a:latin typeface="Times New Roman" panose="02020603050405020304" pitchFamily="18" charset="0"/>
                <a:cs typeface="Times New Roman" panose="02020603050405020304" pitchFamily="18" charset="0"/>
              </a:rPr>
              <a:t>*</a:t>
            </a:r>
            <a:r>
              <a:rPr lang="en-GB" dirty="0">
                <a:latin typeface="Times New Roman" panose="02020603050405020304" pitchFamily="18" charset="0"/>
                <a:cs typeface="Times New Roman" panose="02020603050405020304" pitchFamily="18" charset="0"/>
              </a:rPr>
              <a:t> </a:t>
            </a:r>
          </a:p>
          <a:p>
            <a:endParaRPr lang="en-GB" dirty="0">
              <a:latin typeface="Times New Roman" panose="02020603050405020304" pitchFamily="18" charset="0"/>
              <a:cs typeface="Times New Roman" panose="02020603050405020304" pitchFamily="18" charset="0"/>
            </a:endParaRPr>
          </a:p>
          <a:p>
            <a:r>
              <a:rPr lang="en-GB" dirty="0">
                <a:latin typeface="Times New Roman" panose="02020603050405020304" pitchFamily="18" charset="0"/>
                <a:cs typeface="Times New Roman" panose="02020603050405020304" pitchFamily="18" charset="0"/>
              </a:rPr>
              <a:t>C</a:t>
            </a:r>
            <a:r>
              <a:rPr lang="en-ES" dirty="0">
                <a:latin typeface="Times New Roman" panose="02020603050405020304" pitchFamily="18" charset="0"/>
                <a:cs typeface="Times New Roman" panose="02020603050405020304" pitchFamily="18" charset="0"/>
              </a:rPr>
              <a:t>ourtesy of Jesús González-Vázquez (Universidad Autónoma de Madrid)</a:t>
            </a:r>
          </a:p>
        </p:txBody>
      </p:sp>
      <p:pic>
        <p:nvPicPr>
          <p:cNvPr id="4" name="Ar_CF4.avi">
            <a:hlinkClick r:id="" action="ppaction://media"/>
            <a:extLst>
              <a:ext uri="{FF2B5EF4-FFF2-40B4-BE49-F238E27FC236}">
                <a16:creationId xmlns:a16="http://schemas.microsoft.com/office/drawing/2014/main" id="{62DACAA4-045A-5A73-5A51-561CD625E178}"/>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2428875"/>
            <a:ext cx="9144000" cy="3429000"/>
          </a:xfrm>
          <a:prstGeom prst="rect">
            <a:avLst/>
          </a:prstGeom>
        </p:spPr>
      </p:pic>
    </p:spTree>
    <p:extLst>
      <p:ext uri="{BB962C8B-B14F-4D97-AF65-F5344CB8AC3E}">
        <p14:creationId xmlns:p14="http://schemas.microsoft.com/office/powerpoint/2010/main" val="3905584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02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CEA369-A16B-C231-2BF0-0E00C4BA4969}"/>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1FEA95A-4E47-DAF0-9F3D-11070E941954}"/>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3</a:t>
            </a:fld>
            <a:endParaRPr lang="en-ES" dirty="0"/>
          </a:p>
        </p:txBody>
      </p:sp>
      <p:pic>
        <p:nvPicPr>
          <p:cNvPr id="3" name="Picture 2" descr="A screenshot of a computer&#10;&#10;AI-generated content may be incorrect.">
            <a:extLst>
              <a:ext uri="{FF2B5EF4-FFF2-40B4-BE49-F238E27FC236}">
                <a16:creationId xmlns:a16="http://schemas.microsoft.com/office/drawing/2014/main" id="{78597DF1-83FE-2451-1E55-7B16FA3EF9C3}"/>
              </a:ext>
            </a:extLst>
          </p:cNvPr>
          <p:cNvPicPr>
            <a:picLocks noChangeAspect="1"/>
          </p:cNvPicPr>
          <p:nvPr/>
        </p:nvPicPr>
        <p:blipFill>
          <a:blip r:embed="rId2"/>
          <a:srcRect l="37132" t="30882" r="8824" b="31177"/>
          <a:stretch>
            <a:fillRect/>
          </a:stretch>
        </p:blipFill>
        <p:spPr>
          <a:xfrm>
            <a:off x="929020" y="1195401"/>
            <a:ext cx="7000210" cy="3071520"/>
          </a:xfrm>
          <a:prstGeom prst="rect">
            <a:avLst/>
          </a:prstGeom>
          <a:ln>
            <a:noFill/>
          </a:ln>
        </p:spPr>
      </p:pic>
      <p:sp>
        <p:nvSpPr>
          <p:cNvPr id="4" name="TextBox 3">
            <a:extLst>
              <a:ext uri="{FF2B5EF4-FFF2-40B4-BE49-F238E27FC236}">
                <a16:creationId xmlns:a16="http://schemas.microsoft.com/office/drawing/2014/main" id="{0B54463B-FBCA-A03E-0C6B-8E820EEA93C8}"/>
              </a:ext>
            </a:extLst>
          </p:cNvPr>
          <p:cNvSpPr txBox="1"/>
          <p:nvPr/>
        </p:nvSpPr>
        <p:spPr>
          <a:xfrm>
            <a:off x="1877311" y="4679461"/>
            <a:ext cx="5322291"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-&gt; analogous for the first excited state (s</a:t>
            </a:r>
            <a:r>
              <a:rPr lang="en-ES" baseline="-25000" dirty="0">
                <a:latin typeface="Times New Roman" panose="02020603050405020304" pitchFamily="18" charset="0"/>
                <a:cs typeface="Times New Roman" panose="02020603050405020304" pitchFamily="18" charset="0"/>
              </a:rPr>
              <a:t>5</a:t>
            </a:r>
            <a:r>
              <a:rPr lang="en-ES" dirty="0">
                <a:latin typeface="Times New Roman" panose="02020603050405020304" pitchFamily="18" charset="0"/>
                <a:cs typeface="Times New Roman" panose="02020603050405020304" pitchFamily="18" charset="0"/>
              </a:rPr>
              <a:t>, ‘metastable’)</a:t>
            </a:r>
          </a:p>
        </p:txBody>
      </p:sp>
      <p:sp>
        <p:nvSpPr>
          <p:cNvPr id="5" name="Rectangle 4">
            <a:extLst>
              <a:ext uri="{FF2B5EF4-FFF2-40B4-BE49-F238E27FC236}">
                <a16:creationId xmlns:a16="http://schemas.microsoft.com/office/drawing/2014/main" id="{DE6A636C-4A15-CD9E-3287-5E2C27AF8D9F}"/>
              </a:ext>
            </a:extLst>
          </p:cNvPr>
          <p:cNvSpPr/>
          <p:nvPr/>
        </p:nvSpPr>
        <p:spPr>
          <a:xfrm>
            <a:off x="1914525" y="1195401"/>
            <a:ext cx="5414963" cy="357187"/>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7" name="Rectangle 6">
            <a:extLst>
              <a:ext uri="{FF2B5EF4-FFF2-40B4-BE49-F238E27FC236}">
                <a16:creationId xmlns:a16="http://schemas.microsoft.com/office/drawing/2014/main" id="{D764FB1B-1C37-6DA5-177A-3DBC006E994A}"/>
              </a:ext>
            </a:extLst>
          </p:cNvPr>
          <p:cNvSpPr/>
          <p:nvPr/>
        </p:nvSpPr>
        <p:spPr>
          <a:xfrm>
            <a:off x="1171906" y="1860061"/>
            <a:ext cx="6243305" cy="357187"/>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ES" dirty="0"/>
              <a:t>-</a:t>
            </a:r>
          </a:p>
        </p:txBody>
      </p:sp>
      <p:sp>
        <p:nvSpPr>
          <p:cNvPr id="8" name="TextBox 7">
            <a:extLst>
              <a:ext uri="{FF2B5EF4-FFF2-40B4-BE49-F238E27FC236}">
                <a16:creationId xmlns:a16="http://schemas.microsoft.com/office/drawing/2014/main" id="{F8DCAAE5-741B-DEF2-CF9F-445AC2509E85}"/>
              </a:ext>
            </a:extLst>
          </p:cNvPr>
          <p:cNvSpPr txBox="1"/>
          <p:nvPr/>
        </p:nvSpPr>
        <p:spPr>
          <a:xfrm>
            <a:off x="1966815" y="61492"/>
            <a:ext cx="5579156" cy="400110"/>
          </a:xfrm>
          <a:prstGeom prst="rect">
            <a:avLst/>
          </a:prstGeom>
          <a:noFill/>
        </p:spPr>
        <p:txBody>
          <a:bodyPr wrap="none" rtlCol="0">
            <a:spAutoFit/>
          </a:bodyPr>
          <a:lstStyle/>
          <a:p>
            <a:r>
              <a:rPr lang="es-ES" sz="2000" u="sng" dirty="0" err="1">
                <a:latin typeface="Times New Roman" panose="02020603050405020304" pitchFamily="18" charset="0"/>
                <a:cs typeface="Times New Roman" panose="02020603050405020304" pitchFamily="18" charset="0"/>
              </a:rPr>
              <a:t>Microphysics</a:t>
            </a:r>
            <a:r>
              <a:rPr lang="es-ES" sz="2000" u="sng" dirty="0">
                <a:latin typeface="Times New Roman" panose="02020603050405020304" pitchFamily="18" charset="0"/>
                <a:cs typeface="Times New Roman" panose="02020603050405020304" pitchFamily="18" charset="0"/>
              </a:rPr>
              <a:t> </a:t>
            </a:r>
            <a:r>
              <a:rPr lang="es-ES" sz="2000" u="sng" dirty="0" err="1">
                <a:latin typeface="Times New Roman" panose="02020603050405020304" pitchFamily="18" charset="0"/>
                <a:cs typeface="Times New Roman" panose="02020603050405020304" pitchFamily="18" charset="0"/>
              </a:rPr>
              <a:t>leading</a:t>
            </a:r>
            <a:r>
              <a:rPr lang="es-ES" sz="2000" u="sng" dirty="0">
                <a:latin typeface="Times New Roman" panose="02020603050405020304" pitchFamily="18" charset="0"/>
                <a:cs typeface="Times New Roman" panose="02020603050405020304" pitchFamily="18" charset="0"/>
              </a:rPr>
              <a:t> </a:t>
            </a:r>
            <a:r>
              <a:rPr lang="es-ES" sz="2000" u="sng" dirty="0" err="1">
                <a:latin typeface="Times New Roman" panose="02020603050405020304" pitchFamily="18" charset="0"/>
                <a:cs typeface="Times New Roman" panose="02020603050405020304" pitchFamily="18" charset="0"/>
              </a:rPr>
              <a:t>to</a:t>
            </a:r>
            <a:r>
              <a:rPr lang="es-ES" sz="2000" u="sng" dirty="0">
                <a:latin typeface="Times New Roman" panose="02020603050405020304" pitchFamily="18" charset="0"/>
                <a:cs typeface="Times New Roman" panose="02020603050405020304" pitchFamily="18" charset="0"/>
              </a:rPr>
              <a:t> noble gas VUV </a:t>
            </a:r>
            <a:r>
              <a:rPr lang="es-ES" sz="2000" u="sng" dirty="0" err="1">
                <a:latin typeface="Times New Roman" panose="02020603050405020304" pitchFamily="18" charset="0"/>
                <a:cs typeface="Times New Roman" panose="02020603050405020304" pitchFamily="18" charset="0"/>
              </a:rPr>
              <a:t>scintillation</a:t>
            </a:r>
            <a:endParaRPr lang="en-ES" sz="2000" u="sng"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08A1665A-92FE-08FE-C718-0615C5571269}"/>
              </a:ext>
            </a:extLst>
          </p:cNvPr>
          <p:cNvSpPr txBox="1"/>
          <p:nvPr/>
        </p:nvSpPr>
        <p:spPr>
          <a:xfrm>
            <a:off x="14288" y="5801796"/>
            <a:ext cx="6040148" cy="523220"/>
          </a:xfrm>
          <a:prstGeom prst="rect">
            <a:avLst/>
          </a:prstGeom>
          <a:noFill/>
        </p:spPr>
        <p:txBody>
          <a:bodyPr wrap="square" rtlCol="0">
            <a:spAutoFit/>
          </a:bodyPr>
          <a:lstStyle/>
          <a:p>
            <a:r>
              <a:rPr lang="en-GB" sz="1400" dirty="0">
                <a:latin typeface="Times New Roman" panose="02020603050405020304" pitchFamily="18" charset="0"/>
                <a:cs typeface="Times New Roman" panose="02020603050405020304" pitchFamily="18" charset="0"/>
              </a:rPr>
              <a:t>R. Santorelli et al., </a:t>
            </a:r>
            <a:r>
              <a:rPr lang="en-GB" sz="1400" i="1" dirty="0">
                <a:latin typeface="Times New Roman" panose="02020603050405020304" pitchFamily="18" charset="0"/>
                <a:cs typeface="Times New Roman" panose="02020603050405020304" pitchFamily="18" charset="0"/>
              </a:rPr>
              <a:t>Spectroscopic analysis of the gaseous argon scintillation with a wavelength sensitive particle detector</a:t>
            </a:r>
            <a:r>
              <a:rPr lang="en-GB" sz="1400" dirty="0">
                <a:latin typeface="Times New Roman" panose="02020603050405020304" pitchFamily="18" charset="0"/>
                <a:cs typeface="Times New Roman" panose="02020603050405020304" pitchFamily="18" charset="0"/>
              </a:rPr>
              <a:t>, EPJC (2021)81:622</a:t>
            </a:r>
          </a:p>
        </p:txBody>
      </p:sp>
      <p:sp>
        <p:nvSpPr>
          <p:cNvPr id="15" name="Rectangle 14">
            <a:extLst>
              <a:ext uri="{FF2B5EF4-FFF2-40B4-BE49-F238E27FC236}">
                <a16:creationId xmlns:a16="http://schemas.microsoft.com/office/drawing/2014/main" id="{9AE3F1A6-EF8A-1B88-A153-EA714DA4EC97}"/>
              </a:ext>
            </a:extLst>
          </p:cNvPr>
          <p:cNvSpPr/>
          <p:nvPr/>
        </p:nvSpPr>
        <p:spPr>
          <a:xfrm>
            <a:off x="1171906" y="3903964"/>
            <a:ext cx="6243305" cy="357187"/>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ES" dirty="0"/>
              <a:t>-</a:t>
            </a:r>
          </a:p>
        </p:txBody>
      </p:sp>
      <p:sp>
        <p:nvSpPr>
          <p:cNvPr id="17" name="TextBox 16">
            <a:extLst>
              <a:ext uri="{FF2B5EF4-FFF2-40B4-BE49-F238E27FC236}">
                <a16:creationId xmlns:a16="http://schemas.microsoft.com/office/drawing/2014/main" id="{556A9103-4CE1-D4F4-D2E9-F746FEC6F61A}"/>
              </a:ext>
            </a:extLst>
          </p:cNvPr>
          <p:cNvSpPr txBox="1"/>
          <p:nvPr/>
        </p:nvSpPr>
        <p:spPr>
          <a:xfrm>
            <a:off x="0" y="6319454"/>
            <a:ext cx="6515100" cy="738664"/>
          </a:xfrm>
          <a:prstGeom prst="rect">
            <a:avLst/>
          </a:prstGeom>
          <a:noFill/>
        </p:spPr>
        <p:txBody>
          <a:bodyPr wrap="square">
            <a:spAutoFit/>
          </a:bodyPr>
          <a:lstStyle/>
          <a:p>
            <a:r>
              <a:rPr lang="en-GB" sz="1400" dirty="0">
                <a:latin typeface="Times New Roman" panose="02020603050405020304" pitchFamily="18" charset="0"/>
                <a:cs typeface="Times New Roman" panose="02020603050405020304" pitchFamily="18" charset="0"/>
              </a:rPr>
              <a:t>S. </a:t>
            </a:r>
            <a:r>
              <a:rPr lang="en-GB" sz="1400" dirty="0" err="1">
                <a:latin typeface="Times New Roman" panose="02020603050405020304" pitchFamily="18" charset="0"/>
                <a:cs typeface="Times New Roman" panose="02020603050405020304" pitchFamily="18" charset="0"/>
              </a:rPr>
              <a:t>Leardini</a:t>
            </a:r>
            <a:r>
              <a:rPr lang="en-GB" sz="1400" dirty="0">
                <a:latin typeface="Times New Roman" panose="02020603050405020304" pitchFamily="18" charset="0"/>
                <a:cs typeface="Times New Roman" panose="02020603050405020304" pitchFamily="18" charset="0"/>
              </a:rPr>
              <a:t> et al., </a:t>
            </a:r>
            <a:r>
              <a:rPr lang="en-GB" sz="1400" i="1" dirty="0">
                <a:latin typeface="Times New Roman" panose="02020603050405020304" pitchFamily="18" charset="0"/>
                <a:cs typeface="Times New Roman" panose="02020603050405020304" pitchFamily="18" charset="0"/>
              </a:rPr>
              <a:t>Time and band-resolved scintillation in time projection chambers</a:t>
            </a:r>
          </a:p>
          <a:p>
            <a:r>
              <a:rPr lang="en-GB" sz="1400" i="1" dirty="0">
                <a:latin typeface="Times New Roman" panose="02020603050405020304" pitchFamily="18" charset="0"/>
                <a:cs typeface="Times New Roman" panose="02020603050405020304" pitchFamily="18" charset="0"/>
              </a:rPr>
              <a:t>based on gaseous xenon</a:t>
            </a:r>
            <a:r>
              <a:rPr lang="en-GB" sz="1400" dirty="0">
                <a:latin typeface="Times New Roman" panose="02020603050405020304" pitchFamily="18" charset="0"/>
                <a:cs typeface="Times New Roman" panose="02020603050405020304" pitchFamily="18" charset="0"/>
              </a:rPr>
              <a:t>, EPJC (2022) 82:425</a:t>
            </a:r>
          </a:p>
          <a:p>
            <a:endParaRPr lang="en-GB" sz="1400" dirty="0">
              <a:latin typeface="Times New Roman" panose="02020603050405020304" pitchFamily="18" charset="0"/>
              <a:cs typeface="Times New Roman" panose="02020603050405020304" pitchFamily="18" charset="0"/>
            </a:endParaRPr>
          </a:p>
        </p:txBody>
      </p:sp>
      <p:sp>
        <p:nvSpPr>
          <p:cNvPr id="18" name="TextBox 17">
            <a:extLst>
              <a:ext uri="{FF2B5EF4-FFF2-40B4-BE49-F238E27FC236}">
                <a16:creationId xmlns:a16="http://schemas.microsoft.com/office/drawing/2014/main" id="{BDFCEC48-28B5-B278-5737-0F82E0985187}"/>
              </a:ext>
            </a:extLst>
          </p:cNvPr>
          <p:cNvSpPr txBox="1"/>
          <p:nvPr/>
        </p:nvSpPr>
        <p:spPr>
          <a:xfrm>
            <a:off x="2606939" y="704714"/>
            <a:ext cx="4147289"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for the second excited state (s</a:t>
            </a:r>
            <a:r>
              <a:rPr lang="en-ES" baseline="-25000" dirty="0">
                <a:latin typeface="Times New Roman" panose="02020603050405020304" pitchFamily="18" charset="0"/>
                <a:cs typeface="Times New Roman" panose="02020603050405020304" pitchFamily="18" charset="0"/>
              </a:rPr>
              <a:t>4, </a:t>
            </a:r>
            <a:r>
              <a:rPr lang="en-ES" dirty="0">
                <a:latin typeface="Times New Roman" panose="02020603050405020304" pitchFamily="18" charset="0"/>
                <a:cs typeface="Times New Roman" panose="02020603050405020304" pitchFamily="18" charset="0"/>
              </a:rPr>
              <a:t>‘resonant’) </a:t>
            </a:r>
          </a:p>
        </p:txBody>
      </p:sp>
    </p:spTree>
    <p:extLst>
      <p:ext uri="{BB962C8B-B14F-4D97-AF65-F5344CB8AC3E}">
        <p14:creationId xmlns:p14="http://schemas.microsoft.com/office/powerpoint/2010/main" val="2250815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184FB9-5DDF-A85A-0729-127474D5F1EA}"/>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E841D4D-B1FD-E9BA-04DF-E2A88E1D6050}"/>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4</a:t>
            </a:fld>
            <a:endParaRPr lang="en-ES" dirty="0"/>
          </a:p>
        </p:txBody>
      </p:sp>
      <p:sp>
        <p:nvSpPr>
          <p:cNvPr id="9" name="37 Rectángulo">
            <a:extLst>
              <a:ext uri="{FF2B5EF4-FFF2-40B4-BE49-F238E27FC236}">
                <a16:creationId xmlns:a16="http://schemas.microsoft.com/office/drawing/2014/main" id="{B8F1FB20-17E2-F7A7-DFBF-BC8D3D8E0215}"/>
              </a:ext>
            </a:extLst>
          </p:cNvPr>
          <p:cNvSpPr/>
          <p:nvPr/>
        </p:nvSpPr>
        <p:spPr>
          <a:xfrm>
            <a:off x="30305" y="31597"/>
            <a:ext cx="5102608" cy="4485591"/>
          </a:xfrm>
          <a:prstGeom prst="rect">
            <a:avLst/>
          </a:prstGeom>
          <a:solidFill>
            <a:srgbClr val="4BACC6">
              <a:lumMod val="20000"/>
              <a:lumOff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pic>
        <p:nvPicPr>
          <p:cNvPr id="10" name="9 Imagen">
            <a:extLst>
              <a:ext uri="{FF2B5EF4-FFF2-40B4-BE49-F238E27FC236}">
                <a16:creationId xmlns:a16="http://schemas.microsoft.com/office/drawing/2014/main" id="{781BEB22-4016-5D8F-25E7-2FA0DFDF5C4D}"/>
              </a:ext>
            </a:extLst>
          </p:cNvPr>
          <p:cNvPicPr>
            <a:picLocks noChangeAspect="1"/>
          </p:cNvPicPr>
          <p:nvPr/>
        </p:nvPicPr>
        <p:blipFill rotWithShape="1">
          <a:blip r:embed="rId2">
            <a:extLst>
              <a:ext uri="{28A0092B-C50C-407E-A947-70E740481C1C}">
                <a14:useLocalDpi xmlns:a14="http://schemas.microsoft.com/office/drawing/2010/main" val="0"/>
              </a:ext>
            </a:extLst>
          </a:blip>
          <a:srcRect l="7118" r="10309"/>
          <a:stretch/>
        </p:blipFill>
        <p:spPr>
          <a:xfrm>
            <a:off x="65801" y="195358"/>
            <a:ext cx="5161299" cy="4331668"/>
          </a:xfrm>
          <a:prstGeom prst="rect">
            <a:avLst/>
          </a:prstGeom>
        </p:spPr>
      </p:pic>
      <p:sp>
        <p:nvSpPr>
          <p:cNvPr id="15" name="23 CuadroTexto">
            <a:extLst>
              <a:ext uri="{FF2B5EF4-FFF2-40B4-BE49-F238E27FC236}">
                <a16:creationId xmlns:a16="http://schemas.microsoft.com/office/drawing/2014/main" id="{A586919C-00EA-CF91-3AFC-E333D354EA4F}"/>
              </a:ext>
            </a:extLst>
          </p:cNvPr>
          <p:cNvSpPr txBox="1"/>
          <p:nvPr/>
        </p:nvSpPr>
        <p:spPr>
          <a:xfrm>
            <a:off x="2833144" y="16607"/>
            <a:ext cx="790209" cy="307777"/>
          </a:xfrm>
          <a:prstGeom prst="rect">
            <a:avLst/>
          </a:prstGeom>
          <a:noFill/>
        </p:spPr>
        <p:txBody>
          <a:bodyPr wrap="square" rtlCol="0">
            <a:spAutoFit/>
          </a:bodyPr>
          <a:lstStyle/>
          <a:p>
            <a:pPr defTabSz="914400"/>
            <a:r>
              <a:rPr lang="en-US" sz="1400" dirty="0">
                <a:solidFill>
                  <a:prstClr val="black"/>
                </a:solidFill>
                <a:latin typeface="Times New Roman" panose="02020603050405020304" pitchFamily="18" charset="0"/>
                <a:cs typeface="Times New Roman" panose="02020603050405020304" pitchFamily="18" charset="0"/>
              </a:rPr>
              <a:t>IP</a:t>
            </a:r>
          </a:p>
        </p:txBody>
      </p:sp>
      <p:sp>
        <p:nvSpPr>
          <p:cNvPr id="17" name="51 CuadroTexto">
            <a:extLst>
              <a:ext uri="{FF2B5EF4-FFF2-40B4-BE49-F238E27FC236}">
                <a16:creationId xmlns:a16="http://schemas.microsoft.com/office/drawing/2014/main" id="{26964265-5831-2D46-FF2F-F7F41C8297B1}"/>
              </a:ext>
            </a:extLst>
          </p:cNvPr>
          <p:cNvSpPr txBox="1"/>
          <p:nvPr/>
        </p:nvSpPr>
        <p:spPr>
          <a:xfrm>
            <a:off x="1505928" y="3674576"/>
            <a:ext cx="1722321" cy="523220"/>
          </a:xfrm>
          <a:prstGeom prst="rect">
            <a:avLst/>
          </a:prstGeom>
          <a:noFill/>
        </p:spPr>
        <p:txBody>
          <a:bodyPr wrap="square" rtlCol="0">
            <a:spAutoFit/>
          </a:bodyPr>
          <a:lstStyle/>
          <a:p>
            <a:pPr defTabSz="914400"/>
            <a:r>
              <a:rPr lang="en-US" sz="1400" dirty="0">
                <a:solidFill>
                  <a:prstClr val="black"/>
                </a:solidFill>
                <a:latin typeface="Times New Roman" panose="02020603050405020304" pitchFamily="18" charset="0"/>
                <a:cs typeface="Times New Roman" panose="02020603050405020304" pitchFamily="18" charset="0"/>
              </a:rPr>
              <a:t>2</a:t>
            </a:r>
            <a:r>
              <a:rPr lang="en-US" sz="1400" baseline="30000" dirty="0">
                <a:solidFill>
                  <a:prstClr val="black"/>
                </a:solidFill>
                <a:latin typeface="Times New Roman" panose="02020603050405020304" pitchFamily="18" charset="0"/>
                <a:cs typeface="Times New Roman" panose="02020603050405020304" pitchFamily="18" charset="0"/>
              </a:rPr>
              <a:t>nd</a:t>
            </a:r>
            <a:r>
              <a:rPr lang="en-US" sz="1400" dirty="0">
                <a:solidFill>
                  <a:prstClr val="black"/>
                </a:solidFill>
                <a:latin typeface="Times New Roman" panose="02020603050405020304" pitchFamily="18" charset="0"/>
                <a:cs typeface="Times New Roman" panose="02020603050405020304" pitchFamily="18" charset="0"/>
              </a:rPr>
              <a:t> continuum (170nm)</a:t>
            </a:r>
          </a:p>
        </p:txBody>
      </p:sp>
      <p:pic>
        <p:nvPicPr>
          <p:cNvPr id="18" name="Picture 17" descr="A picture containing text, map&#10;&#10;Description automatically generated">
            <a:extLst>
              <a:ext uri="{FF2B5EF4-FFF2-40B4-BE49-F238E27FC236}">
                <a16:creationId xmlns:a16="http://schemas.microsoft.com/office/drawing/2014/main" id="{2CC1728D-BE58-FA18-526A-8C9921925D8A}"/>
              </a:ext>
            </a:extLst>
          </p:cNvPr>
          <p:cNvPicPr>
            <a:picLocks noChangeAspect="1"/>
          </p:cNvPicPr>
          <p:nvPr/>
        </p:nvPicPr>
        <p:blipFill rotWithShape="1">
          <a:blip r:embed="rId3">
            <a:extLst>
              <a:ext uri="{28A0092B-C50C-407E-A947-70E740481C1C}">
                <a14:useLocalDpi xmlns:a14="http://schemas.microsoft.com/office/drawing/2010/main" val="0"/>
              </a:ext>
            </a:extLst>
          </a:blip>
          <a:srcRect l="1643" b="50000"/>
          <a:stretch/>
        </p:blipFill>
        <p:spPr>
          <a:xfrm>
            <a:off x="2532165" y="4472024"/>
            <a:ext cx="2902844" cy="2385976"/>
          </a:xfrm>
          <a:prstGeom prst="rect">
            <a:avLst/>
          </a:prstGeom>
        </p:spPr>
      </p:pic>
      <p:cxnSp>
        <p:nvCxnSpPr>
          <p:cNvPr id="20" name="2 Conector recto">
            <a:extLst>
              <a:ext uri="{FF2B5EF4-FFF2-40B4-BE49-F238E27FC236}">
                <a16:creationId xmlns:a16="http://schemas.microsoft.com/office/drawing/2014/main" id="{E69EB4B2-4346-AB38-0060-1B51052A7D45}"/>
              </a:ext>
            </a:extLst>
          </p:cNvPr>
          <p:cNvCxnSpPr/>
          <p:nvPr/>
        </p:nvCxnSpPr>
        <p:spPr>
          <a:xfrm>
            <a:off x="253493" y="5083072"/>
            <a:ext cx="432048" cy="0"/>
          </a:xfrm>
          <a:prstGeom prst="line">
            <a:avLst/>
          </a:prstGeom>
        </p:spPr>
        <p:style>
          <a:lnRef idx="1">
            <a:schemeClr val="dk1"/>
          </a:lnRef>
          <a:fillRef idx="0">
            <a:schemeClr val="dk1"/>
          </a:fillRef>
          <a:effectRef idx="0">
            <a:schemeClr val="dk1"/>
          </a:effectRef>
          <a:fontRef idx="minor">
            <a:schemeClr val="tx1"/>
          </a:fontRef>
        </p:style>
      </p:cxnSp>
      <p:cxnSp>
        <p:nvCxnSpPr>
          <p:cNvPr id="21" name="6 Conector recto">
            <a:extLst>
              <a:ext uri="{FF2B5EF4-FFF2-40B4-BE49-F238E27FC236}">
                <a16:creationId xmlns:a16="http://schemas.microsoft.com/office/drawing/2014/main" id="{DBD2BD4F-CDF1-4122-CDC8-D5353827844F}"/>
              </a:ext>
            </a:extLst>
          </p:cNvPr>
          <p:cNvCxnSpPr/>
          <p:nvPr/>
        </p:nvCxnSpPr>
        <p:spPr>
          <a:xfrm>
            <a:off x="253493" y="5126505"/>
            <a:ext cx="432048" cy="0"/>
          </a:xfrm>
          <a:prstGeom prst="line">
            <a:avLst/>
          </a:prstGeom>
        </p:spPr>
        <p:style>
          <a:lnRef idx="1">
            <a:schemeClr val="dk1"/>
          </a:lnRef>
          <a:fillRef idx="0">
            <a:schemeClr val="dk1"/>
          </a:fillRef>
          <a:effectRef idx="0">
            <a:schemeClr val="dk1"/>
          </a:effectRef>
          <a:fontRef idx="minor">
            <a:schemeClr val="tx1"/>
          </a:fontRef>
        </p:style>
      </p:cxnSp>
      <p:cxnSp>
        <p:nvCxnSpPr>
          <p:cNvPr id="22" name="7 Conector recto">
            <a:extLst>
              <a:ext uri="{FF2B5EF4-FFF2-40B4-BE49-F238E27FC236}">
                <a16:creationId xmlns:a16="http://schemas.microsoft.com/office/drawing/2014/main" id="{73BFBEDE-7CD7-9522-73D5-E7317C9E3DCF}"/>
              </a:ext>
            </a:extLst>
          </p:cNvPr>
          <p:cNvCxnSpPr/>
          <p:nvPr/>
        </p:nvCxnSpPr>
        <p:spPr>
          <a:xfrm>
            <a:off x="253493" y="5164605"/>
            <a:ext cx="432048" cy="0"/>
          </a:xfrm>
          <a:prstGeom prst="line">
            <a:avLst/>
          </a:prstGeom>
        </p:spPr>
        <p:style>
          <a:lnRef idx="1">
            <a:schemeClr val="dk1"/>
          </a:lnRef>
          <a:fillRef idx="0">
            <a:schemeClr val="dk1"/>
          </a:fillRef>
          <a:effectRef idx="0">
            <a:schemeClr val="dk1"/>
          </a:effectRef>
          <a:fontRef idx="minor">
            <a:schemeClr val="tx1"/>
          </a:fontRef>
        </p:style>
      </p:cxnSp>
      <p:cxnSp>
        <p:nvCxnSpPr>
          <p:cNvPr id="23" name="11 Conector recto">
            <a:extLst>
              <a:ext uri="{FF2B5EF4-FFF2-40B4-BE49-F238E27FC236}">
                <a16:creationId xmlns:a16="http://schemas.microsoft.com/office/drawing/2014/main" id="{6BBE3C11-5DAE-2B6C-20F5-D852600945AF}"/>
              </a:ext>
            </a:extLst>
          </p:cNvPr>
          <p:cNvCxnSpPr/>
          <p:nvPr/>
        </p:nvCxnSpPr>
        <p:spPr>
          <a:xfrm>
            <a:off x="253493" y="5443112"/>
            <a:ext cx="432048" cy="0"/>
          </a:xfrm>
          <a:prstGeom prst="line">
            <a:avLst/>
          </a:prstGeom>
        </p:spPr>
        <p:style>
          <a:lnRef idx="1">
            <a:schemeClr val="dk1"/>
          </a:lnRef>
          <a:fillRef idx="0">
            <a:schemeClr val="dk1"/>
          </a:fillRef>
          <a:effectRef idx="0">
            <a:schemeClr val="dk1"/>
          </a:effectRef>
          <a:fontRef idx="minor">
            <a:schemeClr val="tx1"/>
          </a:fontRef>
        </p:style>
      </p:cxnSp>
      <p:cxnSp>
        <p:nvCxnSpPr>
          <p:cNvPr id="24" name="12 Conector recto">
            <a:extLst>
              <a:ext uri="{FF2B5EF4-FFF2-40B4-BE49-F238E27FC236}">
                <a16:creationId xmlns:a16="http://schemas.microsoft.com/office/drawing/2014/main" id="{784840F0-4BED-254A-E603-DE6DB4434B02}"/>
              </a:ext>
            </a:extLst>
          </p:cNvPr>
          <p:cNvCxnSpPr/>
          <p:nvPr/>
        </p:nvCxnSpPr>
        <p:spPr>
          <a:xfrm>
            <a:off x="253493" y="5481212"/>
            <a:ext cx="432048" cy="0"/>
          </a:xfrm>
          <a:prstGeom prst="line">
            <a:avLst/>
          </a:prstGeom>
        </p:spPr>
        <p:style>
          <a:lnRef idx="1">
            <a:schemeClr val="dk1"/>
          </a:lnRef>
          <a:fillRef idx="0">
            <a:schemeClr val="dk1"/>
          </a:fillRef>
          <a:effectRef idx="0">
            <a:schemeClr val="dk1"/>
          </a:effectRef>
          <a:fontRef idx="minor">
            <a:schemeClr val="tx1"/>
          </a:fontRef>
        </p:style>
      </p:cxnSp>
      <p:cxnSp>
        <p:nvCxnSpPr>
          <p:cNvPr id="25" name="14 Conector recto">
            <a:extLst>
              <a:ext uri="{FF2B5EF4-FFF2-40B4-BE49-F238E27FC236}">
                <a16:creationId xmlns:a16="http://schemas.microsoft.com/office/drawing/2014/main" id="{1150E6CB-DD32-6816-B289-A11765D520D4}"/>
              </a:ext>
            </a:extLst>
          </p:cNvPr>
          <p:cNvCxnSpPr/>
          <p:nvPr/>
        </p:nvCxnSpPr>
        <p:spPr>
          <a:xfrm>
            <a:off x="253493" y="5803152"/>
            <a:ext cx="432048" cy="0"/>
          </a:xfrm>
          <a:prstGeom prst="line">
            <a:avLst/>
          </a:prstGeom>
        </p:spPr>
        <p:style>
          <a:lnRef idx="1">
            <a:schemeClr val="dk1"/>
          </a:lnRef>
          <a:fillRef idx="0">
            <a:schemeClr val="dk1"/>
          </a:fillRef>
          <a:effectRef idx="0">
            <a:schemeClr val="dk1"/>
          </a:effectRef>
          <a:fontRef idx="minor">
            <a:schemeClr val="tx1"/>
          </a:fontRef>
        </p:style>
      </p:cxnSp>
      <p:sp>
        <p:nvSpPr>
          <p:cNvPr id="26" name="3 CuadroTexto">
            <a:extLst>
              <a:ext uri="{FF2B5EF4-FFF2-40B4-BE49-F238E27FC236}">
                <a16:creationId xmlns:a16="http://schemas.microsoft.com/office/drawing/2014/main" id="{EC8E6CFD-AA4D-3D44-B083-4BF7E246011B}"/>
              </a:ext>
            </a:extLst>
          </p:cNvPr>
          <p:cNvSpPr txBox="1"/>
          <p:nvPr/>
        </p:nvSpPr>
        <p:spPr>
          <a:xfrm>
            <a:off x="829557" y="4967631"/>
            <a:ext cx="633507" cy="307777"/>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rPr>
              <a:t>3body</a:t>
            </a:r>
          </a:p>
        </p:txBody>
      </p:sp>
      <p:sp>
        <p:nvSpPr>
          <p:cNvPr id="27" name="15 CuadroTexto">
            <a:extLst>
              <a:ext uri="{FF2B5EF4-FFF2-40B4-BE49-F238E27FC236}">
                <a16:creationId xmlns:a16="http://schemas.microsoft.com/office/drawing/2014/main" id="{24C1B7F8-7A46-47EB-F913-17BFFCBE3F26}"/>
              </a:ext>
            </a:extLst>
          </p:cNvPr>
          <p:cNvSpPr txBox="1"/>
          <p:nvPr/>
        </p:nvSpPr>
        <p:spPr>
          <a:xfrm>
            <a:off x="829557" y="5307926"/>
            <a:ext cx="633507" cy="307777"/>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rPr>
              <a:t>2body</a:t>
            </a:r>
          </a:p>
        </p:txBody>
      </p:sp>
      <p:sp>
        <p:nvSpPr>
          <p:cNvPr id="28" name="16 CuadroTexto">
            <a:extLst>
              <a:ext uri="{FF2B5EF4-FFF2-40B4-BE49-F238E27FC236}">
                <a16:creationId xmlns:a16="http://schemas.microsoft.com/office/drawing/2014/main" id="{07D7B348-4CDC-DAE5-D642-6E674B0DBF49}"/>
              </a:ext>
            </a:extLst>
          </p:cNvPr>
          <p:cNvSpPr txBox="1"/>
          <p:nvPr/>
        </p:nvSpPr>
        <p:spPr>
          <a:xfrm>
            <a:off x="829557" y="5639391"/>
            <a:ext cx="604653" cy="307777"/>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rPr>
              <a:t>decay</a:t>
            </a:r>
          </a:p>
        </p:txBody>
      </p:sp>
      <p:sp>
        <p:nvSpPr>
          <p:cNvPr id="29" name="Rectangle 28">
            <a:extLst>
              <a:ext uri="{FF2B5EF4-FFF2-40B4-BE49-F238E27FC236}">
                <a16:creationId xmlns:a16="http://schemas.microsoft.com/office/drawing/2014/main" id="{748589E9-DFB1-5934-BB9F-549DC5E370CE}"/>
              </a:ext>
            </a:extLst>
          </p:cNvPr>
          <p:cNvSpPr/>
          <p:nvPr/>
        </p:nvSpPr>
        <p:spPr>
          <a:xfrm>
            <a:off x="65801" y="309394"/>
            <a:ext cx="3240000" cy="1953507"/>
          </a:xfrm>
          <a:prstGeom prst="rect">
            <a:avLst/>
          </a:prstGeom>
          <a:solidFill>
            <a:schemeClr val="accent2">
              <a:lumMod val="20000"/>
              <a:lumOff val="80000"/>
              <a:alpha val="8679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dirty="0"/>
          </a:p>
        </p:txBody>
      </p:sp>
      <p:sp>
        <p:nvSpPr>
          <p:cNvPr id="16" name="49 CuadroTexto">
            <a:extLst>
              <a:ext uri="{FF2B5EF4-FFF2-40B4-BE49-F238E27FC236}">
                <a16:creationId xmlns:a16="http://schemas.microsoft.com/office/drawing/2014/main" id="{9B0B0DA6-3306-5105-DB14-10A50CC502B0}"/>
              </a:ext>
            </a:extLst>
          </p:cNvPr>
          <p:cNvSpPr txBox="1"/>
          <p:nvPr/>
        </p:nvSpPr>
        <p:spPr>
          <a:xfrm>
            <a:off x="1964966" y="1363514"/>
            <a:ext cx="1410731" cy="954107"/>
          </a:xfrm>
          <a:prstGeom prst="rect">
            <a:avLst/>
          </a:prstGeom>
          <a:noFill/>
        </p:spPr>
        <p:txBody>
          <a:bodyPr wrap="square" rtlCol="0">
            <a:spAutoFit/>
          </a:bodyPr>
          <a:lstStyle/>
          <a:p>
            <a:pPr defTabSz="914400"/>
            <a:r>
              <a:rPr lang="en-US" sz="1400" dirty="0">
                <a:solidFill>
                  <a:schemeClr val="bg1">
                    <a:lumMod val="50000"/>
                  </a:schemeClr>
                </a:solidFill>
                <a:latin typeface="Times New Roman" panose="02020603050405020304" pitchFamily="18" charset="0"/>
                <a:cs typeface="Times New Roman" panose="02020603050405020304" pitchFamily="18" charset="0"/>
              </a:rPr>
              <a:t>Other high-lying continua</a:t>
            </a:r>
          </a:p>
          <a:p>
            <a:pPr defTabSz="914400"/>
            <a:r>
              <a:rPr lang="en-US" sz="1400" dirty="0">
                <a:solidFill>
                  <a:schemeClr val="bg1">
                    <a:lumMod val="50000"/>
                  </a:schemeClr>
                </a:solidFill>
                <a:latin typeface="Times New Roman" panose="02020603050405020304" pitchFamily="18" charset="0"/>
                <a:cs typeface="Times New Roman" panose="02020603050405020304" pitchFamily="18" charset="0"/>
              </a:rPr>
              <a:t>(subdominant in regard to VUV)</a:t>
            </a:r>
          </a:p>
        </p:txBody>
      </p:sp>
      <p:sp>
        <p:nvSpPr>
          <p:cNvPr id="31" name="Rounded Rectangle 30">
            <a:extLst>
              <a:ext uri="{FF2B5EF4-FFF2-40B4-BE49-F238E27FC236}">
                <a16:creationId xmlns:a16="http://schemas.microsoft.com/office/drawing/2014/main" id="{FC85B692-3A85-454A-225B-FD53EF8D6A49}"/>
              </a:ext>
            </a:extLst>
          </p:cNvPr>
          <p:cNvSpPr/>
          <p:nvPr/>
        </p:nvSpPr>
        <p:spPr>
          <a:xfrm>
            <a:off x="912295" y="3126317"/>
            <a:ext cx="2297703" cy="1071479"/>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32" name="Bent Up Arrow 31">
            <a:extLst>
              <a:ext uri="{FF2B5EF4-FFF2-40B4-BE49-F238E27FC236}">
                <a16:creationId xmlns:a16="http://schemas.microsoft.com/office/drawing/2014/main" id="{CC95F60F-3FF6-659C-3C00-A2A0F76CD410}"/>
              </a:ext>
            </a:extLst>
          </p:cNvPr>
          <p:cNvSpPr/>
          <p:nvPr/>
        </p:nvSpPr>
        <p:spPr>
          <a:xfrm rot="5400000">
            <a:off x="1811567" y="4850493"/>
            <a:ext cx="615194" cy="604654"/>
          </a:xfrm>
          <a:prstGeom prst="bentUpArrow">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33" name="TextBox 32">
            <a:extLst>
              <a:ext uri="{FF2B5EF4-FFF2-40B4-BE49-F238E27FC236}">
                <a16:creationId xmlns:a16="http://schemas.microsoft.com/office/drawing/2014/main" id="{F0F5E8FA-D64A-9C55-BB17-5BB73A85CA78}"/>
              </a:ext>
            </a:extLst>
          </p:cNvPr>
          <p:cNvSpPr txBox="1"/>
          <p:nvPr/>
        </p:nvSpPr>
        <p:spPr>
          <a:xfrm>
            <a:off x="5715000" y="1523288"/>
            <a:ext cx="3363199" cy="646331"/>
          </a:xfrm>
          <a:prstGeom prst="rect">
            <a:avLst/>
          </a:prstGeom>
          <a:noFill/>
        </p:spPr>
        <p:txBody>
          <a:bodyPr wrap="square" rtlCol="0">
            <a:spAutoFit/>
          </a:bodyPr>
          <a:lstStyle/>
          <a:p>
            <a:pPr algn="just"/>
            <a:r>
              <a:rPr lang="en-GB" dirty="0">
                <a:latin typeface="Times New Roman" panose="02020603050405020304" pitchFamily="18" charset="0"/>
                <a:cs typeface="Times New Roman" panose="02020603050405020304" pitchFamily="18" charset="0"/>
              </a:rPr>
              <a:t>D</a:t>
            </a:r>
            <a:r>
              <a:rPr lang="en-ES" dirty="0">
                <a:latin typeface="Times New Roman" panose="02020603050405020304" pitchFamily="18" charset="0"/>
                <a:cs typeface="Times New Roman" panose="02020603050405020304" pitchFamily="18" charset="0"/>
              </a:rPr>
              <a:t>ominant above ~100mbar vs atomic emission / 1</a:t>
            </a:r>
            <a:r>
              <a:rPr lang="en-ES" baseline="30000" dirty="0">
                <a:latin typeface="Times New Roman" panose="02020603050405020304" pitchFamily="18" charset="0"/>
                <a:cs typeface="Times New Roman" panose="02020603050405020304" pitchFamily="18" charset="0"/>
              </a:rPr>
              <a:t>st</a:t>
            </a:r>
            <a:r>
              <a:rPr lang="en-ES" dirty="0">
                <a:latin typeface="Times New Roman" panose="02020603050405020304" pitchFamily="18" charset="0"/>
                <a:cs typeface="Times New Roman" panose="02020603050405020304" pitchFamily="18" charset="0"/>
              </a:rPr>
              <a:t> continuum</a:t>
            </a:r>
          </a:p>
        </p:txBody>
      </p:sp>
      <p:sp>
        <p:nvSpPr>
          <p:cNvPr id="34" name="TextBox 33">
            <a:extLst>
              <a:ext uri="{FF2B5EF4-FFF2-40B4-BE49-F238E27FC236}">
                <a16:creationId xmlns:a16="http://schemas.microsoft.com/office/drawing/2014/main" id="{F1A00420-446F-A4B3-B567-DD5A9AF88B23}"/>
              </a:ext>
            </a:extLst>
          </p:cNvPr>
          <p:cNvSpPr txBox="1"/>
          <p:nvPr/>
        </p:nvSpPr>
        <p:spPr>
          <a:xfrm>
            <a:off x="6873084" y="2242045"/>
            <a:ext cx="697627" cy="369332"/>
          </a:xfrm>
          <a:prstGeom prst="rect">
            <a:avLst/>
          </a:prstGeom>
          <a:noFill/>
          <a:ln w="9525">
            <a:solidFill>
              <a:srgbClr val="FF0000"/>
            </a:solidFill>
          </a:ln>
        </p:spPr>
        <p:txBody>
          <a:bodyPr wrap="none" rtlCol="0">
            <a:spAutoFit/>
          </a:bodyPr>
          <a:lstStyle/>
          <a:p>
            <a:r>
              <a:rPr lang="en-GB" dirty="0">
                <a:latin typeface="Times New Roman" panose="02020603050405020304" pitchFamily="18" charset="0"/>
                <a:cs typeface="Times New Roman" panose="02020603050405020304" pitchFamily="18" charset="0"/>
              </a:rPr>
              <a:t>w</a:t>
            </a:r>
            <a:r>
              <a:rPr lang="en-ES" dirty="0">
                <a:latin typeface="Times New Roman" panose="02020603050405020304" pitchFamily="18" charset="0"/>
                <a:cs typeface="Times New Roman" panose="02020603050405020304" pitchFamily="18" charset="0"/>
              </a:rPr>
              <a:t>hy?</a:t>
            </a:r>
          </a:p>
        </p:txBody>
      </p:sp>
      <p:sp>
        <p:nvSpPr>
          <p:cNvPr id="35" name="TextBox 34">
            <a:extLst>
              <a:ext uri="{FF2B5EF4-FFF2-40B4-BE49-F238E27FC236}">
                <a16:creationId xmlns:a16="http://schemas.microsoft.com/office/drawing/2014/main" id="{B2A4F0DA-42D2-AE23-9984-5523401C710B}"/>
              </a:ext>
            </a:extLst>
          </p:cNvPr>
          <p:cNvSpPr txBox="1"/>
          <p:nvPr/>
        </p:nvSpPr>
        <p:spPr>
          <a:xfrm>
            <a:off x="5764793" y="2719253"/>
            <a:ext cx="3320140" cy="923330"/>
          </a:xfrm>
          <a:prstGeom prst="rect">
            <a:avLst/>
          </a:prstGeom>
          <a:noFill/>
        </p:spPr>
        <p:txBody>
          <a:bodyPr wrap="none" rtlCol="0">
            <a:spAutoFit/>
          </a:bodyPr>
          <a:lstStyle/>
          <a:p>
            <a:pPr marL="285750" indent="-285750">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K</a:t>
            </a:r>
            <a:r>
              <a:rPr lang="en-ES" baseline="-25000" dirty="0">
                <a:latin typeface="Times New Roman" panose="02020603050405020304" pitchFamily="18" charset="0"/>
                <a:cs typeface="Times New Roman" panose="02020603050405020304" pitchFamily="18" charset="0"/>
              </a:rPr>
              <a:t>5</a:t>
            </a:r>
            <a:r>
              <a:rPr lang="en-ES" dirty="0">
                <a:latin typeface="Times New Roman" panose="02020603050405020304" pitchFamily="18" charset="0"/>
                <a:cs typeface="Times New Roman" panose="02020603050405020304" pitchFamily="18" charset="0"/>
              </a:rPr>
              <a:t> (self-quenching)</a:t>
            </a:r>
          </a:p>
          <a:p>
            <a:pPr marL="285750" indent="-285750">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K</a:t>
            </a:r>
            <a:r>
              <a:rPr lang="en-ES" baseline="-25000" dirty="0">
                <a:latin typeface="Times New Roman" panose="02020603050405020304" pitchFamily="18" charset="0"/>
                <a:cs typeface="Times New Roman" panose="02020603050405020304" pitchFamily="18" charset="0"/>
              </a:rPr>
              <a:t>3</a:t>
            </a:r>
            <a:r>
              <a:rPr lang="en-ES" dirty="0">
                <a:latin typeface="Times New Roman" panose="02020603050405020304" pitchFamily="18" charset="0"/>
                <a:cs typeface="Times New Roman" panose="02020603050405020304" pitchFamily="18" charset="0"/>
              </a:rPr>
              <a:t>, K</a:t>
            </a:r>
            <a:r>
              <a:rPr lang="en-ES" baseline="-25000" dirty="0">
                <a:latin typeface="Times New Roman" panose="02020603050405020304" pitchFamily="18" charset="0"/>
                <a:cs typeface="Times New Roman" panose="02020603050405020304" pitchFamily="18" charset="0"/>
              </a:rPr>
              <a:t>2</a:t>
            </a:r>
            <a:r>
              <a:rPr lang="en-ES" dirty="0">
                <a:latin typeface="Times New Roman" panose="02020603050405020304" pitchFamily="18" charset="0"/>
                <a:cs typeface="Times New Roman" panose="02020603050405020304" pitchFamily="18" charset="0"/>
              </a:rPr>
              <a:t> (excimer formation)</a:t>
            </a:r>
          </a:p>
          <a:p>
            <a:r>
              <a:rPr lang="en-GB" dirty="0">
                <a:latin typeface="Times New Roman" panose="02020603050405020304" pitchFamily="18" charset="0"/>
                <a:cs typeface="Times New Roman" panose="02020603050405020304" pitchFamily="18" charset="0"/>
              </a:rPr>
              <a:t>d</a:t>
            </a:r>
            <a:r>
              <a:rPr lang="en-ES" dirty="0">
                <a:latin typeface="Times New Roman" panose="02020603050405020304" pitchFamily="18" charset="0"/>
                <a:cs typeface="Times New Roman" panose="02020603050405020304" pitchFamily="18" charset="0"/>
              </a:rPr>
              <a:t>ominate over radiative processes</a:t>
            </a:r>
          </a:p>
        </p:txBody>
      </p:sp>
      <p:sp>
        <p:nvSpPr>
          <p:cNvPr id="36" name="TextBox 35">
            <a:extLst>
              <a:ext uri="{FF2B5EF4-FFF2-40B4-BE49-F238E27FC236}">
                <a16:creationId xmlns:a16="http://schemas.microsoft.com/office/drawing/2014/main" id="{ACB0D266-126C-64A7-FA69-93FD06E3DD14}"/>
              </a:ext>
            </a:extLst>
          </p:cNvPr>
          <p:cNvSpPr txBox="1"/>
          <p:nvPr/>
        </p:nvSpPr>
        <p:spPr>
          <a:xfrm>
            <a:off x="5764794" y="3866911"/>
            <a:ext cx="3313406" cy="923330"/>
          </a:xfrm>
          <a:prstGeom prst="rect">
            <a:avLst/>
          </a:prstGeom>
          <a:noFill/>
        </p:spPr>
        <p:txBody>
          <a:bodyPr wrap="square" rtlCol="0">
            <a:spAutoFit/>
          </a:bodyPr>
          <a:lstStyle/>
          <a:p>
            <a:pPr algn="just"/>
            <a:r>
              <a:rPr lang="en-ES" dirty="0">
                <a:latin typeface="Times New Roman" panose="02020603050405020304" pitchFamily="18" charset="0"/>
                <a:cs typeface="Times New Roman" panose="02020603050405020304" pitchFamily="18" charset="0"/>
              </a:rPr>
              <a:t>To first order, the mechanism is noble gas-independent (except for the energy-scale)</a:t>
            </a:r>
          </a:p>
        </p:txBody>
      </p:sp>
      <p:sp>
        <p:nvSpPr>
          <p:cNvPr id="37" name="Bent Up Arrow 36">
            <a:extLst>
              <a:ext uri="{FF2B5EF4-FFF2-40B4-BE49-F238E27FC236}">
                <a16:creationId xmlns:a16="http://schemas.microsoft.com/office/drawing/2014/main" id="{D8ECBF9E-E9CD-A35E-F77E-4A20D9097713}"/>
              </a:ext>
            </a:extLst>
          </p:cNvPr>
          <p:cNvSpPr/>
          <p:nvPr/>
        </p:nvSpPr>
        <p:spPr>
          <a:xfrm rot="5400000" flipV="1">
            <a:off x="6082979" y="4850664"/>
            <a:ext cx="615194" cy="611494"/>
          </a:xfrm>
          <a:prstGeom prst="bentUpArrow">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38" name="TextBox 37">
            <a:extLst>
              <a:ext uri="{FF2B5EF4-FFF2-40B4-BE49-F238E27FC236}">
                <a16:creationId xmlns:a16="http://schemas.microsoft.com/office/drawing/2014/main" id="{8E116F04-73D4-FB0E-4661-F7B9AA3439DC}"/>
              </a:ext>
            </a:extLst>
          </p:cNvPr>
          <p:cNvSpPr txBox="1"/>
          <p:nvPr/>
        </p:nvSpPr>
        <p:spPr>
          <a:xfrm>
            <a:off x="5820834" y="5629536"/>
            <a:ext cx="3199325" cy="646331"/>
          </a:xfrm>
          <a:prstGeom prst="rect">
            <a:avLst/>
          </a:prstGeom>
          <a:noFill/>
        </p:spPr>
        <p:txBody>
          <a:bodyPr wrap="square" rtlCol="0">
            <a:spAutoFit/>
          </a:bodyPr>
          <a:lstStyle/>
          <a:p>
            <a:pPr algn="just"/>
            <a:r>
              <a:rPr lang="en-GB" dirty="0">
                <a:latin typeface="Times New Roman" panose="02020603050405020304" pitchFamily="18" charset="0"/>
                <a:cs typeface="Times New Roman" panose="02020603050405020304" pitchFamily="18" charset="0"/>
              </a:rPr>
              <a:t>a fairly universal footprint in noble gas –based detectors!</a:t>
            </a:r>
            <a:endParaRPr lang="en-ES" dirty="0">
              <a:latin typeface="Times New Roman" panose="020206030504050203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D9C0A48B-1C0D-3BF5-0613-4D4351AB5A06}"/>
              </a:ext>
            </a:extLst>
          </p:cNvPr>
          <p:cNvSpPr txBox="1"/>
          <p:nvPr/>
        </p:nvSpPr>
        <p:spPr>
          <a:xfrm>
            <a:off x="5861488" y="196333"/>
            <a:ext cx="2902844" cy="954107"/>
          </a:xfrm>
          <a:prstGeom prst="rect">
            <a:avLst/>
          </a:prstGeom>
          <a:noFill/>
        </p:spPr>
        <p:txBody>
          <a:bodyPr wrap="square">
            <a:spAutoFit/>
          </a:bodyPr>
          <a:lstStyle/>
          <a:p>
            <a:pPr algn="just">
              <a:buNone/>
            </a:pPr>
            <a:r>
              <a:rPr lang="en-GB" sz="1400" dirty="0">
                <a:effectLst/>
                <a:latin typeface="Times New Roman" panose="02020603050405020304" pitchFamily="18" charset="0"/>
                <a:cs typeface="Times New Roman" panose="02020603050405020304" pitchFamily="18" charset="0"/>
              </a:rPr>
              <a:t>C. D. R. Azevedo, </a:t>
            </a:r>
            <a:r>
              <a:rPr lang="en-GB" sz="1400" i="1" dirty="0">
                <a:effectLst/>
                <a:latin typeface="Times New Roman" panose="02020603050405020304" pitchFamily="18" charset="0"/>
                <a:cs typeface="Times New Roman" panose="02020603050405020304" pitchFamily="18" charset="0"/>
              </a:rPr>
              <a:t>Microscopic simulation of xenon-based optical TPCs in the presence of molecular additives</a:t>
            </a:r>
            <a:r>
              <a:rPr lang="en-GB" sz="1400" dirty="0">
                <a:effectLst/>
                <a:latin typeface="Times New Roman" panose="02020603050405020304" pitchFamily="18" charset="0"/>
                <a:cs typeface="Times New Roman" panose="02020603050405020304" pitchFamily="18" charset="0"/>
              </a:rPr>
              <a:t>, NIM A 877(2018)157</a:t>
            </a:r>
          </a:p>
        </p:txBody>
      </p:sp>
    </p:spTree>
    <p:extLst>
      <p:ext uri="{BB962C8B-B14F-4D97-AF65-F5344CB8AC3E}">
        <p14:creationId xmlns:p14="http://schemas.microsoft.com/office/powerpoint/2010/main" val="2486553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D40B08-2BFC-0403-6AB9-7F11F192928E}"/>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F34E0DF-1195-FE8D-6D5B-28A93E336988}"/>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5</a:t>
            </a:fld>
            <a:endParaRPr lang="en-ES" dirty="0"/>
          </a:p>
        </p:txBody>
      </p:sp>
      <p:pic>
        <p:nvPicPr>
          <p:cNvPr id="3" name="Picture 2" descr="A screenshot of a computer&#10;&#10;AI-generated content may be incorrect.">
            <a:extLst>
              <a:ext uri="{FF2B5EF4-FFF2-40B4-BE49-F238E27FC236}">
                <a16:creationId xmlns:a16="http://schemas.microsoft.com/office/drawing/2014/main" id="{0C2AF773-E194-4E94-C673-C7D61AEC36C2}"/>
              </a:ext>
            </a:extLst>
          </p:cNvPr>
          <p:cNvPicPr>
            <a:picLocks noChangeAspect="1"/>
          </p:cNvPicPr>
          <p:nvPr/>
        </p:nvPicPr>
        <p:blipFill>
          <a:blip r:embed="rId2"/>
          <a:srcRect l="43383" t="30294" r="17831" b="8235"/>
          <a:stretch>
            <a:fillRect/>
          </a:stretch>
        </p:blipFill>
        <p:spPr>
          <a:xfrm>
            <a:off x="1821656" y="547828"/>
            <a:ext cx="5264944" cy="5215038"/>
          </a:xfrm>
          <a:prstGeom prst="rect">
            <a:avLst/>
          </a:prstGeom>
        </p:spPr>
      </p:pic>
      <p:sp>
        <p:nvSpPr>
          <p:cNvPr id="4" name="TextBox 3">
            <a:extLst>
              <a:ext uri="{FF2B5EF4-FFF2-40B4-BE49-F238E27FC236}">
                <a16:creationId xmlns:a16="http://schemas.microsoft.com/office/drawing/2014/main" id="{273E9EE5-E1C0-D62C-DDDD-FBCCD8D251F1}"/>
              </a:ext>
            </a:extLst>
          </p:cNvPr>
          <p:cNvSpPr txBox="1"/>
          <p:nvPr/>
        </p:nvSpPr>
        <p:spPr>
          <a:xfrm>
            <a:off x="700595" y="6470338"/>
            <a:ext cx="7842853" cy="369332"/>
          </a:xfrm>
          <a:prstGeom prst="rect">
            <a:avLst/>
          </a:prstGeom>
          <a:noFill/>
        </p:spPr>
        <p:txBody>
          <a:bodyPr wrap="none" rtlCol="0">
            <a:spAutoFit/>
          </a:bodyPr>
          <a:lstStyle/>
          <a:p>
            <a:r>
              <a:rPr lang="en-GB" dirty="0">
                <a:latin typeface="Times New Roman" panose="02020603050405020304" pitchFamily="18" charset="0"/>
                <a:cs typeface="Times New Roman" panose="02020603050405020304" pitchFamily="18" charset="0"/>
              </a:rPr>
              <a:t>(scintillation t</a:t>
            </a:r>
            <a:r>
              <a:rPr lang="en-ES" dirty="0">
                <a:latin typeface="Times New Roman" panose="02020603050405020304" pitchFamily="18" charset="0"/>
                <a:cs typeface="Times New Roman" panose="02020603050405020304" pitchFamily="18" charset="0"/>
              </a:rPr>
              <a:t>ime constants vary from noble gas to noble gas: 𝛕</a:t>
            </a:r>
            <a:r>
              <a:rPr lang="en-ES" baseline="-25000" dirty="0">
                <a:latin typeface="Times New Roman" panose="02020603050405020304" pitchFamily="18" charset="0"/>
                <a:cs typeface="Times New Roman" panose="02020603050405020304" pitchFamily="18" charset="0"/>
              </a:rPr>
              <a:t>t</a:t>
            </a:r>
            <a:r>
              <a:rPr lang="en-ES" dirty="0">
                <a:latin typeface="Times New Roman" panose="02020603050405020304" pitchFamily="18" charset="0"/>
                <a:cs typeface="Times New Roman" panose="02020603050405020304" pitchFamily="18" charset="0"/>
              </a:rPr>
              <a:t> = 3.2us in argon!)</a:t>
            </a:r>
          </a:p>
        </p:txBody>
      </p:sp>
      <p:cxnSp>
        <p:nvCxnSpPr>
          <p:cNvPr id="7" name="Straight Arrow Connector 6">
            <a:extLst>
              <a:ext uri="{FF2B5EF4-FFF2-40B4-BE49-F238E27FC236}">
                <a16:creationId xmlns:a16="http://schemas.microsoft.com/office/drawing/2014/main" id="{FFA0104B-D492-1A4E-7863-EAE18E3761FD}"/>
              </a:ext>
            </a:extLst>
          </p:cNvPr>
          <p:cNvCxnSpPr>
            <a:cxnSpLocks/>
          </p:cNvCxnSpPr>
          <p:nvPr/>
        </p:nvCxnSpPr>
        <p:spPr>
          <a:xfrm flipV="1">
            <a:off x="1821656" y="5043490"/>
            <a:ext cx="792957" cy="58527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DF76EA5F-A737-DC02-4677-17191704F9A2}"/>
              </a:ext>
            </a:extLst>
          </p:cNvPr>
          <p:cNvSpPr txBox="1"/>
          <p:nvPr/>
        </p:nvSpPr>
        <p:spPr>
          <a:xfrm>
            <a:off x="49118" y="5512909"/>
            <a:ext cx="2648482" cy="584775"/>
          </a:xfrm>
          <a:prstGeom prst="rect">
            <a:avLst/>
          </a:prstGeom>
          <a:noFill/>
        </p:spPr>
        <p:txBody>
          <a:bodyPr wrap="none" rtlCol="0">
            <a:spAutoFit/>
          </a:bodyPr>
          <a:lstStyle/>
          <a:p>
            <a:r>
              <a:rPr lang="en-GB" sz="1600" dirty="0">
                <a:latin typeface="Times New Roman" panose="02020603050405020304" pitchFamily="18" charset="0"/>
                <a:cs typeface="Times New Roman" panose="02020603050405020304" pitchFamily="18" charset="0"/>
              </a:rPr>
              <a:t>resonant Xe* state </a:t>
            </a:r>
          </a:p>
          <a:p>
            <a:r>
              <a:rPr lang="en-GB" sz="1600" dirty="0">
                <a:latin typeface="Times New Roman" panose="02020603050405020304" pitchFamily="18" charset="0"/>
                <a:cs typeface="Times New Roman" panose="02020603050405020304" pitchFamily="18" charset="0"/>
              </a:rPr>
              <a:t>(associated with Xe</a:t>
            </a:r>
            <a:r>
              <a:rPr lang="en-GB" sz="1600" baseline="-25000" dirty="0">
                <a:latin typeface="Times New Roman" panose="02020603050405020304" pitchFamily="18" charset="0"/>
                <a:cs typeface="Times New Roman" panose="02020603050405020304" pitchFamily="18" charset="0"/>
              </a:rPr>
              <a:t>2</a:t>
            </a:r>
            <a:r>
              <a:rPr lang="en-GB" sz="1600" dirty="0">
                <a:latin typeface="Times New Roman" panose="02020603050405020304" pitchFamily="18" charset="0"/>
                <a:cs typeface="Times New Roman" panose="02020603050405020304" pitchFamily="18" charset="0"/>
              </a:rPr>
              <a:t>* singlet)</a:t>
            </a:r>
            <a:endParaRPr lang="en-ES" sz="1600" dirty="0">
              <a:latin typeface="Times New Roman" panose="02020603050405020304" pitchFamily="18" charset="0"/>
              <a:cs typeface="Times New Roman" panose="02020603050405020304" pitchFamily="18" charset="0"/>
            </a:endParaRPr>
          </a:p>
        </p:txBody>
      </p:sp>
      <p:cxnSp>
        <p:nvCxnSpPr>
          <p:cNvPr id="12" name="Straight Arrow Connector 11">
            <a:extLst>
              <a:ext uri="{FF2B5EF4-FFF2-40B4-BE49-F238E27FC236}">
                <a16:creationId xmlns:a16="http://schemas.microsoft.com/office/drawing/2014/main" id="{EDC3716E-74B4-C2A2-2E69-8C6A28628F44}"/>
              </a:ext>
            </a:extLst>
          </p:cNvPr>
          <p:cNvCxnSpPr>
            <a:cxnSpLocks/>
          </p:cNvCxnSpPr>
          <p:nvPr/>
        </p:nvCxnSpPr>
        <p:spPr>
          <a:xfrm flipH="1" flipV="1">
            <a:off x="3598734" y="5314950"/>
            <a:ext cx="330329" cy="44791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DAA99EF1-CBAE-02B4-0D81-AB243C7B48F0}"/>
              </a:ext>
            </a:extLst>
          </p:cNvPr>
          <p:cNvSpPr txBox="1"/>
          <p:nvPr/>
        </p:nvSpPr>
        <p:spPr>
          <a:xfrm>
            <a:off x="3042361" y="5822356"/>
            <a:ext cx="2650084" cy="584775"/>
          </a:xfrm>
          <a:prstGeom prst="rect">
            <a:avLst/>
          </a:prstGeom>
          <a:noFill/>
        </p:spPr>
        <p:txBody>
          <a:bodyPr wrap="none" rtlCol="0">
            <a:spAutoFit/>
          </a:bodyPr>
          <a:lstStyle/>
          <a:p>
            <a:r>
              <a:rPr lang="en-GB" sz="1600" dirty="0">
                <a:latin typeface="Times New Roman" panose="02020603050405020304" pitchFamily="18" charset="0"/>
                <a:cs typeface="Times New Roman" panose="02020603050405020304" pitchFamily="18" charset="0"/>
              </a:rPr>
              <a:t>metastable Xe* state </a:t>
            </a:r>
          </a:p>
          <a:p>
            <a:r>
              <a:rPr lang="en-GB" sz="1600" dirty="0">
                <a:latin typeface="Times New Roman" panose="02020603050405020304" pitchFamily="18" charset="0"/>
                <a:cs typeface="Times New Roman" panose="02020603050405020304" pitchFamily="18" charset="0"/>
              </a:rPr>
              <a:t>(associated with Xe</a:t>
            </a:r>
            <a:r>
              <a:rPr lang="en-GB" sz="1600" baseline="-25000" dirty="0">
                <a:latin typeface="Times New Roman" panose="02020603050405020304" pitchFamily="18" charset="0"/>
                <a:cs typeface="Times New Roman" panose="02020603050405020304" pitchFamily="18" charset="0"/>
              </a:rPr>
              <a:t>2</a:t>
            </a:r>
            <a:r>
              <a:rPr lang="en-GB" sz="1600" dirty="0">
                <a:latin typeface="Times New Roman" panose="02020603050405020304" pitchFamily="18" charset="0"/>
                <a:cs typeface="Times New Roman" panose="02020603050405020304" pitchFamily="18" charset="0"/>
              </a:rPr>
              <a:t>* triplet)</a:t>
            </a:r>
            <a:endParaRPr lang="en-ES" sz="1600" dirty="0">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a16="http://schemas.microsoft.com/office/drawing/2014/main" id="{C807CD74-9513-2563-B7BE-403ECEAECA55}"/>
              </a:ext>
            </a:extLst>
          </p:cNvPr>
          <p:cNvSpPr txBox="1"/>
          <p:nvPr/>
        </p:nvSpPr>
        <p:spPr>
          <a:xfrm>
            <a:off x="2601345" y="4447580"/>
            <a:ext cx="997389" cy="338554"/>
          </a:xfrm>
          <a:prstGeom prst="rect">
            <a:avLst/>
          </a:prstGeom>
          <a:noFill/>
        </p:spPr>
        <p:txBody>
          <a:bodyPr wrap="none" rtlCol="0">
            <a:spAutoFit/>
          </a:bodyPr>
          <a:lstStyle/>
          <a:p>
            <a:r>
              <a:rPr lang="en-ES" sz="1600" dirty="0">
                <a:latin typeface="Times New Roman" panose="02020603050405020304" pitchFamily="18" charset="0"/>
                <a:cs typeface="Times New Roman" panose="02020603050405020304" pitchFamily="18" charset="0"/>
              </a:rPr>
              <a:t>𝛕</a:t>
            </a:r>
            <a:r>
              <a:rPr lang="en-ES" sz="1600" baseline="-25000" dirty="0">
                <a:latin typeface="Times New Roman" panose="02020603050405020304" pitchFamily="18" charset="0"/>
                <a:cs typeface="Times New Roman" panose="02020603050405020304" pitchFamily="18" charset="0"/>
              </a:rPr>
              <a:t>s</a:t>
            </a:r>
            <a:r>
              <a:rPr lang="en-ES" sz="1600" dirty="0">
                <a:latin typeface="Times New Roman" panose="02020603050405020304" pitchFamily="18" charset="0"/>
                <a:cs typeface="Times New Roman" panose="02020603050405020304" pitchFamily="18" charset="0"/>
              </a:rPr>
              <a:t> = 4.5ns</a:t>
            </a:r>
          </a:p>
        </p:txBody>
      </p:sp>
      <p:sp>
        <p:nvSpPr>
          <p:cNvPr id="43" name="TextBox 42">
            <a:extLst>
              <a:ext uri="{FF2B5EF4-FFF2-40B4-BE49-F238E27FC236}">
                <a16:creationId xmlns:a16="http://schemas.microsoft.com/office/drawing/2014/main" id="{C35FB373-F77E-752D-2712-486CC8C67735}"/>
              </a:ext>
            </a:extLst>
          </p:cNvPr>
          <p:cNvSpPr txBox="1"/>
          <p:nvPr/>
        </p:nvSpPr>
        <p:spPr>
          <a:xfrm>
            <a:off x="3184361" y="4868423"/>
            <a:ext cx="1085554" cy="338554"/>
          </a:xfrm>
          <a:prstGeom prst="rect">
            <a:avLst/>
          </a:prstGeom>
          <a:noFill/>
        </p:spPr>
        <p:txBody>
          <a:bodyPr wrap="none" rtlCol="0">
            <a:spAutoFit/>
          </a:bodyPr>
          <a:lstStyle/>
          <a:p>
            <a:r>
              <a:rPr lang="en-ES" sz="1600" dirty="0">
                <a:latin typeface="Times New Roman" panose="02020603050405020304" pitchFamily="18" charset="0"/>
                <a:cs typeface="Times New Roman" panose="02020603050405020304" pitchFamily="18" charset="0"/>
              </a:rPr>
              <a:t>𝛕</a:t>
            </a:r>
            <a:r>
              <a:rPr lang="en-ES" sz="1600" baseline="-25000" dirty="0">
                <a:latin typeface="Times New Roman" panose="02020603050405020304" pitchFamily="18" charset="0"/>
                <a:cs typeface="Times New Roman" panose="02020603050405020304" pitchFamily="18" charset="0"/>
              </a:rPr>
              <a:t>t</a:t>
            </a:r>
            <a:r>
              <a:rPr lang="en-ES" sz="1600" dirty="0">
                <a:latin typeface="Times New Roman" panose="02020603050405020304" pitchFamily="18" charset="0"/>
                <a:cs typeface="Times New Roman" panose="02020603050405020304" pitchFamily="18" charset="0"/>
              </a:rPr>
              <a:t> = 100 ns</a:t>
            </a:r>
          </a:p>
        </p:txBody>
      </p:sp>
      <p:sp>
        <p:nvSpPr>
          <p:cNvPr id="48" name="TextBox 47">
            <a:extLst>
              <a:ext uri="{FF2B5EF4-FFF2-40B4-BE49-F238E27FC236}">
                <a16:creationId xmlns:a16="http://schemas.microsoft.com/office/drawing/2014/main" id="{DD13D369-F8E9-FE2A-EA4C-8DFFAAA889DF}"/>
              </a:ext>
            </a:extLst>
          </p:cNvPr>
          <p:cNvSpPr txBox="1"/>
          <p:nvPr/>
        </p:nvSpPr>
        <p:spPr>
          <a:xfrm>
            <a:off x="564899" y="61492"/>
            <a:ext cx="8188460" cy="400110"/>
          </a:xfrm>
          <a:prstGeom prst="rect">
            <a:avLst/>
          </a:prstGeom>
          <a:noFill/>
        </p:spPr>
        <p:txBody>
          <a:bodyPr wrap="none" rtlCol="0">
            <a:spAutoFit/>
          </a:bodyPr>
          <a:lstStyle/>
          <a:p>
            <a:r>
              <a:rPr lang="en-GB" sz="2000" u="sng" dirty="0">
                <a:latin typeface="Times New Roman" panose="02020603050405020304" pitchFamily="18" charset="0"/>
                <a:cs typeface="Times New Roman" panose="02020603050405020304" pitchFamily="18" charset="0"/>
              </a:rPr>
              <a:t>Fairly fast, at around atmospheric pressure (compared to avalanche dynamics)</a:t>
            </a:r>
            <a:endParaRPr lang="en-ES" sz="2000" u="sng" dirty="0">
              <a:latin typeface="Times New Roman" panose="02020603050405020304" pitchFamily="18" charset="0"/>
              <a:cs typeface="Times New Roman" panose="02020603050405020304" pitchFamily="18" charset="0"/>
            </a:endParaRPr>
          </a:p>
        </p:txBody>
      </p:sp>
      <p:sp>
        <p:nvSpPr>
          <p:cNvPr id="51" name="TextBox 50">
            <a:extLst>
              <a:ext uri="{FF2B5EF4-FFF2-40B4-BE49-F238E27FC236}">
                <a16:creationId xmlns:a16="http://schemas.microsoft.com/office/drawing/2014/main" id="{505E2B3A-EE13-320B-6B75-1442906D6DAB}"/>
              </a:ext>
            </a:extLst>
          </p:cNvPr>
          <p:cNvSpPr txBox="1"/>
          <p:nvPr/>
        </p:nvSpPr>
        <p:spPr>
          <a:xfrm>
            <a:off x="7121411" y="1138443"/>
            <a:ext cx="1897894" cy="1384995"/>
          </a:xfrm>
          <a:prstGeom prst="rect">
            <a:avLst/>
          </a:prstGeom>
          <a:noFill/>
        </p:spPr>
        <p:txBody>
          <a:bodyPr wrap="square">
            <a:spAutoFit/>
          </a:bodyPr>
          <a:lstStyle/>
          <a:p>
            <a:pPr algn="just">
              <a:buNone/>
            </a:pPr>
            <a:r>
              <a:rPr lang="en-GB" sz="1400" dirty="0">
                <a:effectLst/>
                <a:latin typeface="Times New Roman" panose="02020603050405020304" pitchFamily="18" charset="0"/>
                <a:cs typeface="Times New Roman" panose="02020603050405020304" pitchFamily="18" charset="0"/>
              </a:rPr>
              <a:t>C. D. R. Azevedo, </a:t>
            </a:r>
            <a:r>
              <a:rPr lang="en-GB" sz="1400" i="1" dirty="0">
                <a:effectLst/>
                <a:latin typeface="Times New Roman" panose="02020603050405020304" pitchFamily="18" charset="0"/>
                <a:cs typeface="Times New Roman" panose="02020603050405020304" pitchFamily="18" charset="0"/>
              </a:rPr>
              <a:t>Microscopic simulation of xenon-based optical TPCs in the presence of molecular additives</a:t>
            </a:r>
            <a:r>
              <a:rPr lang="en-GB" sz="1400" dirty="0">
                <a:effectLst/>
                <a:latin typeface="Times New Roman" panose="02020603050405020304" pitchFamily="18" charset="0"/>
                <a:cs typeface="Times New Roman" panose="02020603050405020304" pitchFamily="18" charset="0"/>
              </a:rPr>
              <a:t>, NIM A 877(2018)157</a:t>
            </a:r>
          </a:p>
        </p:txBody>
      </p:sp>
      <p:sp>
        <p:nvSpPr>
          <p:cNvPr id="52" name="TextBox 51">
            <a:extLst>
              <a:ext uri="{FF2B5EF4-FFF2-40B4-BE49-F238E27FC236}">
                <a16:creationId xmlns:a16="http://schemas.microsoft.com/office/drawing/2014/main" id="{D7EF0508-68EA-451D-8C5B-70AEEF628056}"/>
              </a:ext>
            </a:extLst>
          </p:cNvPr>
          <p:cNvSpPr txBox="1"/>
          <p:nvPr/>
        </p:nvSpPr>
        <p:spPr>
          <a:xfrm>
            <a:off x="5143500" y="4197216"/>
            <a:ext cx="671979" cy="338554"/>
          </a:xfrm>
          <a:prstGeom prst="rect">
            <a:avLst/>
          </a:prstGeom>
          <a:noFill/>
        </p:spPr>
        <p:txBody>
          <a:bodyPr wrap="none" rtlCol="0">
            <a:spAutoFit/>
          </a:bodyPr>
          <a:lstStyle/>
          <a:p>
            <a:r>
              <a:rPr lang="en-ES" sz="1600" dirty="0">
                <a:latin typeface="Times New Roman" panose="02020603050405020304" pitchFamily="18" charset="0"/>
                <a:cs typeface="Times New Roman" panose="02020603050405020304" pitchFamily="18" charset="0"/>
              </a:rPr>
              <a:t>~10%</a:t>
            </a:r>
          </a:p>
        </p:txBody>
      </p:sp>
      <p:sp>
        <p:nvSpPr>
          <p:cNvPr id="53" name="TextBox 52">
            <a:extLst>
              <a:ext uri="{FF2B5EF4-FFF2-40B4-BE49-F238E27FC236}">
                <a16:creationId xmlns:a16="http://schemas.microsoft.com/office/drawing/2014/main" id="{5BC15092-8260-7C21-4FAE-405FD109AD50}"/>
              </a:ext>
            </a:extLst>
          </p:cNvPr>
          <p:cNvSpPr txBox="1"/>
          <p:nvPr/>
        </p:nvSpPr>
        <p:spPr>
          <a:xfrm>
            <a:off x="6042453" y="4868423"/>
            <a:ext cx="671979" cy="338554"/>
          </a:xfrm>
          <a:prstGeom prst="rect">
            <a:avLst/>
          </a:prstGeom>
          <a:noFill/>
        </p:spPr>
        <p:txBody>
          <a:bodyPr wrap="none" rtlCol="0">
            <a:spAutoFit/>
          </a:bodyPr>
          <a:lstStyle/>
          <a:p>
            <a:r>
              <a:rPr lang="en-ES" sz="1600" dirty="0">
                <a:latin typeface="Times New Roman" panose="02020603050405020304" pitchFamily="18" charset="0"/>
                <a:cs typeface="Times New Roman" panose="02020603050405020304" pitchFamily="18" charset="0"/>
              </a:rPr>
              <a:t>~90%</a:t>
            </a:r>
          </a:p>
        </p:txBody>
      </p:sp>
      <p:cxnSp>
        <p:nvCxnSpPr>
          <p:cNvPr id="54" name="Straight Arrow Connector 53">
            <a:extLst>
              <a:ext uri="{FF2B5EF4-FFF2-40B4-BE49-F238E27FC236}">
                <a16:creationId xmlns:a16="http://schemas.microsoft.com/office/drawing/2014/main" id="{14C04B3B-C900-8B5E-E7AF-4D519B9379D4}"/>
              </a:ext>
            </a:extLst>
          </p:cNvPr>
          <p:cNvCxnSpPr>
            <a:cxnSpLocks/>
          </p:cNvCxnSpPr>
          <p:nvPr/>
        </p:nvCxnSpPr>
        <p:spPr>
          <a:xfrm flipV="1">
            <a:off x="5143500" y="4535770"/>
            <a:ext cx="185292" cy="25036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B2A333ED-F2E5-9CA9-0441-ABBDC4FCB44B}"/>
              </a:ext>
            </a:extLst>
          </p:cNvPr>
          <p:cNvCxnSpPr>
            <a:cxnSpLocks/>
          </p:cNvCxnSpPr>
          <p:nvPr/>
        </p:nvCxnSpPr>
        <p:spPr>
          <a:xfrm flipV="1">
            <a:off x="5692445" y="5037700"/>
            <a:ext cx="350008" cy="15009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4058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413B5C7-C721-6C7A-8162-1086BA8453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068" y="3818628"/>
            <a:ext cx="3209706" cy="269832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14 CuadroTexto">
            <a:extLst>
              <a:ext uri="{FF2B5EF4-FFF2-40B4-BE49-F238E27FC236}">
                <a16:creationId xmlns:a16="http://schemas.microsoft.com/office/drawing/2014/main" id="{32DCDA99-2B71-28D9-F52A-398BB31374A4}"/>
              </a:ext>
            </a:extLst>
          </p:cNvPr>
          <p:cNvSpPr txBox="1"/>
          <p:nvPr/>
        </p:nvSpPr>
        <p:spPr>
          <a:xfrm>
            <a:off x="2167256" y="3905427"/>
            <a:ext cx="1503360" cy="369332"/>
          </a:xfrm>
          <a:prstGeom prst="rect">
            <a:avLst/>
          </a:prstGeom>
          <a:noFill/>
          <a:ln>
            <a:solidFill>
              <a:srgbClr val="FF0000"/>
            </a:solidFill>
          </a:ln>
        </p:spPr>
        <p:txBody>
          <a:bodyPr wrap="none" rtlCol="0">
            <a:spAutoFit/>
          </a:bodyPr>
          <a:lstStyle/>
          <a:p>
            <a:r>
              <a:rPr lang="en-US" b="1" dirty="0">
                <a:solidFill>
                  <a:schemeClr val="bg1"/>
                </a:solidFill>
                <a:latin typeface="Times New Roman" panose="02020603050405020304" pitchFamily="18" charset="0"/>
                <a:cs typeface="Times New Roman" panose="02020603050405020304" pitchFamily="18" charset="0"/>
              </a:rPr>
              <a:t>Ar-CH</a:t>
            </a:r>
            <a:r>
              <a:rPr lang="en-US" b="1" baseline="-25000" dirty="0">
                <a:solidFill>
                  <a:schemeClr val="bg1"/>
                </a:solidFill>
                <a:latin typeface="Times New Roman" panose="02020603050405020304" pitchFamily="18" charset="0"/>
                <a:cs typeface="Times New Roman" panose="02020603050405020304" pitchFamily="18" charset="0"/>
              </a:rPr>
              <a:t>4</a:t>
            </a:r>
            <a:r>
              <a:rPr lang="en-US" b="1" dirty="0">
                <a:solidFill>
                  <a:schemeClr val="bg1"/>
                </a:solidFill>
                <a:latin typeface="Times New Roman" panose="02020603050405020304" pitchFamily="18" charset="0"/>
                <a:cs typeface="Times New Roman" panose="02020603050405020304" pitchFamily="18" charset="0"/>
              </a:rPr>
              <a:t> (1%)</a:t>
            </a:r>
          </a:p>
        </p:txBody>
      </p:sp>
      <p:sp>
        <p:nvSpPr>
          <p:cNvPr id="7" name="17 CuadroTexto">
            <a:extLst>
              <a:ext uri="{FF2B5EF4-FFF2-40B4-BE49-F238E27FC236}">
                <a16:creationId xmlns:a16="http://schemas.microsoft.com/office/drawing/2014/main" id="{CF52F9CA-EDB5-BAAC-19CA-7140B7249522}"/>
              </a:ext>
            </a:extLst>
          </p:cNvPr>
          <p:cNvSpPr txBox="1"/>
          <p:nvPr/>
        </p:nvSpPr>
        <p:spPr>
          <a:xfrm>
            <a:off x="1887521" y="4251865"/>
            <a:ext cx="2005677" cy="369332"/>
          </a:xfrm>
          <a:prstGeom prst="rect">
            <a:avLst/>
          </a:prstGeom>
          <a:noFill/>
        </p:spPr>
        <p:txBody>
          <a:bodyPr wrap="none" rtlCol="0">
            <a:spAutoFit/>
          </a:bodyPr>
          <a:lstStyle/>
          <a:p>
            <a:r>
              <a:rPr lang="en-US" dirty="0">
                <a:solidFill>
                  <a:schemeClr val="bg1"/>
                </a:solidFill>
                <a:latin typeface="Times New Roman" panose="02020603050405020304" pitchFamily="18" charset="0"/>
                <a:cs typeface="Times New Roman" panose="02020603050405020304" pitchFamily="18" charset="0"/>
              </a:rPr>
              <a:t>badly quenched gas</a:t>
            </a:r>
          </a:p>
        </p:txBody>
      </p:sp>
      <p:pic>
        <p:nvPicPr>
          <p:cNvPr id="8" name="Picture 7" descr="A picture containing text, map&#10;&#10;Description automatically generated">
            <a:extLst>
              <a:ext uri="{FF2B5EF4-FFF2-40B4-BE49-F238E27FC236}">
                <a16:creationId xmlns:a16="http://schemas.microsoft.com/office/drawing/2014/main" id="{B6F4D0F9-AF32-F704-2379-67DD0911E014}"/>
              </a:ext>
            </a:extLst>
          </p:cNvPr>
          <p:cNvPicPr>
            <a:picLocks noChangeAspect="1"/>
          </p:cNvPicPr>
          <p:nvPr/>
        </p:nvPicPr>
        <p:blipFill rotWithShape="1">
          <a:blip r:embed="rId3">
            <a:extLst>
              <a:ext uri="{28A0092B-C50C-407E-A947-70E740481C1C}">
                <a14:useLocalDpi xmlns:a14="http://schemas.microsoft.com/office/drawing/2010/main" val="0"/>
              </a:ext>
            </a:extLst>
          </a:blip>
          <a:srcRect l="1643" b="50000"/>
          <a:stretch/>
        </p:blipFill>
        <p:spPr>
          <a:xfrm>
            <a:off x="323239" y="585416"/>
            <a:ext cx="3712833" cy="3051742"/>
          </a:xfrm>
          <a:prstGeom prst="rect">
            <a:avLst/>
          </a:prstGeom>
        </p:spPr>
      </p:pic>
      <p:cxnSp>
        <p:nvCxnSpPr>
          <p:cNvPr id="13" name="Straight Arrow Connector 12">
            <a:extLst>
              <a:ext uri="{FF2B5EF4-FFF2-40B4-BE49-F238E27FC236}">
                <a16:creationId xmlns:a16="http://schemas.microsoft.com/office/drawing/2014/main" id="{8E07F6DB-69EA-C2BD-ACCF-3DE506FF1C66}"/>
              </a:ext>
            </a:extLst>
          </p:cNvPr>
          <p:cNvCxnSpPr/>
          <p:nvPr/>
        </p:nvCxnSpPr>
        <p:spPr>
          <a:xfrm>
            <a:off x="1502533" y="4896119"/>
            <a:ext cx="300037"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FEA84E26-EBD9-BF0D-0253-A0567A3BC4D7}"/>
              </a:ext>
            </a:extLst>
          </p:cNvPr>
          <p:cNvSpPr txBox="1"/>
          <p:nvPr/>
        </p:nvSpPr>
        <p:spPr>
          <a:xfrm>
            <a:off x="1102797" y="4382930"/>
            <a:ext cx="774571" cy="369332"/>
          </a:xfrm>
          <a:prstGeom prst="rect">
            <a:avLst/>
          </a:prstGeom>
          <a:noFill/>
        </p:spPr>
        <p:txBody>
          <a:bodyPr wrap="none" rtlCol="0">
            <a:spAutoFit/>
          </a:bodyPr>
          <a:lstStyle/>
          <a:p>
            <a:r>
              <a:rPr lang="en-GB" dirty="0">
                <a:solidFill>
                  <a:schemeClr val="bg1"/>
                </a:solidFill>
                <a:latin typeface="Times New Roman" panose="02020603050405020304" pitchFamily="18" charset="0"/>
                <a:cs typeface="Times New Roman" panose="02020603050405020304" pitchFamily="18" charset="0"/>
              </a:rPr>
              <a:t>gap/v</a:t>
            </a:r>
            <a:r>
              <a:rPr lang="en-ES" baseline="-25000" dirty="0">
                <a:solidFill>
                  <a:schemeClr val="bg1"/>
                </a:solidFill>
                <a:latin typeface="Times New Roman" panose="02020603050405020304" pitchFamily="18" charset="0"/>
                <a:cs typeface="Times New Roman" panose="02020603050405020304" pitchFamily="18" charset="0"/>
              </a:rPr>
              <a:t>d</a:t>
            </a:r>
            <a:endParaRPr lang="en-ES" dirty="0">
              <a:solidFill>
                <a:schemeClr val="bg1"/>
              </a:solidFill>
              <a:latin typeface="Times New Roman" panose="02020603050405020304" pitchFamily="18" charset="0"/>
              <a:cs typeface="Times New Roman" panose="02020603050405020304" pitchFamily="18" charset="0"/>
            </a:endParaRPr>
          </a:p>
        </p:txBody>
      </p:sp>
      <p:pic>
        <p:nvPicPr>
          <p:cNvPr id="21" name="Picture 20" descr="A screenshot of a computer&#10;&#10;AI-generated content may be incorrect.">
            <a:extLst>
              <a:ext uri="{FF2B5EF4-FFF2-40B4-BE49-F238E27FC236}">
                <a16:creationId xmlns:a16="http://schemas.microsoft.com/office/drawing/2014/main" id="{D3095CC5-DD90-2B88-0C06-9D08E9BC225E}"/>
              </a:ext>
            </a:extLst>
          </p:cNvPr>
          <p:cNvPicPr>
            <a:picLocks noChangeAspect="1"/>
          </p:cNvPicPr>
          <p:nvPr/>
        </p:nvPicPr>
        <p:blipFill>
          <a:blip r:embed="rId4"/>
          <a:srcRect l="61420" t="35883" r="10096" b="33849"/>
          <a:stretch>
            <a:fillRect/>
          </a:stretch>
        </p:blipFill>
        <p:spPr>
          <a:xfrm>
            <a:off x="5039172" y="3367644"/>
            <a:ext cx="4045761" cy="2686987"/>
          </a:xfrm>
          <a:prstGeom prst="rect">
            <a:avLst/>
          </a:prstGeom>
        </p:spPr>
      </p:pic>
      <p:pic>
        <p:nvPicPr>
          <p:cNvPr id="22" name="Picture 21" descr="A screenshot of a computer&#10;&#10;AI-generated content may be incorrect.">
            <a:extLst>
              <a:ext uri="{FF2B5EF4-FFF2-40B4-BE49-F238E27FC236}">
                <a16:creationId xmlns:a16="http://schemas.microsoft.com/office/drawing/2014/main" id="{8CE575E3-2B97-C507-4EBE-E5537E852DF3}"/>
              </a:ext>
            </a:extLst>
          </p:cNvPr>
          <p:cNvPicPr>
            <a:picLocks noChangeAspect="1"/>
          </p:cNvPicPr>
          <p:nvPr/>
        </p:nvPicPr>
        <p:blipFill>
          <a:blip r:embed="rId4"/>
          <a:srcRect l="33333" t="35098" r="38358" b="34633"/>
          <a:stretch>
            <a:fillRect/>
          </a:stretch>
        </p:blipFill>
        <p:spPr>
          <a:xfrm>
            <a:off x="5172847" y="521205"/>
            <a:ext cx="3971153" cy="2653817"/>
          </a:xfrm>
          <a:prstGeom prst="rect">
            <a:avLst/>
          </a:prstGeom>
        </p:spPr>
      </p:pic>
      <p:sp>
        <p:nvSpPr>
          <p:cNvPr id="23" name="TextBox 22">
            <a:extLst>
              <a:ext uri="{FF2B5EF4-FFF2-40B4-BE49-F238E27FC236}">
                <a16:creationId xmlns:a16="http://schemas.microsoft.com/office/drawing/2014/main" id="{760D641B-2E91-22D6-3B3C-2C4E22AC2E16}"/>
              </a:ext>
            </a:extLst>
          </p:cNvPr>
          <p:cNvSpPr txBox="1"/>
          <p:nvPr/>
        </p:nvSpPr>
        <p:spPr>
          <a:xfrm>
            <a:off x="34713" y="6561261"/>
            <a:ext cx="8512377" cy="307777"/>
          </a:xfrm>
          <a:prstGeom prst="rect">
            <a:avLst/>
          </a:prstGeom>
          <a:noFill/>
        </p:spPr>
        <p:txBody>
          <a:bodyPr wrap="square" rtlCol="0">
            <a:spAutoFit/>
          </a:bodyPr>
          <a:lstStyle/>
          <a:p>
            <a:r>
              <a:rPr lang="en-ES" sz="1400" dirty="0">
                <a:latin typeface="Times New Roman" panose="02020603050405020304" pitchFamily="18" charset="0"/>
                <a:cs typeface="Times New Roman" panose="02020603050405020304" pitchFamily="18" charset="0"/>
              </a:rPr>
              <a:t>P. Fonte, et al, </a:t>
            </a:r>
            <a:r>
              <a:rPr lang="en-ES" sz="1400" i="1" dirty="0">
                <a:latin typeface="Times New Roman" panose="02020603050405020304" pitchFamily="18" charset="0"/>
                <a:cs typeface="Times New Roman" panose="02020603050405020304" pitchFamily="18" charset="0"/>
              </a:rPr>
              <a:t>Feedback and breakdown in parallel plate chambers</a:t>
            </a:r>
            <a:r>
              <a:rPr lang="en-ES" sz="1400" dirty="0">
                <a:latin typeface="Times New Roman" panose="02020603050405020304" pitchFamily="18" charset="0"/>
                <a:cs typeface="Times New Roman" panose="02020603050405020304" pitchFamily="18" charset="0"/>
              </a:rPr>
              <a:t>, NIMA305(1991), also at Fonte’s PhD </a:t>
            </a:r>
          </a:p>
        </p:txBody>
      </p:sp>
      <p:sp>
        <p:nvSpPr>
          <p:cNvPr id="24" name="TextBox 23">
            <a:extLst>
              <a:ext uri="{FF2B5EF4-FFF2-40B4-BE49-F238E27FC236}">
                <a16:creationId xmlns:a16="http://schemas.microsoft.com/office/drawing/2014/main" id="{C209A880-448D-9711-F062-4CD9C945861F}"/>
              </a:ext>
            </a:extLst>
          </p:cNvPr>
          <p:cNvSpPr txBox="1"/>
          <p:nvPr/>
        </p:nvSpPr>
        <p:spPr>
          <a:xfrm>
            <a:off x="2081119" y="61492"/>
            <a:ext cx="5630452" cy="400110"/>
          </a:xfrm>
          <a:prstGeom prst="rect">
            <a:avLst/>
          </a:prstGeom>
          <a:noFill/>
        </p:spPr>
        <p:txBody>
          <a:bodyPr wrap="none" rtlCol="0">
            <a:spAutoFit/>
          </a:bodyPr>
          <a:lstStyle/>
          <a:p>
            <a:r>
              <a:rPr lang="en-GB" sz="2000" u="sng" dirty="0">
                <a:latin typeface="Times New Roman" panose="02020603050405020304" pitchFamily="18" charset="0"/>
                <a:cs typeface="Times New Roman" panose="02020603050405020304" pitchFamily="18" charset="0"/>
              </a:rPr>
              <a:t>W</a:t>
            </a:r>
            <a:r>
              <a:rPr lang="en-ES" sz="2000" u="sng" dirty="0">
                <a:latin typeface="Times New Roman" panose="02020603050405020304" pitchFamily="18" charset="0"/>
                <a:cs typeface="Times New Roman" panose="02020603050405020304" pitchFamily="18" charset="0"/>
              </a:rPr>
              <a:t>hy VUV is bad for detectors? (text-book reminder)</a:t>
            </a:r>
          </a:p>
        </p:txBody>
      </p:sp>
      <p:sp>
        <p:nvSpPr>
          <p:cNvPr id="25" name="Right Brace 24">
            <a:extLst>
              <a:ext uri="{FF2B5EF4-FFF2-40B4-BE49-F238E27FC236}">
                <a16:creationId xmlns:a16="http://schemas.microsoft.com/office/drawing/2014/main" id="{B1903E4F-B596-0A72-2B32-22F0E3C97BBE}"/>
              </a:ext>
            </a:extLst>
          </p:cNvPr>
          <p:cNvSpPr/>
          <p:nvPr/>
        </p:nvSpPr>
        <p:spPr>
          <a:xfrm>
            <a:off x="4108495" y="2111287"/>
            <a:ext cx="463505" cy="305650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ES"/>
          </a:p>
        </p:txBody>
      </p:sp>
      <p:sp>
        <p:nvSpPr>
          <p:cNvPr id="26" name="TextBox 25">
            <a:extLst>
              <a:ext uri="{FF2B5EF4-FFF2-40B4-BE49-F238E27FC236}">
                <a16:creationId xmlns:a16="http://schemas.microsoft.com/office/drawing/2014/main" id="{877B2A0E-82F6-A3C1-A16E-CC894514E36A}"/>
              </a:ext>
            </a:extLst>
          </p:cNvPr>
          <p:cNvSpPr txBox="1"/>
          <p:nvPr/>
        </p:nvSpPr>
        <p:spPr>
          <a:xfrm>
            <a:off x="7076340" y="2159142"/>
            <a:ext cx="1931876" cy="646331"/>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Townsend (‘slow’)</a:t>
            </a:r>
          </a:p>
          <a:p>
            <a:r>
              <a:rPr lang="en-ES" dirty="0">
                <a:latin typeface="Times New Roman" panose="02020603050405020304" pitchFamily="18" charset="0"/>
                <a:cs typeface="Times New Roman" panose="02020603050405020304" pitchFamily="18" charset="0"/>
              </a:rPr>
              <a:t>mechanism</a:t>
            </a:r>
          </a:p>
        </p:txBody>
      </p:sp>
      <p:sp>
        <p:nvSpPr>
          <p:cNvPr id="27" name="Oval 26">
            <a:extLst>
              <a:ext uri="{FF2B5EF4-FFF2-40B4-BE49-F238E27FC236}">
                <a16:creationId xmlns:a16="http://schemas.microsoft.com/office/drawing/2014/main" id="{DE0B420A-C1D3-13E6-6D14-CF9D70969056}"/>
              </a:ext>
            </a:extLst>
          </p:cNvPr>
          <p:cNvSpPr/>
          <p:nvPr/>
        </p:nvSpPr>
        <p:spPr>
          <a:xfrm>
            <a:off x="5564447" y="1418185"/>
            <a:ext cx="1497605" cy="22485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30" name="TextBox 29">
            <a:extLst>
              <a:ext uri="{FF2B5EF4-FFF2-40B4-BE49-F238E27FC236}">
                <a16:creationId xmlns:a16="http://schemas.microsoft.com/office/drawing/2014/main" id="{436F6B1C-BBA9-6717-4CE8-CA875C4950CD}"/>
              </a:ext>
            </a:extLst>
          </p:cNvPr>
          <p:cNvSpPr txBox="1"/>
          <p:nvPr/>
        </p:nvSpPr>
        <p:spPr>
          <a:xfrm>
            <a:off x="4203724" y="6006657"/>
            <a:ext cx="4940276" cy="523220"/>
          </a:xfrm>
          <a:prstGeom prst="rect">
            <a:avLst/>
          </a:prstGeom>
          <a:noFill/>
        </p:spPr>
        <p:txBody>
          <a:bodyPr wrap="square">
            <a:spAutoFit/>
          </a:bodyPr>
          <a:lstStyle/>
          <a:p>
            <a:pPr>
              <a:buNone/>
            </a:pPr>
            <a:r>
              <a:rPr lang="en-GB" sz="1400" dirty="0">
                <a:solidFill>
                  <a:srgbClr val="131413"/>
                </a:solidFill>
                <a:effectLst/>
                <a:latin typeface="Times New Roman" panose="02020603050405020304" pitchFamily="18" charset="0"/>
                <a:cs typeface="Times New Roman" panose="02020603050405020304" pitchFamily="18" charset="0"/>
              </a:rPr>
              <a:t>L. Norman, et al., </a:t>
            </a:r>
            <a:r>
              <a:rPr lang="en-GB" sz="1400" i="1" dirty="0">
                <a:solidFill>
                  <a:srgbClr val="131413"/>
                </a:solidFill>
                <a:effectLst/>
                <a:latin typeface="Times New Roman" panose="02020603050405020304" pitchFamily="18" charset="0"/>
                <a:cs typeface="Times New Roman" panose="02020603050405020304" pitchFamily="18" charset="0"/>
              </a:rPr>
              <a:t>Dielectric strength of noble and quenched gases for high pressure time projection chambers</a:t>
            </a:r>
            <a:r>
              <a:rPr lang="en-GB" sz="1400" dirty="0">
                <a:solidFill>
                  <a:srgbClr val="131413"/>
                </a:solidFill>
                <a:effectLst/>
                <a:latin typeface="Times New Roman" panose="02020603050405020304" pitchFamily="18" charset="0"/>
                <a:cs typeface="Times New Roman" panose="02020603050405020304" pitchFamily="18" charset="0"/>
              </a:rPr>
              <a:t>, EPJC 2022 82:52</a:t>
            </a:r>
          </a:p>
        </p:txBody>
      </p:sp>
      <p:sp>
        <p:nvSpPr>
          <p:cNvPr id="31" name="Slide Number Placeholder 5">
            <a:extLst>
              <a:ext uri="{FF2B5EF4-FFF2-40B4-BE49-F238E27FC236}">
                <a16:creationId xmlns:a16="http://schemas.microsoft.com/office/drawing/2014/main" id="{90E210C8-C4E7-8575-EC53-D7B3DF140DD6}"/>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6</a:t>
            </a:fld>
            <a:endParaRPr lang="en-ES" dirty="0"/>
          </a:p>
        </p:txBody>
      </p:sp>
      <p:sp>
        <p:nvSpPr>
          <p:cNvPr id="32" name="Oval 31">
            <a:extLst>
              <a:ext uri="{FF2B5EF4-FFF2-40B4-BE49-F238E27FC236}">
                <a16:creationId xmlns:a16="http://schemas.microsoft.com/office/drawing/2014/main" id="{1EDA11D7-5775-92BA-091C-9AC583DE8746}"/>
              </a:ext>
            </a:extLst>
          </p:cNvPr>
          <p:cNvSpPr/>
          <p:nvPr/>
        </p:nvSpPr>
        <p:spPr>
          <a:xfrm>
            <a:off x="5566132" y="4196997"/>
            <a:ext cx="1497605" cy="22485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34" name="Rectangle 33">
            <a:extLst>
              <a:ext uri="{FF2B5EF4-FFF2-40B4-BE49-F238E27FC236}">
                <a16:creationId xmlns:a16="http://schemas.microsoft.com/office/drawing/2014/main" id="{FA01D291-FB95-6F4F-7840-58D3377CA4DE}"/>
              </a:ext>
            </a:extLst>
          </p:cNvPr>
          <p:cNvSpPr/>
          <p:nvPr/>
        </p:nvSpPr>
        <p:spPr>
          <a:xfrm>
            <a:off x="7086600" y="585416"/>
            <a:ext cx="513413" cy="14910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35" name="Rectangle 34">
            <a:extLst>
              <a:ext uri="{FF2B5EF4-FFF2-40B4-BE49-F238E27FC236}">
                <a16:creationId xmlns:a16="http://schemas.microsoft.com/office/drawing/2014/main" id="{32DD74D2-8679-1E46-9FD3-3D28C328175F}"/>
              </a:ext>
            </a:extLst>
          </p:cNvPr>
          <p:cNvSpPr/>
          <p:nvPr/>
        </p:nvSpPr>
        <p:spPr>
          <a:xfrm>
            <a:off x="7032072" y="3329309"/>
            <a:ext cx="513413" cy="14910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36" name="TextBox 35">
            <a:extLst>
              <a:ext uri="{FF2B5EF4-FFF2-40B4-BE49-F238E27FC236}">
                <a16:creationId xmlns:a16="http://schemas.microsoft.com/office/drawing/2014/main" id="{26366F82-30A4-789D-D80E-BD7D14D599D8}"/>
              </a:ext>
            </a:extLst>
          </p:cNvPr>
          <p:cNvSpPr txBox="1"/>
          <p:nvPr/>
        </p:nvSpPr>
        <p:spPr>
          <a:xfrm>
            <a:off x="6944132" y="418523"/>
            <a:ext cx="706284"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argon</a:t>
            </a:r>
          </a:p>
        </p:txBody>
      </p:sp>
      <p:sp>
        <p:nvSpPr>
          <p:cNvPr id="37" name="TextBox 36">
            <a:extLst>
              <a:ext uri="{FF2B5EF4-FFF2-40B4-BE49-F238E27FC236}">
                <a16:creationId xmlns:a16="http://schemas.microsoft.com/office/drawing/2014/main" id="{D01F1562-2E13-19F8-B88B-E8550A85FF0C}"/>
              </a:ext>
            </a:extLst>
          </p:cNvPr>
          <p:cNvSpPr txBox="1"/>
          <p:nvPr/>
        </p:nvSpPr>
        <p:spPr>
          <a:xfrm>
            <a:off x="6922812" y="3208577"/>
            <a:ext cx="748923"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xenon</a:t>
            </a:r>
          </a:p>
        </p:txBody>
      </p:sp>
      <p:sp>
        <p:nvSpPr>
          <p:cNvPr id="38" name="TextBox 37">
            <a:extLst>
              <a:ext uri="{FF2B5EF4-FFF2-40B4-BE49-F238E27FC236}">
                <a16:creationId xmlns:a16="http://schemas.microsoft.com/office/drawing/2014/main" id="{D8B7F8FA-34D1-68DC-1698-75615775B5CB}"/>
              </a:ext>
            </a:extLst>
          </p:cNvPr>
          <p:cNvSpPr txBox="1"/>
          <p:nvPr/>
        </p:nvSpPr>
        <p:spPr>
          <a:xfrm>
            <a:off x="2726265" y="445321"/>
            <a:ext cx="1460656"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(2</a:t>
            </a:r>
            <a:r>
              <a:rPr lang="en-ES" baseline="30000" dirty="0">
                <a:latin typeface="Times New Roman" panose="02020603050405020304" pitchFamily="18" charset="0"/>
                <a:cs typeface="Times New Roman" panose="02020603050405020304" pitchFamily="18" charset="0"/>
              </a:rPr>
              <a:t>nd</a:t>
            </a:r>
            <a:r>
              <a:rPr lang="en-ES" dirty="0">
                <a:latin typeface="Times New Roman" panose="02020603050405020304" pitchFamily="18" charset="0"/>
                <a:cs typeface="Times New Roman" panose="02020603050405020304" pitchFamily="18" charset="0"/>
              </a:rPr>
              <a:t> continua)</a:t>
            </a:r>
          </a:p>
        </p:txBody>
      </p:sp>
      <p:cxnSp>
        <p:nvCxnSpPr>
          <p:cNvPr id="40" name="Straight Connector 39">
            <a:extLst>
              <a:ext uri="{FF2B5EF4-FFF2-40B4-BE49-F238E27FC236}">
                <a16:creationId xmlns:a16="http://schemas.microsoft.com/office/drawing/2014/main" id="{6E0765B4-F385-6468-0D37-2958C69F4D0F}"/>
              </a:ext>
            </a:extLst>
          </p:cNvPr>
          <p:cNvCxnSpPr/>
          <p:nvPr/>
        </p:nvCxnSpPr>
        <p:spPr>
          <a:xfrm>
            <a:off x="2557463" y="4718212"/>
            <a:ext cx="95726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EB37BCC1-A672-3980-51E1-18151F422A4B}"/>
              </a:ext>
            </a:extLst>
          </p:cNvPr>
          <p:cNvCxnSpPr/>
          <p:nvPr/>
        </p:nvCxnSpPr>
        <p:spPr>
          <a:xfrm>
            <a:off x="2557463" y="5152078"/>
            <a:ext cx="95726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42" name="Freeform 41">
            <a:extLst>
              <a:ext uri="{FF2B5EF4-FFF2-40B4-BE49-F238E27FC236}">
                <a16:creationId xmlns:a16="http://schemas.microsoft.com/office/drawing/2014/main" id="{BBBD0E02-18FF-A5F3-E6E0-0E556A858D80}"/>
              </a:ext>
            </a:extLst>
          </p:cNvPr>
          <p:cNvSpPr/>
          <p:nvPr/>
        </p:nvSpPr>
        <p:spPr>
          <a:xfrm>
            <a:off x="2743200" y="4896118"/>
            <a:ext cx="176768" cy="247381"/>
          </a:xfrm>
          <a:custGeom>
            <a:avLst/>
            <a:gdLst>
              <a:gd name="connsiteX0" fmla="*/ 85725 w 242888"/>
              <a:gd name="connsiteY0" fmla="*/ 0 h 328612"/>
              <a:gd name="connsiteX1" fmla="*/ 28575 w 242888"/>
              <a:gd name="connsiteY1" fmla="*/ 214312 h 328612"/>
              <a:gd name="connsiteX2" fmla="*/ 0 w 242888"/>
              <a:gd name="connsiteY2" fmla="*/ 328612 h 328612"/>
              <a:gd name="connsiteX3" fmla="*/ 242888 w 242888"/>
              <a:gd name="connsiteY3" fmla="*/ 300037 h 328612"/>
              <a:gd name="connsiteX4" fmla="*/ 200025 w 242888"/>
              <a:gd name="connsiteY4" fmla="*/ 171450 h 328612"/>
              <a:gd name="connsiteX5" fmla="*/ 85725 w 242888"/>
              <a:gd name="connsiteY5" fmla="*/ 0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888" h="328612">
                <a:moveTo>
                  <a:pt x="85725" y="0"/>
                </a:moveTo>
                <a:lnTo>
                  <a:pt x="28575" y="214312"/>
                </a:lnTo>
                <a:lnTo>
                  <a:pt x="0" y="328612"/>
                </a:lnTo>
                <a:lnTo>
                  <a:pt x="242888" y="300037"/>
                </a:lnTo>
                <a:lnTo>
                  <a:pt x="200025" y="171450"/>
                </a:lnTo>
                <a:lnTo>
                  <a:pt x="85725" y="0"/>
                </a:lnTo>
                <a:close/>
              </a:path>
            </a:pathLst>
          </a:cu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43" name="TextBox 42">
            <a:extLst>
              <a:ext uri="{FF2B5EF4-FFF2-40B4-BE49-F238E27FC236}">
                <a16:creationId xmlns:a16="http://schemas.microsoft.com/office/drawing/2014/main" id="{41CA629B-6DAB-65B9-CFAD-7393CA3C75A8}"/>
              </a:ext>
            </a:extLst>
          </p:cNvPr>
          <p:cNvSpPr txBox="1"/>
          <p:nvPr/>
        </p:nvSpPr>
        <p:spPr>
          <a:xfrm>
            <a:off x="3541241" y="4455031"/>
            <a:ext cx="288862" cy="461665"/>
          </a:xfrm>
          <a:prstGeom prst="rect">
            <a:avLst/>
          </a:prstGeom>
          <a:noFill/>
        </p:spPr>
        <p:txBody>
          <a:bodyPr wrap="none" rtlCol="0">
            <a:spAutoFit/>
          </a:bodyPr>
          <a:lstStyle/>
          <a:p>
            <a:r>
              <a:rPr lang="en-ES" sz="2400" dirty="0">
                <a:solidFill>
                  <a:schemeClr val="bg1"/>
                </a:solidFill>
              </a:rPr>
              <a:t>-</a:t>
            </a:r>
          </a:p>
        </p:txBody>
      </p:sp>
      <p:sp>
        <p:nvSpPr>
          <p:cNvPr id="44" name="TextBox 43">
            <a:extLst>
              <a:ext uri="{FF2B5EF4-FFF2-40B4-BE49-F238E27FC236}">
                <a16:creationId xmlns:a16="http://schemas.microsoft.com/office/drawing/2014/main" id="{60B29747-279C-65BA-587D-1FE5B5AB2DD7}"/>
              </a:ext>
            </a:extLst>
          </p:cNvPr>
          <p:cNvSpPr txBox="1"/>
          <p:nvPr/>
        </p:nvSpPr>
        <p:spPr>
          <a:xfrm>
            <a:off x="3505332" y="4940415"/>
            <a:ext cx="349776" cy="461665"/>
          </a:xfrm>
          <a:prstGeom prst="rect">
            <a:avLst/>
          </a:prstGeom>
          <a:noFill/>
        </p:spPr>
        <p:txBody>
          <a:bodyPr wrap="none" rtlCol="0">
            <a:spAutoFit/>
          </a:bodyPr>
          <a:lstStyle/>
          <a:p>
            <a:r>
              <a:rPr lang="en-ES" sz="2400" dirty="0">
                <a:solidFill>
                  <a:schemeClr val="bg1"/>
                </a:solidFill>
              </a:rPr>
              <a:t>+</a:t>
            </a:r>
          </a:p>
        </p:txBody>
      </p:sp>
      <p:sp>
        <p:nvSpPr>
          <p:cNvPr id="48" name="Freeform 47">
            <a:extLst>
              <a:ext uri="{FF2B5EF4-FFF2-40B4-BE49-F238E27FC236}">
                <a16:creationId xmlns:a16="http://schemas.microsoft.com/office/drawing/2014/main" id="{6B5B9312-448B-9423-7DD0-B40FD05EC7B2}"/>
              </a:ext>
            </a:extLst>
          </p:cNvPr>
          <p:cNvSpPr/>
          <p:nvPr/>
        </p:nvSpPr>
        <p:spPr>
          <a:xfrm rot="19347369">
            <a:off x="2883242" y="4847119"/>
            <a:ext cx="463505" cy="110578"/>
          </a:xfrm>
          <a:custGeom>
            <a:avLst/>
            <a:gdLst>
              <a:gd name="connsiteX0" fmla="*/ 0 w 1543050"/>
              <a:gd name="connsiteY0" fmla="*/ 437862 h 474060"/>
              <a:gd name="connsiteX1" fmla="*/ 42863 w 1543050"/>
              <a:gd name="connsiteY1" fmla="*/ 209262 h 474060"/>
              <a:gd name="connsiteX2" fmla="*/ 128588 w 1543050"/>
              <a:gd name="connsiteY2" fmla="*/ 9237 h 474060"/>
              <a:gd name="connsiteX3" fmla="*/ 257175 w 1543050"/>
              <a:gd name="connsiteY3" fmla="*/ 223549 h 474060"/>
              <a:gd name="connsiteX4" fmla="*/ 328613 w 1543050"/>
              <a:gd name="connsiteY4" fmla="*/ 423574 h 474060"/>
              <a:gd name="connsiteX5" fmla="*/ 400050 w 1543050"/>
              <a:gd name="connsiteY5" fmla="*/ 423574 h 474060"/>
              <a:gd name="connsiteX6" fmla="*/ 514350 w 1543050"/>
              <a:gd name="connsiteY6" fmla="*/ 209262 h 474060"/>
              <a:gd name="connsiteX7" fmla="*/ 571500 w 1543050"/>
              <a:gd name="connsiteY7" fmla="*/ 37812 h 474060"/>
              <a:gd name="connsiteX8" fmla="*/ 657225 w 1543050"/>
              <a:gd name="connsiteY8" fmla="*/ 23524 h 474060"/>
              <a:gd name="connsiteX9" fmla="*/ 785813 w 1543050"/>
              <a:gd name="connsiteY9" fmla="*/ 309274 h 474060"/>
              <a:gd name="connsiteX10" fmla="*/ 857250 w 1543050"/>
              <a:gd name="connsiteY10" fmla="*/ 466437 h 474060"/>
              <a:gd name="connsiteX11" fmla="*/ 985838 w 1543050"/>
              <a:gd name="connsiteY11" fmla="*/ 409287 h 474060"/>
              <a:gd name="connsiteX12" fmla="*/ 1100138 w 1543050"/>
              <a:gd name="connsiteY12" fmla="*/ 66387 h 474060"/>
              <a:gd name="connsiteX13" fmla="*/ 1243013 w 1543050"/>
              <a:gd name="connsiteY13" fmla="*/ 23524 h 474060"/>
              <a:gd name="connsiteX14" fmla="*/ 1343025 w 1543050"/>
              <a:gd name="connsiteY14" fmla="*/ 309274 h 474060"/>
              <a:gd name="connsiteX15" fmla="*/ 1543050 w 1543050"/>
              <a:gd name="connsiteY15" fmla="*/ 309274 h 474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43050" h="474060">
                <a:moveTo>
                  <a:pt x="0" y="437862"/>
                </a:moveTo>
                <a:cubicBezTo>
                  <a:pt x="10716" y="359280"/>
                  <a:pt x="21432" y="280699"/>
                  <a:pt x="42863" y="209262"/>
                </a:cubicBezTo>
                <a:cubicBezTo>
                  <a:pt x="64294" y="137825"/>
                  <a:pt x="92869" y="6856"/>
                  <a:pt x="128588" y="9237"/>
                </a:cubicBezTo>
                <a:cubicBezTo>
                  <a:pt x="164307" y="11618"/>
                  <a:pt x="223838" y="154493"/>
                  <a:pt x="257175" y="223549"/>
                </a:cubicBezTo>
                <a:cubicBezTo>
                  <a:pt x="290512" y="292605"/>
                  <a:pt x="304801" y="390237"/>
                  <a:pt x="328613" y="423574"/>
                </a:cubicBezTo>
                <a:cubicBezTo>
                  <a:pt x="352425" y="456911"/>
                  <a:pt x="369094" y="459293"/>
                  <a:pt x="400050" y="423574"/>
                </a:cubicBezTo>
                <a:cubicBezTo>
                  <a:pt x="431006" y="387855"/>
                  <a:pt x="485775" y="273556"/>
                  <a:pt x="514350" y="209262"/>
                </a:cubicBezTo>
                <a:cubicBezTo>
                  <a:pt x="542925" y="144968"/>
                  <a:pt x="547688" y="68768"/>
                  <a:pt x="571500" y="37812"/>
                </a:cubicBezTo>
                <a:cubicBezTo>
                  <a:pt x="595313" y="6856"/>
                  <a:pt x="621506" y="-21720"/>
                  <a:pt x="657225" y="23524"/>
                </a:cubicBezTo>
                <a:cubicBezTo>
                  <a:pt x="692944" y="68768"/>
                  <a:pt x="752476" y="235455"/>
                  <a:pt x="785813" y="309274"/>
                </a:cubicBezTo>
                <a:cubicBezTo>
                  <a:pt x="819150" y="383093"/>
                  <a:pt x="823913" y="449768"/>
                  <a:pt x="857250" y="466437"/>
                </a:cubicBezTo>
                <a:cubicBezTo>
                  <a:pt x="890587" y="483106"/>
                  <a:pt x="945357" y="475962"/>
                  <a:pt x="985838" y="409287"/>
                </a:cubicBezTo>
                <a:cubicBezTo>
                  <a:pt x="1026319" y="342612"/>
                  <a:pt x="1057276" y="130681"/>
                  <a:pt x="1100138" y="66387"/>
                </a:cubicBezTo>
                <a:cubicBezTo>
                  <a:pt x="1143000" y="2093"/>
                  <a:pt x="1202532" y="-16957"/>
                  <a:pt x="1243013" y="23524"/>
                </a:cubicBezTo>
                <a:cubicBezTo>
                  <a:pt x="1283494" y="64005"/>
                  <a:pt x="1293019" y="261649"/>
                  <a:pt x="1343025" y="309274"/>
                </a:cubicBezTo>
                <a:cubicBezTo>
                  <a:pt x="1393031" y="356899"/>
                  <a:pt x="1468040" y="333086"/>
                  <a:pt x="1543050" y="309274"/>
                </a:cubicBezTo>
              </a:path>
            </a:pathLst>
          </a:custGeom>
          <a:noFill/>
          <a:ln>
            <a:solidFill>
              <a:srgbClr val="FF0000"/>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49" name="Freeform 48">
            <a:extLst>
              <a:ext uri="{FF2B5EF4-FFF2-40B4-BE49-F238E27FC236}">
                <a16:creationId xmlns:a16="http://schemas.microsoft.com/office/drawing/2014/main" id="{49683CF0-BEB7-75EA-0676-9B9ECD676AD9}"/>
              </a:ext>
            </a:extLst>
          </p:cNvPr>
          <p:cNvSpPr/>
          <p:nvPr/>
        </p:nvSpPr>
        <p:spPr>
          <a:xfrm>
            <a:off x="3282508" y="4752117"/>
            <a:ext cx="144000" cy="144000"/>
          </a:xfrm>
          <a:custGeom>
            <a:avLst/>
            <a:gdLst>
              <a:gd name="connsiteX0" fmla="*/ 85725 w 242888"/>
              <a:gd name="connsiteY0" fmla="*/ 0 h 328612"/>
              <a:gd name="connsiteX1" fmla="*/ 28575 w 242888"/>
              <a:gd name="connsiteY1" fmla="*/ 214312 h 328612"/>
              <a:gd name="connsiteX2" fmla="*/ 0 w 242888"/>
              <a:gd name="connsiteY2" fmla="*/ 328612 h 328612"/>
              <a:gd name="connsiteX3" fmla="*/ 242888 w 242888"/>
              <a:gd name="connsiteY3" fmla="*/ 300037 h 328612"/>
              <a:gd name="connsiteX4" fmla="*/ 200025 w 242888"/>
              <a:gd name="connsiteY4" fmla="*/ 171450 h 328612"/>
              <a:gd name="connsiteX5" fmla="*/ 85725 w 242888"/>
              <a:gd name="connsiteY5" fmla="*/ 0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888" h="328612">
                <a:moveTo>
                  <a:pt x="85725" y="0"/>
                </a:moveTo>
                <a:lnTo>
                  <a:pt x="28575" y="214312"/>
                </a:lnTo>
                <a:lnTo>
                  <a:pt x="0" y="328612"/>
                </a:lnTo>
                <a:lnTo>
                  <a:pt x="242888" y="300037"/>
                </a:lnTo>
                <a:lnTo>
                  <a:pt x="200025" y="171450"/>
                </a:lnTo>
                <a:lnTo>
                  <a:pt x="85725" y="0"/>
                </a:lnTo>
                <a:close/>
              </a:path>
            </a:pathLst>
          </a:cu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Tree>
    <p:extLst>
      <p:ext uri="{BB962C8B-B14F-4D97-AF65-F5344CB8AC3E}">
        <p14:creationId xmlns:p14="http://schemas.microsoft.com/office/powerpoint/2010/main" val="1384282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1503" y="830818"/>
            <a:ext cx="6016518" cy="53866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a:extLst>
              <a:ext uri="{FF2B5EF4-FFF2-40B4-BE49-F238E27FC236}">
                <a16:creationId xmlns:a16="http://schemas.microsoft.com/office/drawing/2014/main" id="{7B70FE0B-8512-0EDF-4345-209DA883052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304" t="2223" r="3290" b="4586"/>
          <a:stretch>
            <a:fillRect/>
          </a:stretch>
        </p:blipFill>
        <p:spPr bwMode="auto">
          <a:xfrm>
            <a:off x="73959" y="914399"/>
            <a:ext cx="3030136" cy="251460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17 CuadroTexto">
            <a:extLst>
              <a:ext uri="{FF2B5EF4-FFF2-40B4-BE49-F238E27FC236}">
                <a16:creationId xmlns:a16="http://schemas.microsoft.com/office/drawing/2014/main" id="{DEF21FEF-5A9D-B9B5-E218-1145BAE0C1F2}"/>
              </a:ext>
            </a:extLst>
          </p:cNvPr>
          <p:cNvSpPr txBox="1"/>
          <p:nvPr/>
        </p:nvSpPr>
        <p:spPr>
          <a:xfrm>
            <a:off x="787499" y="1330511"/>
            <a:ext cx="2214004" cy="369332"/>
          </a:xfrm>
          <a:prstGeom prst="rect">
            <a:avLst/>
          </a:prstGeom>
          <a:noFill/>
        </p:spPr>
        <p:txBody>
          <a:bodyPr wrap="none" rtlCol="0">
            <a:spAutoFit/>
          </a:bodyPr>
          <a:lstStyle/>
          <a:p>
            <a:r>
              <a:rPr lang="en-US" dirty="0">
                <a:solidFill>
                  <a:schemeClr val="bg1"/>
                </a:solidFill>
                <a:latin typeface="Times New Roman" panose="02020603050405020304" pitchFamily="18" charset="0"/>
                <a:cs typeface="Times New Roman" panose="02020603050405020304" pitchFamily="18" charset="0"/>
              </a:rPr>
              <a:t>Townsend breakdown</a:t>
            </a:r>
          </a:p>
        </p:txBody>
      </p:sp>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20" y="3707452"/>
            <a:ext cx="3201986" cy="2787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17 CuadroTexto">
            <a:extLst>
              <a:ext uri="{FF2B5EF4-FFF2-40B4-BE49-F238E27FC236}">
                <a16:creationId xmlns:a16="http://schemas.microsoft.com/office/drawing/2014/main" id="{4F8C7290-9EF9-BB48-7E44-9E948EAF9681}"/>
              </a:ext>
            </a:extLst>
          </p:cNvPr>
          <p:cNvSpPr txBox="1"/>
          <p:nvPr/>
        </p:nvSpPr>
        <p:spPr>
          <a:xfrm>
            <a:off x="527749" y="4294521"/>
            <a:ext cx="2640466" cy="646331"/>
          </a:xfrm>
          <a:prstGeom prst="rect">
            <a:avLst/>
          </a:prstGeom>
          <a:noFill/>
        </p:spPr>
        <p:txBody>
          <a:bodyPr wrap="none" rtlCol="0">
            <a:spAutoFit/>
          </a:bodyPr>
          <a:lstStyle/>
          <a:p>
            <a:r>
              <a:rPr lang="en-US" dirty="0">
                <a:solidFill>
                  <a:schemeClr val="bg1"/>
                </a:solidFill>
                <a:latin typeface="Times New Roman" panose="02020603050405020304" pitchFamily="18" charset="0"/>
                <a:cs typeface="Times New Roman" panose="02020603050405020304" pitchFamily="18" charset="0"/>
              </a:rPr>
              <a:t>Raether/Meek breakdown</a:t>
            </a:r>
          </a:p>
          <a:p>
            <a:r>
              <a:rPr lang="en-US" dirty="0">
                <a:solidFill>
                  <a:schemeClr val="bg1"/>
                </a:solidFill>
                <a:latin typeface="Times New Roman" panose="02020603050405020304" pitchFamily="18" charset="0"/>
                <a:cs typeface="Times New Roman" panose="02020603050405020304" pitchFamily="18" charset="0"/>
              </a:rPr>
              <a:t>(‘streamer mechanism’)</a:t>
            </a:r>
          </a:p>
        </p:txBody>
      </p:sp>
      <p:sp>
        <p:nvSpPr>
          <p:cNvPr id="14" name="TextBox 13">
            <a:extLst>
              <a:ext uri="{FF2B5EF4-FFF2-40B4-BE49-F238E27FC236}">
                <a16:creationId xmlns:a16="http://schemas.microsoft.com/office/drawing/2014/main" id="{8B128773-439C-AEF6-C58E-6C2C2CD4B2E1}"/>
              </a:ext>
            </a:extLst>
          </p:cNvPr>
          <p:cNvSpPr txBox="1"/>
          <p:nvPr/>
        </p:nvSpPr>
        <p:spPr>
          <a:xfrm>
            <a:off x="2721462" y="61492"/>
            <a:ext cx="3666388" cy="400110"/>
          </a:xfrm>
          <a:prstGeom prst="rect">
            <a:avLst/>
          </a:prstGeom>
          <a:noFill/>
        </p:spPr>
        <p:txBody>
          <a:bodyPr wrap="none" rtlCol="0">
            <a:spAutoFit/>
          </a:bodyPr>
          <a:lstStyle/>
          <a:p>
            <a:r>
              <a:rPr lang="en-ES" sz="2000" u="sng" dirty="0">
                <a:latin typeface="Times New Roman" panose="02020603050405020304" pitchFamily="18" charset="0"/>
                <a:cs typeface="Times New Roman" panose="02020603050405020304" pitchFamily="18" charset="0"/>
              </a:rPr>
              <a:t>Molecular additives to the rescue!</a:t>
            </a:r>
          </a:p>
        </p:txBody>
      </p:sp>
      <p:sp>
        <p:nvSpPr>
          <p:cNvPr id="18" name="TextBox 17">
            <a:extLst>
              <a:ext uri="{FF2B5EF4-FFF2-40B4-BE49-F238E27FC236}">
                <a16:creationId xmlns:a16="http://schemas.microsoft.com/office/drawing/2014/main" id="{2DD0EC3C-9CDF-E85C-ADDA-1F7AD9540881}"/>
              </a:ext>
            </a:extLst>
          </p:cNvPr>
          <p:cNvSpPr txBox="1"/>
          <p:nvPr/>
        </p:nvSpPr>
        <p:spPr>
          <a:xfrm>
            <a:off x="5257805" y="3061121"/>
            <a:ext cx="3201986" cy="646331"/>
          </a:xfrm>
          <a:prstGeom prst="rect">
            <a:avLst/>
          </a:prstGeom>
          <a:noFill/>
        </p:spPr>
        <p:txBody>
          <a:bodyPr wrap="square" rtlCol="0">
            <a:spAutoFit/>
          </a:bodyPr>
          <a:lstStyle/>
          <a:p>
            <a:r>
              <a:rPr lang="es-ES" dirty="0" err="1">
                <a:latin typeface="Times New Roman" panose="02020603050405020304" pitchFamily="18" charset="0"/>
                <a:cs typeface="Times New Roman" panose="02020603050405020304" pitchFamily="18" charset="0"/>
              </a:rPr>
              <a:t>for</a:t>
            </a:r>
            <a:r>
              <a:rPr lang="es-ES" dirty="0">
                <a:latin typeface="Times New Roman" panose="02020603050405020304" pitchFamily="18" charset="0"/>
                <a:cs typeface="Times New Roman" panose="02020603050405020304" pitchFamily="18" charset="0"/>
              </a:rPr>
              <a:t> ~1-3 % </a:t>
            </a:r>
            <a:r>
              <a:rPr lang="en-ES" dirty="0">
                <a:latin typeface="Times New Roman" panose="02020603050405020304" pitchFamily="18" charset="0"/>
                <a:cs typeface="Times New Roman" panose="02020603050405020304" pitchFamily="18" charset="0"/>
              </a:rPr>
              <a:t>(at 1bar), </a:t>
            </a:r>
            <a:r>
              <a:rPr lang="es-ES" dirty="0">
                <a:latin typeface="Times New Roman" panose="02020603050405020304" pitchFamily="18" charset="0"/>
                <a:cs typeface="Times New Roman" panose="02020603050405020304" pitchFamily="18" charset="0"/>
              </a:rPr>
              <a:t>Townsend </a:t>
            </a:r>
            <a:r>
              <a:rPr lang="en-ES" dirty="0">
                <a:latin typeface="Times New Roman" panose="02020603050405020304" pitchFamily="18" charset="0"/>
                <a:cs typeface="Times New Roman" panose="02020603050405020304" pitchFamily="18" charset="0"/>
              </a:rPr>
              <a:t>breakdown </a:t>
            </a:r>
            <a:r>
              <a:rPr lang="en-GB" dirty="0">
                <a:latin typeface="Times New Roman" panose="02020603050405020304" pitchFamily="18" charset="0"/>
                <a:cs typeface="Times New Roman" panose="02020603050405020304" pitchFamily="18" charset="0"/>
              </a:rPr>
              <a:t>s</a:t>
            </a:r>
            <a:r>
              <a:rPr lang="en-ES" dirty="0">
                <a:latin typeface="Times New Roman" panose="02020603050405020304" pitchFamily="18" charset="0"/>
                <a:cs typeface="Times New Roman" panose="02020603050405020304" pitchFamily="18" charset="0"/>
              </a:rPr>
              <a:t>uppressed!</a:t>
            </a:r>
          </a:p>
        </p:txBody>
      </p:sp>
      <p:sp>
        <p:nvSpPr>
          <p:cNvPr id="19" name="Slide Number Placeholder 5">
            <a:extLst>
              <a:ext uri="{FF2B5EF4-FFF2-40B4-BE49-F238E27FC236}">
                <a16:creationId xmlns:a16="http://schemas.microsoft.com/office/drawing/2014/main" id="{8ABBA278-B839-6711-C74F-1C0427D5C817}"/>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7</a:t>
            </a:fld>
            <a:endParaRPr lang="en-ES" dirty="0"/>
          </a:p>
        </p:txBody>
      </p:sp>
      <p:cxnSp>
        <p:nvCxnSpPr>
          <p:cNvPr id="21" name="Straight Arrow Connector 20">
            <a:extLst>
              <a:ext uri="{FF2B5EF4-FFF2-40B4-BE49-F238E27FC236}">
                <a16:creationId xmlns:a16="http://schemas.microsoft.com/office/drawing/2014/main" id="{206FE13B-7CB4-6F57-F1A6-63F8CD49F0C0}"/>
              </a:ext>
            </a:extLst>
          </p:cNvPr>
          <p:cNvCxnSpPr>
            <a:cxnSpLocks/>
          </p:cNvCxnSpPr>
          <p:nvPr/>
        </p:nvCxnSpPr>
        <p:spPr>
          <a:xfrm>
            <a:off x="6061588" y="3810691"/>
            <a:ext cx="115037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FBE8B071-4249-0AE4-7BD1-CDD2B4BC9E73}"/>
              </a:ext>
            </a:extLst>
          </p:cNvPr>
          <p:cNvSpPr txBox="1"/>
          <p:nvPr/>
        </p:nvSpPr>
        <p:spPr>
          <a:xfrm>
            <a:off x="4715230" y="6216266"/>
            <a:ext cx="3462415" cy="646331"/>
          </a:xfrm>
          <a:prstGeom prst="rect">
            <a:avLst/>
          </a:prstGeom>
          <a:noFill/>
          <a:ln>
            <a:solidFill>
              <a:srgbClr val="FF0000"/>
            </a:solidFill>
          </a:ln>
        </p:spPr>
        <p:txBody>
          <a:bodyPr wrap="square" rtlCol="0">
            <a:spAutoFit/>
          </a:bodyPr>
          <a:lstStyle/>
          <a:p>
            <a:r>
              <a:rPr lang="en-GB" dirty="0">
                <a:latin typeface="Times New Roman" panose="02020603050405020304" pitchFamily="18" charset="0"/>
                <a:cs typeface="Times New Roman" panose="02020603050405020304" pitchFamily="18" charset="0"/>
              </a:rPr>
              <a:t>We say, the gas is ‘quenched’, but ‘how much’ quenched indeed?</a:t>
            </a:r>
            <a:endParaRPr lang="en-ES" dirty="0">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55B93504-0E0F-6CF7-7EB6-E1F272D3E195}"/>
              </a:ext>
            </a:extLst>
          </p:cNvPr>
          <p:cNvSpPr txBox="1"/>
          <p:nvPr/>
        </p:nvSpPr>
        <p:spPr>
          <a:xfrm>
            <a:off x="5075451" y="555486"/>
            <a:ext cx="4068549" cy="523220"/>
          </a:xfrm>
          <a:prstGeom prst="rect">
            <a:avLst/>
          </a:prstGeom>
          <a:noFill/>
        </p:spPr>
        <p:txBody>
          <a:bodyPr wrap="square" rtlCol="0">
            <a:spAutoFit/>
          </a:bodyPr>
          <a:lstStyle/>
          <a:p>
            <a:r>
              <a:rPr lang="en-ES" sz="1400" dirty="0">
                <a:latin typeface="Times New Roman" panose="02020603050405020304" pitchFamily="18" charset="0"/>
                <a:cs typeface="Times New Roman" panose="02020603050405020304" pitchFamily="18" charset="0"/>
              </a:rPr>
              <a:t>P. Fonte, et al, </a:t>
            </a:r>
            <a:r>
              <a:rPr lang="en-ES" sz="1400" i="1" dirty="0">
                <a:latin typeface="Times New Roman" panose="02020603050405020304" pitchFamily="18" charset="0"/>
                <a:cs typeface="Times New Roman" panose="02020603050405020304" pitchFamily="18" charset="0"/>
              </a:rPr>
              <a:t>Feedback and breakdown in parallel plate chambers</a:t>
            </a:r>
            <a:r>
              <a:rPr lang="en-ES" sz="1400" dirty="0">
                <a:latin typeface="Times New Roman" panose="02020603050405020304" pitchFamily="18" charset="0"/>
                <a:cs typeface="Times New Roman" panose="02020603050405020304" pitchFamily="18" charset="0"/>
              </a:rPr>
              <a:t>, NIMA305(1991), also at Fonte’s PhD </a:t>
            </a:r>
          </a:p>
        </p:txBody>
      </p:sp>
    </p:spTree>
    <p:extLst>
      <p:ext uri="{BB962C8B-B14F-4D97-AF65-F5344CB8AC3E}">
        <p14:creationId xmlns:p14="http://schemas.microsoft.com/office/powerpoint/2010/main" val="2049294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9A22B3-7CCF-C1BA-1F84-29159C19C162}"/>
            </a:ext>
          </a:extLst>
        </p:cNvPr>
        <p:cNvGrpSpPr/>
        <p:nvPr/>
      </p:nvGrpSpPr>
      <p:grpSpPr>
        <a:xfrm>
          <a:off x="0" y="0"/>
          <a:ext cx="0" cy="0"/>
          <a:chOff x="0" y="0"/>
          <a:chExt cx="0" cy="0"/>
        </a:xfrm>
      </p:grpSpPr>
      <p:sp>
        <p:nvSpPr>
          <p:cNvPr id="31" name="Slide Number Placeholder 5">
            <a:extLst>
              <a:ext uri="{FF2B5EF4-FFF2-40B4-BE49-F238E27FC236}">
                <a16:creationId xmlns:a16="http://schemas.microsoft.com/office/drawing/2014/main" id="{69EC3E7B-C5B0-A04D-C143-D2A9EB94B5BD}"/>
              </a:ext>
            </a:extLst>
          </p:cNvPr>
          <p:cNvSpPr>
            <a:spLocks noGrp="1"/>
          </p:cNvSpPr>
          <p:nvPr>
            <p:ph type="sldNum" sz="quarter" idx="12"/>
          </p:nvPr>
        </p:nvSpPr>
        <p:spPr>
          <a:xfrm>
            <a:off x="7086600" y="6465892"/>
            <a:ext cx="2057400" cy="365125"/>
          </a:xfrm>
        </p:spPr>
        <p:txBody>
          <a:bodyPr/>
          <a:lstStyle/>
          <a:p>
            <a:fld id="{48125D32-3DAC-614C-8CA8-F3FAF29A4C3F}" type="slidenum">
              <a:rPr lang="en-ES" smtClean="0"/>
              <a:t>8</a:t>
            </a:fld>
            <a:endParaRPr lang="en-ES" dirty="0"/>
          </a:p>
        </p:txBody>
      </p:sp>
      <p:pic>
        <p:nvPicPr>
          <p:cNvPr id="3" name="Picture 2" descr="A screenshot of a computer&#10;&#10;AI-generated content may be incorrect.">
            <a:extLst>
              <a:ext uri="{FF2B5EF4-FFF2-40B4-BE49-F238E27FC236}">
                <a16:creationId xmlns:a16="http://schemas.microsoft.com/office/drawing/2014/main" id="{ADB86439-BAB6-8356-6CED-62D14BA123D7}"/>
              </a:ext>
            </a:extLst>
          </p:cNvPr>
          <p:cNvPicPr>
            <a:picLocks noChangeAspect="1"/>
          </p:cNvPicPr>
          <p:nvPr/>
        </p:nvPicPr>
        <p:blipFill>
          <a:blip r:embed="rId2"/>
          <a:srcRect l="35294" t="21177" r="17279" b="6765"/>
          <a:stretch>
            <a:fillRect/>
          </a:stretch>
        </p:blipFill>
        <p:spPr>
          <a:xfrm>
            <a:off x="772055" y="656131"/>
            <a:ext cx="6436099" cy="6111801"/>
          </a:xfrm>
          <a:prstGeom prst="rect">
            <a:avLst/>
          </a:prstGeom>
        </p:spPr>
      </p:pic>
      <p:sp>
        <p:nvSpPr>
          <p:cNvPr id="4" name="Right Arrow 3">
            <a:extLst>
              <a:ext uri="{FF2B5EF4-FFF2-40B4-BE49-F238E27FC236}">
                <a16:creationId xmlns:a16="http://schemas.microsoft.com/office/drawing/2014/main" id="{48309377-9EC4-690C-C7FB-A3EF4CDD6699}"/>
              </a:ext>
            </a:extLst>
          </p:cNvPr>
          <p:cNvSpPr/>
          <p:nvPr/>
        </p:nvSpPr>
        <p:spPr>
          <a:xfrm rot="16200000">
            <a:off x="3482320" y="1271564"/>
            <a:ext cx="442913" cy="357187"/>
          </a:xfrm>
          <a:prstGeom prst="rightArrow">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11" name="TextBox 10">
            <a:extLst>
              <a:ext uri="{FF2B5EF4-FFF2-40B4-BE49-F238E27FC236}">
                <a16:creationId xmlns:a16="http://schemas.microsoft.com/office/drawing/2014/main" id="{9AC51B17-D503-FC5E-19C8-CFDF3D41B11B}"/>
              </a:ext>
            </a:extLst>
          </p:cNvPr>
          <p:cNvSpPr txBox="1"/>
          <p:nvPr/>
        </p:nvSpPr>
        <p:spPr>
          <a:xfrm>
            <a:off x="2870227" y="1725461"/>
            <a:ext cx="1130374"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Townsend</a:t>
            </a:r>
          </a:p>
        </p:txBody>
      </p:sp>
      <p:sp>
        <p:nvSpPr>
          <p:cNvPr id="14" name="Right Arrow 13">
            <a:extLst>
              <a:ext uri="{FF2B5EF4-FFF2-40B4-BE49-F238E27FC236}">
                <a16:creationId xmlns:a16="http://schemas.microsoft.com/office/drawing/2014/main" id="{C82E771E-E220-7386-6294-9B3225CA7B2B}"/>
              </a:ext>
            </a:extLst>
          </p:cNvPr>
          <p:cNvSpPr/>
          <p:nvPr/>
        </p:nvSpPr>
        <p:spPr>
          <a:xfrm rot="5400000">
            <a:off x="2420616" y="3117057"/>
            <a:ext cx="369332" cy="357187"/>
          </a:xfrm>
          <a:prstGeom prst="rightArrow">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15" name="TextBox 14">
            <a:extLst>
              <a:ext uri="{FF2B5EF4-FFF2-40B4-BE49-F238E27FC236}">
                <a16:creationId xmlns:a16="http://schemas.microsoft.com/office/drawing/2014/main" id="{75E73C16-F86E-B4D2-E07F-9E90BCD44C92}"/>
              </a:ext>
            </a:extLst>
          </p:cNvPr>
          <p:cNvSpPr txBox="1"/>
          <p:nvPr/>
        </p:nvSpPr>
        <p:spPr>
          <a:xfrm>
            <a:off x="2101962" y="2771585"/>
            <a:ext cx="1500924"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Raether-Meek</a:t>
            </a:r>
          </a:p>
        </p:txBody>
      </p:sp>
      <p:sp>
        <p:nvSpPr>
          <p:cNvPr id="19" name="Right Arrow 18">
            <a:extLst>
              <a:ext uri="{FF2B5EF4-FFF2-40B4-BE49-F238E27FC236}">
                <a16:creationId xmlns:a16="http://schemas.microsoft.com/office/drawing/2014/main" id="{1DB5B220-2862-00D5-4776-D93C2B92B05B}"/>
              </a:ext>
            </a:extLst>
          </p:cNvPr>
          <p:cNvSpPr/>
          <p:nvPr/>
        </p:nvSpPr>
        <p:spPr>
          <a:xfrm rot="5400000">
            <a:off x="2420616" y="5174464"/>
            <a:ext cx="369332" cy="357187"/>
          </a:xfrm>
          <a:prstGeom prst="rightArrow">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20" name="TextBox 19">
            <a:extLst>
              <a:ext uri="{FF2B5EF4-FFF2-40B4-BE49-F238E27FC236}">
                <a16:creationId xmlns:a16="http://schemas.microsoft.com/office/drawing/2014/main" id="{33018EA8-9408-93A8-60F5-E2B02DDEE5E5}"/>
              </a:ext>
            </a:extLst>
          </p:cNvPr>
          <p:cNvSpPr txBox="1"/>
          <p:nvPr/>
        </p:nvSpPr>
        <p:spPr>
          <a:xfrm>
            <a:off x="2101961" y="4800416"/>
            <a:ext cx="1500924"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Raether-Meek</a:t>
            </a:r>
          </a:p>
        </p:txBody>
      </p:sp>
      <p:sp>
        <p:nvSpPr>
          <p:cNvPr id="29" name="TextBox 28">
            <a:extLst>
              <a:ext uri="{FF2B5EF4-FFF2-40B4-BE49-F238E27FC236}">
                <a16:creationId xmlns:a16="http://schemas.microsoft.com/office/drawing/2014/main" id="{32FA2683-E646-60A6-49D9-A23506356C51}"/>
              </a:ext>
            </a:extLst>
          </p:cNvPr>
          <p:cNvSpPr txBox="1"/>
          <p:nvPr/>
        </p:nvSpPr>
        <p:spPr>
          <a:xfrm>
            <a:off x="568101" y="32916"/>
            <a:ext cx="8159606" cy="400110"/>
          </a:xfrm>
          <a:prstGeom prst="rect">
            <a:avLst/>
          </a:prstGeom>
          <a:noFill/>
        </p:spPr>
        <p:txBody>
          <a:bodyPr wrap="none" rtlCol="0">
            <a:spAutoFit/>
          </a:bodyPr>
          <a:lstStyle/>
          <a:p>
            <a:r>
              <a:rPr lang="es-ES" sz="2000" u="sng" dirty="0" err="1">
                <a:latin typeface="Times New Roman" panose="02020603050405020304" pitchFamily="18" charset="0"/>
                <a:cs typeface="Times New Roman" panose="02020603050405020304" pitchFamily="18" charset="0"/>
              </a:rPr>
              <a:t>Another</a:t>
            </a:r>
            <a:r>
              <a:rPr lang="es-ES" sz="2000" u="sng" dirty="0">
                <a:latin typeface="Times New Roman" panose="02020603050405020304" pitchFamily="18" charset="0"/>
                <a:cs typeface="Times New Roman" panose="02020603050405020304" pitchFamily="18" charset="0"/>
              </a:rPr>
              <a:t> </a:t>
            </a:r>
            <a:r>
              <a:rPr lang="es-ES" sz="2000" u="sng" dirty="0" err="1">
                <a:latin typeface="Times New Roman" panose="02020603050405020304" pitchFamily="18" charset="0"/>
                <a:cs typeface="Times New Roman" panose="02020603050405020304" pitchFamily="18" charset="0"/>
              </a:rPr>
              <a:t>way</a:t>
            </a:r>
            <a:r>
              <a:rPr lang="es-ES" sz="2000" u="sng" dirty="0">
                <a:latin typeface="Times New Roman" panose="02020603050405020304" pitchFamily="18" charset="0"/>
                <a:cs typeface="Times New Roman" panose="02020603050405020304" pitchFamily="18" charset="0"/>
              </a:rPr>
              <a:t> </a:t>
            </a:r>
            <a:r>
              <a:rPr lang="es-ES" sz="2000" u="sng" dirty="0" err="1">
                <a:latin typeface="Times New Roman" panose="02020603050405020304" pitchFamily="18" charset="0"/>
                <a:cs typeface="Times New Roman" panose="02020603050405020304" pitchFamily="18" charset="0"/>
              </a:rPr>
              <a:t>to</a:t>
            </a:r>
            <a:r>
              <a:rPr lang="es-ES" sz="2000" u="sng" dirty="0">
                <a:latin typeface="Times New Roman" panose="02020603050405020304" pitchFamily="18" charset="0"/>
                <a:cs typeface="Times New Roman" panose="02020603050405020304" pitchFamily="18" charset="0"/>
              </a:rPr>
              <a:t> look at </a:t>
            </a:r>
            <a:r>
              <a:rPr lang="es-ES" sz="2000" u="sng" dirty="0" err="1">
                <a:latin typeface="Times New Roman" panose="02020603050405020304" pitchFamily="18" charset="0"/>
                <a:cs typeface="Times New Roman" panose="02020603050405020304" pitchFamily="18" charset="0"/>
              </a:rPr>
              <a:t>the</a:t>
            </a:r>
            <a:r>
              <a:rPr lang="es-ES" sz="2000" u="sng" dirty="0">
                <a:latin typeface="Times New Roman" panose="02020603050405020304" pitchFamily="18" charset="0"/>
                <a:cs typeface="Times New Roman" panose="02020603050405020304" pitchFamily="18" charset="0"/>
              </a:rPr>
              <a:t> </a:t>
            </a:r>
            <a:r>
              <a:rPr lang="es-ES" sz="2000" u="sng" dirty="0" err="1">
                <a:latin typeface="Times New Roman" panose="02020603050405020304" pitchFamily="18" charset="0"/>
                <a:cs typeface="Times New Roman" panose="02020603050405020304" pitchFamily="18" charset="0"/>
              </a:rPr>
              <a:t>transition</a:t>
            </a:r>
            <a:r>
              <a:rPr lang="en-ES" sz="2000" u="sng" dirty="0">
                <a:latin typeface="Times New Roman" panose="02020603050405020304" pitchFamily="18" charset="0"/>
                <a:cs typeface="Times New Roman" panose="02020603050405020304" pitchFamily="18" charset="0"/>
              </a:rPr>
              <a:t> between the two breakdown mechanisms</a:t>
            </a:r>
          </a:p>
        </p:txBody>
      </p:sp>
      <p:cxnSp>
        <p:nvCxnSpPr>
          <p:cNvPr id="39" name="Straight Arrow Connector 38">
            <a:extLst>
              <a:ext uri="{FF2B5EF4-FFF2-40B4-BE49-F238E27FC236}">
                <a16:creationId xmlns:a16="http://schemas.microsoft.com/office/drawing/2014/main" id="{DCD9B783-4128-3898-8A0B-CA1990214362}"/>
              </a:ext>
            </a:extLst>
          </p:cNvPr>
          <p:cNvCxnSpPr/>
          <p:nvPr/>
        </p:nvCxnSpPr>
        <p:spPr>
          <a:xfrm>
            <a:off x="587096" y="3324226"/>
            <a:ext cx="0" cy="309716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04D2832F-6A8F-9B86-8B4B-E85C20140304}"/>
              </a:ext>
            </a:extLst>
          </p:cNvPr>
          <p:cNvSpPr txBox="1"/>
          <p:nvPr/>
        </p:nvSpPr>
        <p:spPr>
          <a:xfrm>
            <a:off x="26731" y="2928541"/>
            <a:ext cx="1069524"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quenched</a:t>
            </a:r>
          </a:p>
        </p:txBody>
      </p:sp>
      <p:sp>
        <p:nvSpPr>
          <p:cNvPr id="41" name="TextBox 40">
            <a:extLst>
              <a:ext uri="{FF2B5EF4-FFF2-40B4-BE49-F238E27FC236}">
                <a16:creationId xmlns:a16="http://schemas.microsoft.com/office/drawing/2014/main" id="{389B6E62-B0A0-F1EB-5853-1380FF4D81AB}"/>
              </a:ext>
            </a:extLst>
          </p:cNvPr>
          <p:cNvSpPr txBox="1"/>
          <p:nvPr/>
        </p:nvSpPr>
        <p:spPr>
          <a:xfrm>
            <a:off x="-61757" y="2237671"/>
            <a:ext cx="1300356"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unquenched</a:t>
            </a:r>
          </a:p>
        </p:txBody>
      </p:sp>
      <p:cxnSp>
        <p:nvCxnSpPr>
          <p:cNvPr id="42" name="Straight Arrow Connector 41">
            <a:extLst>
              <a:ext uri="{FF2B5EF4-FFF2-40B4-BE49-F238E27FC236}">
                <a16:creationId xmlns:a16="http://schemas.microsoft.com/office/drawing/2014/main" id="{A5E7ED66-5B18-B5C8-2025-D0916DFDD300}"/>
              </a:ext>
            </a:extLst>
          </p:cNvPr>
          <p:cNvCxnSpPr>
            <a:cxnSpLocks/>
          </p:cNvCxnSpPr>
          <p:nvPr/>
        </p:nvCxnSpPr>
        <p:spPr>
          <a:xfrm flipV="1">
            <a:off x="576241" y="656131"/>
            <a:ext cx="0" cy="160828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6" name="Rectangle 45">
            <a:extLst>
              <a:ext uri="{FF2B5EF4-FFF2-40B4-BE49-F238E27FC236}">
                <a16:creationId xmlns:a16="http://schemas.microsoft.com/office/drawing/2014/main" id="{2451F193-7855-A270-90EF-DA8676C06093}"/>
              </a:ext>
            </a:extLst>
          </p:cNvPr>
          <p:cNvSpPr/>
          <p:nvPr/>
        </p:nvSpPr>
        <p:spPr>
          <a:xfrm>
            <a:off x="2569156" y="626272"/>
            <a:ext cx="513413" cy="14910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47" name="TextBox 46">
            <a:extLst>
              <a:ext uri="{FF2B5EF4-FFF2-40B4-BE49-F238E27FC236}">
                <a16:creationId xmlns:a16="http://schemas.microsoft.com/office/drawing/2014/main" id="{6C4EDE0F-6F08-6C6D-C0F5-4C9D2ACB0A63}"/>
              </a:ext>
            </a:extLst>
          </p:cNvPr>
          <p:cNvSpPr txBox="1"/>
          <p:nvPr/>
        </p:nvSpPr>
        <p:spPr>
          <a:xfrm>
            <a:off x="2426688" y="459379"/>
            <a:ext cx="706284"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argon</a:t>
            </a:r>
          </a:p>
        </p:txBody>
      </p:sp>
      <p:sp>
        <p:nvSpPr>
          <p:cNvPr id="48" name="Rectangle 47">
            <a:extLst>
              <a:ext uri="{FF2B5EF4-FFF2-40B4-BE49-F238E27FC236}">
                <a16:creationId xmlns:a16="http://schemas.microsoft.com/office/drawing/2014/main" id="{157DABBB-0A90-8D74-A25A-9314549A4410}"/>
              </a:ext>
            </a:extLst>
          </p:cNvPr>
          <p:cNvSpPr/>
          <p:nvPr/>
        </p:nvSpPr>
        <p:spPr>
          <a:xfrm>
            <a:off x="5494462" y="621693"/>
            <a:ext cx="513413" cy="14910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49" name="TextBox 48">
            <a:extLst>
              <a:ext uri="{FF2B5EF4-FFF2-40B4-BE49-F238E27FC236}">
                <a16:creationId xmlns:a16="http://schemas.microsoft.com/office/drawing/2014/main" id="{FD2838EA-A20F-FE53-0C6F-AB27ADDCC566}"/>
              </a:ext>
            </a:extLst>
          </p:cNvPr>
          <p:cNvSpPr txBox="1"/>
          <p:nvPr/>
        </p:nvSpPr>
        <p:spPr>
          <a:xfrm>
            <a:off x="5385202" y="500961"/>
            <a:ext cx="748923"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xenon</a:t>
            </a:r>
          </a:p>
        </p:txBody>
      </p:sp>
      <p:sp>
        <p:nvSpPr>
          <p:cNvPr id="50" name="TextBox 49">
            <a:extLst>
              <a:ext uri="{FF2B5EF4-FFF2-40B4-BE49-F238E27FC236}">
                <a16:creationId xmlns:a16="http://schemas.microsoft.com/office/drawing/2014/main" id="{DE85EEB6-FB81-2AE9-107D-8D7C3623AF51}"/>
              </a:ext>
            </a:extLst>
          </p:cNvPr>
          <p:cNvSpPr txBox="1"/>
          <p:nvPr/>
        </p:nvSpPr>
        <p:spPr>
          <a:xfrm>
            <a:off x="6502652" y="4211462"/>
            <a:ext cx="2598484" cy="2108269"/>
          </a:xfrm>
          <a:prstGeom prst="rect">
            <a:avLst/>
          </a:prstGeom>
          <a:solidFill>
            <a:schemeClr val="bg1"/>
          </a:solidFill>
          <a:ln>
            <a:solidFill>
              <a:srgbClr val="FF0000"/>
            </a:solidFill>
          </a:ln>
        </p:spPr>
        <p:txBody>
          <a:bodyPr wrap="square" rtlCol="0">
            <a:spAutoFit/>
          </a:bodyPr>
          <a:lstStyle/>
          <a:p>
            <a:pPr algn="just"/>
            <a:r>
              <a:rPr lang="en-ES" dirty="0">
                <a:latin typeface="Times New Roman" panose="02020603050405020304" pitchFamily="18" charset="0"/>
                <a:cs typeface="Times New Roman" panose="02020603050405020304" pitchFamily="18" charset="0"/>
              </a:rPr>
              <a:t>Raether-Meek mechanism </a:t>
            </a:r>
            <a:r>
              <a:rPr lang="en-GB" dirty="0">
                <a:latin typeface="Times New Roman" panose="02020603050405020304" pitchFamily="18" charset="0"/>
                <a:cs typeface="Times New Roman" panose="02020603050405020304" pitchFamily="18" charset="0"/>
              </a:rPr>
              <a:t>t</a:t>
            </a:r>
            <a:r>
              <a:rPr lang="en-ES" dirty="0">
                <a:latin typeface="Times New Roman" panose="02020603050405020304" pitchFamily="18" charset="0"/>
                <a:cs typeface="Times New Roman" panose="02020603050405020304" pitchFamily="18" charset="0"/>
              </a:rPr>
              <a:t>ells us that Space-Charge</a:t>
            </a:r>
          </a:p>
          <a:p>
            <a:pPr algn="just"/>
            <a:r>
              <a:rPr lang="en-GB" dirty="0">
                <a:latin typeface="Times New Roman" panose="02020603050405020304" pitchFamily="18" charset="0"/>
                <a:cs typeface="Times New Roman" panose="02020603050405020304" pitchFamily="18" charset="0"/>
              </a:rPr>
              <a:t>p</a:t>
            </a:r>
            <a:r>
              <a:rPr lang="en-ES" dirty="0">
                <a:latin typeface="Times New Roman" panose="02020603050405020304" pitchFamily="18" charset="0"/>
                <a:cs typeface="Times New Roman" panose="02020603050405020304" pitchFamily="18" charset="0"/>
              </a:rPr>
              <a:t>lays a key role, but it does not say </a:t>
            </a:r>
            <a:r>
              <a:rPr lang="es-ES" dirty="0" err="1">
                <a:latin typeface="Times New Roman" panose="02020603050405020304" pitchFamily="18" charset="0"/>
                <a:cs typeface="Times New Roman" panose="02020603050405020304" pitchFamily="18" charset="0"/>
              </a:rPr>
              <a:t>what</a:t>
            </a:r>
            <a:r>
              <a:rPr lang="es-ES" dirty="0">
                <a:latin typeface="Times New Roman" panose="02020603050405020304" pitchFamily="18" charset="0"/>
                <a:cs typeface="Times New Roman" panose="02020603050405020304" pitchFamily="18" charset="0"/>
              </a:rPr>
              <a:t> causes </a:t>
            </a:r>
            <a:r>
              <a:rPr lang="es-ES" dirty="0" err="1">
                <a:latin typeface="Times New Roman" panose="02020603050405020304" pitchFamily="18" charset="0"/>
                <a:cs typeface="Times New Roman" panose="02020603050405020304" pitchFamily="18" charset="0"/>
              </a:rPr>
              <a:t>inception</a:t>
            </a:r>
            <a:r>
              <a:rPr lang="es-ES" dirty="0">
                <a:latin typeface="Times New Roman" panose="02020603050405020304" pitchFamily="18" charset="0"/>
                <a:cs typeface="Times New Roman" panose="02020603050405020304" pitchFamily="18" charset="0"/>
              </a:rPr>
              <a:t>: </a:t>
            </a:r>
          </a:p>
          <a:p>
            <a:pPr algn="just">
              <a:spcBef>
                <a:spcPts val="600"/>
              </a:spcBef>
            </a:pPr>
            <a:r>
              <a:rPr lang="es-ES" dirty="0">
                <a:latin typeface="Times New Roman" panose="02020603050405020304" pitchFamily="18" charset="0"/>
                <a:cs typeface="Times New Roman" panose="02020603050405020304" pitchFamily="18" charset="0"/>
              </a:rPr>
              <a:t>(VUV </a:t>
            </a:r>
            <a:r>
              <a:rPr lang="es-ES" dirty="0" err="1">
                <a:latin typeface="Times New Roman" panose="02020603050405020304" pitchFamily="18" charset="0"/>
                <a:cs typeface="Times New Roman" panose="02020603050405020304" pitchFamily="18" charset="0"/>
              </a:rPr>
              <a:t>photons</a:t>
            </a:r>
            <a:r>
              <a:rPr lang="es-ES" dirty="0">
                <a:latin typeface="Times New Roman" panose="02020603050405020304" pitchFamily="18" charset="0"/>
                <a:cs typeface="Times New Roman" panose="02020603050405020304" pitchFamily="18" charset="0"/>
              </a:rPr>
              <a:t>?, </a:t>
            </a:r>
            <a:r>
              <a:rPr lang="es-ES" dirty="0" err="1">
                <a:latin typeface="Times New Roman" panose="02020603050405020304" pitchFamily="18" charset="0"/>
                <a:cs typeface="Times New Roman" panose="02020603050405020304" pitchFamily="18" charset="0"/>
              </a:rPr>
              <a:t>electron</a:t>
            </a:r>
            <a:r>
              <a:rPr lang="es-ES" dirty="0">
                <a:latin typeface="Times New Roman" panose="02020603050405020304" pitchFamily="18" charset="0"/>
                <a:cs typeface="Times New Roman" panose="02020603050405020304" pitchFamily="18" charset="0"/>
              </a:rPr>
              <a:t> back-</a:t>
            </a:r>
            <a:r>
              <a:rPr lang="es-ES" dirty="0" err="1">
                <a:latin typeface="Times New Roman" panose="02020603050405020304" pitchFamily="18" charset="0"/>
                <a:cs typeface="Times New Roman" panose="02020603050405020304" pitchFamily="18" charset="0"/>
              </a:rPr>
              <a:t>difusion</a:t>
            </a:r>
            <a:r>
              <a:rPr lang="es-ES" dirty="0">
                <a:latin typeface="Times New Roman" panose="02020603050405020304" pitchFamily="18" charset="0"/>
                <a:cs typeface="Times New Roman" panose="02020603050405020304" pitchFamily="18" charset="0"/>
              </a:rPr>
              <a:t>?, </a:t>
            </a:r>
            <a:r>
              <a:rPr lang="es-ES" dirty="0" err="1">
                <a:latin typeface="Times New Roman" panose="02020603050405020304" pitchFamily="18" charset="0"/>
                <a:cs typeface="Times New Roman" panose="02020603050405020304" pitchFamily="18" charset="0"/>
              </a:rPr>
              <a:t>other</a:t>
            </a:r>
            <a:r>
              <a:rPr lang="es-ES" dirty="0">
                <a:latin typeface="Times New Roman" panose="02020603050405020304" pitchFamily="18" charset="0"/>
                <a:cs typeface="Times New Roman" panose="02020603050405020304" pitchFamily="18" charset="0"/>
              </a:rPr>
              <a:t>?)</a:t>
            </a:r>
            <a:endParaRPr lang="en-ES" dirty="0">
              <a:latin typeface="Times New Roman" panose="02020603050405020304" pitchFamily="18" charset="0"/>
              <a:cs typeface="Times New Roman" panose="02020603050405020304" pitchFamily="18" charset="0"/>
            </a:endParaRPr>
          </a:p>
        </p:txBody>
      </p:sp>
      <p:sp>
        <p:nvSpPr>
          <p:cNvPr id="51" name="TextBox 50">
            <a:extLst>
              <a:ext uri="{FF2B5EF4-FFF2-40B4-BE49-F238E27FC236}">
                <a16:creationId xmlns:a16="http://schemas.microsoft.com/office/drawing/2014/main" id="{967FBEC4-BD9C-8A04-A980-E06D66C73135}"/>
              </a:ext>
            </a:extLst>
          </p:cNvPr>
          <p:cNvSpPr txBox="1"/>
          <p:nvPr/>
        </p:nvSpPr>
        <p:spPr>
          <a:xfrm>
            <a:off x="7002773" y="786802"/>
            <a:ext cx="2098364" cy="1384995"/>
          </a:xfrm>
          <a:prstGeom prst="rect">
            <a:avLst/>
          </a:prstGeom>
          <a:noFill/>
        </p:spPr>
        <p:txBody>
          <a:bodyPr wrap="square">
            <a:spAutoFit/>
          </a:bodyPr>
          <a:lstStyle/>
          <a:p>
            <a:pPr algn="just">
              <a:buNone/>
            </a:pPr>
            <a:r>
              <a:rPr lang="en-GB" sz="1400" dirty="0">
                <a:solidFill>
                  <a:srgbClr val="131413"/>
                </a:solidFill>
                <a:effectLst/>
                <a:latin typeface="Times New Roman" panose="02020603050405020304" pitchFamily="18" charset="0"/>
                <a:cs typeface="Times New Roman" panose="02020603050405020304" pitchFamily="18" charset="0"/>
              </a:rPr>
              <a:t>L. Norman, et al., </a:t>
            </a:r>
            <a:r>
              <a:rPr lang="en-GB" sz="1400" i="1" dirty="0">
                <a:solidFill>
                  <a:srgbClr val="131413"/>
                </a:solidFill>
                <a:effectLst/>
                <a:latin typeface="Times New Roman" panose="02020603050405020304" pitchFamily="18" charset="0"/>
                <a:cs typeface="Times New Roman" panose="02020603050405020304" pitchFamily="18" charset="0"/>
              </a:rPr>
              <a:t>Dielectric strength of noble and quenched gases for high pressure time projection chambers</a:t>
            </a:r>
            <a:r>
              <a:rPr lang="en-GB" sz="1400" dirty="0">
                <a:solidFill>
                  <a:srgbClr val="131413"/>
                </a:solidFill>
                <a:effectLst/>
                <a:latin typeface="Times New Roman" panose="02020603050405020304" pitchFamily="18" charset="0"/>
                <a:cs typeface="Times New Roman" panose="02020603050405020304" pitchFamily="18" charset="0"/>
              </a:rPr>
              <a:t>, EPJC 2022 82:52</a:t>
            </a:r>
          </a:p>
        </p:txBody>
      </p:sp>
    </p:spTree>
    <p:extLst>
      <p:ext uri="{BB962C8B-B14F-4D97-AF65-F5344CB8AC3E}">
        <p14:creationId xmlns:p14="http://schemas.microsoft.com/office/powerpoint/2010/main" val="3072740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B0575C-105D-0D9F-18E4-2164CA01954E}"/>
            </a:ext>
          </a:extLst>
        </p:cNvPr>
        <p:cNvGrpSpPr/>
        <p:nvPr/>
      </p:nvGrpSpPr>
      <p:grpSpPr>
        <a:xfrm>
          <a:off x="0" y="0"/>
          <a:ext cx="0" cy="0"/>
          <a:chOff x="0" y="0"/>
          <a:chExt cx="0" cy="0"/>
        </a:xfrm>
      </p:grpSpPr>
      <p:sp>
        <p:nvSpPr>
          <p:cNvPr id="31" name="Slide Number Placeholder 5">
            <a:extLst>
              <a:ext uri="{FF2B5EF4-FFF2-40B4-BE49-F238E27FC236}">
                <a16:creationId xmlns:a16="http://schemas.microsoft.com/office/drawing/2014/main" id="{EFD937BC-AD9B-9032-C490-23D43B00E132}"/>
              </a:ext>
            </a:extLst>
          </p:cNvPr>
          <p:cNvSpPr>
            <a:spLocks noGrp="1"/>
          </p:cNvSpPr>
          <p:nvPr>
            <p:ph type="sldNum" sz="quarter" idx="12"/>
          </p:nvPr>
        </p:nvSpPr>
        <p:spPr>
          <a:xfrm>
            <a:off x="8765362" y="6465892"/>
            <a:ext cx="378638" cy="365125"/>
          </a:xfrm>
        </p:spPr>
        <p:txBody>
          <a:bodyPr/>
          <a:lstStyle/>
          <a:p>
            <a:fld id="{48125D32-3DAC-614C-8CA8-F3FAF29A4C3F}" type="slidenum">
              <a:rPr lang="en-ES" smtClean="0"/>
              <a:t>9</a:t>
            </a:fld>
            <a:endParaRPr lang="en-ES" dirty="0"/>
          </a:p>
        </p:txBody>
      </p:sp>
      <p:sp>
        <p:nvSpPr>
          <p:cNvPr id="6" name="TextBox 5">
            <a:extLst>
              <a:ext uri="{FF2B5EF4-FFF2-40B4-BE49-F238E27FC236}">
                <a16:creationId xmlns:a16="http://schemas.microsoft.com/office/drawing/2014/main" id="{20F9109F-8A5B-C229-5D61-AA10A71EE624}"/>
              </a:ext>
            </a:extLst>
          </p:cNvPr>
          <p:cNvSpPr txBox="1"/>
          <p:nvPr/>
        </p:nvSpPr>
        <p:spPr>
          <a:xfrm>
            <a:off x="280927" y="142096"/>
            <a:ext cx="8586787" cy="923330"/>
          </a:xfrm>
          <a:prstGeom prst="rect">
            <a:avLst/>
          </a:prstGeom>
          <a:noFill/>
        </p:spPr>
        <p:txBody>
          <a:bodyPr wrap="square" rtlCol="0">
            <a:spAutoFit/>
          </a:bodyPr>
          <a:lstStyle/>
          <a:p>
            <a:pPr algn="just"/>
            <a:r>
              <a:rPr lang="en-GB" dirty="0">
                <a:latin typeface="Times New Roman" panose="02020603050405020304" pitchFamily="18" charset="0"/>
                <a:cs typeface="Times New Roman" panose="02020603050405020304" pitchFamily="18" charset="0"/>
              </a:rPr>
              <a:t>The </a:t>
            </a:r>
            <a:r>
              <a:rPr lang="en-GB" dirty="0" err="1">
                <a:latin typeface="Times New Roman" panose="02020603050405020304" pitchFamily="18" charset="0"/>
                <a:cs typeface="Times New Roman" panose="02020603050405020304" pitchFamily="18" charset="0"/>
              </a:rPr>
              <a:t>i</a:t>
            </a:r>
            <a:r>
              <a:rPr lang="en-ES" dirty="0">
                <a:latin typeface="Times New Roman" panose="02020603050405020304" pitchFamily="18" charset="0"/>
                <a:cs typeface="Times New Roman" panose="02020603050405020304" pitchFamily="18" charset="0"/>
              </a:rPr>
              <a:t>ncrease in breakdown voltage as well as the change of mechanism (slow to fast), provides strong evidence that the </a:t>
            </a:r>
            <a:r>
              <a:rPr lang="en-ES" b="1" dirty="0">
                <a:latin typeface="Times New Roman" panose="02020603050405020304" pitchFamily="18" charset="0"/>
                <a:cs typeface="Times New Roman" panose="02020603050405020304" pitchFamily="18" charset="0"/>
              </a:rPr>
              <a:t>addition of a molecular species prevents VUV photons from reaching the cathode.</a:t>
            </a:r>
          </a:p>
        </p:txBody>
      </p:sp>
      <p:sp>
        <p:nvSpPr>
          <p:cNvPr id="7" name="TextBox 6">
            <a:extLst>
              <a:ext uri="{FF2B5EF4-FFF2-40B4-BE49-F238E27FC236}">
                <a16:creationId xmlns:a16="http://schemas.microsoft.com/office/drawing/2014/main" id="{CBF7387F-727D-9A60-94DC-FE9BC3586F16}"/>
              </a:ext>
            </a:extLst>
          </p:cNvPr>
          <p:cNvSpPr txBox="1"/>
          <p:nvPr/>
        </p:nvSpPr>
        <p:spPr>
          <a:xfrm>
            <a:off x="3817071" y="945583"/>
            <a:ext cx="754694" cy="369332"/>
          </a:xfrm>
          <a:prstGeom prst="rect">
            <a:avLst/>
          </a:prstGeom>
          <a:noFill/>
          <a:ln>
            <a:solidFill>
              <a:srgbClr val="FF0000"/>
            </a:solidFill>
          </a:ln>
        </p:spPr>
        <p:txBody>
          <a:bodyPr wrap="none" rtlCol="0">
            <a:spAutoFit/>
          </a:bodyPr>
          <a:lstStyle/>
          <a:p>
            <a:r>
              <a:rPr lang="en-ES" dirty="0">
                <a:latin typeface="Times New Roman" panose="02020603050405020304" pitchFamily="18" charset="0"/>
                <a:cs typeface="Times New Roman" panose="02020603050405020304" pitchFamily="18" charset="0"/>
              </a:rPr>
              <a:t>How?</a:t>
            </a:r>
          </a:p>
        </p:txBody>
      </p:sp>
      <p:sp>
        <p:nvSpPr>
          <p:cNvPr id="8" name="37 Rectángulo">
            <a:extLst>
              <a:ext uri="{FF2B5EF4-FFF2-40B4-BE49-F238E27FC236}">
                <a16:creationId xmlns:a16="http://schemas.microsoft.com/office/drawing/2014/main" id="{90B4C2D1-5C3B-CDE3-585B-6004CAB34B55}"/>
              </a:ext>
            </a:extLst>
          </p:cNvPr>
          <p:cNvSpPr/>
          <p:nvPr/>
        </p:nvSpPr>
        <p:spPr>
          <a:xfrm>
            <a:off x="4253070" y="1648799"/>
            <a:ext cx="4202417" cy="4033511"/>
          </a:xfrm>
          <a:prstGeom prst="rect">
            <a:avLst/>
          </a:prstGeom>
          <a:solidFill>
            <a:srgbClr val="4BACC6">
              <a:lumMod val="20000"/>
              <a:lumOff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pic>
        <p:nvPicPr>
          <p:cNvPr id="13" name="9 Imagen">
            <a:extLst>
              <a:ext uri="{FF2B5EF4-FFF2-40B4-BE49-F238E27FC236}">
                <a16:creationId xmlns:a16="http://schemas.microsoft.com/office/drawing/2014/main" id="{CC41979C-E151-DBF5-AF57-B9B2C50C6500}"/>
              </a:ext>
            </a:extLst>
          </p:cNvPr>
          <p:cNvPicPr>
            <a:picLocks noChangeAspect="1"/>
          </p:cNvPicPr>
          <p:nvPr/>
        </p:nvPicPr>
        <p:blipFill rotWithShape="1">
          <a:blip r:embed="rId2">
            <a:extLst>
              <a:ext uri="{28A0092B-C50C-407E-A947-70E740481C1C}">
                <a14:useLocalDpi xmlns:a14="http://schemas.microsoft.com/office/drawing/2010/main" val="0"/>
              </a:ext>
            </a:extLst>
          </a:blip>
          <a:srcRect l="7118" r="10309"/>
          <a:stretch/>
        </p:blipFill>
        <p:spPr>
          <a:xfrm>
            <a:off x="4288567" y="1812560"/>
            <a:ext cx="4641118" cy="3895101"/>
          </a:xfrm>
          <a:prstGeom prst="rect">
            <a:avLst/>
          </a:prstGeom>
        </p:spPr>
      </p:pic>
      <p:sp>
        <p:nvSpPr>
          <p:cNvPr id="16" name="23 CuadroTexto">
            <a:extLst>
              <a:ext uri="{FF2B5EF4-FFF2-40B4-BE49-F238E27FC236}">
                <a16:creationId xmlns:a16="http://schemas.microsoft.com/office/drawing/2014/main" id="{3D0B9094-29B0-A35B-BACD-2061BC9F0CD4}"/>
              </a:ext>
            </a:extLst>
          </p:cNvPr>
          <p:cNvSpPr txBox="1"/>
          <p:nvPr/>
        </p:nvSpPr>
        <p:spPr>
          <a:xfrm>
            <a:off x="6784443" y="1633810"/>
            <a:ext cx="650802" cy="307777"/>
          </a:xfrm>
          <a:prstGeom prst="rect">
            <a:avLst/>
          </a:prstGeom>
          <a:noFill/>
        </p:spPr>
        <p:txBody>
          <a:bodyPr wrap="square" rtlCol="0">
            <a:spAutoFit/>
          </a:bodyPr>
          <a:lstStyle/>
          <a:p>
            <a:pPr defTabSz="914400"/>
            <a:r>
              <a:rPr lang="en-US" sz="1400" dirty="0">
                <a:solidFill>
                  <a:prstClr val="black"/>
                </a:solidFill>
                <a:latin typeface="Times New Roman" panose="02020603050405020304" pitchFamily="18" charset="0"/>
                <a:cs typeface="Times New Roman" panose="02020603050405020304" pitchFamily="18" charset="0"/>
              </a:rPr>
              <a:t>IP</a:t>
            </a:r>
          </a:p>
        </p:txBody>
      </p:sp>
      <p:sp>
        <p:nvSpPr>
          <p:cNvPr id="21" name="51 CuadroTexto">
            <a:extLst>
              <a:ext uri="{FF2B5EF4-FFF2-40B4-BE49-F238E27FC236}">
                <a16:creationId xmlns:a16="http://schemas.microsoft.com/office/drawing/2014/main" id="{F7C620F9-4CCC-8965-521A-62BCB05A9AF3}"/>
              </a:ext>
            </a:extLst>
          </p:cNvPr>
          <p:cNvSpPr txBox="1"/>
          <p:nvPr/>
        </p:nvSpPr>
        <p:spPr>
          <a:xfrm>
            <a:off x="5728693" y="4864855"/>
            <a:ext cx="1327217" cy="523220"/>
          </a:xfrm>
          <a:prstGeom prst="rect">
            <a:avLst/>
          </a:prstGeom>
          <a:noFill/>
        </p:spPr>
        <p:txBody>
          <a:bodyPr wrap="square" rtlCol="0">
            <a:spAutoFit/>
          </a:bodyPr>
          <a:lstStyle/>
          <a:p>
            <a:pPr defTabSz="914400"/>
            <a:r>
              <a:rPr lang="en-US" sz="1400" dirty="0">
                <a:solidFill>
                  <a:prstClr val="black"/>
                </a:solidFill>
                <a:latin typeface="Times New Roman" panose="02020603050405020304" pitchFamily="18" charset="0"/>
                <a:cs typeface="Times New Roman" panose="02020603050405020304" pitchFamily="18" charset="0"/>
              </a:rPr>
              <a:t>2</a:t>
            </a:r>
            <a:r>
              <a:rPr lang="en-US" sz="1400" baseline="30000" dirty="0">
                <a:solidFill>
                  <a:prstClr val="black"/>
                </a:solidFill>
                <a:latin typeface="Times New Roman" panose="02020603050405020304" pitchFamily="18" charset="0"/>
                <a:cs typeface="Times New Roman" panose="02020603050405020304" pitchFamily="18" charset="0"/>
              </a:rPr>
              <a:t>nd</a:t>
            </a:r>
            <a:r>
              <a:rPr lang="en-US" sz="1400" dirty="0">
                <a:solidFill>
                  <a:prstClr val="black"/>
                </a:solidFill>
                <a:latin typeface="Times New Roman" panose="02020603050405020304" pitchFamily="18" charset="0"/>
                <a:cs typeface="Times New Roman" panose="02020603050405020304" pitchFamily="18" charset="0"/>
              </a:rPr>
              <a:t> continuum (170nm)</a:t>
            </a:r>
          </a:p>
        </p:txBody>
      </p:sp>
      <p:sp>
        <p:nvSpPr>
          <p:cNvPr id="22" name="Rectangle 21">
            <a:extLst>
              <a:ext uri="{FF2B5EF4-FFF2-40B4-BE49-F238E27FC236}">
                <a16:creationId xmlns:a16="http://schemas.microsoft.com/office/drawing/2014/main" id="{A79CBB96-0F41-F0BE-B9EE-CEB0BAF56383}"/>
              </a:ext>
            </a:extLst>
          </p:cNvPr>
          <p:cNvSpPr/>
          <p:nvPr/>
        </p:nvSpPr>
        <p:spPr>
          <a:xfrm>
            <a:off x="4274278" y="1926596"/>
            <a:ext cx="2916000" cy="1756623"/>
          </a:xfrm>
          <a:prstGeom prst="rect">
            <a:avLst/>
          </a:prstGeom>
          <a:solidFill>
            <a:schemeClr val="accent2">
              <a:lumMod val="20000"/>
              <a:lumOff val="80000"/>
              <a:alpha val="8679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dirty="0"/>
          </a:p>
        </p:txBody>
      </p:sp>
      <p:pic>
        <p:nvPicPr>
          <p:cNvPr id="36" name="Picture 35" descr="A screenshot of a computer&#10;&#10;AI-generated content may be incorrect.">
            <a:extLst>
              <a:ext uri="{FF2B5EF4-FFF2-40B4-BE49-F238E27FC236}">
                <a16:creationId xmlns:a16="http://schemas.microsoft.com/office/drawing/2014/main" id="{DB721BB8-AF49-BDE7-A9E4-B96DDB877B43}"/>
              </a:ext>
            </a:extLst>
          </p:cNvPr>
          <p:cNvPicPr>
            <a:picLocks noChangeAspect="1"/>
          </p:cNvPicPr>
          <p:nvPr/>
        </p:nvPicPr>
        <p:blipFill>
          <a:blip r:embed="rId3"/>
          <a:srcRect l="31443" t="25285" r="39065" b="8041"/>
          <a:stretch>
            <a:fillRect/>
          </a:stretch>
        </p:blipFill>
        <p:spPr>
          <a:xfrm>
            <a:off x="107172" y="1529119"/>
            <a:ext cx="3339972" cy="4719275"/>
          </a:xfrm>
          <a:prstGeom prst="rect">
            <a:avLst/>
          </a:prstGeom>
        </p:spPr>
      </p:pic>
      <p:pic>
        <p:nvPicPr>
          <p:cNvPr id="44" name="Picture 43">
            <a:extLst>
              <a:ext uri="{FF2B5EF4-FFF2-40B4-BE49-F238E27FC236}">
                <a16:creationId xmlns:a16="http://schemas.microsoft.com/office/drawing/2014/main" id="{678C8514-99E9-2ADC-95FD-815F77541DA4}"/>
              </a:ext>
            </a:extLst>
          </p:cNvPr>
          <p:cNvPicPr>
            <a:picLocks noChangeAspect="1"/>
          </p:cNvPicPr>
          <p:nvPr/>
        </p:nvPicPr>
        <p:blipFill>
          <a:blip r:embed="rId4"/>
          <a:stretch>
            <a:fillRect/>
          </a:stretch>
        </p:blipFill>
        <p:spPr>
          <a:xfrm>
            <a:off x="538730" y="5826570"/>
            <a:ext cx="2293109" cy="635015"/>
          </a:xfrm>
          <a:prstGeom prst="rect">
            <a:avLst/>
          </a:prstGeom>
        </p:spPr>
      </p:pic>
      <p:sp>
        <p:nvSpPr>
          <p:cNvPr id="45" name="TextBox 44">
            <a:extLst>
              <a:ext uri="{FF2B5EF4-FFF2-40B4-BE49-F238E27FC236}">
                <a16:creationId xmlns:a16="http://schemas.microsoft.com/office/drawing/2014/main" id="{5C06C939-7827-324B-B748-8C00EC04C4A6}"/>
              </a:ext>
            </a:extLst>
          </p:cNvPr>
          <p:cNvSpPr txBox="1"/>
          <p:nvPr/>
        </p:nvSpPr>
        <p:spPr>
          <a:xfrm>
            <a:off x="1064431" y="1129582"/>
            <a:ext cx="1712969"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VUV absorption</a:t>
            </a:r>
          </a:p>
        </p:txBody>
      </p:sp>
      <p:sp>
        <p:nvSpPr>
          <p:cNvPr id="46" name="TextBox 45">
            <a:extLst>
              <a:ext uri="{FF2B5EF4-FFF2-40B4-BE49-F238E27FC236}">
                <a16:creationId xmlns:a16="http://schemas.microsoft.com/office/drawing/2014/main" id="{7D780B6A-5910-6E94-A67A-6484E7A066F3}"/>
              </a:ext>
            </a:extLst>
          </p:cNvPr>
          <p:cNvSpPr txBox="1"/>
          <p:nvPr/>
        </p:nvSpPr>
        <p:spPr>
          <a:xfrm>
            <a:off x="5611958" y="1129582"/>
            <a:ext cx="1700145"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VUV quenching</a:t>
            </a:r>
          </a:p>
        </p:txBody>
      </p:sp>
      <p:sp>
        <p:nvSpPr>
          <p:cNvPr id="47" name="Rounded Rectangle 46">
            <a:extLst>
              <a:ext uri="{FF2B5EF4-FFF2-40B4-BE49-F238E27FC236}">
                <a16:creationId xmlns:a16="http://schemas.microsoft.com/office/drawing/2014/main" id="{8DD98BC3-9250-3ED3-F193-8F7724679E1E}"/>
              </a:ext>
            </a:extLst>
          </p:cNvPr>
          <p:cNvSpPr/>
          <p:nvPr/>
        </p:nvSpPr>
        <p:spPr>
          <a:xfrm>
            <a:off x="8512639" y="2628883"/>
            <a:ext cx="309875" cy="285750"/>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48" name="Rounded Rectangle 47">
            <a:extLst>
              <a:ext uri="{FF2B5EF4-FFF2-40B4-BE49-F238E27FC236}">
                <a16:creationId xmlns:a16="http://schemas.microsoft.com/office/drawing/2014/main" id="{0D4765E1-775B-A818-6E58-B0723874AF43}"/>
              </a:ext>
            </a:extLst>
          </p:cNvPr>
          <p:cNvSpPr/>
          <p:nvPr/>
        </p:nvSpPr>
        <p:spPr>
          <a:xfrm>
            <a:off x="8019251" y="5026454"/>
            <a:ext cx="309875" cy="285750"/>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49" name="Rounded Rectangle 48">
            <a:extLst>
              <a:ext uri="{FF2B5EF4-FFF2-40B4-BE49-F238E27FC236}">
                <a16:creationId xmlns:a16="http://schemas.microsoft.com/office/drawing/2014/main" id="{3DFF73BE-81EC-DA71-7BD2-7553334BD4D0}"/>
              </a:ext>
            </a:extLst>
          </p:cNvPr>
          <p:cNvSpPr/>
          <p:nvPr/>
        </p:nvSpPr>
        <p:spPr>
          <a:xfrm>
            <a:off x="4880227" y="5266361"/>
            <a:ext cx="309875" cy="285750"/>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50" name="TextBox 49">
            <a:extLst>
              <a:ext uri="{FF2B5EF4-FFF2-40B4-BE49-F238E27FC236}">
                <a16:creationId xmlns:a16="http://schemas.microsoft.com/office/drawing/2014/main" id="{AE78BFE3-DBB3-6E50-949E-E53DE6F18834}"/>
              </a:ext>
            </a:extLst>
          </p:cNvPr>
          <p:cNvSpPr txBox="1"/>
          <p:nvPr/>
        </p:nvSpPr>
        <p:spPr>
          <a:xfrm>
            <a:off x="3540661" y="6137774"/>
            <a:ext cx="2755947" cy="646331"/>
          </a:xfrm>
          <a:prstGeom prst="rect">
            <a:avLst/>
          </a:prstGeom>
          <a:noFill/>
        </p:spPr>
        <p:txBody>
          <a:bodyPr wrap="none" rtlCol="0">
            <a:spAutoFit/>
          </a:bodyPr>
          <a:lstStyle/>
          <a:p>
            <a:endParaRPr lang="en-ES" dirty="0">
              <a:latin typeface="Times New Roman" panose="02020603050405020304" pitchFamily="18" charset="0"/>
              <a:cs typeface="Times New Roman" panose="02020603050405020304" pitchFamily="18" charset="0"/>
            </a:endParaRPr>
          </a:p>
          <a:p>
            <a:r>
              <a:rPr lang="en-ES" dirty="0">
                <a:latin typeface="Times New Roman" panose="02020603050405020304" pitchFamily="18" charset="0"/>
                <a:cs typeface="Times New Roman" panose="02020603050405020304" pitchFamily="18" charset="0"/>
              </a:rPr>
              <a:t>Ar* + CF</a:t>
            </a:r>
            <a:r>
              <a:rPr lang="en-ES" baseline="-25000" dirty="0">
                <a:latin typeface="Times New Roman" panose="02020603050405020304" pitchFamily="18" charset="0"/>
                <a:cs typeface="Times New Roman" panose="02020603050405020304" pitchFamily="18" charset="0"/>
              </a:rPr>
              <a:t>4</a:t>
            </a:r>
            <a:r>
              <a:rPr lang="en-ES" dirty="0">
                <a:latin typeface="Times New Roman" panose="02020603050405020304" pitchFamily="18" charset="0"/>
                <a:cs typeface="Times New Roman" panose="02020603050405020304" pitchFamily="18" charset="0"/>
              </a:rPr>
              <a:t> -&gt; Ar + F + CF</a:t>
            </a:r>
            <a:r>
              <a:rPr lang="en-ES" baseline="-25000" dirty="0">
                <a:latin typeface="Times New Roman" panose="02020603050405020304" pitchFamily="18" charset="0"/>
                <a:cs typeface="Times New Roman" panose="02020603050405020304" pitchFamily="18" charset="0"/>
              </a:rPr>
              <a:t>3</a:t>
            </a:r>
            <a:r>
              <a:rPr lang="en-ES" baseline="30000" dirty="0">
                <a:latin typeface="Times New Roman" panose="02020603050405020304" pitchFamily="18" charset="0"/>
                <a:cs typeface="Times New Roman" panose="02020603050405020304" pitchFamily="18" charset="0"/>
              </a:rPr>
              <a:t>*</a:t>
            </a:r>
            <a:endParaRPr lang="en-ES" dirty="0">
              <a:latin typeface="Times New Roman" panose="02020603050405020304" pitchFamily="18" charset="0"/>
              <a:cs typeface="Times New Roman" panose="02020603050405020304" pitchFamily="18" charset="0"/>
            </a:endParaRPr>
          </a:p>
        </p:txBody>
      </p:sp>
      <p:sp>
        <p:nvSpPr>
          <p:cNvPr id="52" name="Right Arrow 51">
            <a:extLst>
              <a:ext uri="{FF2B5EF4-FFF2-40B4-BE49-F238E27FC236}">
                <a16:creationId xmlns:a16="http://schemas.microsoft.com/office/drawing/2014/main" id="{38E5D570-BB2A-6748-464A-D994D953FC08}"/>
              </a:ext>
            </a:extLst>
          </p:cNvPr>
          <p:cNvSpPr/>
          <p:nvPr/>
        </p:nvSpPr>
        <p:spPr>
          <a:xfrm>
            <a:off x="6303094" y="6439553"/>
            <a:ext cx="322413" cy="317508"/>
          </a:xfrm>
          <a:prstGeom prst="rightArrow">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53" name="TextBox 52">
            <a:extLst>
              <a:ext uri="{FF2B5EF4-FFF2-40B4-BE49-F238E27FC236}">
                <a16:creationId xmlns:a16="http://schemas.microsoft.com/office/drawing/2014/main" id="{3B14007B-2DE8-1B64-0EB2-2C1CE752D492}"/>
              </a:ext>
            </a:extLst>
          </p:cNvPr>
          <p:cNvSpPr txBox="1"/>
          <p:nvPr/>
        </p:nvSpPr>
        <p:spPr>
          <a:xfrm>
            <a:off x="6639793" y="6416738"/>
            <a:ext cx="2260555" cy="369332"/>
          </a:xfrm>
          <a:prstGeom prst="rect">
            <a:avLst/>
          </a:prstGeom>
          <a:noFill/>
        </p:spPr>
        <p:txBody>
          <a:bodyPr wrap="none" rtlCol="0">
            <a:spAutoFit/>
          </a:bodyPr>
          <a:lstStyle/>
          <a:p>
            <a:r>
              <a:rPr lang="en-ES" dirty="0">
                <a:latin typeface="Times New Roman" panose="02020603050405020304" pitchFamily="18" charset="0"/>
                <a:cs typeface="Times New Roman" panose="02020603050405020304" pitchFamily="18" charset="0"/>
              </a:rPr>
              <a:t>P</a:t>
            </a:r>
            <a:r>
              <a:rPr lang="en-ES" baseline="-25000" dirty="0">
                <a:latin typeface="Times New Roman" panose="02020603050405020304" pitchFamily="18" charset="0"/>
                <a:cs typeface="Times New Roman" panose="02020603050405020304" pitchFamily="18" charset="0"/>
              </a:rPr>
              <a:t>scin</a:t>
            </a:r>
            <a:r>
              <a:rPr lang="en-ES" dirty="0">
                <a:latin typeface="Times New Roman" panose="02020603050405020304" pitchFamily="18" charset="0"/>
                <a:cs typeface="Times New Roman" panose="02020603050405020304" pitchFamily="18" charset="0"/>
              </a:rPr>
              <a:t> ~ 1/𝛕 · (1/𝛕 + K</a:t>
            </a:r>
            <a:r>
              <a:rPr lang="en-ES" baseline="-25000" dirty="0">
                <a:latin typeface="Times New Roman" panose="02020603050405020304" pitchFamily="18" charset="0"/>
                <a:cs typeface="Times New Roman" panose="02020603050405020304" pitchFamily="18" charset="0"/>
              </a:rPr>
              <a:t>Q</a:t>
            </a:r>
            <a:r>
              <a:rPr lang="en-ES" dirty="0">
                <a:latin typeface="Times New Roman" panose="02020603050405020304" pitchFamily="18" charset="0"/>
                <a:cs typeface="Times New Roman" panose="02020603050405020304" pitchFamily="18" charset="0"/>
              </a:rPr>
              <a:t>)</a:t>
            </a:r>
          </a:p>
        </p:txBody>
      </p:sp>
      <p:sp>
        <p:nvSpPr>
          <p:cNvPr id="57" name="TextBox 56">
            <a:extLst>
              <a:ext uri="{FF2B5EF4-FFF2-40B4-BE49-F238E27FC236}">
                <a16:creationId xmlns:a16="http://schemas.microsoft.com/office/drawing/2014/main" id="{B0F0EF34-AA70-CD41-E76A-3779A0E82959}"/>
              </a:ext>
            </a:extLst>
          </p:cNvPr>
          <p:cNvSpPr txBox="1"/>
          <p:nvPr/>
        </p:nvSpPr>
        <p:spPr>
          <a:xfrm>
            <a:off x="4531208" y="6089192"/>
            <a:ext cx="461986" cy="369332"/>
          </a:xfrm>
          <a:prstGeom prst="rect">
            <a:avLst/>
          </a:prstGeom>
          <a:noFill/>
        </p:spPr>
        <p:txBody>
          <a:bodyPr wrap="square" rtlCol="0">
            <a:spAutoFit/>
          </a:bodyPr>
          <a:lstStyle/>
          <a:p>
            <a:r>
              <a:rPr lang="en-ES" dirty="0">
                <a:latin typeface="Times New Roman" panose="02020603050405020304" pitchFamily="18" charset="0"/>
                <a:cs typeface="Times New Roman" panose="02020603050405020304" pitchFamily="18" charset="0"/>
              </a:rPr>
              <a:t>K</a:t>
            </a:r>
            <a:r>
              <a:rPr lang="en-ES" baseline="-25000" dirty="0">
                <a:latin typeface="Times New Roman" panose="02020603050405020304" pitchFamily="18" charset="0"/>
                <a:cs typeface="Times New Roman" panose="02020603050405020304" pitchFamily="18" charset="0"/>
              </a:rPr>
              <a:t>Q</a:t>
            </a:r>
            <a:endParaRPr lang="en-ES" dirty="0">
              <a:latin typeface="Times New Roman" panose="02020603050405020304" pitchFamily="18" charset="0"/>
              <a:cs typeface="Times New Roman" panose="02020603050405020304" pitchFamily="18" charset="0"/>
            </a:endParaRPr>
          </a:p>
        </p:txBody>
      </p:sp>
      <p:sp>
        <p:nvSpPr>
          <p:cNvPr id="60" name="TextBox 59">
            <a:extLst>
              <a:ext uri="{FF2B5EF4-FFF2-40B4-BE49-F238E27FC236}">
                <a16:creationId xmlns:a16="http://schemas.microsoft.com/office/drawing/2014/main" id="{6CBD23BD-40BA-E93D-4540-9EB44070E96F}"/>
              </a:ext>
            </a:extLst>
          </p:cNvPr>
          <p:cNvSpPr txBox="1"/>
          <p:nvPr/>
        </p:nvSpPr>
        <p:spPr>
          <a:xfrm>
            <a:off x="5793868" y="5742706"/>
            <a:ext cx="1120820" cy="369332"/>
          </a:xfrm>
          <a:prstGeom prst="rect">
            <a:avLst/>
          </a:prstGeom>
          <a:noFill/>
        </p:spPr>
        <p:txBody>
          <a:bodyPr wrap="none" rtlCol="0">
            <a:spAutoFit/>
          </a:bodyPr>
          <a:lstStyle/>
          <a:p>
            <a:r>
              <a:rPr lang="en-GB" dirty="0">
                <a:latin typeface="Times New Roman" panose="02020603050405020304" pitchFamily="18" charset="0"/>
                <a:cs typeface="Times New Roman" panose="02020603050405020304" pitchFamily="18" charset="0"/>
              </a:rPr>
              <a:t>(e</a:t>
            </a:r>
            <a:r>
              <a:rPr lang="en-ES" dirty="0">
                <a:latin typeface="Times New Roman" panose="02020603050405020304" pitchFamily="18" charset="0"/>
                <a:cs typeface="Times New Roman" panose="02020603050405020304" pitchFamily="18" charset="0"/>
              </a:rPr>
              <a:t>xample)</a:t>
            </a:r>
          </a:p>
        </p:txBody>
      </p:sp>
    </p:spTree>
    <p:extLst>
      <p:ext uri="{BB962C8B-B14F-4D97-AF65-F5344CB8AC3E}">
        <p14:creationId xmlns:p14="http://schemas.microsoft.com/office/powerpoint/2010/main" val="307274958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1032</TotalTime>
  <Words>1568</Words>
  <Application>Microsoft Macintosh PowerPoint</Application>
  <PresentationFormat>On-screen Show (4:3)</PresentationFormat>
  <Paragraphs>193</Paragraphs>
  <Slides>21</Slides>
  <Notes>1</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Aptos</vt:lpstr>
      <vt:lpstr>Aptos Display</vt:lpstr>
      <vt:lpstr>Arial</vt:lpstr>
      <vt:lpstr>Calibri</vt:lpstr>
      <vt:lpstr>Times</vt:lpstr>
      <vt:lpstr>Times New Roman</vt:lpstr>
      <vt:lpstr>Office Theme</vt:lpstr>
      <vt:lpstr>VUV emission in noble-gas TPCs and the role of molecular additives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GONZALEZ DIAZ DIEGO</dc:creator>
  <cp:lastModifiedBy>GONZALEZ DIAZ DIEGO</cp:lastModifiedBy>
  <cp:revision>240</cp:revision>
  <dcterms:created xsi:type="dcterms:W3CDTF">2025-06-17T19:14:07Z</dcterms:created>
  <dcterms:modified xsi:type="dcterms:W3CDTF">2025-06-18T12:26:07Z</dcterms:modified>
</cp:coreProperties>
</file>