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5" r:id="rId11"/>
    <p:sldId id="269" r:id="rId12"/>
    <p:sldId id="264" r:id="rId13"/>
    <p:sldId id="270" r:id="rId14"/>
    <p:sldId id="271" r:id="rId15"/>
    <p:sldId id="266" r:id="rId16"/>
    <p:sldId id="267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5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F3F60E-E607-901E-5774-3C722A2C8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DDFF22A-DB2B-5E69-5821-2347499B11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F911C93-7C0C-7AEC-8C51-CFE2EAB94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17DDA7-9BEB-3C3E-D21C-6F6D9D2D2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39B4851-3791-7D7C-736C-45AD32A5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004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934886-BD6F-DDDA-03CC-701BC8281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419A6CF-B308-58F4-7A2E-4160D6A5CE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5595FC-9D7A-FC87-8009-73B5838D4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E157BF-F347-0B34-94B5-8E9320BA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4A5C751-C29B-6C3F-D77E-3946DF165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856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0A2534FF-ED85-4B6C-8886-0764D435B7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7AA65F0-A5DC-4327-0643-7A5B8277D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4213DF-9CDC-913E-C1ED-48469032C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D10D9E7-ACEB-8A8A-EFD8-4803CC2CA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629DA92-24F3-E0B6-AB4C-B7B1D8DFF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820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8E673D5-7364-76B6-3145-A0121BBD1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409173-227D-5D8E-6DD0-3D09EF021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41C5D0-0A33-C5DA-9A6B-77E6ECCB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6503CD-95B8-80B8-7DFA-C0FA0A6AD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14A8F1C-0743-D8BE-8970-A24965A92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2818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795569B-354E-8916-C8A5-412CD8D81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72C8D97-11F9-83D8-5E49-EE65E9D87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0A1189-44BC-CAE9-2EF1-0E6136164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2427F5-7FC4-FB01-F000-F1D51FCB5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AC187B-5BBF-A2FD-A98C-776BD91D3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6081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1C1665-911F-8F17-E348-43D1885D5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914C1D-974C-B8CB-AE26-CE1A4FF85F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5EAFC9B-1F9C-6F3D-D6A8-676BCB6AD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4FC6BA-6B79-D244-2AEA-2A7E79A0E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80633DA-39C7-6443-2C14-1C7879E10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94C6673-01A6-EF10-11AB-65E650027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3957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B7EFA5-D65B-1CD0-E6D2-BDFF105F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C73C4F-D70C-95F1-D4B3-01D803D72B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4A4601-0245-A11F-6727-9BD60EB0A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B98DADC-D944-CB50-4F15-D9384E678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F416648-1017-5309-B9A3-346983945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44A382BC-8D3B-8C38-7275-DA9A998B6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484E897-B96E-4EF8-5FAD-25731D83A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CAC843F-3663-2D19-77CB-BF19819D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7815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A38BD3-EC4E-9D7D-A423-5BEFA9959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055A9AA-6863-3FF2-D59E-D1E9F9650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27CF1CF-2F34-F043-716E-4E530711C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2871717-2888-A05C-2BF9-1DE7767BD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994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A2C79FB7-ADA9-6989-1573-F280B16FC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68576C1-F551-CB3A-E42B-9658CE94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65FF45B-BE06-3768-FA0A-C70CC763A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5594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FAEC8C-0C46-A4BB-40BA-267EAFEDF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006EFF8-417F-2361-7A88-2289A0EC2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D8FB3B6-189A-607A-0066-64CE7B6130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D004310-80D5-ABE0-A63E-38A62482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21ACDC-8C5A-67BB-A50B-9D865E2D9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E53A401-44C8-5E1A-4F5F-633AE36C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026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29E4CE-3A0A-1D56-C91F-683006B45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82BA055-6D5D-B734-951A-C95A2553E6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291029A-01F1-B229-6E8F-D6E21DDC5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711D885-5245-F2EF-F7DB-9D74902AB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102AD8-9BA9-D975-9BED-7F93DE177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3B8212-343B-6E41-A9FC-1BA82B86E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98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0FDBA62-2ACF-4C3B-90E6-08466A60C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CEB5D59-1D7C-5D80-925F-444E40A63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5B7055-6813-E01F-80EF-FEFAB51068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BB1B48-9CC4-41DD-A587-782D3D7DB5EE}" type="datetimeFigureOut">
              <a:rPr lang="it-IT" smtClean="0"/>
              <a:t>18/06/2025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EA3BE8D-51B3-DC0D-56FC-AA1EB594B4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10D3AA-05F0-0710-3E61-3A0055A0F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7BB74A-2892-4532-8595-26C852C46EC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6409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opscience.iop.org/article/10.1088/1402-4896/adcb77#psadcb77fn1a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6191/contributions/51227/attachments/25770/44473/RPC2024_AntonioBianchi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6118EAD0-368B-E930-3F7C-AEE37B6C4C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Marcello Abbrescia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27978C1A-D5E0-D5C0-7F7B-6F8BB79DA0D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524000" y="1777554"/>
            <a:ext cx="952195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Open </a:t>
            </a:r>
            <a:r>
              <a:rPr kumimoji="0" lang="it-IT" altLang="it-IT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discussion</a:t>
            </a:r>
            <a:r>
              <a:rPr kumimoji="0" lang="it-IT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on strategies for </a:t>
            </a:r>
            <a:r>
              <a:rPr kumimoji="0" lang="it-IT" altLang="it-IT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choosing</a:t>
            </a:r>
            <a:r>
              <a:rPr kumimoji="0" lang="it-IT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alternative </a:t>
            </a:r>
            <a:r>
              <a:rPr kumimoji="0" lang="it-IT" altLang="it-IT" sz="3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gasses</a:t>
            </a:r>
            <a:r>
              <a:rPr lang="it-IT" altLang="it-IT" sz="3200" dirty="0">
                <a:latin typeface="Arial" panose="020B0604020202020204" pitchFamily="34" charset="0"/>
              </a:rPr>
              <a:t> - </a:t>
            </a:r>
            <a:r>
              <a:rPr kumimoji="0" lang="it-IT" altLang="it-IT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4145003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D8DD8-D91C-5A10-0D30-0050649CF9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ED2A55-9802-8BA0-0214-765BEAA5A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704" y="246253"/>
            <a:ext cx="10875264" cy="1325563"/>
          </a:xfrm>
        </p:spPr>
        <p:txBody>
          <a:bodyPr/>
          <a:lstStyle/>
          <a:p>
            <a:r>
              <a:rPr lang="it-IT" dirty="0" err="1"/>
              <a:t>Investigation</a:t>
            </a:r>
            <a:r>
              <a:rPr lang="it-IT" dirty="0"/>
              <a:t> of </a:t>
            </a:r>
            <a:r>
              <a:rPr lang="it-IT" dirty="0" err="1"/>
              <a:t>mixtures</a:t>
            </a:r>
            <a:r>
              <a:rPr lang="it-IT" dirty="0"/>
              <a:t> of </a:t>
            </a:r>
            <a:r>
              <a:rPr lang="it-IT" dirty="0" err="1"/>
              <a:t>pentafluoropropene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9928A81-91E3-5A68-71A6-1CE2E7E26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336" y="1311048"/>
            <a:ext cx="4981575" cy="395287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95CC6CC-B68E-3FC5-E77E-641B48180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3424" y="1392391"/>
            <a:ext cx="505777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581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F19028-4895-ABE2-2496-BE1F806B2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07B571-8AE4-A211-89E0-B4B4451DE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704" y="-37211"/>
            <a:ext cx="10875264" cy="1325563"/>
          </a:xfrm>
        </p:spPr>
        <p:txBody>
          <a:bodyPr/>
          <a:lstStyle/>
          <a:p>
            <a:r>
              <a:rPr lang="it-IT" dirty="0" err="1"/>
              <a:t>Possible</a:t>
            </a:r>
            <a:r>
              <a:rPr lang="it-IT" dirty="0"/>
              <a:t> </a:t>
            </a:r>
            <a:r>
              <a:rPr lang="it-IT" dirty="0" err="1"/>
              <a:t>alternatives</a:t>
            </a:r>
            <a:r>
              <a:rPr lang="it-IT" dirty="0"/>
              <a:t> to SF6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1F6561A-67D1-3DE8-D8B7-178396CC3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83" y="1001184"/>
            <a:ext cx="7810500" cy="294322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B0D98C84-9724-04E3-5427-3A9270C4C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145" y="3915646"/>
            <a:ext cx="7772400" cy="3038475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3006B275-C011-DAE9-101A-1D485F8A80EF}"/>
              </a:ext>
            </a:extLst>
          </p:cNvPr>
          <p:cNvSpPr/>
          <p:nvPr/>
        </p:nvSpPr>
        <p:spPr>
          <a:xfrm>
            <a:off x="3282696" y="2472796"/>
            <a:ext cx="932688" cy="76418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C18E189D-6E60-4324-CBE0-89674491EF0B}"/>
              </a:ext>
            </a:extLst>
          </p:cNvPr>
          <p:cNvSpPr/>
          <p:nvPr/>
        </p:nvSpPr>
        <p:spPr>
          <a:xfrm>
            <a:off x="5967984" y="5395828"/>
            <a:ext cx="932688" cy="764180"/>
          </a:xfrm>
          <a:prstGeom prst="ellipse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7392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6E93B3-6B5A-190F-FF75-B3FC9FBC6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96F5BA-1D3D-0809-298D-07C87A16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«Zurich» project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179AB47B-D9A3-DEA6-6C5A-85103258E847}"/>
              </a:ext>
            </a:extLst>
          </p:cNvPr>
          <p:cNvSpPr txBox="1"/>
          <p:nvPr/>
        </p:nvSpPr>
        <p:spPr>
          <a:xfrm>
            <a:off x="829057" y="1469446"/>
            <a:ext cx="5580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Started</a:t>
            </a:r>
            <a:r>
              <a:rPr lang="it-IT" sz="2400" dirty="0"/>
              <a:t> some </a:t>
            </a:r>
            <a:r>
              <a:rPr lang="it-IT" sz="2400" dirty="0" err="1"/>
              <a:t>years</a:t>
            </a:r>
            <a:r>
              <a:rPr lang="it-IT" sz="2400" dirty="0"/>
              <a:t> ago from </a:t>
            </a:r>
            <a:r>
              <a:rPr lang="en-US" sz="2400" dirty="0"/>
              <a:t>Christian M. Franck from ETHZ  in collaboration with CERN EP-DT </a:t>
            </a:r>
            <a:r>
              <a:rPr lang="en-US" sz="2400" dirty="0">
                <a:sym typeface="Wingdings" panose="05000000000000000000" pitchFamily="2" charset="2"/>
              </a:rPr>
              <a:t> see talk by D. Stocco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ym typeface="Wingdings" panose="05000000000000000000" pitchFamily="2" charset="2"/>
              </a:rPr>
              <a:t>Development of HFO1234ze cross sections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ym typeface="Wingdings" panose="05000000000000000000" pitchFamily="2" charset="2"/>
              </a:rPr>
              <a:t>Study of free electron collision-induced fragmentation of HFO</a:t>
            </a:r>
            <a:endParaRPr lang="it-IT" sz="2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A8D9C9D-4336-6A64-3CB1-A0FC3822AFB0}"/>
              </a:ext>
            </a:extLst>
          </p:cNvPr>
          <p:cNvSpPr txBox="1"/>
          <p:nvPr/>
        </p:nvSpPr>
        <p:spPr>
          <a:xfrm>
            <a:off x="557785" y="5477256"/>
            <a:ext cx="6126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effectLst/>
              </a:rPr>
              <a:t>Hlib</a:t>
            </a:r>
            <a:r>
              <a:rPr lang="it-IT" dirty="0">
                <a:effectLst/>
              </a:rPr>
              <a:t> </a:t>
            </a:r>
            <a:r>
              <a:rPr lang="it-IT" dirty="0" err="1">
                <a:effectLst/>
              </a:rPr>
              <a:t>Lyshchuk</a:t>
            </a:r>
            <a:r>
              <a:rPr lang="it-IT" dirty="0">
                <a:effectLst/>
              </a:rPr>
              <a:t> </a:t>
            </a:r>
            <a:r>
              <a:rPr lang="it-IT" i="1" dirty="0">
                <a:effectLst/>
              </a:rPr>
              <a:t>et al</a:t>
            </a:r>
            <a:r>
              <a:rPr lang="it-IT" dirty="0">
                <a:effectLst/>
              </a:rPr>
              <a:t> 2025, </a:t>
            </a:r>
            <a:r>
              <a:rPr lang="en-US" b="1" dirty="0"/>
              <a:t>Electron-induced dissociation of HFO1234ze: dissociative electron attachment and dissociative ionization</a:t>
            </a:r>
            <a:r>
              <a:rPr lang="en-US" b="1" baseline="30000" dirty="0">
                <a:hlinkClick r:id="rId2"/>
              </a:rPr>
              <a:t>*</a:t>
            </a:r>
            <a:r>
              <a:rPr lang="en-US" b="1" baseline="30000" dirty="0"/>
              <a:t> </a:t>
            </a:r>
            <a:r>
              <a:rPr lang="it-IT" dirty="0">
                <a:effectLst/>
              </a:rPr>
              <a:t> </a:t>
            </a:r>
            <a:r>
              <a:rPr lang="it-IT" i="1" dirty="0" err="1">
                <a:effectLst/>
              </a:rPr>
              <a:t>Phys</a:t>
            </a:r>
            <a:r>
              <a:rPr lang="it-IT" i="1" dirty="0">
                <a:effectLst/>
              </a:rPr>
              <a:t>. </a:t>
            </a:r>
            <a:r>
              <a:rPr lang="it-IT" i="1" dirty="0" err="1">
                <a:effectLst/>
              </a:rPr>
              <a:t>Scr</a:t>
            </a:r>
            <a:r>
              <a:rPr lang="it-IT" i="1" dirty="0">
                <a:effectLst/>
              </a:rPr>
              <a:t>.</a:t>
            </a:r>
            <a:r>
              <a:rPr lang="it-IT" dirty="0">
                <a:effectLst/>
              </a:rPr>
              <a:t> </a:t>
            </a:r>
            <a:r>
              <a:rPr lang="it-IT" b="1" dirty="0">
                <a:effectLst/>
              </a:rPr>
              <a:t>100</a:t>
            </a:r>
            <a:r>
              <a:rPr lang="it-IT" dirty="0">
                <a:effectLst/>
              </a:rPr>
              <a:t> 055409</a:t>
            </a:r>
            <a:r>
              <a:rPr lang="it-IT" b="1" dirty="0">
                <a:effectLst/>
              </a:rPr>
              <a:t>DOI</a:t>
            </a:r>
            <a:r>
              <a:rPr lang="it-IT" dirty="0">
                <a:effectLst/>
              </a:rPr>
              <a:t> 10.1088/1402-4896/adcb77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42B4A8B-700C-CC39-FD3C-25BF8E4A4D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452" y="0"/>
            <a:ext cx="5054851" cy="68580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8549980-1441-410E-9013-D1A157E7FFB5}"/>
              </a:ext>
            </a:extLst>
          </p:cNvPr>
          <p:cNvSpPr txBox="1"/>
          <p:nvPr/>
        </p:nvSpPr>
        <p:spPr>
          <a:xfrm>
            <a:off x="2706624" y="4160520"/>
            <a:ext cx="45628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Total ionization cross section of C3H2F4 calculated using the BEB formalism. </a:t>
            </a:r>
          </a:p>
          <a:p>
            <a:pPr marL="342900" indent="-342900">
              <a:buAutoNum type="alphaLcParenBoth"/>
            </a:pPr>
            <a:r>
              <a:rPr lang="en-US" dirty="0"/>
              <a:t>Partial cross sections for the selected mass peak</a:t>
            </a:r>
            <a:endParaRPr lang="it-IT" dirty="0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B5F6EFC1-C92A-9786-655E-AF5AEC247CF0}"/>
              </a:ext>
            </a:extLst>
          </p:cNvPr>
          <p:cNvSpPr/>
          <p:nvPr/>
        </p:nvSpPr>
        <p:spPr>
          <a:xfrm rot="19213600">
            <a:off x="6565391" y="3374136"/>
            <a:ext cx="1097281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destra 8">
            <a:extLst>
              <a:ext uri="{FF2B5EF4-FFF2-40B4-BE49-F238E27FC236}">
                <a16:creationId xmlns:a16="http://schemas.microsoft.com/office/drawing/2014/main" id="{7049DEDE-988E-2594-70F7-A00E11B70CC8}"/>
              </a:ext>
            </a:extLst>
          </p:cNvPr>
          <p:cNvSpPr/>
          <p:nvPr/>
        </p:nvSpPr>
        <p:spPr>
          <a:xfrm rot="550650">
            <a:off x="6973823" y="4706112"/>
            <a:ext cx="1097281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9596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EEDDDF-6134-B8FB-50E5-685F48422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C01DB7-9A18-C7D7-4408-03DD149CF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 of streamer </a:t>
            </a:r>
            <a:r>
              <a:rPr lang="it-IT" dirty="0" err="1"/>
              <a:t>probablity</a:t>
            </a:r>
            <a:r>
              <a:rPr lang="it-IT" dirty="0"/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9054ACA-9A07-172C-1162-C4824D652022}"/>
              </a:ext>
            </a:extLst>
          </p:cNvPr>
          <p:cNvSpPr txBox="1"/>
          <p:nvPr/>
        </p:nvSpPr>
        <p:spPr>
          <a:xfrm>
            <a:off x="786384" y="1435608"/>
            <a:ext cx="10875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/>
              <a:t>Based</a:t>
            </a:r>
            <a:r>
              <a:rPr lang="it-IT" sz="2400" dirty="0"/>
              <a:t> on Garfield++ and </a:t>
            </a:r>
            <a:r>
              <a:rPr lang="it-IT" sz="2400" dirty="0" err="1"/>
              <a:t>including</a:t>
            </a:r>
            <a:r>
              <a:rPr lang="it-IT" sz="2400" dirty="0"/>
              <a:t> </a:t>
            </a:r>
            <a:r>
              <a:rPr lang="en-US" sz="2400" dirty="0"/>
              <a:t>axis-symmetric space-charge model originally developed by Christian Lippmann.</a:t>
            </a:r>
            <a:r>
              <a:rPr lang="it-IT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Modelling</a:t>
            </a:r>
            <a:r>
              <a:rPr lang="it-IT" sz="2400" dirty="0"/>
              <a:t> </a:t>
            </a:r>
            <a:r>
              <a:rPr lang="pt-BR" sz="2400" dirty="0"/>
              <a:t>CO</a:t>
            </a:r>
            <a:r>
              <a:rPr lang="pt-BR" sz="2400" baseline="-25000" dirty="0"/>
              <a:t>2</a:t>
            </a:r>
            <a:r>
              <a:rPr lang="pt-BR" sz="2400" dirty="0"/>
              <a:t>/R134/i–C</a:t>
            </a:r>
            <a:r>
              <a:rPr lang="pt-BR" sz="2400" baseline="-25000" dirty="0"/>
              <a:t>4</a:t>
            </a:r>
            <a:r>
              <a:rPr lang="pt-BR" sz="2400" dirty="0"/>
              <a:t>H</a:t>
            </a:r>
            <a:r>
              <a:rPr lang="pt-BR" sz="2400" baseline="-25000" dirty="0"/>
              <a:t>10</a:t>
            </a:r>
            <a:r>
              <a:rPr lang="pt-BR" sz="2400" dirty="0"/>
              <a:t>/SF</a:t>
            </a:r>
            <a:r>
              <a:rPr lang="pt-BR" sz="2400" baseline="-25000" dirty="0"/>
              <a:t>6</a:t>
            </a:r>
            <a:r>
              <a:rPr lang="pt-BR" sz="2400" dirty="0"/>
              <a:t> mixtures in single gap RPCs</a:t>
            </a:r>
            <a:endParaRPr lang="it-IT" sz="2400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A1FB57F-EEB4-65B6-CF2F-D4E9C7621238}"/>
              </a:ext>
            </a:extLst>
          </p:cNvPr>
          <p:cNvSpPr txBox="1"/>
          <p:nvPr/>
        </p:nvSpPr>
        <p:spPr>
          <a:xfrm>
            <a:off x="243840" y="5422392"/>
            <a:ext cx="10875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Dario Stocco, Christian M. Franck, Numerical studies on streamer probability in resistive plate chambers for eco-friendly gases, NIMA, Volume 1075, 2025, 170409, ISSN 0168-9002, https://doi.org/10.1016/j.nima.2025.170409.</a:t>
            </a:r>
          </a:p>
          <a:p>
            <a:endParaRPr lang="it-IT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09E4A9D-F85D-28AC-AC1B-7E1CB26342C6}"/>
              </a:ext>
            </a:extLst>
          </p:cNvPr>
          <p:cNvSpPr txBox="1"/>
          <p:nvPr/>
        </p:nvSpPr>
        <p:spPr>
          <a:xfrm>
            <a:off x="731521" y="3008376"/>
            <a:ext cx="10469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An </a:t>
            </a:r>
            <a:r>
              <a:rPr lang="it-IT" sz="2400" dirty="0" err="1"/>
              <a:t>avalanche</a:t>
            </a:r>
            <a:r>
              <a:rPr lang="it-IT" sz="2400" dirty="0"/>
              <a:t> </a:t>
            </a:r>
            <a:r>
              <a:rPr lang="it-IT" sz="2400" dirty="0" err="1"/>
              <a:t>incepts</a:t>
            </a:r>
            <a:r>
              <a:rPr lang="it-IT" sz="2400" dirty="0"/>
              <a:t> a streamer </a:t>
            </a:r>
            <a:r>
              <a:rPr lang="it-IT" sz="2400" dirty="0" err="1"/>
              <a:t>if</a:t>
            </a:r>
            <a:r>
              <a:rPr lang="it-IT" sz="2400" dirty="0"/>
              <a:t> </a:t>
            </a:r>
            <a:r>
              <a:rPr lang="en-US" sz="2400" dirty="0"/>
              <a:t>if its space-charge field anywhere at any time is comparable to a fraction of the background field </a:t>
            </a:r>
            <a:r>
              <a:rPr lang="en-US" sz="2400" dirty="0">
                <a:sym typeface="Wingdings" panose="05000000000000000000" pitchFamily="2" charset="2"/>
              </a:rPr>
              <a:t> Meek criterion</a:t>
            </a:r>
            <a:endParaRPr lang="it-IT" sz="2400" dirty="0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23B1120F-143A-609A-575C-1B4148F6C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35" y="4270837"/>
            <a:ext cx="5228986" cy="38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860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1B8CC1-249C-E0A2-A359-766D0C92F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C71FA8-7B5D-58A6-7174-6E437F405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 of streamer </a:t>
            </a:r>
            <a:r>
              <a:rPr lang="it-IT" dirty="0" err="1"/>
              <a:t>probablity</a:t>
            </a:r>
            <a:r>
              <a:rPr lang="it-IT" dirty="0"/>
              <a:t>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FA8CD64-4861-4C5C-1639-7084BB9A61F3}"/>
              </a:ext>
            </a:extLst>
          </p:cNvPr>
          <p:cNvSpPr txBox="1"/>
          <p:nvPr/>
        </p:nvSpPr>
        <p:spPr>
          <a:xfrm>
            <a:off x="243840" y="5422392"/>
            <a:ext cx="10875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Dario Stocco, Christian M. Franck, Numerical studies on streamer probability in resistive plate chambers for eco-friendly gases, NIMA, Volume 1075, 2025, 170409, ISSN 0168-9002, https://doi.org/10.1016/j.nima.2025.170409.</a:t>
            </a:r>
          </a:p>
          <a:p>
            <a:endParaRPr lang="it-IT" dirty="0"/>
          </a:p>
        </p:txBody>
      </p:sp>
      <p:pic>
        <p:nvPicPr>
          <p:cNvPr id="4" name="Immagine 3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88F5C040-3B72-0EA0-CADA-FE8947C523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08" y="1453895"/>
            <a:ext cx="4988924" cy="3614925"/>
          </a:xfrm>
          <a:prstGeom prst="rect">
            <a:avLst/>
          </a:prstGeom>
        </p:spPr>
      </p:pic>
      <p:pic>
        <p:nvPicPr>
          <p:cNvPr id="7" name="Immagine 6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903082FE-7C48-757C-8915-B51A79D54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496" y="1453895"/>
            <a:ext cx="4988924" cy="361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62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9228FA-A828-4456-9B75-55FC6B9BD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99BD84-F46C-779A-0ABF-4AD0BB63B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considerations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2EA8661-1B9B-856F-5818-323EA784F007}"/>
              </a:ext>
            </a:extLst>
          </p:cNvPr>
          <p:cNvSpPr txBox="1"/>
          <p:nvPr/>
        </p:nvSpPr>
        <p:spPr>
          <a:xfrm>
            <a:off x="838200" y="1506022"/>
            <a:ext cx="105155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Simulation</a:t>
            </a:r>
            <a:r>
              <a:rPr lang="it-IT" sz="2400" dirty="0"/>
              <a:t> and </a:t>
            </a:r>
            <a:r>
              <a:rPr lang="it-IT" sz="2400" dirty="0" err="1"/>
              <a:t>modeling</a:t>
            </a:r>
            <a:r>
              <a:rPr lang="it-IT" sz="2400" dirty="0"/>
              <a:t> can help a </a:t>
            </a:r>
            <a:r>
              <a:rPr lang="it-IT" sz="2400" dirty="0" err="1"/>
              <a:t>lot</a:t>
            </a:r>
            <a:r>
              <a:rPr lang="it-IT" sz="2400" dirty="0"/>
              <a:t> in </a:t>
            </a:r>
            <a:r>
              <a:rPr lang="it-IT" sz="2400" dirty="0" err="1"/>
              <a:t>understanding</a:t>
            </a:r>
            <a:r>
              <a:rPr lang="it-IT" sz="2400" dirty="0"/>
              <a:t> the </a:t>
            </a:r>
            <a:r>
              <a:rPr lang="it-IT" sz="2400" dirty="0" err="1"/>
              <a:t>properties</a:t>
            </a:r>
            <a:r>
              <a:rPr lang="it-IT" sz="2400" dirty="0"/>
              <a:t> of eco-friendly gas and gas </a:t>
            </a:r>
            <a:r>
              <a:rPr lang="it-IT" sz="2400" dirty="0" err="1"/>
              <a:t>mixtures</a:t>
            </a:r>
            <a:r>
              <a:rPr lang="it-IT" sz="2400" dirty="0"/>
              <a:t> once </a:t>
            </a:r>
            <a:r>
              <a:rPr lang="it-IT" sz="2400" dirty="0" err="1"/>
              <a:t>that</a:t>
            </a:r>
            <a:r>
              <a:rPr lang="it-IT" sz="2400" dirty="0"/>
              <a:t> </a:t>
            </a:r>
            <a:r>
              <a:rPr lang="it-IT" sz="2400" dirty="0" err="1"/>
              <a:t>they</a:t>
            </a:r>
            <a:r>
              <a:rPr lang="it-IT" sz="2400" dirty="0"/>
              <a:t> </a:t>
            </a:r>
            <a:r>
              <a:rPr lang="it-IT" sz="2400" dirty="0" err="1"/>
              <a:t>have</a:t>
            </a:r>
            <a:r>
              <a:rPr lang="it-IT" sz="2400" dirty="0"/>
              <a:t> </a:t>
            </a:r>
            <a:r>
              <a:rPr lang="it-IT" sz="2400" dirty="0" err="1"/>
              <a:t>been</a:t>
            </a:r>
            <a:r>
              <a:rPr lang="it-IT" sz="2400" dirty="0"/>
              <a:t> </a:t>
            </a:r>
            <a:r>
              <a:rPr lang="it-IT" sz="2400" dirty="0" err="1"/>
              <a:t>identified</a:t>
            </a:r>
            <a:r>
              <a:rPr lang="it-IT" sz="2400" dirty="0"/>
              <a:t>.</a:t>
            </a:r>
          </a:p>
          <a:p>
            <a:r>
              <a:rPr lang="it-IT" sz="2400" dirty="0" err="1"/>
              <a:t>However</a:t>
            </a:r>
            <a:r>
              <a:rPr lang="it-IT" sz="2400" dirty="0"/>
              <a:t>, </a:t>
            </a:r>
            <a:r>
              <a:rPr lang="it-IT" sz="2400" dirty="0" err="1"/>
              <a:t>two</a:t>
            </a:r>
            <a:r>
              <a:rPr lang="it-IT" sz="2400" dirty="0"/>
              <a:t> </a:t>
            </a:r>
            <a:r>
              <a:rPr lang="it-IT" sz="2400" dirty="0" err="1"/>
              <a:t>critical</a:t>
            </a:r>
            <a:r>
              <a:rPr lang="it-IT" sz="2400" dirty="0"/>
              <a:t> points (</a:t>
            </a:r>
            <a:r>
              <a:rPr lang="it-IT" sz="2400" dirty="0" err="1"/>
              <a:t>at</a:t>
            </a:r>
            <a:r>
              <a:rPr lang="it-IT" sz="2400" dirty="0"/>
              <a:t> </a:t>
            </a:r>
            <a:r>
              <a:rPr lang="it-IT" sz="2400" dirty="0" err="1"/>
              <a:t>least</a:t>
            </a:r>
            <a:r>
              <a:rPr lang="it-IT" sz="2400" dirty="0"/>
              <a:t>) </a:t>
            </a:r>
            <a:r>
              <a:rPr lang="it-IT" sz="2400" dirty="0" err="1"/>
              <a:t>still</a:t>
            </a:r>
            <a:r>
              <a:rPr lang="it-IT" sz="2400" dirty="0"/>
              <a:t> </a:t>
            </a:r>
            <a:r>
              <a:rPr lang="it-IT" sz="2400" dirty="0" err="1"/>
              <a:t>hold</a:t>
            </a:r>
            <a:r>
              <a:rPr lang="it-IT" sz="2400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Computation</a:t>
            </a:r>
            <a:r>
              <a:rPr lang="it-IT" sz="2400" dirty="0"/>
              <a:t> of the streamer </a:t>
            </a:r>
            <a:r>
              <a:rPr lang="it-IT" sz="2400" dirty="0" err="1"/>
              <a:t>probability</a:t>
            </a:r>
            <a:r>
              <a:rPr lang="it-IT" sz="2400" dirty="0"/>
              <a:t>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need</a:t>
            </a:r>
            <a:r>
              <a:rPr lang="it-IT" sz="2400" dirty="0"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ym typeface="Wingdings" panose="05000000000000000000" pitchFamily="2" charset="2"/>
              </a:rPr>
              <a:t>simulation</a:t>
            </a:r>
            <a:r>
              <a:rPr lang="it-IT" sz="2400" dirty="0">
                <a:sym typeface="Wingdings" panose="05000000000000000000" pitchFamily="2" charset="2"/>
              </a:rPr>
              <a:t> of large </a:t>
            </a:r>
            <a:r>
              <a:rPr lang="it-IT" sz="2400" dirty="0" err="1">
                <a:sym typeface="Wingdings" panose="05000000000000000000" pitchFamily="2" charset="2"/>
              </a:rPr>
              <a:t>avalanche</a:t>
            </a:r>
            <a:r>
              <a:rPr lang="it-IT" sz="2400" dirty="0">
                <a:sym typeface="Wingdings" panose="05000000000000000000" pitchFamily="2" charset="2"/>
              </a:rPr>
              <a:t>, </a:t>
            </a:r>
            <a:r>
              <a:rPr lang="it-IT" sz="2400" dirty="0" err="1">
                <a:sym typeface="Wingdings" panose="05000000000000000000" pitchFamily="2" charset="2"/>
              </a:rPr>
              <a:t>recombination</a:t>
            </a:r>
            <a:r>
              <a:rPr lang="it-IT" sz="2400" dirty="0">
                <a:sym typeface="Wingdings" panose="05000000000000000000" pitchFamily="2" charset="2"/>
              </a:rPr>
              <a:t>, </a:t>
            </a:r>
            <a:r>
              <a:rPr lang="it-IT" sz="2400" dirty="0" err="1">
                <a:sym typeface="Wingdings" panose="05000000000000000000" pitchFamily="2" charset="2"/>
              </a:rPr>
              <a:t>photoionization</a:t>
            </a:r>
            <a:r>
              <a:rPr lang="it-IT" sz="2400" dirty="0">
                <a:sym typeface="Wingdings" panose="05000000000000000000" pitchFamily="2" charset="2"/>
              </a:rPr>
              <a:t>, </a:t>
            </a:r>
            <a:r>
              <a:rPr lang="it-IT" sz="2400" dirty="0" err="1">
                <a:sym typeface="Wingdings" panose="05000000000000000000" pitchFamily="2" charset="2"/>
              </a:rPr>
              <a:t>all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well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known</a:t>
            </a:r>
            <a:r>
              <a:rPr lang="it-IT" sz="2400" dirty="0">
                <a:sym typeface="Wingdings" panose="05000000000000000000" pitchFamily="2" charset="2"/>
              </a:rPr>
              <a:t> to be hard to simulate </a:t>
            </a:r>
            <a:r>
              <a:rPr lang="it-IT" sz="2400" dirty="0" err="1">
                <a:sym typeface="Wingdings" panose="05000000000000000000" pitchFamily="2" charset="2"/>
              </a:rPr>
              <a:t>at</a:t>
            </a:r>
            <a:r>
              <a:rPr lang="it-IT" sz="2400" dirty="0">
                <a:sym typeface="Wingdings" panose="05000000000000000000" pitchFamily="2" charset="2"/>
              </a:rPr>
              <a:t> the </a:t>
            </a:r>
            <a:r>
              <a:rPr lang="it-IT" sz="2400" dirty="0" err="1">
                <a:sym typeface="Wingdings" panose="05000000000000000000" pitchFamily="2" charset="2"/>
              </a:rPr>
              <a:t>present</a:t>
            </a:r>
            <a:r>
              <a:rPr lang="it-IT" sz="2400" dirty="0">
                <a:sym typeface="Wingdings" panose="05000000000000000000" pitchFamily="2" charset="2"/>
              </a:rPr>
              <a:t> state of the art  </a:t>
            </a:r>
            <a:r>
              <a:rPr lang="it-IT" sz="2400" dirty="0" err="1">
                <a:sym typeface="Wingdings" panose="05000000000000000000" pitchFamily="2" charset="2"/>
              </a:rPr>
              <a:t>reason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why</a:t>
            </a:r>
            <a:r>
              <a:rPr lang="it-IT" sz="2400" dirty="0">
                <a:sym typeface="Wingdings" panose="05000000000000000000" pitchFamily="2" charset="2"/>
              </a:rPr>
              <a:t> WG4 </a:t>
            </a:r>
            <a:r>
              <a:rPr lang="it-IT" sz="2400" dirty="0" err="1">
                <a:sym typeface="Wingdings" panose="05000000000000000000" pitchFamily="2" charset="2"/>
              </a:rPr>
              <a:t>is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concentrating</a:t>
            </a:r>
            <a:r>
              <a:rPr lang="it-IT" sz="2400" dirty="0">
                <a:sym typeface="Wingdings" panose="05000000000000000000" pitchFamily="2" charset="2"/>
              </a:rPr>
              <a:t> on </a:t>
            </a:r>
            <a:r>
              <a:rPr lang="it-IT" sz="2400" dirty="0" err="1">
                <a:sym typeface="Wingdings" panose="05000000000000000000" pitchFamily="2" charset="2"/>
              </a:rPr>
              <a:t>that</a:t>
            </a:r>
            <a:endParaRPr lang="it-IT" sz="2400" dirty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it-IT" sz="2400" dirty="0">
                <a:sym typeface="Wingdings" panose="05000000000000000000" pitchFamily="2" charset="2"/>
              </a:rPr>
              <a:t>Aging </a:t>
            </a:r>
            <a:r>
              <a:rPr lang="it-IT" sz="2400" dirty="0" err="1">
                <a:sym typeface="Wingdings" panose="05000000000000000000" pitchFamily="2" charset="2"/>
              </a:rPr>
              <a:t>effects</a:t>
            </a:r>
            <a:r>
              <a:rPr lang="it-IT" sz="2400" dirty="0">
                <a:sym typeface="Wingdings" panose="05000000000000000000" pitchFamily="2" charset="2"/>
              </a:rPr>
              <a:t>  </a:t>
            </a:r>
            <a:r>
              <a:rPr lang="it-IT" sz="2400" dirty="0" err="1">
                <a:sym typeface="Wingdings" panose="05000000000000000000" pitchFamily="2" charset="2"/>
              </a:rPr>
              <a:t>being</a:t>
            </a:r>
            <a:r>
              <a:rPr lang="it-IT" sz="2400" dirty="0">
                <a:sym typeface="Wingdings" panose="05000000000000000000" pitchFamily="2" charset="2"/>
              </a:rPr>
              <a:t> in </a:t>
            </a:r>
            <a:r>
              <a:rPr lang="it-IT" sz="2400" dirty="0" err="1">
                <a:sym typeface="Wingdings" panose="05000000000000000000" pitchFamily="2" charset="2"/>
              </a:rPr>
              <a:t>between</a:t>
            </a:r>
            <a:r>
              <a:rPr lang="it-IT" sz="2400" dirty="0">
                <a:sym typeface="Wingdings" panose="05000000000000000000" pitchFamily="2" charset="2"/>
              </a:rPr>
              <a:t> plasma </a:t>
            </a:r>
            <a:r>
              <a:rPr lang="it-IT" sz="2400" dirty="0" err="1">
                <a:sym typeface="Wingdings" panose="05000000000000000000" pitchFamily="2" charset="2"/>
              </a:rPr>
              <a:t>physics</a:t>
            </a:r>
            <a:r>
              <a:rPr lang="it-IT" sz="2400" dirty="0">
                <a:sym typeface="Wingdings" panose="05000000000000000000" pitchFamily="2" charset="2"/>
              </a:rPr>
              <a:t> and </a:t>
            </a:r>
            <a:r>
              <a:rPr lang="it-IT" sz="2400" dirty="0" err="1">
                <a:sym typeface="Wingdings" panose="05000000000000000000" pitchFamily="2" charset="2"/>
              </a:rPr>
              <a:t>chemistry</a:t>
            </a:r>
            <a:r>
              <a:rPr lang="it-IT" sz="2400" dirty="0">
                <a:sym typeface="Wingdings" panose="05000000000000000000" pitchFamily="2" charset="2"/>
              </a:rPr>
              <a:t>, </a:t>
            </a:r>
            <a:r>
              <a:rPr lang="it-IT" sz="2400" dirty="0" err="1">
                <a:sym typeface="Wingdings" panose="05000000000000000000" pitchFamily="2" charset="2"/>
              </a:rPr>
              <a:t>really</a:t>
            </a:r>
            <a:r>
              <a:rPr lang="it-IT" sz="2400" dirty="0">
                <a:sym typeface="Wingdings" panose="05000000000000000000" pitchFamily="2" charset="2"/>
              </a:rPr>
              <a:t> hard to </a:t>
            </a:r>
            <a:r>
              <a:rPr lang="it-IT" sz="2400" dirty="0" err="1">
                <a:sym typeface="Wingdings" panose="05000000000000000000" pitchFamily="2" charset="2"/>
              </a:rPr>
              <a:t>have</a:t>
            </a:r>
            <a:r>
              <a:rPr lang="it-IT" sz="2400" dirty="0">
                <a:sym typeface="Wingdings" panose="05000000000000000000" pitchFamily="2" charset="2"/>
              </a:rPr>
              <a:t> a clear picture of </a:t>
            </a:r>
            <a:r>
              <a:rPr lang="it-IT" sz="2400" dirty="0" err="1">
                <a:sym typeface="Wingdings" panose="05000000000000000000" pitchFamily="2" charset="2"/>
              </a:rPr>
              <a:t>them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243805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B0D8C7-9F68-B68E-5707-28DC80D91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73A38A-632E-57A3-42B0-8DB3E3F73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considerations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37784CE-78BD-4FD7-8688-6228B36FE603}"/>
              </a:ext>
            </a:extLst>
          </p:cNvPr>
          <p:cNvSpPr txBox="1"/>
          <p:nvPr/>
        </p:nvSpPr>
        <p:spPr>
          <a:xfrm>
            <a:off x="801624" y="3709726"/>
            <a:ext cx="10515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At the moment, </a:t>
            </a:r>
            <a:r>
              <a:rPr lang="it-IT" sz="2400" dirty="0" err="1"/>
              <a:t>three</a:t>
            </a:r>
            <a:r>
              <a:rPr lang="it-IT" sz="2400" dirty="0"/>
              <a:t> </a:t>
            </a:r>
            <a:r>
              <a:rPr lang="it-IT" sz="2400" dirty="0" err="1"/>
              <a:t>directions</a:t>
            </a:r>
            <a:r>
              <a:rPr lang="it-IT" sz="2400" dirty="0"/>
              <a:t> </a:t>
            </a:r>
            <a:r>
              <a:rPr lang="it-IT" sz="2400" dirty="0" err="1"/>
              <a:t>could</a:t>
            </a:r>
            <a:r>
              <a:rPr lang="it-IT" sz="2400" dirty="0"/>
              <a:t> be </a:t>
            </a:r>
            <a:r>
              <a:rPr lang="it-IT" sz="2400" dirty="0" err="1"/>
              <a:t>promising</a:t>
            </a:r>
            <a:r>
              <a:rPr lang="it-IT" sz="24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HFOze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«</a:t>
            </a:r>
            <a:r>
              <a:rPr lang="it-IT" sz="2400" dirty="0" err="1"/>
              <a:t>Exotic</a:t>
            </a:r>
            <a:r>
              <a:rPr lang="it-IT" sz="2400" dirty="0"/>
              <a:t>» </a:t>
            </a:r>
            <a:r>
              <a:rPr lang="it-IT" sz="2400" dirty="0" err="1"/>
              <a:t>gases</a:t>
            </a:r>
            <a:r>
              <a:rPr lang="it-IT" sz="2400" dirty="0"/>
              <a:t>, like C3HF5, and </a:t>
            </a:r>
            <a:r>
              <a:rPr lang="it-IT" sz="2400" dirty="0" err="1"/>
              <a:t>others</a:t>
            </a:r>
            <a:r>
              <a:rPr lang="it-IT" sz="2400" dirty="0"/>
              <a:t> (</a:t>
            </a:r>
            <a:r>
              <a:rPr lang="it-IT" sz="2400" dirty="0" err="1"/>
              <a:t>Belgrade</a:t>
            </a:r>
            <a:r>
              <a:rPr lang="it-IT" sz="24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 err="1"/>
              <a:t>Toward</a:t>
            </a:r>
            <a:r>
              <a:rPr lang="it-IT" sz="2400" dirty="0"/>
              <a:t> the </a:t>
            </a:r>
            <a:r>
              <a:rPr lang="it-IT" sz="2400" dirty="0" err="1"/>
              <a:t>old</a:t>
            </a:r>
            <a:r>
              <a:rPr lang="it-IT" sz="2400" dirty="0"/>
              <a:t>: </a:t>
            </a:r>
            <a:r>
              <a:rPr lang="it-IT" sz="2400" dirty="0" err="1"/>
              <a:t>improved</a:t>
            </a:r>
            <a:r>
              <a:rPr lang="it-IT" sz="2400" dirty="0"/>
              <a:t> </a:t>
            </a:r>
            <a:r>
              <a:rPr lang="it-IT" sz="2400" dirty="0" err="1"/>
              <a:t>electronics</a:t>
            </a:r>
            <a:r>
              <a:rPr lang="it-IT" sz="2400" dirty="0"/>
              <a:t> </a:t>
            </a:r>
            <a:r>
              <a:rPr lang="it-IT" sz="2400" dirty="0" err="1"/>
              <a:t>might</a:t>
            </a:r>
            <a:r>
              <a:rPr lang="it-IT" sz="2400" dirty="0"/>
              <a:t> </a:t>
            </a:r>
            <a:r>
              <a:rPr lang="it-IT" sz="2400" dirty="0" err="1"/>
              <a:t>improve</a:t>
            </a:r>
            <a:r>
              <a:rPr lang="it-IT" sz="2400" dirty="0"/>
              <a:t> </a:t>
            </a:r>
            <a:r>
              <a:rPr lang="it-IT" sz="2400" dirty="0" err="1"/>
              <a:t>avalanche</a:t>
            </a:r>
            <a:r>
              <a:rPr lang="it-IT" sz="2400" dirty="0"/>
              <a:t>/streamer </a:t>
            </a:r>
            <a:r>
              <a:rPr lang="it-IT" sz="2400" dirty="0" err="1"/>
              <a:t>separation</a:t>
            </a:r>
            <a:r>
              <a:rPr lang="it-IT" sz="2400" dirty="0"/>
              <a:t>, so use heavy </a:t>
            </a:r>
            <a:r>
              <a:rPr lang="it-IT" sz="2400" dirty="0" err="1"/>
              <a:t>noble</a:t>
            </a:r>
            <a:r>
              <a:rPr lang="it-IT" sz="2400" dirty="0"/>
              <a:t> </a:t>
            </a:r>
            <a:r>
              <a:rPr lang="it-IT" sz="2400" dirty="0" err="1"/>
              <a:t>gases</a:t>
            </a:r>
            <a:r>
              <a:rPr lang="it-IT" sz="2400" dirty="0"/>
              <a:t> (Xe) + CO2 </a:t>
            </a:r>
            <a:r>
              <a:rPr lang="it-IT" sz="2400" dirty="0" err="1"/>
              <a:t>opaque</a:t>
            </a:r>
            <a:r>
              <a:rPr lang="it-IT" sz="2400" dirty="0"/>
              <a:t> to UV (MA)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F6EE46D3-FE93-52C1-854B-B08495CE737C}"/>
              </a:ext>
            </a:extLst>
          </p:cNvPr>
          <p:cNvSpPr txBox="1"/>
          <p:nvPr/>
        </p:nvSpPr>
        <p:spPr>
          <a:xfrm>
            <a:off x="960120" y="1426464"/>
            <a:ext cx="105155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NEW eco-friendly gas or gas </a:t>
            </a:r>
            <a:r>
              <a:rPr lang="it-IT" sz="2400" dirty="0" err="1"/>
              <a:t>mixtures</a:t>
            </a:r>
            <a:r>
              <a:rPr lang="it-IT" sz="2400" dirty="0"/>
              <a:t> are </a:t>
            </a:r>
            <a:r>
              <a:rPr lang="it-IT" sz="2400" dirty="0" err="1"/>
              <a:t>quite</a:t>
            </a:r>
            <a:r>
              <a:rPr lang="it-IT" sz="2400" dirty="0"/>
              <a:t> </a:t>
            </a:r>
            <a:r>
              <a:rPr lang="it-IT" sz="2400" dirty="0" err="1"/>
              <a:t>difficult</a:t>
            </a:r>
            <a:r>
              <a:rPr lang="it-IT" sz="2400" dirty="0"/>
              <a:t> to </a:t>
            </a:r>
            <a:r>
              <a:rPr lang="it-IT" sz="2400" dirty="0" err="1"/>
              <a:t>identify</a:t>
            </a:r>
            <a:r>
              <a:rPr lang="it-IT" sz="2400" dirty="0"/>
              <a:t> with the </a:t>
            </a:r>
            <a:r>
              <a:rPr lang="it-IT" sz="2400" dirty="0" err="1"/>
              <a:t>present</a:t>
            </a:r>
            <a:r>
              <a:rPr lang="it-IT" sz="2400" dirty="0"/>
              <a:t> </a:t>
            </a:r>
            <a:r>
              <a:rPr lang="it-IT" sz="2400" dirty="0" err="1"/>
              <a:t>simulation</a:t>
            </a:r>
            <a:r>
              <a:rPr lang="it-IT" sz="2400" dirty="0"/>
              <a:t> tools</a:t>
            </a:r>
          </a:p>
          <a:p>
            <a:r>
              <a:rPr lang="it-IT" sz="2400" dirty="0" err="1"/>
              <a:t>Because</a:t>
            </a:r>
            <a:r>
              <a:rPr lang="it-IT" sz="2400" dirty="0"/>
              <a:t> the </a:t>
            </a:r>
            <a:r>
              <a:rPr lang="it-IT" sz="2400" dirty="0" err="1"/>
              <a:t>bondary</a:t>
            </a:r>
            <a:r>
              <a:rPr lang="it-IT" sz="2400" dirty="0"/>
              <a:t> </a:t>
            </a:r>
            <a:r>
              <a:rPr lang="it-IT" sz="2400" dirty="0" err="1"/>
              <a:t>conditions</a:t>
            </a:r>
            <a:r>
              <a:rPr lang="it-IT" sz="2400" dirty="0"/>
              <a:t> </a:t>
            </a:r>
            <a:r>
              <a:rPr lang="it-IT" sz="2400" dirty="0" err="1"/>
              <a:t>change</a:t>
            </a:r>
            <a:r>
              <a:rPr lang="it-IT" sz="2400" dirty="0"/>
              <a:t> </a:t>
            </a:r>
            <a:r>
              <a:rPr lang="it-IT" sz="2400" dirty="0" err="1"/>
              <a:t>rapidly</a:t>
            </a:r>
            <a:r>
              <a:rPr lang="it-IT" sz="2400" dirty="0"/>
              <a:t> and are </a:t>
            </a:r>
            <a:r>
              <a:rPr lang="it-IT" sz="2400" dirty="0" err="1"/>
              <a:t>not</a:t>
            </a:r>
            <a:r>
              <a:rPr lang="it-IT" sz="2400" dirty="0"/>
              <a:t> clear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Possible</a:t>
            </a:r>
            <a:r>
              <a:rPr lang="it-IT" sz="2400" dirty="0"/>
              <a:t> use of </a:t>
            </a:r>
            <a:r>
              <a:rPr lang="it-IT" sz="2400" dirty="0" err="1"/>
              <a:t>artificial</a:t>
            </a:r>
            <a:r>
              <a:rPr lang="it-IT" sz="2400" dirty="0"/>
              <a:t> </a:t>
            </a:r>
            <a:r>
              <a:rPr lang="it-IT" sz="2400" dirty="0" err="1"/>
              <a:t>intellingence</a:t>
            </a:r>
            <a:r>
              <a:rPr lang="it-IT" sz="2400" dirty="0"/>
              <a:t> like </a:t>
            </a:r>
            <a:r>
              <a:rPr lang="it-IT" sz="2400" dirty="0" err="1"/>
              <a:t>they</a:t>
            </a:r>
            <a:r>
              <a:rPr lang="it-IT" sz="2400" dirty="0"/>
              <a:t> use for the </a:t>
            </a:r>
            <a:r>
              <a:rPr lang="it-IT" sz="2400" dirty="0" err="1"/>
              <a:t>discovery</a:t>
            </a:r>
            <a:r>
              <a:rPr lang="it-IT" sz="2400" dirty="0"/>
              <a:t> of new anti-</a:t>
            </a:r>
            <a:r>
              <a:rPr lang="it-IT" sz="2400" dirty="0" err="1"/>
              <a:t>biotics</a:t>
            </a:r>
            <a:r>
              <a:rPr lang="it-IT" sz="2400" dirty="0"/>
              <a:t>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extremely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resource</a:t>
            </a:r>
            <a:r>
              <a:rPr lang="it-IT" sz="2400" dirty="0">
                <a:sym typeface="Wingdings" panose="05000000000000000000" pitchFamily="2" charset="2"/>
              </a:rPr>
              <a:t> </a:t>
            </a:r>
            <a:r>
              <a:rPr lang="it-IT" sz="2400" dirty="0" err="1">
                <a:sym typeface="Wingdings" panose="05000000000000000000" pitchFamily="2" charset="2"/>
              </a:rPr>
              <a:t>consuming</a:t>
            </a:r>
            <a:r>
              <a:rPr lang="it-IT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58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724D49-4721-D95B-9D3A-2483AC5F2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Strategy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replace</a:t>
            </a:r>
            <a:r>
              <a:rPr lang="it-IT" dirty="0"/>
              <a:t> TFE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BD39797-C187-0D67-6288-C46A5984B4A9}"/>
              </a:ext>
            </a:extLst>
          </p:cNvPr>
          <p:cNvSpPr txBox="1"/>
          <p:nvPr/>
        </p:nvSpPr>
        <p:spPr>
          <a:xfrm>
            <a:off x="1024128" y="1617536"/>
            <a:ext cx="9646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Just </a:t>
            </a:r>
            <a:r>
              <a:rPr lang="it-IT" sz="2400" dirty="0" err="1"/>
              <a:t>choose</a:t>
            </a:r>
            <a:r>
              <a:rPr lang="it-IT" sz="2400" dirty="0"/>
              <a:t> the </a:t>
            </a:r>
            <a:r>
              <a:rPr lang="it-IT" sz="2400" dirty="0" err="1"/>
              <a:t>molecule</a:t>
            </a:r>
            <a:r>
              <a:rPr lang="it-IT" sz="2400" dirty="0"/>
              <a:t> </a:t>
            </a:r>
            <a:r>
              <a:rPr lang="it-IT" sz="2400" dirty="0" err="1"/>
              <a:t>most</a:t>
            </a:r>
            <a:r>
              <a:rPr lang="it-IT" sz="2400" dirty="0"/>
              <a:t> </a:t>
            </a:r>
            <a:r>
              <a:rPr lang="it-IT" sz="2400" dirty="0" err="1"/>
              <a:t>similar</a:t>
            </a:r>
            <a:r>
              <a:rPr lang="it-IT" sz="2400" dirty="0"/>
              <a:t> to TFE –</a:t>
            </a:r>
            <a:r>
              <a:rPr lang="it-IT" sz="2400" dirty="0" err="1"/>
              <a:t>commercially</a:t>
            </a:r>
            <a:r>
              <a:rPr lang="it-IT" sz="2400" dirty="0"/>
              <a:t> </a:t>
            </a:r>
            <a:r>
              <a:rPr lang="it-IT" sz="2400" dirty="0" err="1"/>
              <a:t>avaialble</a:t>
            </a:r>
            <a:r>
              <a:rPr lang="it-IT" sz="2400" dirty="0"/>
              <a:t>- </a:t>
            </a:r>
            <a:r>
              <a:rPr lang="it-IT" sz="2400" dirty="0" err="1"/>
              <a:t>characterized</a:t>
            </a:r>
            <a:r>
              <a:rPr lang="it-IT" sz="2400" dirty="0"/>
              <a:t> by a low GWP </a:t>
            </a:r>
            <a:r>
              <a:rPr lang="it-IT" sz="2400" dirty="0">
                <a:sym typeface="Wingdings" panose="05000000000000000000" pitchFamily="2" charset="2"/>
              </a:rPr>
              <a:t> HFO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Add</a:t>
            </a:r>
            <a:r>
              <a:rPr lang="it-IT" sz="2400" dirty="0"/>
              <a:t> to </a:t>
            </a:r>
            <a:r>
              <a:rPr lang="it-IT" sz="2400" dirty="0" err="1"/>
              <a:t>it</a:t>
            </a:r>
            <a:r>
              <a:rPr lang="it-IT" sz="2400" dirty="0"/>
              <a:t> CO2 to </a:t>
            </a:r>
            <a:r>
              <a:rPr lang="it-IT" sz="2400" dirty="0" err="1"/>
              <a:t>move</a:t>
            </a:r>
            <a:r>
              <a:rPr lang="it-IT" sz="2400" dirty="0"/>
              <a:t> the </a:t>
            </a:r>
            <a:r>
              <a:rPr lang="it-IT" sz="2400" dirty="0" err="1"/>
              <a:t>operating</a:t>
            </a:r>
            <a:r>
              <a:rPr lang="it-IT" sz="2400" dirty="0"/>
              <a:t> </a:t>
            </a:r>
            <a:r>
              <a:rPr lang="it-IT" sz="2400" dirty="0" err="1"/>
              <a:t>voltage</a:t>
            </a:r>
            <a:r>
              <a:rPr lang="it-IT" sz="2400" dirty="0"/>
              <a:t> in the range of the HV systems of the </a:t>
            </a:r>
            <a:r>
              <a:rPr lang="it-IT" sz="2400" dirty="0" err="1"/>
              <a:t>present</a:t>
            </a:r>
            <a:r>
              <a:rPr lang="it-IT" sz="2400" dirty="0"/>
              <a:t> LHC </a:t>
            </a:r>
            <a:r>
              <a:rPr lang="it-IT" sz="2400" dirty="0" err="1"/>
              <a:t>experiments</a:t>
            </a:r>
            <a:endParaRPr lang="it-IT" sz="2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DA829E1-3367-B452-C114-91564CC9A883}"/>
              </a:ext>
            </a:extLst>
          </p:cNvPr>
          <p:cNvSpPr txBox="1"/>
          <p:nvPr/>
        </p:nvSpPr>
        <p:spPr>
          <a:xfrm>
            <a:off x="1132904" y="3804007"/>
            <a:ext cx="97850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How </a:t>
            </a:r>
            <a:r>
              <a:rPr lang="it-IT" sz="2400" dirty="0" err="1"/>
              <a:t>modelling</a:t>
            </a:r>
            <a:r>
              <a:rPr lang="it-IT" sz="2400" dirty="0"/>
              <a:t> and </a:t>
            </a:r>
            <a:r>
              <a:rPr lang="it-IT" sz="2400" dirty="0" err="1"/>
              <a:t>simulation</a:t>
            </a:r>
            <a:r>
              <a:rPr lang="it-IT" sz="2400" dirty="0"/>
              <a:t> can help </a:t>
            </a:r>
            <a:r>
              <a:rPr lang="it-IT" sz="2400" dirty="0" err="1"/>
              <a:t>us</a:t>
            </a:r>
            <a:r>
              <a:rPr lang="it-IT" sz="2400" dirty="0"/>
              <a:t> to </a:t>
            </a:r>
            <a:r>
              <a:rPr lang="it-IT" sz="2400" dirty="0" err="1"/>
              <a:t>understand</a:t>
            </a:r>
            <a:r>
              <a:rPr lang="it-IT" sz="2400" dirty="0"/>
              <a:t> the </a:t>
            </a:r>
            <a:r>
              <a:rPr lang="it-IT" sz="2400" dirty="0" err="1"/>
              <a:t>properties</a:t>
            </a:r>
            <a:r>
              <a:rPr lang="it-IT" sz="2400" dirty="0"/>
              <a:t> of HFO?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400" dirty="0"/>
              <a:t>How </a:t>
            </a:r>
            <a:r>
              <a:rPr lang="it-IT" sz="2400" dirty="0" err="1"/>
              <a:t>modelling</a:t>
            </a:r>
            <a:r>
              <a:rPr lang="it-IT" sz="2400" dirty="0"/>
              <a:t> and </a:t>
            </a:r>
            <a:r>
              <a:rPr lang="it-IT" sz="2400" dirty="0" err="1"/>
              <a:t>simulation</a:t>
            </a:r>
            <a:r>
              <a:rPr lang="it-IT" sz="2400" dirty="0"/>
              <a:t> can help </a:t>
            </a:r>
            <a:r>
              <a:rPr lang="it-IT" sz="2400" dirty="0" err="1"/>
              <a:t>us</a:t>
            </a:r>
            <a:r>
              <a:rPr lang="it-IT" sz="2400" dirty="0"/>
              <a:t> to look for </a:t>
            </a:r>
            <a:r>
              <a:rPr lang="it-IT" sz="2400" dirty="0" err="1"/>
              <a:t>additional</a:t>
            </a:r>
            <a:r>
              <a:rPr lang="it-IT" sz="2400" dirty="0"/>
              <a:t> eco-friendly </a:t>
            </a:r>
            <a:r>
              <a:rPr lang="it-IT" sz="2400" dirty="0" err="1"/>
              <a:t>alternatives</a:t>
            </a:r>
            <a:r>
              <a:rPr lang="it-IT" sz="2400" dirty="0"/>
              <a:t> to TFE?</a:t>
            </a:r>
          </a:p>
          <a:p>
            <a:endParaRPr lang="it-IT" sz="2400" dirty="0"/>
          </a:p>
          <a:p>
            <a:r>
              <a:rPr lang="it-IT" sz="2400" dirty="0"/>
              <a:t>Of </a:t>
            </a:r>
            <a:r>
              <a:rPr lang="it-IT" sz="2400" dirty="0" err="1"/>
              <a:t>course</a:t>
            </a:r>
            <a:r>
              <a:rPr lang="it-IT" sz="2400" dirty="0"/>
              <a:t> the </a:t>
            </a:r>
            <a:r>
              <a:rPr lang="it-IT" sz="2400" dirty="0" err="1"/>
              <a:t>problem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not</a:t>
            </a:r>
            <a:r>
              <a:rPr lang="it-IT" sz="2400" dirty="0"/>
              <a:t> limited to TFE </a:t>
            </a:r>
            <a:r>
              <a:rPr lang="it-IT" sz="2400" dirty="0">
                <a:sym typeface="Wingdings" panose="05000000000000000000" pitchFamily="2" charset="2"/>
              </a:rPr>
              <a:t> </a:t>
            </a:r>
            <a:r>
              <a:rPr lang="it-IT" sz="2400" dirty="0" err="1">
                <a:sym typeface="Wingdings" panose="05000000000000000000" pitchFamily="2" charset="2"/>
              </a:rPr>
              <a:t>see</a:t>
            </a:r>
            <a:r>
              <a:rPr lang="it-IT" sz="2400" dirty="0">
                <a:sym typeface="Wingdings" panose="05000000000000000000" pitchFamily="2" charset="2"/>
              </a:rPr>
              <a:t> talk by </a:t>
            </a:r>
            <a:r>
              <a:rPr lang="it-IT" sz="2400" dirty="0" err="1">
                <a:sym typeface="Wingdings" panose="05000000000000000000" pitchFamily="2" charset="2"/>
              </a:rPr>
              <a:t>Djunes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2655363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3CF3BB-E7E9-A982-74B7-6F1ABEF2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MATOQ by A. Bianchi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D388C24-C78A-9480-1052-CBE51C710152}"/>
              </a:ext>
            </a:extLst>
          </p:cNvPr>
          <p:cNvSpPr txBox="1"/>
          <p:nvPr/>
        </p:nvSpPr>
        <p:spPr>
          <a:xfrm>
            <a:off x="822960" y="1517904"/>
            <a:ext cx="52730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A custom made software to </a:t>
            </a:r>
            <a:r>
              <a:rPr lang="it-IT" sz="2400" dirty="0" err="1"/>
              <a:t>unfold</a:t>
            </a:r>
            <a:r>
              <a:rPr lang="it-IT" sz="2400" dirty="0"/>
              <a:t> from the electron </a:t>
            </a:r>
            <a:r>
              <a:rPr lang="it-IT" sz="2400" dirty="0" err="1"/>
              <a:t>swarm</a:t>
            </a:r>
            <a:r>
              <a:rPr lang="it-IT" sz="2400" dirty="0"/>
              <a:t> </a:t>
            </a:r>
            <a:r>
              <a:rPr lang="it-IT" sz="2400" dirty="0" err="1"/>
              <a:t>parameters</a:t>
            </a:r>
            <a:r>
              <a:rPr lang="it-IT" sz="2400" dirty="0"/>
              <a:t> </a:t>
            </a:r>
            <a:r>
              <a:rPr lang="it-IT" sz="2400" dirty="0" err="1"/>
              <a:t>available</a:t>
            </a:r>
            <a:r>
              <a:rPr lang="it-IT" sz="2400" dirty="0"/>
              <a:t> in literature a set of electron cross </a:t>
            </a:r>
            <a:r>
              <a:rPr lang="it-IT" sz="2400" dirty="0" err="1"/>
              <a:t>sections</a:t>
            </a:r>
            <a:r>
              <a:rPr lang="it-IT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Iterative </a:t>
            </a:r>
            <a:r>
              <a:rPr lang="it-IT" sz="2400" dirty="0" err="1"/>
              <a:t>approach</a:t>
            </a:r>
            <a:r>
              <a:rPr lang="it-IT" sz="2400" dirty="0"/>
              <a:t> to </a:t>
            </a:r>
            <a:r>
              <a:rPr lang="it-IT" sz="2400" dirty="0" err="1"/>
              <a:t>optimize</a:t>
            </a:r>
            <a:r>
              <a:rPr lang="it-IT" sz="2400" dirty="0"/>
              <a:t> the </a:t>
            </a:r>
            <a:r>
              <a:rPr lang="it-IT" sz="2400" dirty="0" err="1"/>
              <a:t>results</a:t>
            </a:r>
            <a:r>
              <a:rPr lang="it-IT" sz="2400" dirty="0"/>
              <a:t> </a:t>
            </a:r>
            <a:r>
              <a:rPr lang="it-IT" sz="2400" dirty="0" err="1"/>
              <a:t>obtained</a:t>
            </a:r>
            <a:endParaRPr lang="it-IT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Comparison</a:t>
            </a:r>
            <a:r>
              <a:rPr lang="it-IT" sz="2400" dirty="0"/>
              <a:t> with </a:t>
            </a:r>
            <a:r>
              <a:rPr lang="it-IT" sz="2400" dirty="0" err="1"/>
              <a:t>experimental</a:t>
            </a:r>
            <a:r>
              <a:rPr lang="it-IT" sz="2400" dirty="0"/>
              <a:t> </a:t>
            </a:r>
            <a:r>
              <a:rPr lang="it-IT" sz="2400" dirty="0" err="1"/>
              <a:t>results</a:t>
            </a:r>
            <a:endParaRPr lang="it-IT" sz="2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7B4CD33-EDD9-D38D-995F-538F0F058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331" y="640336"/>
            <a:ext cx="6098042" cy="43045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C514870C-8479-6A90-5480-B5F11464DE64}"/>
              </a:ext>
            </a:extLst>
          </p:cNvPr>
          <p:cNvSpPr txBox="1"/>
          <p:nvPr/>
        </p:nvSpPr>
        <p:spPr>
          <a:xfrm>
            <a:off x="822960" y="5218539"/>
            <a:ext cx="89519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Latest</a:t>
            </a:r>
            <a:r>
              <a:rPr lang="it-IT" sz="2000" dirty="0"/>
              <a:t> </a:t>
            </a:r>
            <a:r>
              <a:rPr lang="it-IT" sz="2000" dirty="0" err="1"/>
              <a:t>presentation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RPC2024: </a:t>
            </a:r>
            <a:r>
              <a:rPr lang="en-GB" sz="2000" dirty="0">
                <a:hlinkClick r:id="rId3" tooltip="https://indico.global/event/6191/contributions/51227/attachments/25770/44473/RPC2024_AntonioBianchi.pdf"/>
              </a:rPr>
              <a:t>https://indico.global/event/6191/contributions/51227/attachments/25770/44473/RPC2024_AntonioBianchi.pdf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604181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63DCA5B3-2D47-96C9-1465-372909CA5C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6" y="1309688"/>
            <a:ext cx="6099831" cy="4415789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D8965844-FBA6-876E-1035-CCCB9F399DC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/>
              <a:t>Drift </a:t>
            </a:r>
            <a:r>
              <a:rPr lang="it-IT" dirty="0" err="1"/>
              <a:t>velocity</a:t>
            </a:r>
            <a:r>
              <a:rPr lang="it-IT" dirty="0"/>
              <a:t> in MATOQ by A. Bianchi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9A18BCB1-450A-4AB0-9BE9-D64144866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061" y="1357196"/>
            <a:ext cx="6208939" cy="4592914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F4D65E2-EF0A-5D0B-02AE-E57D0CA835F4}"/>
              </a:ext>
            </a:extLst>
          </p:cNvPr>
          <p:cNvSpPr txBox="1"/>
          <p:nvPr/>
        </p:nvSpPr>
        <p:spPr>
          <a:xfrm>
            <a:off x="2578608" y="5606961"/>
            <a:ext cx="1452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Pure HFO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DBA527F-BC10-6F5C-ED05-0C6C9233886E}"/>
              </a:ext>
            </a:extLst>
          </p:cNvPr>
          <p:cNvSpPr txBox="1"/>
          <p:nvPr/>
        </p:nvSpPr>
        <p:spPr>
          <a:xfrm>
            <a:off x="7943088" y="5950110"/>
            <a:ext cx="3545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Mixtures</a:t>
            </a:r>
            <a:r>
              <a:rPr lang="it-IT" sz="2400" dirty="0"/>
              <a:t> of HFO and CO2</a:t>
            </a:r>
          </a:p>
        </p:txBody>
      </p:sp>
    </p:spTree>
    <p:extLst>
      <p:ext uri="{BB962C8B-B14F-4D97-AF65-F5344CB8AC3E}">
        <p14:creationId xmlns:p14="http://schemas.microsoft.com/office/powerpoint/2010/main" val="120587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0D9128-0735-9376-440D-A575CC972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642A8D5D-6469-4320-63AE-78391DFF3D6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err="1"/>
              <a:t>Effective</a:t>
            </a:r>
            <a:r>
              <a:rPr lang="it-IT" dirty="0"/>
              <a:t> </a:t>
            </a:r>
            <a:r>
              <a:rPr lang="it-IT" dirty="0" err="1"/>
              <a:t>Ionization</a:t>
            </a:r>
            <a:r>
              <a:rPr lang="it-IT" dirty="0"/>
              <a:t> in MATOQ by A. Bianchi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B052A5-F02F-6DBC-08B9-C3919D5436B0}"/>
              </a:ext>
            </a:extLst>
          </p:cNvPr>
          <p:cNvSpPr txBox="1"/>
          <p:nvPr/>
        </p:nvSpPr>
        <p:spPr>
          <a:xfrm>
            <a:off x="2578608" y="5606961"/>
            <a:ext cx="1452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/>
              <a:t>Pure HFO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3A4F75B9-636E-8DA9-887C-EB3D2B987293}"/>
              </a:ext>
            </a:extLst>
          </p:cNvPr>
          <p:cNvSpPr txBox="1"/>
          <p:nvPr/>
        </p:nvSpPr>
        <p:spPr>
          <a:xfrm>
            <a:off x="7808406" y="5585893"/>
            <a:ext cx="3545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Mixtures</a:t>
            </a:r>
            <a:r>
              <a:rPr lang="it-IT" sz="2400" dirty="0"/>
              <a:t> of HFO and CO2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0192108-C32C-4587-2A6A-2E23E010D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9" y="1106423"/>
            <a:ext cx="5934031" cy="424395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134537C-2895-A9C6-88C4-49E6EE538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6383" y="1041274"/>
            <a:ext cx="5913647" cy="43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440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CAE20-DF23-445D-95E6-9C56CE765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ABEC16-7414-1D40-4EEE-4CEA61DE2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Saha Institute in Kolkata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11667FD-0A85-3023-4995-7EB1FA273660}"/>
              </a:ext>
            </a:extLst>
          </p:cNvPr>
          <p:cNvSpPr txBox="1"/>
          <p:nvPr/>
        </p:nvSpPr>
        <p:spPr>
          <a:xfrm>
            <a:off x="822960" y="5474571"/>
            <a:ext cx="10222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solidFill>
                  <a:prstClr val="black"/>
                </a:solidFill>
              </a:rPr>
              <a:t>J. Datta et al., Numerical qualification of eco-friendly gas mixtures for avalanche-mode operation of resistive plate chambers in INO-ICAL, </a:t>
            </a:r>
            <a:r>
              <a:rPr lang="it-IT" sz="2000" dirty="0">
                <a:solidFill>
                  <a:prstClr val="black"/>
                </a:solidFill>
              </a:rPr>
              <a:t>2021 JINST 16 P07012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BDBB829-2B97-FB53-7C6E-AFB8BD7E5A46}"/>
              </a:ext>
            </a:extLst>
          </p:cNvPr>
          <p:cNvSpPr txBox="1"/>
          <p:nvPr/>
        </p:nvSpPr>
        <p:spPr>
          <a:xfrm>
            <a:off x="822960" y="1517904"/>
            <a:ext cx="52730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Basically</a:t>
            </a:r>
            <a:r>
              <a:rPr lang="it-IT" sz="2400" dirty="0"/>
              <a:t> a </a:t>
            </a:r>
            <a:r>
              <a:rPr lang="it-IT" sz="2400" dirty="0" err="1"/>
              <a:t>hydrodinamic</a:t>
            </a:r>
            <a:r>
              <a:rPr lang="it-IT" sz="2400" dirty="0"/>
              <a:t> model </a:t>
            </a:r>
            <a:r>
              <a:rPr lang="it-IT" sz="2400" dirty="0" err="1"/>
              <a:t>using</a:t>
            </a:r>
            <a:r>
              <a:rPr lang="it-IT" sz="2400" dirty="0"/>
              <a:t> COMSOL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 err="1"/>
              <a:t>Primary</a:t>
            </a:r>
            <a:r>
              <a:rPr lang="it-IT" sz="2400" dirty="0"/>
              <a:t> </a:t>
            </a:r>
            <a:r>
              <a:rPr lang="it-IT" sz="2400" dirty="0" err="1"/>
              <a:t>ionization</a:t>
            </a:r>
            <a:r>
              <a:rPr lang="it-IT" sz="2400" dirty="0"/>
              <a:t> </a:t>
            </a:r>
            <a:r>
              <a:rPr lang="it-IT" sz="2400" dirty="0" err="1"/>
              <a:t>coefficient</a:t>
            </a:r>
            <a:r>
              <a:rPr lang="it-IT" sz="2400" dirty="0"/>
              <a:t> and electron </a:t>
            </a:r>
            <a:r>
              <a:rPr lang="it-IT" sz="2400" dirty="0" err="1"/>
              <a:t>transport</a:t>
            </a:r>
            <a:r>
              <a:rPr lang="it-IT" sz="2400" dirty="0"/>
              <a:t> </a:t>
            </a:r>
            <a:r>
              <a:rPr lang="it-IT" sz="2400" dirty="0" err="1"/>
              <a:t>parameters</a:t>
            </a:r>
            <a:r>
              <a:rPr lang="it-IT" sz="2400" dirty="0"/>
              <a:t> from HEED and MAGBOLTZ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dirty="0"/>
              <a:t>Study of TFE </a:t>
            </a:r>
            <a:r>
              <a:rPr lang="it-IT" sz="2400" dirty="0" err="1"/>
              <a:t>based</a:t>
            </a:r>
            <a:r>
              <a:rPr lang="it-IT" sz="2400" dirty="0"/>
              <a:t> </a:t>
            </a:r>
            <a:r>
              <a:rPr lang="it-IT" sz="2400" dirty="0" err="1"/>
              <a:t>mixtures</a:t>
            </a:r>
            <a:r>
              <a:rPr lang="it-IT" sz="2400" dirty="0"/>
              <a:t> and eco-friendly </a:t>
            </a:r>
            <a:r>
              <a:rPr lang="it-IT" sz="2400" dirty="0" err="1"/>
              <a:t>mixtures</a:t>
            </a:r>
            <a:r>
              <a:rPr lang="it-IT" sz="2400" dirty="0"/>
              <a:t> for the INO </a:t>
            </a:r>
            <a:r>
              <a:rPr lang="it-IT" sz="2400" dirty="0" err="1"/>
              <a:t>experiment</a:t>
            </a:r>
            <a:r>
              <a:rPr lang="it-IT" sz="2400" dirty="0"/>
              <a:t> </a:t>
            </a:r>
            <a:r>
              <a:rPr lang="it-IT" sz="2400" dirty="0" err="1"/>
              <a:t>based</a:t>
            </a:r>
            <a:r>
              <a:rPr lang="it-IT" sz="2400" dirty="0"/>
              <a:t> on Ar/CO2/N2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06770DDC-3537-8FC9-2FD0-2861C0BD6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4686" y="1214247"/>
            <a:ext cx="5095875" cy="421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48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EB087-919F-1350-D2A0-4A5CE87FC5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7C91AE-7B6A-BE4B-25C7-D25198BA8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Modelling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Saha Institute in Kolkata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145145E-5785-0C72-312C-7EFBDDF05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99" y="1312735"/>
            <a:ext cx="5217168" cy="413708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4514402B-32E3-CD3B-25A3-8ACCCCC97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402" y="1286446"/>
            <a:ext cx="5543550" cy="405765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C8E5E5A-7508-A69A-5873-48F01EA04613}"/>
              </a:ext>
            </a:extLst>
          </p:cNvPr>
          <p:cNvSpPr txBox="1"/>
          <p:nvPr/>
        </p:nvSpPr>
        <p:spPr>
          <a:xfrm>
            <a:off x="838200" y="5618417"/>
            <a:ext cx="4576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Validation</a:t>
            </a:r>
            <a:r>
              <a:rPr lang="it-IT" dirty="0"/>
              <a:t> of the model with STD gas </a:t>
            </a:r>
            <a:r>
              <a:rPr lang="it-IT" dirty="0" err="1"/>
              <a:t>mixture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421339B-F7CC-2039-8756-1C76906E2E40}"/>
              </a:ext>
            </a:extLst>
          </p:cNvPr>
          <p:cNvSpPr txBox="1"/>
          <p:nvPr/>
        </p:nvSpPr>
        <p:spPr>
          <a:xfrm>
            <a:off x="6586728" y="5587937"/>
            <a:ext cx="4767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Prediction</a:t>
            </a:r>
            <a:r>
              <a:rPr lang="it-IT" dirty="0"/>
              <a:t> of </a:t>
            </a:r>
            <a:r>
              <a:rPr lang="it-IT" dirty="0" err="1"/>
              <a:t>efficiency</a:t>
            </a:r>
            <a:r>
              <a:rPr lang="it-IT" dirty="0"/>
              <a:t> and streamer </a:t>
            </a:r>
            <a:r>
              <a:rPr lang="it-IT" dirty="0" err="1"/>
              <a:t>probability</a:t>
            </a:r>
            <a:r>
              <a:rPr lang="it-IT" dirty="0"/>
              <a:t> with </a:t>
            </a:r>
            <a:r>
              <a:rPr lang="it-IT" dirty="0" err="1"/>
              <a:t>ecofriendly</a:t>
            </a:r>
            <a:r>
              <a:rPr lang="it-IT" dirty="0"/>
              <a:t> gas </a:t>
            </a:r>
            <a:r>
              <a:rPr lang="it-IT" dirty="0" err="1"/>
              <a:t>mixtures</a:t>
            </a:r>
            <a:r>
              <a:rPr lang="it-IT" dirty="0"/>
              <a:t> </a:t>
            </a:r>
            <a:r>
              <a:rPr lang="it-IT" dirty="0" err="1"/>
              <a:t>containing</a:t>
            </a:r>
            <a:r>
              <a:rPr lang="it-IT" dirty="0"/>
              <a:t> Ar/CO2/N2</a:t>
            </a:r>
          </a:p>
        </p:txBody>
      </p:sp>
    </p:spTree>
    <p:extLst>
      <p:ext uri="{BB962C8B-B14F-4D97-AF65-F5344CB8AC3E}">
        <p14:creationId xmlns:p14="http://schemas.microsoft.com/office/powerpoint/2010/main" val="1423817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FA794B-F12E-6131-415A-C91A5A7C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Simulation</a:t>
            </a:r>
            <a:r>
              <a:rPr lang="it-IT" dirty="0"/>
              <a:t> of </a:t>
            </a:r>
            <a:r>
              <a:rPr lang="it-IT" dirty="0" err="1"/>
              <a:t>ecofriendly</a:t>
            </a:r>
            <a:r>
              <a:rPr lang="it-IT" dirty="0"/>
              <a:t> </a:t>
            </a:r>
            <a:r>
              <a:rPr lang="it-IT" dirty="0" err="1"/>
              <a:t>gases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Belgrade</a:t>
            </a:r>
            <a:endParaRPr lang="it-IT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885D639-6229-3397-E057-6F4E9424E157}"/>
              </a:ext>
            </a:extLst>
          </p:cNvPr>
          <p:cNvSpPr txBox="1"/>
          <p:nvPr/>
        </p:nvSpPr>
        <p:spPr>
          <a:xfrm>
            <a:off x="838200" y="1562672"/>
            <a:ext cx="10021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Development, extension and generalization of multi-term theory for solving the Boltzmann equation (</a:t>
            </a:r>
            <a:r>
              <a:rPr lang="en-US" sz="2400" dirty="0" err="1"/>
              <a:t>Dujko</a:t>
            </a:r>
            <a:r>
              <a:rPr lang="en-US" sz="2400" dirty="0"/>
              <a:t> et al. 2010 Phys. Rev. E 81 046403)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MC code to study the transport of electrons in eco-friendly RPC gas mixtures.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Development of sets of cross sections for electron scattering in C2H2F4, C3HF5, C3H2F4, CF3I, C5F10O, and C4F7N</a:t>
            </a:r>
            <a:endParaRPr lang="it-IT" sz="24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F6A1A61-D389-08FE-738D-28ADFE9380B0}"/>
              </a:ext>
            </a:extLst>
          </p:cNvPr>
          <p:cNvSpPr txBox="1"/>
          <p:nvPr/>
        </p:nvSpPr>
        <p:spPr>
          <a:xfrm>
            <a:off x="612649" y="4357757"/>
            <a:ext cx="1012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Saša </a:t>
            </a:r>
            <a:r>
              <a:rPr lang="en-US" dirty="0" err="1"/>
              <a:t>Dujko</a:t>
            </a:r>
            <a:r>
              <a:rPr lang="en-US" dirty="0"/>
              <a:t> et al., Studies on electron swarms and streamer discharges in environmentally friendly RPC gas mixtures under LHC-like conditions, RPC2024, </a:t>
            </a:r>
            <a:r>
              <a:rPr lang="it-IT" dirty="0"/>
              <a:t>https://indico.global/event/6191/contributions/51194/attachments/25784/44501/Dujko_RPC_Final%20No%20CS.pdf</a:t>
            </a:r>
          </a:p>
        </p:txBody>
      </p:sp>
    </p:spTree>
    <p:extLst>
      <p:ext uri="{BB962C8B-B14F-4D97-AF65-F5344CB8AC3E}">
        <p14:creationId xmlns:p14="http://schemas.microsoft.com/office/powerpoint/2010/main" val="3927465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5F5A4F0-6DAD-4B07-B6BA-C1C15F7C7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Swarm</a:t>
            </a:r>
            <a:r>
              <a:rPr lang="it-IT" dirty="0"/>
              <a:t> electron </a:t>
            </a:r>
            <a:r>
              <a:rPr lang="it-IT" dirty="0" err="1"/>
              <a:t>coefficients</a:t>
            </a:r>
            <a:r>
              <a:rPr lang="it-IT" dirty="0"/>
              <a:t> for TFE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BC2C562-26D8-68B5-FAF7-4EEB525C6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59992"/>
            <a:ext cx="12192000" cy="4486656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BB454090-21D0-0796-139B-3A86A1714AC2}"/>
              </a:ext>
            </a:extLst>
          </p:cNvPr>
          <p:cNvSpPr txBox="1"/>
          <p:nvPr/>
        </p:nvSpPr>
        <p:spPr>
          <a:xfrm>
            <a:off x="420624" y="6061191"/>
            <a:ext cx="7785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/>
              <a:t>Similar</a:t>
            </a:r>
            <a:r>
              <a:rPr lang="it-IT" sz="2400" dirty="0"/>
              <a:t> </a:t>
            </a:r>
            <a:r>
              <a:rPr lang="it-IT" sz="2400" dirty="0" err="1"/>
              <a:t>calculations</a:t>
            </a:r>
            <a:r>
              <a:rPr lang="it-IT" sz="2400" dirty="0"/>
              <a:t> for HFO </a:t>
            </a:r>
            <a:r>
              <a:rPr lang="it-IT" sz="2400" dirty="0" err="1"/>
              <a:t>presentated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Santiago2024</a:t>
            </a:r>
          </a:p>
        </p:txBody>
      </p:sp>
    </p:spTree>
    <p:extLst>
      <p:ext uri="{BB962C8B-B14F-4D97-AF65-F5344CB8AC3E}">
        <p14:creationId xmlns:p14="http://schemas.microsoft.com/office/powerpoint/2010/main" val="35449162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880</Words>
  <Application>Microsoft Office PowerPoint</Application>
  <PresentationFormat>Widescreen</PresentationFormat>
  <Paragraphs>63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Wingdings</vt:lpstr>
      <vt:lpstr>Tema di Office</vt:lpstr>
      <vt:lpstr>Open discussion on strategies for choosing alternative gasses - Part 1</vt:lpstr>
      <vt:lpstr>Strategy used to replace TFE</vt:lpstr>
      <vt:lpstr>MATOQ by A. Bianchi</vt:lpstr>
      <vt:lpstr>Presentazione standard di PowerPoint</vt:lpstr>
      <vt:lpstr>Presentazione standard di PowerPoint</vt:lpstr>
      <vt:lpstr>Modelling at Saha Institute in Kolkata</vt:lpstr>
      <vt:lpstr>Modelling at Saha Institute in Kolkata</vt:lpstr>
      <vt:lpstr>Simulation of ecofriendly gases at Belgrade</vt:lpstr>
      <vt:lpstr>Swarm electron coefficients for TFE</vt:lpstr>
      <vt:lpstr>Investigation of mixtures of pentafluoropropene</vt:lpstr>
      <vt:lpstr>Possible alternatives to SF6</vt:lpstr>
      <vt:lpstr>The «Zurich» project</vt:lpstr>
      <vt:lpstr>Simulation of streamer probablity </vt:lpstr>
      <vt:lpstr>Simulation of streamer probablity </vt:lpstr>
      <vt:lpstr>Final considerations</vt:lpstr>
      <vt:lpstr>Final considerations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Marcello Abbrescia</dc:creator>
  <cp:lastModifiedBy>Marcello Abbrescia</cp:lastModifiedBy>
  <cp:revision>11</cp:revision>
  <dcterms:created xsi:type="dcterms:W3CDTF">2025-06-16T07:14:30Z</dcterms:created>
  <dcterms:modified xsi:type="dcterms:W3CDTF">2025-06-18T14:31:17Z</dcterms:modified>
</cp:coreProperties>
</file>