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2" r:id="rId1"/>
  </p:sldMasterIdLst>
  <p:notesMasterIdLst>
    <p:notesMasterId r:id="rId32"/>
  </p:notesMasterIdLst>
  <p:sldIdLst>
    <p:sldId id="257" r:id="rId2"/>
    <p:sldId id="298" r:id="rId3"/>
    <p:sldId id="280" r:id="rId4"/>
    <p:sldId id="279" r:id="rId5"/>
    <p:sldId id="281" r:id="rId6"/>
    <p:sldId id="282" r:id="rId7"/>
    <p:sldId id="283" r:id="rId8"/>
    <p:sldId id="299" r:id="rId9"/>
    <p:sldId id="300" r:id="rId10"/>
    <p:sldId id="301" r:id="rId11"/>
    <p:sldId id="267" r:id="rId12"/>
    <p:sldId id="303" r:id="rId13"/>
    <p:sldId id="302" r:id="rId14"/>
    <p:sldId id="271" r:id="rId15"/>
    <p:sldId id="305" r:id="rId16"/>
    <p:sldId id="306" r:id="rId17"/>
    <p:sldId id="287" r:id="rId18"/>
    <p:sldId id="285" r:id="rId19"/>
    <p:sldId id="289" r:id="rId20"/>
    <p:sldId id="288" r:id="rId21"/>
    <p:sldId id="297" r:id="rId22"/>
    <p:sldId id="260" r:id="rId23"/>
    <p:sldId id="261" r:id="rId24"/>
    <p:sldId id="270" r:id="rId25"/>
    <p:sldId id="294" r:id="rId26"/>
    <p:sldId id="262" r:id="rId27"/>
    <p:sldId id="295" r:id="rId28"/>
    <p:sldId id="274" r:id="rId29"/>
    <p:sldId id="275" r:id="rId30"/>
    <p:sldId id="29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85C9"/>
    <a:srgbClr val="00B0F0"/>
    <a:srgbClr val="F984E5"/>
    <a:srgbClr val="E05E20"/>
    <a:srgbClr val="FC2457"/>
    <a:srgbClr val="FFC000"/>
    <a:srgbClr val="C1053F"/>
    <a:srgbClr val="9A0432"/>
    <a:srgbClr val="FF9900"/>
    <a:srgbClr val="90EE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30" autoAdjust="0"/>
    <p:restoredTop sz="83082" autoAdjust="0"/>
  </p:normalViewPr>
  <p:slideViewPr>
    <p:cSldViewPr snapToGrid="0">
      <p:cViewPr varScale="1">
        <p:scale>
          <a:sx n="132" d="100"/>
          <a:sy n="132" d="100"/>
        </p:scale>
        <p:origin x="144" y="14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1620A3-9A60-4EB4-994E-ED06E0CE661A}" type="datetimeFigureOut">
              <a:rPr lang="en-US" smtClean="0"/>
              <a:t>6/17/2025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21E3E0-0491-4F70-83C1-EB68A35B92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037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sz="7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21E3E0-0491-4F70-83C1-EB68A35B92E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9789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21E3E0-0491-4F70-83C1-EB68A35B92E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8950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21E3E0-0491-4F70-83C1-EB68A35B92E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165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FA0ACE7-29A8-47D3-A7D9-257B711D8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June 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EC604B9-52E9-4810-8359-47206518D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MPGD 2024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898A89F-CA25-400F-B05A-AECBF2517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017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June 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MPGD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591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04200" y="863600"/>
            <a:ext cx="3124200" cy="4807326"/>
          </a:xfrm>
        </p:spPr>
        <p:txBody>
          <a:bodyPr vert="eaVert"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863600"/>
            <a:ext cx="7161625" cy="4807326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6423B97-A5D4-47B9-8861-73B3707A04CF}"/>
              </a:ext>
            </a:extLst>
          </p:cNvPr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AEC0421-37B4-4481-A10D-69FDF5EC7909}"/>
              </a:ext>
            </a:extLst>
          </p:cNvPr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F7265B5-9F97-4F1E-99E9-74F7B7E62337}"/>
              </a:ext>
            </a:extLst>
          </p:cNvPr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C74A470-3BD3-4F33-80E5-67E6E87FC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June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A3A30BA-DB50-4D7D-BCDE-17D20FB35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MPGD 2024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6FF9E58-C0B2-436B-A21C-DB45A00D6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849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340864"/>
            <a:ext cx="11029615" cy="363448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70E6237-3456-439F-802D-3BA93FC7E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June 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356D3B5-6063-4A89-B88F-9D3043916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MPGD 2024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2B78BF7-69D3-4CE0-A631-50EFD41EE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443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2393950"/>
            <a:ext cx="11029615" cy="214746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582016-5696-4A93-887F-BBB3B9002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June 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57CFCD5-1192-4E18-8A8F-29E153B44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MPGD 2024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39A109E-5018-4794-92B3-FD5E5BCD9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80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194767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6039" y="2228003"/>
            <a:ext cx="5194769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June 2025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MPGD 2024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323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1" y="2250891"/>
            <a:ext cx="5194769" cy="557784"/>
          </a:xfrm>
        </p:spPr>
        <p:txBody>
          <a:bodyPr anchor="ctr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194766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6039" y="2250892"/>
            <a:ext cx="5194770" cy="553373"/>
          </a:xfrm>
        </p:spPr>
        <p:txBody>
          <a:bodyPr anchor="ctr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6037" y="2926052"/>
            <a:ext cx="5194771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June 2025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MPGD 2024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046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June 2025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MPGD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36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June 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MPGD 2024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94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857" y="933450"/>
            <a:ext cx="3031852" cy="1722419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0928" y="1179829"/>
            <a:ext cx="6650991" cy="4658216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7857" y="2836654"/>
            <a:ext cx="3031852" cy="3001392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B919CC2-2A65-446F-B538-9E62490354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56916"/>
            <a:ext cx="2844799" cy="365125"/>
          </a:xfrm>
        </p:spPr>
        <p:txBody>
          <a:bodyPr/>
          <a:lstStyle/>
          <a:p>
            <a:r>
              <a:rPr lang="en-US"/>
              <a:t>17 June 2025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72412AE-119E-4982-8B24-63365EFCA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452590"/>
            <a:ext cx="6917210" cy="365125"/>
          </a:xfrm>
        </p:spPr>
        <p:txBody>
          <a:bodyPr/>
          <a:lstStyle/>
          <a:p>
            <a:r>
              <a:rPr lang="en-US"/>
              <a:t>MPGD 2024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FC4BB19-6AD1-45CF-9F99-00B109890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56916"/>
            <a:ext cx="1052510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766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641350"/>
            <a:ext cx="11290859" cy="3651249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998148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 June 2025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MPGD 2024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289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2"/>
            <a:ext cx="11029616" cy="365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17 June 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MPGD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00897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11" r:id="rId5"/>
    <p:sldLayoutId id="2147483760" r:id="rId6"/>
    <p:sldLayoutId id="2147483762" r:id="rId7"/>
    <p:sldLayoutId id="2147483706" r:id="rId8"/>
    <p:sldLayoutId id="2147483709" r:id="rId9"/>
    <p:sldLayoutId id="2147483707" r:id="rId10"/>
    <p:sldLayoutId id="2147483708" r:id="rId11"/>
  </p:sldLayoutIdLst>
  <p:hf hdr="0" ftr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800" b="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8.png"/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12" Type="http://schemas.openxmlformats.org/officeDocument/2006/relationships/image" Target="../media/image27.png"/><Relationship Id="rId2" Type="http://schemas.openxmlformats.org/officeDocument/2006/relationships/image" Target="../media/image1.png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30.png"/><Relationship Id="rId10" Type="http://schemas.openxmlformats.org/officeDocument/2006/relationships/image" Target="../media/image19.png"/><Relationship Id="rId4" Type="http://schemas.openxmlformats.org/officeDocument/2006/relationships/image" Target="../media/image3.emf"/><Relationship Id="rId9" Type="http://schemas.openxmlformats.org/officeDocument/2006/relationships/image" Target="../media/image18.png"/><Relationship Id="rId1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image" Target="../media/image21.png"/><Relationship Id="rId7" Type="http://schemas.openxmlformats.org/officeDocument/2006/relationships/image" Target="../media/image3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emf"/><Relationship Id="rId5" Type="http://schemas.openxmlformats.org/officeDocument/2006/relationships/image" Target="../media/image2.png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2.png"/><Relationship Id="rId7" Type="http://schemas.openxmlformats.org/officeDocument/2006/relationships/image" Target="../media/image4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11" Type="http://schemas.openxmlformats.org/officeDocument/2006/relationships/image" Target="../media/image42.gif"/><Relationship Id="rId5" Type="http://schemas.openxmlformats.org/officeDocument/2006/relationships/image" Target="../media/image41.png"/><Relationship Id="rId10" Type="http://schemas.openxmlformats.org/officeDocument/2006/relationships/image" Target="../media/image41.gif"/><Relationship Id="rId4" Type="http://schemas.openxmlformats.org/officeDocument/2006/relationships/image" Target="../media/image3.emf"/><Relationship Id="rId9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1.png"/><Relationship Id="rId7" Type="http://schemas.openxmlformats.org/officeDocument/2006/relationships/image" Target="../media/image47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openmp.org/" TargetMode="External"/><Relationship Id="rId13" Type="http://schemas.openxmlformats.org/officeDocument/2006/relationships/image" Target="../media/image3.emf"/><Relationship Id="rId3" Type="http://schemas.openxmlformats.org/officeDocument/2006/relationships/hyperlink" Target="https://gitlab.cern.ch/garfield/garfieldpp" TargetMode="External"/><Relationship Id="rId7" Type="http://schemas.openxmlformats.org/officeDocument/2006/relationships/hyperlink" Target="https://www.comsol.co.in/" TargetMode="External"/><Relationship Id="rId12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16/j.nima.2008.07.033" TargetMode="External"/><Relationship Id="rId11" Type="http://schemas.openxmlformats.org/officeDocument/2006/relationships/hyperlink" Target="http://cern.ch/magboltz" TargetMode="External"/><Relationship Id="rId5" Type="http://schemas.openxmlformats.org/officeDocument/2006/relationships/hyperlink" Target="https://garfieldpp.web.cern.ch/garfieldpp" TargetMode="External"/><Relationship Id="rId10" Type="http://schemas.openxmlformats.org/officeDocument/2006/relationships/hyperlink" Target="http://cern.ch/heed" TargetMode="External"/><Relationship Id="rId4" Type="http://schemas.openxmlformats.org/officeDocument/2006/relationships/hyperlink" Target="https://developer.nvidia.com/cuda-toolkit" TargetMode="External"/><Relationship Id="rId9" Type="http://schemas.openxmlformats.org/officeDocument/2006/relationships/hyperlink" Target="https://doi.org/10.1016/j.cpc.2023.108944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image" Target="../media/image49.png"/><Relationship Id="rId7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emf"/><Relationship Id="rId5" Type="http://schemas.openxmlformats.org/officeDocument/2006/relationships/image" Target="../media/image2.png"/><Relationship Id="rId4" Type="http://schemas.openxmlformats.org/officeDocument/2006/relationships/image" Target="../media/image54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emf"/><Relationship Id="rId5" Type="http://schemas.openxmlformats.org/officeDocument/2006/relationships/image" Target="../media/image2.png"/><Relationship Id="rId4" Type="http://schemas.openxmlformats.org/officeDocument/2006/relationships/image" Target="../media/image56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58.png"/><Relationship Id="rId7" Type="http://schemas.openxmlformats.org/officeDocument/2006/relationships/image" Target="../media/image1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Relationship Id="rId9" Type="http://schemas.openxmlformats.org/officeDocument/2006/relationships/image" Target="../media/image3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3.emf"/><Relationship Id="rId7" Type="http://schemas.openxmlformats.org/officeDocument/2006/relationships/image" Target="../media/image67.emf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emf"/><Relationship Id="rId5" Type="http://schemas.openxmlformats.org/officeDocument/2006/relationships/image" Target="../media/image65.png"/><Relationship Id="rId4" Type="http://schemas.openxmlformats.org/officeDocument/2006/relationships/image" Target="../media/image64.png"/><Relationship Id="rId9" Type="http://schemas.openxmlformats.org/officeDocument/2006/relationships/image" Target="../media/image3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emf"/><Relationship Id="rId5" Type="http://schemas.openxmlformats.org/officeDocument/2006/relationships/image" Target="../media/image2.png"/><Relationship Id="rId4" Type="http://schemas.openxmlformats.org/officeDocument/2006/relationships/image" Target="../media/image70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gif"/><Relationship Id="rId4" Type="http://schemas.openxmlformats.org/officeDocument/2006/relationships/image" Target="../media/image5.png"/><Relationship Id="rId9" Type="http://schemas.openxmlformats.org/officeDocument/2006/relationships/image" Target="../media/image3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7" Type="http://schemas.openxmlformats.org/officeDocument/2006/relationships/image" Target="../media/image3.emf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7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emf"/><Relationship Id="rId5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10.png"/><Relationship Id="rId18" Type="http://schemas.openxmlformats.org/officeDocument/2006/relationships/image" Target="../media/image12.png"/><Relationship Id="rId3" Type="http://schemas.openxmlformats.org/officeDocument/2006/relationships/image" Target="../media/image11.png"/><Relationship Id="rId7" Type="http://schemas.openxmlformats.org/officeDocument/2006/relationships/image" Target="../media/image181.png"/><Relationship Id="rId12" Type="http://schemas.openxmlformats.org/officeDocument/2006/relationships/image" Target="../media/image200.png"/><Relationship Id="rId17" Type="http://schemas.openxmlformats.org/officeDocument/2006/relationships/image" Target="../media/image3.emf"/><Relationship Id="rId2" Type="http://schemas.openxmlformats.org/officeDocument/2006/relationships/image" Target="../media/image1.png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0.png"/><Relationship Id="rId11" Type="http://schemas.openxmlformats.org/officeDocument/2006/relationships/image" Target="../media/image190.png"/><Relationship Id="rId5" Type="http://schemas.openxmlformats.org/officeDocument/2006/relationships/image" Target="../media/image160.png"/><Relationship Id="rId15" Type="http://schemas.openxmlformats.org/officeDocument/2006/relationships/image" Target="../media/image231.png"/><Relationship Id="rId10" Type="http://schemas.openxmlformats.org/officeDocument/2006/relationships/image" Target="../media/image180.png"/><Relationship Id="rId14" Type="http://schemas.openxmlformats.org/officeDocument/2006/relationships/image" Target="../media/image2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7" Type="http://schemas.openxmlformats.org/officeDocument/2006/relationships/image" Target="../media/image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hyperlink" Target="https://gitlab.cern.ch/garfield/garfieldpp/-/tree/master/NeBem" TargetMode="Externa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2.png"/><Relationship Id="rId3" Type="http://schemas.openxmlformats.org/officeDocument/2006/relationships/image" Target="../media/image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17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3.emf"/><Relationship Id="rId15" Type="http://schemas.openxmlformats.org/officeDocument/2006/relationships/image" Target="../media/image24.png"/><Relationship Id="rId10" Type="http://schemas.openxmlformats.org/officeDocument/2006/relationships/image" Target="../media/image18.png"/><Relationship Id="rId4" Type="http://schemas.openxmlformats.org/officeDocument/2006/relationships/image" Target="../media/image2.png"/><Relationship Id="rId9" Type="http://schemas.openxmlformats.org/officeDocument/2006/relationships/image" Target="../media/image17.png"/><Relationship Id="rId1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8.png"/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12" Type="http://schemas.openxmlformats.org/officeDocument/2006/relationships/image" Target="../media/image27.png"/><Relationship Id="rId2" Type="http://schemas.openxmlformats.org/officeDocument/2006/relationships/image" Target="../media/image1.png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30.png"/><Relationship Id="rId10" Type="http://schemas.openxmlformats.org/officeDocument/2006/relationships/image" Target="../media/image19.png"/><Relationship Id="rId4" Type="http://schemas.openxmlformats.org/officeDocument/2006/relationships/image" Target="../media/image3.emf"/><Relationship Id="rId9" Type="http://schemas.openxmlformats.org/officeDocument/2006/relationships/image" Target="../media/image18.png"/><Relationship Id="rId1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961862" y="3286395"/>
            <a:ext cx="57836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Shubhabrata  Dutta</a:t>
            </a:r>
            <a:r>
              <a:rPr lang="en-US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Purba  Bhattacharya,  Tanay Dey,  Nayana Majumdar,  Supratik Mukhopadhyay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5D6E6B-3353-491C-A3C6-F278D6CED8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84711" y="5529045"/>
            <a:ext cx="4581642" cy="1101443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r>
              <a:rPr lang="en-IN" sz="9600" b="1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5th DRD1 collaboration meeting</a:t>
            </a:r>
          </a:p>
          <a:p>
            <a:pPr>
              <a:lnSpc>
                <a:spcPct val="120000"/>
              </a:lnSpc>
            </a:pPr>
            <a:r>
              <a:rPr lang="en-IN" sz="7200" b="1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IN" sz="7200" b="1" cap="none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IN" sz="9600" b="1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7200" b="1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- 20</a:t>
            </a:r>
            <a:r>
              <a:rPr lang="en-IN" sz="7200" b="1" cap="none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IN" sz="7200" b="1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June 2025</a:t>
            </a:r>
          </a:p>
        </p:txBody>
      </p: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D6D7A0BC-0046-4CAA-8E7F-DCAFE511EA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7C6334F-6411-41EC-AD7D-179EDD8B5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6B02CEE-3AF8-4349-9B3E-8970E6DF62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AA01CF0-3FB5-44EB-B7DE-F2E86374C2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76332" y="738704"/>
            <a:ext cx="10824142" cy="1828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9A043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Initial Steps Towards a Computationally </a:t>
            </a:r>
          </a:p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9A043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Efficient </a:t>
            </a:r>
            <a:r>
              <a:rPr lang="en-US" sz="4000" b="1" dirty="0" err="1">
                <a:solidFill>
                  <a:srgbClr val="9A043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neBEM</a:t>
            </a:r>
            <a:r>
              <a:rPr lang="en-US" sz="4000" b="1" dirty="0">
                <a:solidFill>
                  <a:srgbClr val="9A043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Solver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757" y="3655017"/>
            <a:ext cx="1272523" cy="1218565"/>
          </a:xfrm>
          <a:prstGeom prst="rect">
            <a:avLst/>
          </a:prstGeom>
        </p:spPr>
      </p:pic>
      <p:pic>
        <p:nvPicPr>
          <p:cNvPr id="8" name="Picture 4" descr="Adamas University">
            <a:extLst>
              <a:ext uri="{FF2B5EF4-FFF2-40B4-BE49-F238E27FC236}">
                <a16:creationId xmlns:a16="http://schemas.microsoft.com/office/drawing/2014/main" id="{F77BB908-A209-F4D7-1EA4-56CC379359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6038" y="3686014"/>
            <a:ext cx="1384018" cy="1294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5B9D44D-5167-7B1E-CA45-B635694E778E}"/>
              </a:ext>
            </a:extLst>
          </p:cNvPr>
          <p:cNvSpPr txBox="1"/>
          <p:nvPr/>
        </p:nvSpPr>
        <p:spPr>
          <a:xfrm>
            <a:off x="7631547" y="4280466"/>
            <a:ext cx="4113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1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Saha Institute of Nuclear Physics, Kolkata, India,  </a:t>
            </a:r>
            <a:r>
              <a:rPr 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CI of Homi Bhabha National Institute</a:t>
            </a:r>
          </a:p>
          <a:p>
            <a:pPr algn="r"/>
            <a:endParaRPr lang="en-US" sz="1400" b="1" dirty="0">
              <a:solidFill>
                <a:schemeClr val="accent5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Adamas University ,</a:t>
            </a:r>
            <a:r>
              <a:rPr lang="en-IN" sz="1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Kolkata</a:t>
            </a:r>
            <a:endParaRPr lang="en-US" sz="1400" b="1" dirty="0">
              <a:solidFill>
                <a:schemeClr val="accent5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5E11AAF-314C-E152-052C-87CFEF7EC7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626313"/>
            <a:ext cx="2588101" cy="871755"/>
          </a:xfrm>
          <a:prstGeom prst="rect">
            <a:avLst/>
          </a:prstGeom>
          <a:noFill/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20C5A27-2389-3F5E-4379-E5DE8B325E94}"/>
              </a:ext>
            </a:extLst>
          </p:cNvPr>
          <p:cNvSpPr txBox="1"/>
          <p:nvPr/>
        </p:nvSpPr>
        <p:spPr>
          <a:xfrm>
            <a:off x="9688507" y="6128736"/>
            <a:ext cx="1794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>
                <a:solidFill>
                  <a:srgbClr val="00818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en-IN" b="1" baseline="30000" dirty="0">
                <a:solidFill>
                  <a:srgbClr val="00818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IN" b="1" dirty="0">
                <a:solidFill>
                  <a:srgbClr val="00818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June, 2025</a:t>
            </a:r>
            <a:endParaRPr lang="en-US" b="1" dirty="0">
              <a:solidFill>
                <a:srgbClr val="00818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24DE77-AC52-F508-76E2-EAD606671724}"/>
              </a:ext>
            </a:extLst>
          </p:cNvPr>
          <p:cNvSpPr txBox="1"/>
          <p:nvPr/>
        </p:nvSpPr>
        <p:spPr>
          <a:xfrm>
            <a:off x="10200955" y="4686613"/>
            <a:ext cx="769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</a:t>
            </a:r>
          </a:p>
        </p:txBody>
      </p:sp>
    </p:spTree>
    <p:extLst>
      <p:ext uri="{BB962C8B-B14F-4D97-AF65-F5344CB8AC3E}">
        <p14:creationId xmlns:p14="http://schemas.microsoft.com/office/powerpoint/2010/main" val="24758055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361944-190F-B979-D636-00D9DE7761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489430-6ECF-0433-1199-399E1CEB78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490004" y="6414562"/>
            <a:ext cx="1864992" cy="365125"/>
          </a:xfrm>
        </p:spPr>
        <p:txBody>
          <a:bodyPr/>
          <a:lstStyle/>
          <a:p>
            <a:r>
              <a:rPr lang="en-US" sz="1100" b="1" dirty="0">
                <a:latin typeface="Bahnschrift SemiBold" panose="020B0502040204020203" pitchFamily="34" charset="0"/>
              </a:rPr>
              <a:t>17 June 2025</a:t>
            </a:r>
            <a:endParaRPr lang="en-US" sz="800" b="1" dirty="0">
              <a:latin typeface="Bahnschrift SemiBold" panose="020B050204020402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6896BF-3B50-D65F-5FF1-2AF08E3D8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z="1800" b="1">
                <a:latin typeface="Bahnschrift SemiBold" panose="020B0502040204020203" pitchFamily="34" charset="0"/>
              </a:rPr>
              <a:t>10</a:t>
            </a:fld>
            <a:endParaRPr lang="en-US" sz="1800" b="1" dirty="0">
              <a:latin typeface="Bahnschrift SemiBold" panose="020B0502040204020203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3510DD-A0DD-762C-2B10-12C817950B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06" y="6016868"/>
            <a:ext cx="890437" cy="852681"/>
          </a:xfrm>
          <a:prstGeom prst="rect">
            <a:avLst/>
          </a:prstGeom>
        </p:spPr>
      </p:pic>
      <p:pic>
        <p:nvPicPr>
          <p:cNvPr id="1028" name="Picture 4" descr="Adamas University">
            <a:extLst>
              <a:ext uri="{FF2B5EF4-FFF2-40B4-BE49-F238E27FC236}">
                <a16:creationId xmlns:a16="http://schemas.microsoft.com/office/drawing/2014/main" id="{8A362733-6504-1606-53E9-9942FEE00B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730" y="6018443"/>
            <a:ext cx="890437" cy="832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323CA16-17AF-2E0A-96A5-B9A73486CB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5119" y="6364310"/>
            <a:ext cx="1260950" cy="424729"/>
          </a:xfrm>
          <a:prstGeom prst="rect">
            <a:avLst/>
          </a:prstGeom>
          <a:noFill/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F81B835-F607-1647-EF46-8C70B38CCF57}"/>
              </a:ext>
            </a:extLst>
          </p:cNvPr>
          <p:cNvSpPr txBox="1"/>
          <p:nvPr/>
        </p:nvSpPr>
        <p:spPr>
          <a:xfrm>
            <a:off x="481837" y="661929"/>
            <a:ext cx="24577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800" b="1" cap="all" dirty="0">
                <a:solidFill>
                  <a:srgbClr val="9A043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Workflow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25250F7-52E3-8365-30BF-9CFD6FF6BD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786" y="1566158"/>
            <a:ext cx="1614381" cy="44807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DFC4869-A9C8-B18D-3C68-93866CC475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14946" y="1569137"/>
            <a:ext cx="1765265" cy="4438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8C6251C-8C6B-DA45-A08C-4380C6CD795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44377" y="1546701"/>
            <a:ext cx="2242254" cy="47897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DDB57B5-0B88-EAE2-AB7E-15E9C41680A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83932" y="1566158"/>
            <a:ext cx="1862479" cy="44058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D76CED9-C2CD-21D2-0ED8-12C1DE6C672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19516" y="1571182"/>
            <a:ext cx="1617803" cy="443049"/>
          </a:xfrm>
          <a:prstGeom prst="rect">
            <a:avLst/>
          </a:prstGeom>
        </p:spPr>
      </p:pic>
      <p:sp>
        <p:nvSpPr>
          <p:cNvPr id="25" name="Arrow: Right 24">
            <a:extLst>
              <a:ext uri="{FF2B5EF4-FFF2-40B4-BE49-F238E27FC236}">
                <a16:creationId xmlns:a16="http://schemas.microsoft.com/office/drawing/2014/main" id="{687B0639-8272-3DB3-5B92-58AAF0DA140B}"/>
              </a:ext>
            </a:extLst>
          </p:cNvPr>
          <p:cNvSpPr/>
          <p:nvPr/>
        </p:nvSpPr>
        <p:spPr>
          <a:xfrm>
            <a:off x="4192251" y="1780493"/>
            <a:ext cx="352002" cy="68228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2E2C251B-A023-5090-79CB-4549EC4394E0}"/>
              </a:ext>
            </a:extLst>
          </p:cNvPr>
          <p:cNvSpPr/>
          <p:nvPr/>
        </p:nvSpPr>
        <p:spPr>
          <a:xfrm>
            <a:off x="6798795" y="1780493"/>
            <a:ext cx="352002" cy="68228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AD41D7EC-2300-E28A-DC6D-32CB927232B1}"/>
              </a:ext>
            </a:extLst>
          </p:cNvPr>
          <p:cNvSpPr/>
          <p:nvPr/>
        </p:nvSpPr>
        <p:spPr>
          <a:xfrm>
            <a:off x="9055348" y="1756080"/>
            <a:ext cx="352002" cy="68228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4A96DB14-1B21-A83D-DA27-57C583E3E1FF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9180" t="1343" r="44873" b="82000"/>
          <a:stretch>
            <a:fillRect/>
          </a:stretch>
        </p:blipFill>
        <p:spPr>
          <a:xfrm>
            <a:off x="8764524" y="3044482"/>
            <a:ext cx="1486215" cy="43300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896047DB-4839-6014-7BF5-AF396902023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764524" y="2273829"/>
            <a:ext cx="1463893" cy="476145"/>
          </a:xfrm>
          <a:prstGeom prst="rect">
            <a:avLst/>
          </a:prstGeom>
        </p:spPr>
      </p:pic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3E0770FB-9D69-E10E-B6DE-19C39EB2EAE6}"/>
              </a:ext>
            </a:extLst>
          </p:cNvPr>
          <p:cNvCxnSpPr>
            <a:cxnSpLocks/>
          </p:cNvCxnSpPr>
          <p:nvPr/>
        </p:nvCxnSpPr>
        <p:spPr>
          <a:xfrm flipH="1">
            <a:off x="10259365" y="1792707"/>
            <a:ext cx="786580" cy="1468280"/>
          </a:xfrm>
          <a:prstGeom prst="bentConnector3">
            <a:avLst>
              <a:gd name="adj1" fmla="val -29063"/>
            </a:avLst>
          </a:prstGeom>
          <a:ln w="38100">
            <a:solidFill>
              <a:srgbClr val="7030A0"/>
            </a:solidFill>
            <a:prstDash val="sysDash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8605A9FD-81C5-3E99-EE5F-2252FE550CBA}"/>
              </a:ext>
            </a:extLst>
          </p:cNvPr>
          <p:cNvSpPr/>
          <p:nvPr/>
        </p:nvSpPr>
        <p:spPr>
          <a:xfrm>
            <a:off x="10784355" y="4764454"/>
            <a:ext cx="312420" cy="8558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6619919-4426-3107-64DE-1EBEC7C960CB}"/>
              </a:ext>
            </a:extLst>
          </p:cNvPr>
          <p:cNvSpPr/>
          <p:nvPr/>
        </p:nvSpPr>
        <p:spPr>
          <a:xfrm>
            <a:off x="7138868" y="2309624"/>
            <a:ext cx="1283632" cy="39706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1B79F7-CE49-53BC-CFAD-D9CB8895E9C6}"/>
              </a:ext>
            </a:extLst>
          </p:cNvPr>
          <p:cNvSpPr txBox="1"/>
          <p:nvPr/>
        </p:nvSpPr>
        <p:spPr>
          <a:xfrm>
            <a:off x="7398314" y="2377742"/>
            <a:ext cx="9115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 err="1">
                <a:latin typeface="Arial" panose="020B0604020202020204" pitchFamily="34" charset="0"/>
                <a:cs typeface="Arial" panose="020B0604020202020204" pitchFamily="34" charset="0"/>
              </a:rPr>
              <a:t>LHMatrix</a:t>
            </a:r>
            <a:r>
              <a:rPr lang="en-IN" sz="1000" dirty="0"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9294D7F-CAB4-3BA3-9A0D-464F088C7E3F}"/>
              </a:ext>
            </a:extLst>
          </p:cNvPr>
          <p:cNvSpPr/>
          <p:nvPr/>
        </p:nvSpPr>
        <p:spPr>
          <a:xfrm>
            <a:off x="5487331" y="2309624"/>
            <a:ext cx="1283632" cy="397067"/>
          </a:xfrm>
          <a:prstGeom prst="rect">
            <a:avLst/>
          </a:prstGeom>
          <a:solidFill>
            <a:srgbClr val="F984E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28ABF89-2136-2823-1AED-A4AE9B1BCA1D}"/>
              </a:ext>
            </a:extLst>
          </p:cNvPr>
          <p:cNvSpPr/>
          <p:nvPr/>
        </p:nvSpPr>
        <p:spPr>
          <a:xfrm>
            <a:off x="3835794" y="2309624"/>
            <a:ext cx="1283632" cy="39706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FC77936-BB76-3475-153A-C23E09046BE2}"/>
              </a:ext>
            </a:extLst>
          </p:cNvPr>
          <p:cNvSpPr txBox="1"/>
          <p:nvPr/>
        </p:nvSpPr>
        <p:spPr>
          <a:xfrm>
            <a:off x="4095240" y="2406770"/>
            <a:ext cx="9115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 err="1">
                <a:latin typeface="Arial" panose="020B0604020202020204" pitchFamily="34" charset="0"/>
                <a:cs typeface="Arial" panose="020B0604020202020204" pitchFamily="34" charset="0"/>
              </a:rPr>
              <a:t>RHVector</a:t>
            </a:r>
            <a:r>
              <a:rPr lang="en-IN" sz="1000" dirty="0"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065251B-84CD-E707-616F-F55F2D949206}"/>
              </a:ext>
            </a:extLst>
          </p:cNvPr>
          <p:cNvSpPr/>
          <p:nvPr/>
        </p:nvSpPr>
        <p:spPr>
          <a:xfrm>
            <a:off x="1131830" y="2309623"/>
            <a:ext cx="1283632" cy="397067"/>
          </a:xfrm>
          <a:prstGeom prst="rect">
            <a:avLst/>
          </a:prstGeom>
          <a:solidFill>
            <a:srgbClr val="F984E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3A92543-8580-CE43-7CF7-27FC4C7A01D7}"/>
              </a:ext>
            </a:extLst>
          </p:cNvPr>
          <p:cNvSpPr/>
          <p:nvPr/>
        </p:nvSpPr>
        <p:spPr>
          <a:xfrm>
            <a:off x="5265676" y="4664626"/>
            <a:ext cx="1283632" cy="39706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C230414-5FAD-391F-84A5-94AB54CA0BEE}"/>
              </a:ext>
            </a:extLst>
          </p:cNvPr>
          <p:cNvSpPr txBox="1"/>
          <p:nvPr/>
        </p:nvSpPr>
        <p:spPr>
          <a:xfrm>
            <a:off x="5525122" y="4744016"/>
            <a:ext cx="9115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 err="1">
                <a:latin typeface="Arial" panose="020B0604020202020204" pitchFamily="34" charset="0"/>
                <a:cs typeface="Arial" panose="020B0604020202020204" pitchFamily="34" charset="0"/>
              </a:rPr>
              <a:t>PFAtPoint</a:t>
            </a:r>
            <a:r>
              <a:rPr lang="en-IN" sz="1000" dirty="0"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</p:txBody>
      </p: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41E7AD72-6559-B501-F826-7393B670CF44}"/>
              </a:ext>
            </a:extLst>
          </p:cNvPr>
          <p:cNvCxnSpPr>
            <a:cxnSpLocks/>
            <a:stCxn id="23" idx="3"/>
            <a:endCxn id="31" idx="3"/>
          </p:cNvCxnSpPr>
          <p:nvPr/>
        </p:nvCxnSpPr>
        <p:spPr>
          <a:xfrm flipH="1">
            <a:off x="10228417" y="1792707"/>
            <a:ext cx="808902" cy="719195"/>
          </a:xfrm>
          <a:prstGeom prst="bentConnector3">
            <a:avLst>
              <a:gd name="adj1" fmla="val -28261"/>
            </a:avLst>
          </a:prstGeom>
          <a:ln w="38100">
            <a:solidFill>
              <a:srgbClr val="7030A0"/>
            </a:solidFill>
            <a:prstDash val="soli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108300E3-D541-5690-F9AE-0DAD89F1C94E}"/>
              </a:ext>
            </a:extLst>
          </p:cNvPr>
          <p:cNvSpPr/>
          <p:nvPr/>
        </p:nvSpPr>
        <p:spPr>
          <a:xfrm>
            <a:off x="3835794" y="3278957"/>
            <a:ext cx="1283632" cy="39706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3ADD850-EBAC-B4BF-26AB-FE2818930649}"/>
              </a:ext>
            </a:extLst>
          </p:cNvPr>
          <p:cNvSpPr txBox="1"/>
          <p:nvPr/>
        </p:nvSpPr>
        <p:spPr>
          <a:xfrm>
            <a:off x="1315681" y="2381044"/>
            <a:ext cx="9115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 err="1">
                <a:latin typeface="Arial" panose="020B0604020202020204" pitchFamily="34" charset="0"/>
                <a:cs typeface="Arial" panose="020B0604020202020204" pitchFamily="34" charset="0"/>
              </a:rPr>
              <a:t>ValueKnCh</a:t>
            </a:r>
            <a:r>
              <a:rPr lang="en-IN" sz="1000" dirty="0"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B417BDF-932B-DDD4-B09E-15BB5B87E458}"/>
              </a:ext>
            </a:extLst>
          </p:cNvPr>
          <p:cNvSpPr/>
          <p:nvPr/>
        </p:nvSpPr>
        <p:spPr>
          <a:xfrm>
            <a:off x="4363767" y="5678283"/>
            <a:ext cx="1283632" cy="39706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B32426-F95D-7DB9-FDEB-283D734868CA}"/>
              </a:ext>
            </a:extLst>
          </p:cNvPr>
          <p:cNvSpPr txBox="1"/>
          <p:nvPr/>
        </p:nvSpPr>
        <p:spPr>
          <a:xfrm>
            <a:off x="4536952" y="5766803"/>
            <a:ext cx="10586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 err="1">
                <a:latin typeface="Arial" panose="020B0604020202020204" pitchFamily="34" charset="0"/>
                <a:cs typeface="Arial" panose="020B0604020202020204" pitchFamily="34" charset="0"/>
              </a:rPr>
              <a:t>ElePFAtPoint</a:t>
            </a:r>
            <a:r>
              <a:rPr lang="en-IN" sz="1000" dirty="0"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D00D994-56E6-974E-5B46-3F3376C5D256}"/>
              </a:ext>
            </a:extLst>
          </p:cNvPr>
          <p:cNvSpPr/>
          <p:nvPr/>
        </p:nvSpPr>
        <p:spPr>
          <a:xfrm>
            <a:off x="6436642" y="5678283"/>
            <a:ext cx="1283632" cy="397067"/>
          </a:xfrm>
          <a:prstGeom prst="rect">
            <a:avLst/>
          </a:prstGeom>
          <a:solidFill>
            <a:srgbClr val="F984E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D4B0C20-A425-C9B7-D07B-11EB8B903C8D}"/>
              </a:ext>
            </a:extLst>
          </p:cNvPr>
          <p:cNvSpPr txBox="1"/>
          <p:nvPr/>
        </p:nvSpPr>
        <p:spPr>
          <a:xfrm>
            <a:off x="6540820" y="5766803"/>
            <a:ext cx="12836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 err="1">
                <a:latin typeface="Arial" panose="020B0604020202020204" pitchFamily="34" charset="0"/>
                <a:cs typeface="Arial" panose="020B0604020202020204" pitchFamily="34" charset="0"/>
              </a:rPr>
              <a:t>KnChPFAtPoint</a:t>
            </a:r>
            <a:r>
              <a:rPr lang="en-IN" sz="1000" dirty="0"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525890B-CB95-13BF-7659-48FEC9003349}"/>
              </a:ext>
            </a:extLst>
          </p:cNvPr>
          <p:cNvSpPr txBox="1"/>
          <p:nvPr/>
        </p:nvSpPr>
        <p:spPr>
          <a:xfrm>
            <a:off x="4180211" y="3354379"/>
            <a:ext cx="9115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>
                <a:latin typeface="Arial" panose="020B0604020202020204" pitchFamily="34" charset="0"/>
                <a:cs typeface="Arial" panose="020B0604020202020204" pitchFamily="34" charset="0"/>
              </a:rPr>
              <a:t>Solve()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650111E8-1E30-F400-DBB3-6B98AC69BE22}"/>
              </a:ext>
            </a:extLst>
          </p:cNvPr>
          <p:cNvSpPr/>
          <p:nvPr/>
        </p:nvSpPr>
        <p:spPr>
          <a:xfrm>
            <a:off x="6241271" y="3051805"/>
            <a:ext cx="1283632" cy="39706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DE87258-6A78-4DC5-7A03-030F8D67ADB4}"/>
              </a:ext>
            </a:extLst>
          </p:cNvPr>
          <p:cNvSpPr txBox="1"/>
          <p:nvPr/>
        </p:nvSpPr>
        <p:spPr>
          <a:xfrm>
            <a:off x="6292393" y="3127227"/>
            <a:ext cx="16109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 err="1">
                <a:latin typeface="Arial" panose="020B0604020202020204" pitchFamily="34" charset="0"/>
                <a:cs typeface="Arial" panose="020B0604020202020204" pitchFamily="34" charset="0"/>
              </a:rPr>
              <a:t>CreateFastVolPF</a:t>
            </a:r>
            <a:r>
              <a:rPr lang="en-IN" sz="1000" dirty="0"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D388167-A8E9-0FA2-E164-1E008D539F0D}"/>
              </a:ext>
            </a:extLst>
          </p:cNvPr>
          <p:cNvSpPr/>
          <p:nvPr/>
        </p:nvSpPr>
        <p:spPr>
          <a:xfrm>
            <a:off x="8669478" y="4299761"/>
            <a:ext cx="1864992" cy="39706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D3982D2-27E1-097F-04C0-6DA01DB4A0A1}"/>
              </a:ext>
            </a:extLst>
          </p:cNvPr>
          <p:cNvSpPr txBox="1"/>
          <p:nvPr/>
        </p:nvSpPr>
        <p:spPr>
          <a:xfrm>
            <a:off x="8841362" y="4375183"/>
            <a:ext cx="1760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 err="1">
                <a:latin typeface="Arial" panose="020B0604020202020204" pitchFamily="34" charset="0"/>
                <a:cs typeface="Arial" panose="020B0604020202020204" pitchFamily="34" charset="0"/>
              </a:rPr>
              <a:t>CreateWtFldFastVolPF</a:t>
            </a:r>
            <a:r>
              <a:rPr lang="en-IN" sz="1000" dirty="0"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599CD870-7D86-2B5D-24EB-BDE3FC31DBE2}"/>
              </a:ext>
            </a:extLst>
          </p:cNvPr>
          <p:cNvCxnSpPr>
            <a:cxnSpLocks/>
          </p:cNvCxnSpPr>
          <p:nvPr/>
        </p:nvCxnSpPr>
        <p:spPr>
          <a:xfrm flipH="1" flipV="1">
            <a:off x="8434074" y="2508158"/>
            <a:ext cx="342024" cy="374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8D4412F8-4AF9-EF9C-3BDE-A34591C8EFEB}"/>
              </a:ext>
            </a:extLst>
          </p:cNvPr>
          <p:cNvCxnSpPr>
            <a:cxnSpLocks/>
          </p:cNvCxnSpPr>
          <p:nvPr/>
        </p:nvCxnSpPr>
        <p:spPr>
          <a:xfrm flipH="1" flipV="1">
            <a:off x="6770963" y="2512292"/>
            <a:ext cx="342024" cy="374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A8EAC3F1-1A62-6F33-7298-A21553C8DDE8}"/>
              </a:ext>
            </a:extLst>
          </p:cNvPr>
          <p:cNvCxnSpPr>
            <a:cxnSpLocks/>
          </p:cNvCxnSpPr>
          <p:nvPr/>
        </p:nvCxnSpPr>
        <p:spPr>
          <a:xfrm flipH="1" flipV="1">
            <a:off x="5107852" y="2516426"/>
            <a:ext cx="342024" cy="374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659ABAA6-2CCF-58D7-5150-DCCF05AFF4E5}"/>
              </a:ext>
            </a:extLst>
          </p:cNvPr>
          <p:cNvCxnSpPr>
            <a:cxnSpLocks/>
            <a:stCxn id="12" idx="1"/>
            <a:endCxn id="15" idx="3"/>
          </p:cNvCxnSpPr>
          <p:nvPr/>
        </p:nvCxnSpPr>
        <p:spPr>
          <a:xfrm flipH="1" flipV="1">
            <a:off x="2415462" y="2508157"/>
            <a:ext cx="1420332" cy="1"/>
          </a:xfrm>
          <a:prstGeom prst="straightConnector1">
            <a:avLst/>
          </a:prstGeom>
          <a:ln>
            <a:prstDash val="sysDot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02DE8F8D-BC68-1F57-E60B-1D1484A50976}"/>
              </a:ext>
            </a:extLst>
          </p:cNvPr>
          <p:cNvCxnSpPr>
            <a:cxnSpLocks/>
            <a:stCxn id="12" idx="2"/>
            <a:endCxn id="30" idx="0"/>
          </p:cNvCxnSpPr>
          <p:nvPr/>
        </p:nvCxnSpPr>
        <p:spPr>
          <a:xfrm>
            <a:off x="4477610" y="2706691"/>
            <a:ext cx="0" cy="57226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24" name="Straight Arrow Connector 1023">
            <a:extLst>
              <a:ext uri="{FF2B5EF4-FFF2-40B4-BE49-F238E27FC236}">
                <a16:creationId xmlns:a16="http://schemas.microsoft.com/office/drawing/2014/main" id="{BC419BF3-F378-C82D-76FB-B09B37FE4195}"/>
              </a:ext>
            </a:extLst>
          </p:cNvPr>
          <p:cNvCxnSpPr>
            <a:cxnSpLocks/>
            <a:stCxn id="29" idx="1"/>
          </p:cNvCxnSpPr>
          <p:nvPr/>
        </p:nvCxnSpPr>
        <p:spPr>
          <a:xfrm flipH="1">
            <a:off x="7524903" y="3260987"/>
            <a:ext cx="1239621" cy="24382"/>
          </a:xfrm>
          <a:prstGeom prst="straightConnector1">
            <a:avLst/>
          </a:prstGeom>
          <a:ln>
            <a:prstDash val="sysDot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26" name="Straight Arrow Connector 1025">
            <a:extLst>
              <a:ext uri="{FF2B5EF4-FFF2-40B4-BE49-F238E27FC236}">
                <a16:creationId xmlns:a16="http://schemas.microsoft.com/office/drawing/2014/main" id="{BA01C621-4C09-377C-EE05-91436E7DFE24}"/>
              </a:ext>
            </a:extLst>
          </p:cNvPr>
          <p:cNvCxnSpPr>
            <a:cxnSpLocks/>
            <a:endCxn id="48" idx="0"/>
          </p:cNvCxnSpPr>
          <p:nvPr/>
        </p:nvCxnSpPr>
        <p:spPr>
          <a:xfrm>
            <a:off x="9599599" y="3460077"/>
            <a:ext cx="2375" cy="839684"/>
          </a:xfrm>
          <a:prstGeom prst="straightConnector1">
            <a:avLst/>
          </a:prstGeom>
          <a:ln>
            <a:prstDash val="sysDot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29" name="Straight Arrow Connector 1028">
            <a:extLst>
              <a:ext uri="{FF2B5EF4-FFF2-40B4-BE49-F238E27FC236}">
                <a16:creationId xmlns:a16="http://schemas.microsoft.com/office/drawing/2014/main" id="{35F38F41-31DD-F6DE-0431-44D4EE94F4E1}"/>
              </a:ext>
            </a:extLst>
          </p:cNvPr>
          <p:cNvCxnSpPr>
            <a:cxnSpLocks/>
            <a:stCxn id="46" idx="2"/>
            <a:endCxn id="18" idx="0"/>
          </p:cNvCxnSpPr>
          <p:nvPr/>
        </p:nvCxnSpPr>
        <p:spPr>
          <a:xfrm flipH="1">
            <a:off x="5907492" y="3448872"/>
            <a:ext cx="975595" cy="1215754"/>
          </a:xfrm>
          <a:prstGeom prst="straightConnector1">
            <a:avLst/>
          </a:prstGeom>
          <a:ln>
            <a:prstDash val="soli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31" name="Straight Arrow Connector 1030">
            <a:extLst>
              <a:ext uri="{FF2B5EF4-FFF2-40B4-BE49-F238E27FC236}">
                <a16:creationId xmlns:a16="http://schemas.microsoft.com/office/drawing/2014/main" id="{925D29BB-7EA4-F43C-A25B-30B957AF2DC6}"/>
              </a:ext>
            </a:extLst>
          </p:cNvPr>
          <p:cNvCxnSpPr>
            <a:cxnSpLocks/>
            <a:stCxn id="30" idx="2"/>
            <a:endCxn id="18" idx="0"/>
          </p:cNvCxnSpPr>
          <p:nvPr/>
        </p:nvCxnSpPr>
        <p:spPr>
          <a:xfrm>
            <a:off x="4477610" y="3676024"/>
            <a:ext cx="1429882" cy="988602"/>
          </a:xfrm>
          <a:prstGeom prst="straightConnector1">
            <a:avLst/>
          </a:prstGeom>
          <a:ln>
            <a:prstDash val="soli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35" name="Straight Arrow Connector 1034">
            <a:extLst>
              <a:ext uri="{FF2B5EF4-FFF2-40B4-BE49-F238E27FC236}">
                <a16:creationId xmlns:a16="http://schemas.microsoft.com/office/drawing/2014/main" id="{219A867F-739C-AE37-81A9-4A74DBD343A5}"/>
              </a:ext>
            </a:extLst>
          </p:cNvPr>
          <p:cNvCxnSpPr>
            <a:cxnSpLocks/>
            <a:stCxn id="18" idx="2"/>
          </p:cNvCxnSpPr>
          <p:nvPr/>
        </p:nvCxnSpPr>
        <p:spPr>
          <a:xfrm flipH="1">
            <a:off x="4980983" y="5061693"/>
            <a:ext cx="926509" cy="616590"/>
          </a:xfrm>
          <a:prstGeom prst="straightConnector1">
            <a:avLst/>
          </a:prstGeom>
          <a:ln>
            <a:prstDash val="soli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37" name="Straight Arrow Connector 1036">
            <a:extLst>
              <a:ext uri="{FF2B5EF4-FFF2-40B4-BE49-F238E27FC236}">
                <a16:creationId xmlns:a16="http://schemas.microsoft.com/office/drawing/2014/main" id="{96877178-75CD-A078-3F2B-6B42F5C4BBC2}"/>
              </a:ext>
            </a:extLst>
          </p:cNvPr>
          <p:cNvCxnSpPr>
            <a:cxnSpLocks/>
            <a:endCxn id="37" idx="0"/>
          </p:cNvCxnSpPr>
          <p:nvPr/>
        </p:nvCxnSpPr>
        <p:spPr>
          <a:xfrm>
            <a:off x="5912988" y="5105139"/>
            <a:ext cx="1165470" cy="573144"/>
          </a:xfrm>
          <a:prstGeom prst="straightConnector1">
            <a:avLst/>
          </a:prstGeom>
          <a:ln>
            <a:prstDash val="sysDot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41" name="TextBox 1040">
                <a:extLst>
                  <a:ext uri="{FF2B5EF4-FFF2-40B4-BE49-F238E27FC236}">
                    <a16:creationId xmlns:a16="http://schemas.microsoft.com/office/drawing/2014/main" id="{DB20AE4B-2424-D57A-1C1D-42606777179F}"/>
                  </a:ext>
                </a:extLst>
              </p:cNvPr>
              <p:cNvSpPr txBox="1"/>
              <p:nvPr/>
            </p:nvSpPr>
            <p:spPr>
              <a:xfrm>
                <a:off x="2738042" y="2381044"/>
                <a:ext cx="808903" cy="2154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IN" sz="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IN" sz="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if</m:t>
                    </m:r>
                    <m:r>
                      <a:rPr lang="en-IN" sz="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(</m:t>
                    </m:r>
                    <m:r>
                      <a:rPr lang="en-IN" sz="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𝑂𝑝𝑡𝐾𝑛𝐶h</m:t>
                    </m:r>
                    <m:r>
                      <a:rPr lang="en-IN" sz="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IN" sz="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41" name="TextBox 1040">
                <a:extLst>
                  <a:ext uri="{FF2B5EF4-FFF2-40B4-BE49-F238E27FC236}">
                    <a16:creationId xmlns:a16="http://schemas.microsoft.com/office/drawing/2014/main" id="{DB20AE4B-2424-D57A-1C1D-4260677717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8042" y="2381044"/>
                <a:ext cx="808903" cy="215444"/>
              </a:xfrm>
              <a:prstGeom prst="rect">
                <a:avLst/>
              </a:prstGeom>
              <a:blipFill>
                <a:blip r:embed="rId12"/>
                <a:stretch>
                  <a:fillRect b="-2857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2" name="TextBox 1041">
                <a:extLst>
                  <a:ext uri="{FF2B5EF4-FFF2-40B4-BE49-F238E27FC236}">
                    <a16:creationId xmlns:a16="http://schemas.microsoft.com/office/drawing/2014/main" id="{19F72CBC-0B0F-6B74-844B-290A64D3650B}"/>
                  </a:ext>
                </a:extLst>
              </p:cNvPr>
              <p:cNvSpPr txBox="1"/>
              <p:nvPr/>
            </p:nvSpPr>
            <p:spPr>
              <a:xfrm>
                <a:off x="6032190" y="5242583"/>
                <a:ext cx="808903" cy="2154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IN" sz="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IN" sz="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if</m:t>
                    </m:r>
                    <m:r>
                      <a:rPr lang="en-IN" sz="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(</m:t>
                    </m:r>
                    <m:r>
                      <a:rPr lang="en-IN" sz="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𝑂𝑝𝑡𝐾𝑛𝐶h</m:t>
                    </m:r>
                    <m:r>
                      <a:rPr lang="en-IN" sz="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IN" sz="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42" name="TextBox 1041">
                <a:extLst>
                  <a:ext uri="{FF2B5EF4-FFF2-40B4-BE49-F238E27FC236}">
                    <a16:creationId xmlns:a16="http://schemas.microsoft.com/office/drawing/2014/main" id="{19F72CBC-0B0F-6B74-844B-290A64D365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2190" y="5242583"/>
                <a:ext cx="808903" cy="215444"/>
              </a:xfrm>
              <a:prstGeom prst="rect">
                <a:avLst/>
              </a:prstGeom>
              <a:blipFill>
                <a:blip r:embed="rId13"/>
                <a:stretch>
                  <a:fillRect b="-2857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3" name="TextBox 1042">
                <a:extLst>
                  <a:ext uri="{FF2B5EF4-FFF2-40B4-BE49-F238E27FC236}">
                    <a16:creationId xmlns:a16="http://schemas.microsoft.com/office/drawing/2014/main" id="{107E0ED8-F662-0810-00A6-60695D2A742F}"/>
                  </a:ext>
                </a:extLst>
              </p:cNvPr>
              <p:cNvSpPr txBox="1"/>
              <p:nvPr/>
            </p:nvSpPr>
            <p:spPr>
              <a:xfrm>
                <a:off x="10801907" y="2778722"/>
                <a:ext cx="808903" cy="2154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IN" sz="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IN" sz="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if</m:t>
                    </m:r>
                    <m:r>
                      <a:rPr lang="en-IN" sz="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(</m:t>
                    </m:r>
                    <m:r>
                      <a:rPr lang="en-IN" sz="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𝑂𝑝𝑡𝑃𝑃</m:t>
                    </m:r>
                    <m:r>
                      <a:rPr lang="en-IN" sz="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IN" sz="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43" name="TextBox 1042">
                <a:extLst>
                  <a:ext uri="{FF2B5EF4-FFF2-40B4-BE49-F238E27FC236}">
                    <a16:creationId xmlns:a16="http://schemas.microsoft.com/office/drawing/2014/main" id="{107E0ED8-F662-0810-00A6-60695D2A74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1907" y="2778722"/>
                <a:ext cx="808903" cy="215444"/>
              </a:xfrm>
              <a:prstGeom prst="rect">
                <a:avLst/>
              </a:prstGeom>
              <a:blipFill>
                <a:blip r:embed="rId14"/>
                <a:stretch>
                  <a:fillRect b="-2857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4" name="TextBox 1043">
                <a:extLst>
                  <a:ext uri="{FF2B5EF4-FFF2-40B4-BE49-F238E27FC236}">
                    <a16:creationId xmlns:a16="http://schemas.microsoft.com/office/drawing/2014/main" id="{B8B5AFE9-835D-1488-E2FC-92E2801A0266}"/>
                  </a:ext>
                </a:extLst>
              </p:cNvPr>
              <p:cNvSpPr txBox="1"/>
              <p:nvPr/>
            </p:nvSpPr>
            <p:spPr>
              <a:xfrm>
                <a:off x="7756632" y="3167594"/>
                <a:ext cx="912845" cy="2154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IN" sz="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IN" sz="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if</m:t>
                    </m:r>
                    <m:r>
                      <a:rPr lang="en-IN" sz="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(</m:t>
                    </m:r>
                    <m:r>
                      <a:rPr lang="en-IN" sz="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𝑂𝑝𝑡𝐹𝑎𝑠𝑡𝑉𝑜𝑙</m:t>
                    </m:r>
                    <m:r>
                      <a:rPr lang="en-IN" sz="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IN" sz="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44" name="TextBox 1043">
                <a:extLst>
                  <a:ext uri="{FF2B5EF4-FFF2-40B4-BE49-F238E27FC236}">
                    <a16:creationId xmlns:a16="http://schemas.microsoft.com/office/drawing/2014/main" id="{B8B5AFE9-835D-1488-E2FC-92E2801A0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6632" y="3167594"/>
                <a:ext cx="912845" cy="215444"/>
              </a:xfrm>
              <a:prstGeom prst="rect">
                <a:avLst/>
              </a:prstGeom>
              <a:blipFill>
                <a:blip r:embed="rId15"/>
                <a:stretch>
                  <a:fillRect b="-2857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5" name="TextBox 1044">
                <a:extLst>
                  <a:ext uri="{FF2B5EF4-FFF2-40B4-BE49-F238E27FC236}">
                    <a16:creationId xmlns:a16="http://schemas.microsoft.com/office/drawing/2014/main" id="{92014C39-09B2-911C-1C52-9651E42CCC81}"/>
                  </a:ext>
                </a:extLst>
              </p:cNvPr>
              <p:cNvSpPr txBox="1"/>
              <p:nvPr/>
            </p:nvSpPr>
            <p:spPr>
              <a:xfrm>
                <a:off x="8929938" y="3731965"/>
                <a:ext cx="1192258" cy="2154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IN" sz="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IN" sz="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if</m:t>
                    </m:r>
                    <m:r>
                      <a:rPr lang="en-IN" sz="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(</m:t>
                    </m:r>
                    <m:r>
                      <a:rPr lang="en-IN" sz="8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𝑂𝑝𝑡</m:t>
                    </m:r>
                    <m:r>
                      <a:rPr lang="en-IN" sz="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𝑊𝑡𝐹𝑙𝑑</m:t>
                    </m:r>
                    <m:r>
                      <a:rPr lang="en-IN" sz="8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𝐹𝑎𝑠𝑡𝑉𝑜𝑙</m:t>
                    </m:r>
                    <m:r>
                      <a:rPr lang="en-IN" sz="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IN" sz="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45" name="TextBox 1044">
                <a:extLst>
                  <a:ext uri="{FF2B5EF4-FFF2-40B4-BE49-F238E27FC236}">
                    <a16:creationId xmlns:a16="http://schemas.microsoft.com/office/drawing/2014/main" id="{92014C39-09B2-911C-1C52-9651E42CCC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9938" y="3731965"/>
                <a:ext cx="1192258" cy="215444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48" name="Arrow: Right 1047">
            <a:extLst>
              <a:ext uri="{FF2B5EF4-FFF2-40B4-BE49-F238E27FC236}">
                <a16:creationId xmlns:a16="http://schemas.microsoft.com/office/drawing/2014/main" id="{75C2A547-E4E0-22D0-44BC-31DDF66A5981}"/>
              </a:ext>
            </a:extLst>
          </p:cNvPr>
          <p:cNvSpPr/>
          <p:nvPr/>
        </p:nvSpPr>
        <p:spPr>
          <a:xfrm>
            <a:off x="2044911" y="1767643"/>
            <a:ext cx="352002" cy="68228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F012830-F374-FA6D-1973-A3BCAF879FA5}"/>
              </a:ext>
            </a:extLst>
          </p:cNvPr>
          <p:cNvSpPr/>
          <p:nvPr/>
        </p:nvSpPr>
        <p:spPr>
          <a:xfrm>
            <a:off x="7160045" y="2190345"/>
            <a:ext cx="1231196" cy="655905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A11AFB1-50B8-87B5-1185-48C5E83EAAF2}"/>
              </a:ext>
            </a:extLst>
          </p:cNvPr>
          <p:cNvSpPr/>
          <p:nvPr/>
        </p:nvSpPr>
        <p:spPr>
          <a:xfrm>
            <a:off x="4389985" y="5561960"/>
            <a:ext cx="1231196" cy="655905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00A019A-FE95-10B1-47A4-A9EFB2E0D385}"/>
              </a:ext>
            </a:extLst>
          </p:cNvPr>
          <p:cNvSpPr/>
          <p:nvPr/>
        </p:nvSpPr>
        <p:spPr>
          <a:xfrm>
            <a:off x="235059" y="3918231"/>
            <a:ext cx="1283632" cy="397067"/>
          </a:xfrm>
          <a:prstGeom prst="rect">
            <a:avLst/>
          </a:prstGeom>
          <a:solidFill>
            <a:srgbClr val="F984E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CD734D8-1A3B-F94C-9858-A7526D68F33D}"/>
              </a:ext>
            </a:extLst>
          </p:cNvPr>
          <p:cNvSpPr/>
          <p:nvPr/>
        </p:nvSpPr>
        <p:spPr>
          <a:xfrm>
            <a:off x="242424" y="4737011"/>
            <a:ext cx="1283632" cy="39706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F363C87-0D51-A071-CF70-1315B0EC9B62}"/>
              </a:ext>
            </a:extLst>
          </p:cNvPr>
          <p:cNvSpPr txBox="1"/>
          <p:nvPr/>
        </p:nvSpPr>
        <p:spPr>
          <a:xfrm>
            <a:off x="468488" y="4328835"/>
            <a:ext cx="116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CUDA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CF384DC-A108-9510-D815-40FC50D16A5C}"/>
              </a:ext>
            </a:extLst>
          </p:cNvPr>
          <p:cNvSpPr txBox="1"/>
          <p:nvPr/>
        </p:nvSpPr>
        <p:spPr>
          <a:xfrm>
            <a:off x="60177" y="5175484"/>
            <a:ext cx="2378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OpenMP + CUDA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D831DD60-04B2-A9EA-BABD-0BD52901BF39}"/>
              </a:ext>
            </a:extLst>
          </p:cNvPr>
          <p:cNvSpPr/>
          <p:nvPr/>
        </p:nvSpPr>
        <p:spPr>
          <a:xfrm>
            <a:off x="242424" y="3099451"/>
            <a:ext cx="1283632" cy="39706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AAC4A29-20A2-29B3-7A6E-4B2645553AE3}"/>
              </a:ext>
            </a:extLst>
          </p:cNvPr>
          <p:cNvSpPr txBox="1"/>
          <p:nvPr/>
        </p:nvSpPr>
        <p:spPr>
          <a:xfrm>
            <a:off x="374697" y="3532139"/>
            <a:ext cx="116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OpenMP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5FDE921-1258-D954-3EBD-C5E2C9E1520E}"/>
              </a:ext>
            </a:extLst>
          </p:cNvPr>
          <p:cNvSpPr txBox="1"/>
          <p:nvPr/>
        </p:nvSpPr>
        <p:spPr>
          <a:xfrm>
            <a:off x="5703646" y="2309666"/>
            <a:ext cx="127942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 err="1">
                <a:latin typeface="Arial" panose="020B0604020202020204" pitchFamily="34" charset="0"/>
                <a:cs typeface="Arial" panose="020B0604020202020204" pitchFamily="34" charset="0"/>
              </a:rPr>
              <a:t>InvertMatrix</a:t>
            </a:r>
            <a:r>
              <a:rPr lang="en-IN" sz="1000" dirty="0"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  <a:p>
            <a:r>
              <a:rPr lang="en-IN" sz="700" dirty="0">
                <a:latin typeface="Arial" panose="020B0604020202020204" pitchFamily="34" charset="0"/>
                <a:cs typeface="Arial" panose="020B0604020202020204" pitchFamily="34" charset="0"/>
              </a:rPr>
              <a:t>     (</a:t>
            </a:r>
            <a:r>
              <a:rPr lang="en-IN" sz="700" b="1" dirty="0">
                <a:latin typeface="Arial" panose="020B0604020202020204" pitchFamily="34" charset="0"/>
                <a:cs typeface="Arial" panose="020B0604020202020204" pitchFamily="34" charset="0"/>
              </a:rPr>
              <a:t> LU </a:t>
            </a:r>
            <a:r>
              <a:rPr lang="en-IN" sz="7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IN" sz="700" b="1" dirty="0">
                <a:latin typeface="Arial" panose="020B0604020202020204" pitchFamily="34" charset="0"/>
                <a:cs typeface="Arial" panose="020B0604020202020204" pitchFamily="34" charset="0"/>
              </a:rPr>
              <a:t>SVD</a:t>
            </a:r>
            <a:r>
              <a:rPr lang="en-IN" sz="700" dirty="0">
                <a:latin typeface="Arial" panose="020B0604020202020204" pitchFamily="34" charset="0"/>
                <a:cs typeface="Arial" panose="020B0604020202020204" pitchFamily="34" charset="0"/>
              </a:rPr>
              <a:t> 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324AEB-FC60-4170-193F-F13EA4D7232F}"/>
              </a:ext>
            </a:extLst>
          </p:cNvPr>
          <p:cNvSpPr txBox="1"/>
          <p:nvPr/>
        </p:nvSpPr>
        <p:spPr>
          <a:xfrm>
            <a:off x="5551577" y="2056834"/>
            <a:ext cx="12040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mins 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</a:t>
            </a:r>
            <a:r>
              <a:rPr lang="en-IN" sz="1100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IN" sz="11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1 min</a:t>
            </a:r>
            <a:endParaRPr lang="en-IN" sz="11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3751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62972-3449-42D1-8185-B4BEFD52A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024" y="654943"/>
            <a:ext cx="10517281" cy="635817"/>
          </a:xfrm>
        </p:spPr>
        <p:txBody>
          <a:bodyPr>
            <a:noAutofit/>
          </a:bodyPr>
          <a:lstStyle/>
          <a:p>
            <a:r>
              <a:rPr lang="en-IN" b="1" dirty="0">
                <a:solidFill>
                  <a:srgbClr val="9A043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Application for THGEM simulation</a:t>
            </a:r>
            <a:endParaRPr lang="en-US" b="1" dirty="0">
              <a:solidFill>
                <a:srgbClr val="9A043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467827" y="6423914"/>
            <a:ext cx="1864992" cy="365125"/>
          </a:xfrm>
        </p:spPr>
        <p:txBody>
          <a:bodyPr/>
          <a:lstStyle/>
          <a:p>
            <a:r>
              <a:rPr lang="en-US" sz="1100" b="1" dirty="0">
                <a:latin typeface="Bahnschrift SemiBold" panose="020B0502040204020203" pitchFamily="34" charset="0"/>
              </a:rPr>
              <a:t>17 June 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z="1800" b="1">
                <a:latin typeface="Bahnschrift SemiBold" panose="020B0502040204020203" pitchFamily="34" charset="0"/>
              </a:rPr>
              <a:t>11</a:t>
            </a:fld>
            <a:endParaRPr lang="en-US" sz="1800" b="1" dirty="0">
              <a:latin typeface="Bahnschrift SemiBold" panose="020B0502040204020203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06" y="6016868"/>
            <a:ext cx="890437" cy="852681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581024" y="1282877"/>
            <a:ext cx="10233815" cy="1564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IN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Staggered THGEM geometry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has been modelled in neBEM </a:t>
            </a:r>
            <a:r>
              <a:rPr lang="en-IN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repeating a unit cell, consisting of two holes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Same approach has been adopted for</a:t>
            </a:r>
            <a:r>
              <a:rPr lang="en-IN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COMSOL Multiphysics also.</a:t>
            </a:r>
          </a:p>
          <a:p>
            <a:pPr marL="285750" indent="-285750">
              <a:lnSpc>
                <a:spcPct val="125000"/>
              </a:lnSpc>
              <a:buFont typeface="Wingdings" panose="05000000000000000000" pitchFamily="2" charset="2"/>
              <a:buChar char="Ø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neBEM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N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 repetitions</a:t>
            </a:r>
            <a:r>
              <a:rPr lang="en-IN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 been used in  ± X and ± Y direction.</a:t>
            </a:r>
          </a:p>
          <a:p>
            <a:pPr marL="285750" indent="-285750">
              <a:lnSpc>
                <a:spcPct val="125000"/>
              </a:lnSpc>
              <a:buFont typeface="Wingdings" panose="05000000000000000000" pitchFamily="2" charset="2"/>
              <a:buChar char="Ø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creation of surface mesh, the </a:t>
            </a:r>
            <a:r>
              <a:rPr lang="en-IN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THGEM model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contains </a:t>
            </a:r>
            <a:r>
              <a:rPr lang="en-IN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10622 elements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neBEM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AE4442D-8F2A-647F-80B2-630A7C21A81B}"/>
              </a:ext>
            </a:extLst>
          </p:cNvPr>
          <p:cNvGrpSpPr/>
          <p:nvPr/>
        </p:nvGrpSpPr>
        <p:grpSpPr>
          <a:xfrm>
            <a:off x="3507570" y="3009182"/>
            <a:ext cx="2010585" cy="3025232"/>
            <a:chOff x="3507570" y="2878558"/>
            <a:chExt cx="2010585" cy="3025232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596" t="4618" r="15596" b="3077"/>
            <a:stretch/>
          </p:blipFill>
          <p:spPr>
            <a:xfrm>
              <a:off x="3507570" y="2878558"/>
              <a:ext cx="2010585" cy="2653676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134AF2E-D732-2AB7-5A78-024854B4F2E2}"/>
                </a:ext>
              </a:extLst>
            </p:cNvPr>
            <p:cNvSpPr txBox="1"/>
            <p:nvPr/>
          </p:nvSpPr>
          <p:spPr>
            <a:xfrm>
              <a:off x="3611378" y="5565236"/>
              <a:ext cx="180049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Unit cell in </a:t>
              </a:r>
              <a:r>
                <a:rPr lang="en-IN" sz="16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neBEM</a:t>
              </a:r>
              <a:endParaRPr lang="en-IN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958E80CE-4ED7-FCA9-523E-6327C878C681}"/>
              </a:ext>
            </a:extLst>
          </p:cNvPr>
          <p:cNvGrpSpPr/>
          <p:nvPr/>
        </p:nvGrpSpPr>
        <p:grpSpPr>
          <a:xfrm>
            <a:off x="5919460" y="3188986"/>
            <a:ext cx="5756920" cy="2399467"/>
            <a:chOff x="6262350" y="3090446"/>
            <a:chExt cx="5756920" cy="239946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0797" y="3457405"/>
              <a:ext cx="3628473" cy="2032508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62350" y="3099204"/>
              <a:ext cx="2095784" cy="2388114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F8E4C0F-8F69-370F-219B-78BD1A6DE355}"/>
                </a:ext>
              </a:extLst>
            </p:cNvPr>
            <p:cNvSpPr txBox="1"/>
            <p:nvPr/>
          </p:nvSpPr>
          <p:spPr>
            <a:xfrm>
              <a:off x="8681814" y="3090446"/>
              <a:ext cx="276389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Unit cell repeated in COMSOL</a:t>
              </a:r>
            </a:p>
          </p:txBody>
        </p:sp>
      </p:grpSp>
      <p:pic>
        <p:nvPicPr>
          <p:cNvPr id="13" name="Picture 4" descr="Adamas University">
            <a:extLst>
              <a:ext uri="{FF2B5EF4-FFF2-40B4-BE49-F238E27FC236}">
                <a16:creationId xmlns:a16="http://schemas.microsoft.com/office/drawing/2014/main" id="{C5119542-54C3-CF29-008D-3A2E03163D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730" y="6018443"/>
            <a:ext cx="890437" cy="832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561C0E4-3EAA-1E4B-472A-5E7B6926DA35}"/>
              </a:ext>
            </a:extLst>
          </p:cNvPr>
          <p:cNvCxnSpPr/>
          <p:nvPr/>
        </p:nvCxnSpPr>
        <p:spPr>
          <a:xfrm>
            <a:off x="5528315" y="3712794"/>
            <a:ext cx="40130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6D8E09D-C9C4-1987-1321-BED7BE5B5135}"/>
              </a:ext>
            </a:extLst>
          </p:cNvPr>
          <p:cNvCxnSpPr/>
          <p:nvPr/>
        </p:nvCxnSpPr>
        <p:spPr>
          <a:xfrm flipV="1">
            <a:off x="8649730" y="5004486"/>
            <a:ext cx="0" cy="44484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AF6F857-785B-B562-7F09-43AF7B3B8684}"/>
              </a:ext>
            </a:extLst>
          </p:cNvPr>
          <p:cNvSpPr txBox="1"/>
          <p:nvPr/>
        </p:nvSpPr>
        <p:spPr>
          <a:xfrm>
            <a:off x="5779561" y="3732011"/>
            <a:ext cx="247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X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B582A2F-202C-633B-2830-DECBC03BD483}"/>
              </a:ext>
            </a:extLst>
          </p:cNvPr>
          <p:cNvSpPr txBox="1"/>
          <p:nvPr/>
        </p:nvSpPr>
        <p:spPr>
          <a:xfrm>
            <a:off x="8649730" y="5343085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/>
              <a:t>Z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0F3E3E9-3C51-6802-FE39-E6B7C757207D}"/>
              </a:ext>
            </a:extLst>
          </p:cNvPr>
          <p:cNvCxnSpPr/>
          <p:nvPr/>
        </p:nvCxnSpPr>
        <p:spPr>
          <a:xfrm flipV="1">
            <a:off x="5527581" y="3266297"/>
            <a:ext cx="0" cy="44484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BCE57D0-26B0-FD99-C23B-000BBAC20C85}"/>
              </a:ext>
            </a:extLst>
          </p:cNvPr>
          <p:cNvSpPr txBox="1"/>
          <p:nvPr/>
        </p:nvSpPr>
        <p:spPr>
          <a:xfrm>
            <a:off x="5525290" y="3080099"/>
            <a:ext cx="247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Y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3019" y="3009182"/>
            <a:ext cx="2947516" cy="284458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85846A2-E386-D5ED-9350-656AFB187E3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25119" y="6364310"/>
            <a:ext cx="1260950" cy="4247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771030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5E0AC2-5B04-2700-3482-B8A4BB8397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2EFECF-E413-54D0-6C25-198C5DEB9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054" y="360134"/>
            <a:ext cx="10517281" cy="635817"/>
          </a:xfrm>
        </p:spPr>
        <p:txBody>
          <a:bodyPr>
            <a:noAutofit/>
          </a:bodyPr>
          <a:lstStyle/>
          <a:p>
            <a:r>
              <a:rPr lang="en-IN" sz="2000" b="1" dirty="0">
                <a:solidFill>
                  <a:srgbClr val="9A043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Evaluation of Electric Field</a:t>
            </a:r>
            <a:endParaRPr lang="en-US" sz="2000" b="1" dirty="0">
              <a:solidFill>
                <a:srgbClr val="9A043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0ED4E9-D4B4-3E84-E6EE-E5F171B2E8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458302" y="6504599"/>
            <a:ext cx="1864992" cy="365125"/>
          </a:xfrm>
        </p:spPr>
        <p:txBody>
          <a:bodyPr/>
          <a:lstStyle/>
          <a:p>
            <a:r>
              <a:rPr lang="en-US" sz="1100" b="1" dirty="0">
                <a:latin typeface="Bahnschrift SemiBold" panose="020B0502040204020203" pitchFamily="34" charset="0"/>
              </a:rPr>
              <a:t>17 June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C550AD-969F-EBD4-2DD6-5FBD38BE4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z="1800" b="1">
                <a:latin typeface="Bahnschrift SemiBold" panose="020B0502040204020203" pitchFamily="34" charset="0"/>
              </a:rPr>
              <a:t>12</a:t>
            </a:fld>
            <a:endParaRPr lang="en-US" sz="1800" b="1" dirty="0">
              <a:latin typeface="Bahnschrift SemiBold" panose="020B0502040204020203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3FAA610-38CF-B8C3-C354-DEE3F3CF877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06" y="6016868"/>
            <a:ext cx="890437" cy="85268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565A62A-9A3C-BAFD-88FA-DEB5C6D304FA}"/>
              </a:ext>
            </a:extLst>
          </p:cNvPr>
          <p:cNvSpPr/>
          <p:nvPr/>
        </p:nvSpPr>
        <p:spPr>
          <a:xfrm>
            <a:off x="82040" y="1073187"/>
            <a:ext cx="4916909" cy="47977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Both methods capture the general field trend, </a:t>
            </a:r>
            <a:r>
              <a:rPr lang="en-US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neBEM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exhibits sharper field variations near the copper edge, whereas </a:t>
            </a:r>
            <a:r>
              <a:rPr lang="en-U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COMSOL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tends to smooth out these variations. 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en-IN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Meshing 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calibrated for: </a:t>
            </a:r>
            <a:r>
              <a:rPr lang="en-US" sz="1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Fluid Dynamics + extremely fine</a:t>
            </a:r>
            <a:r>
              <a:rPr lang="en-US" sz="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Given </a:t>
            </a:r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neBEM’s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ability to represent intricate boundary conditions more precisely, we expect it to provide a more promising solution in such regions of high field gradients.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C105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Further refinements and benchmarking are necessary for a more detailed quantitative assessment.</a:t>
            </a:r>
            <a:endParaRPr lang="en-IN" dirty="0">
              <a:solidFill>
                <a:srgbClr val="C1053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4" descr="Adamas University">
            <a:extLst>
              <a:ext uri="{FF2B5EF4-FFF2-40B4-BE49-F238E27FC236}">
                <a16:creationId xmlns:a16="http://schemas.microsoft.com/office/drawing/2014/main" id="{814AFE99-04A2-9C73-E66A-2FB8C5382C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730" y="6018443"/>
            <a:ext cx="890437" cy="832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9B5AFBD-48CF-2ADA-2B97-953879D66B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5119" y="6364310"/>
            <a:ext cx="1260950" cy="424729"/>
          </a:xfrm>
          <a:prstGeom prst="rect">
            <a:avLst/>
          </a:prstGeom>
          <a:noFill/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9C6F0C2-374D-D4CA-9707-2F05F9E54F0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618" y="629205"/>
            <a:ext cx="5009061" cy="30054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8B69C75-4193-E4D8-6D89-6D5543A5F0E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4731" y="3638520"/>
            <a:ext cx="4752723" cy="2864562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56DCB200-3DEC-4B8B-CF4C-77C223EE3FC3}"/>
              </a:ext>
            </a:extLst>
          </p:cNvPr>
          <p:cNvSpPr/>
          <p:nvPr/>
        </p:nvSpPr>
        <p:spPr>
          <a:xfrm>
            <a:off x="10619441" y="1371600"/>
            <a:ext cx="405441" cy="845389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7164AB6-6A82-0697-F59F-16D002F764C5}"/>
              </a:ext>
            </a:extLst>
          </p:cNvPr>
          <p:cNvSpPr/>
          <p:nvPr/>
        </p:nvSpPr>
        <p:spPr>
          <a:xfrm>
            <a:off x="11585255" y="1371600"/>
            <a:ext cx="405441" cy="845389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1A99F76-75AE-048F-FD77-B38C5A975DB1}"/>
              </a:ext>
            </a:extLst>
          </p:cNvPr>
          <p:cNvSpPr/>
          <p:nvPr/>
        </p:nvSpPr>
        <p:spPr>
          <a:xfrm>
            <a:off x="11679562" y="1251473"/>
            <a:ext cx="309466" cy="120735"/>
          </a:xfrm>
          <a:prstGeom prst="rect">
            <a:avLst/>
          </a:prstGeom>
          <a:solidFill>
            <a:srgbClr val="E05E20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2204C74-3A9E-4EEC-EA08-AAFF7B9DCCD6}"/>
              </a:ext>
            </a:extLst>
          </p:cNvPr>
          <p:cNvSpPr/>
          <p:nvPr/>
        </p:nvSpPr>
        <p:spPr>
          <a:xfrm>
            <a:off x="11679562" y="2216989"/>
            <a:ext cx="309466" cy="120735"/>
          </a:xfrm>
          <a:prstGeom prst="rect">
            <a:avLst/>
          </a:prstGeom>
          <a:solidFill>
            <a:srgbClr val="E05E20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40C7F0B-B69E-4BC7-A70A-11997C774A75}"/>
              </a:ext>
            </a:extLst>
          </p:cNvPr>
          <p:cNvSpPr/>
          <p:nvPr/>
        </p:nvSpPr>
        <p:spPr>
          <a:xfrm>
            <a:off x="10620694" y="2216989"/>
            <a:ext cx="309466" cy="120735"/>
          </a:xfrm>
          <a:prstGeom prst="rect">
            <a:avLst/>
          </a:prstGeom>
          <a:solidFill>
            <a:srgbClr val="E05E20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200B732-A540-C3E7-398A-D19AE89793CD}"/>
              </a:ext>
            </a:extLst>
          </p:cNvPr>
          <p:cNvSpPr/>
          <p:nvPr/>
        </p:nvSpPr>
        <p:spPr>
          <a:xfrm>
            <a:off x="10620694" y="1250865"/>
            <a:ext cx="309466" cy="120735"/>
          </a:xfrm>
          <a:prstGeom prst="rect">
            <a:avLst/>
          </a:prstGeom>
          <a:solidFill>
            <a:srgbClr val="E05E20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9CDA9E6-AEF7-0802-8A15-23F7FFE38D25}"/>
              </a:ext>
            </a:extLst>
          </p:cNvPr>
          <p:cNvCxnSpPr>
            <a:cxnSpLocks/>
            <a:stCxn id="16" idx="1"/>
            <a:endCxn id="19" idx="3"/>
          </p:cNvCxnSpPr>
          <p:nvPr/>
        </p:nvCxnSpPr>
        <p:spPr>
          <a:xfrm>
            <a:off x="10619441" y="1794295"/>
            <a:ext cx="1371255" cy="0"/>
          </a:xfrm>
          <a:prstGeom prst="line">
            <a:avLst/>
          </a:prstGeom>
          <a:ln w="19050" cap="flat" cmpd="sng" algn="ctr">
            <a:solidFill>
              <a:srgbClr val="FF99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31CA794-84A1-6CBB-AA08-DEEC74B875B3}"/>
              </a:ext>
            </a:extLst>
          </p:cNvPr>
          <p:cNvCxnSpPr/>
          <p:nvPr/>
        </p:nvCxnSpPr>
        <p:spPr>
          <a:xfrm>
            <a:off x="10953676" y="1143350"/>
            <a:ext cx="0" cy="1267035"/>
          </a:xfrm>
          <a:prstGeom prst="line">
            <a:avLst/>
          </a:prstGeom>
          <a:ln w="19050" cap="flat" cmpd="sng" algn="ctr">
            <a:solidFill>
              <a:srgbClr val="F984E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5" name="Connector: Elbow 44">
            <a:extLst>
              <a:ext uri="{FF2B5EF4-FFF2-40B4-BE49-F238E27FC236}">
                <a16:creationId xmlns:a16="http://schemas.microsoft.com/office/drawing/2014/main" id="{A4EDB253-344E-EC97-CA73-75E4F34B68A6}"/>
              </a:ext>
            </a:extLst>
          </p:cNvPr>
          <p:cNvCxnSpPr>
            <a:cxnSpLocks/>
          </p:cNvCxnSpPr>
          <p:nvPr/>
        </p:nvCxnSpPr>
        <p:spPr>
          <a:xfrm rot="10800000">
            <a:off x="9977036" y="1626517"/>
            <a:ext cx="581264" cy="167777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F7B1F704-951B-5403-63B3-F8F8C9C3B3E9}"/>
              </a:ext>
            </a:extLst>
          </p:cNvPr>
          <p:cNvCxnSpPr>
            <a:cxnSpLocks/>
          </p:cNvCxnSpPr>
          <p:nvPr/>
        </p:nvCxnSpPr>
        <p:spPr>
          <a:xfrm flipH="1">
            <a:off x="9935953" y="2458003"/>
            <a:ext cx="994207" cy="117663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Connector: Elbow 55">
            <a:extLst>
              <a:ext uri="{FF2B5EF4-FFF2-40B4-BE49-F238E27FC236}">
                <a16:creationId xmlns:a16="http://schemas.microsoft.com/office/drawing/2014/main" id="{52976B1C-041C-53F4-4A5C-6E5BC1438679}"/>
              </a:ext>
            </a:extLst>
          </p:cNvPr>
          <p:cNvCxnSpPr/>
          <p:nvPr/>
        </p:nvCxnSpPr>
        <p:spPr>
          <a:xfrm rot="16200000" flipH="1">
            <a:off x="11672861" y="2565931"/>
            <a:ext cx="376518" cy="146290"/>
          </a:xfrm>
          <a:prstGeom prst="bentConnector3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520C5805-9451-30A3-F17E-D2D09887E96E}"/>
              </a:ext>
            </a:extLst>
          </p:cNvPr>
          <p:cNvSpPr/>
          <p:nvPr/>
        </p:nvSpPr>
        <p:spPr>
          <a:xfrm>
            <a:off x="11787743" y="2653496"/>
            <a:ext cx="201053" cy="2963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9A3F6441-0F60-3410-E190-38BA26F17FD9}"/>
              </a:ext>
            </a:extLst>
          </p:cNvPr>
          <p:cNvSpPr/>
          <p:nvPr/>
        </p:nvSpPr>
        <p:spPr>
          <a:xfrm>
            <a:off x="11764055" y="2611612"/>
            <a:ext cx="224741" cy="18466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X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2B796D5-A991-54E5-447C-9CE03A617655}"/>
              </a:ext>
            </a:extLst>
          </p:cNvPr>
          <p:cNvSpPr/>
          <p:nvPr/>
        </p:nvSpPr>
        <p:spPr>
          <a:xfrm>
            <a:off x="11585254" y="2458003"/>
            <a:ext cx="224742" cy="18466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Z</a:t>
            </a:r>
            <a:endParaRPr lang="en-US" sz="6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30618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8A8F4C-35E8-DDC3-19CB-CC60A1716F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011A4A-24E0-3FC1-C217-EC3502B1F8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458302" y="6423914"/>
            <a:ext cx="1864992" cy="365125"/>
          </a:xfrm>
        </p:spPr>
        <p:txBody>
          <a:bodyPr/>
          <a:lstStyle/>
          <a:p>
            <a:r>
              <a:rPr lang="en-US" sz="1100" b="1" dirty="0">
                <a:latin typeface="Bahnschrift SemiBold" panose="020B0502040204020203" pitchFamily="34" charset="0"/>
              </a:rPr>
              <a:t>17 June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66C44B-252E-2918-A18C-D711964F1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z="1800" b="1">
                <a:latin typeface="Bahnschrift SemiBold" panose="020B0502040204020203" pitchFamily="34" charset="0"/>
              </a:rPr>
              <a:t>13</a:t>
            </a:fld>
            <a:endParaRPr lang="en-US" sz="1800" b="1" dirty="0">
              <a:latin typeface="Bahnschrift SemiBold" panose="020B0502040204020203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C70938C-9FB2-AB78-1D1F-FE7DEF47760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06" y="6016868"/>
            <a:ext cx="890437" cy="8526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C89274F-BB97-C9C9-A671-F947509EE65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5992" y="2939452"/>
            <a:ext cx="2653602" cy="1724308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8FB546E-7EB3-5062-4CC4-27934453E859}"/>
              </a:ext>
            </a:extLst>
          </p:cNvPr>
          <p:cNvSpPr/>
          <p:nvPr/>
        </p:nvSpPr>
        <p:spPr>
          <a:xfrm>
            <a:off x="1955029" y="1848905"/>
            <a:ext cx="3300309" cy="1162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SzPct val="119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70C0"/>
                </a:solidFill>
                <a:latin typeface="Charter-Bold"/>
              </a:rPr>
              <a:t>Intel Xeon(R) Gold 6142</a:t>
            </a:r>
          </a:p>
          <a:p>
            <a:pPr marL="285750" indent="-285750">
              <a:lnSpc>
                <a:spcPct val="150000"/>
              </a:lnSpc>
              <a:buSzPct val="119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70C0"/>
                </a:solidFill>
                <a:latin typeface="Charter-Bold"/>
              </a:rPr>
              <a:t>2.6 GHz, 32 cores</a:t>
            </a:r>
          </a:p>
          <a:p>
            <a:pPr marL="285750" indent="-285750">
              <a:lnSpc>
                <a:spcPct val="150000"/>
              </a:lnSpc>
              <a:buSzPct val="119000"/>
              <a:buFont typeface="Wingdings" panose="05000000000000000000" pitchFamily="2" charset="2"/>
              <a:buChar char="§"/>
            </a:pPr>
            <a:r>
              <a:rPr lang="en-IN" sz="1600" dirty="0">
                <a:solidFill>
                  <a:srgbClr val="0070C0"/>
                </a:solidFill>
                <a:latin typeface="Charter-Bold"/>
              </a:rPr>
              <a:t>64 GB memory</a:t>
            </a:r>
            <a:endParaRPr lang="en-US" sz="1600" dirty="0">
              <a:solidFill>
                <a:srgbClr val="0070C0"/>
              </a:solidFill>
              <a:latin typeface="Charter-Bold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4122B26-B34F-956D-7A57-580ACFCAA409}"/>
              </a:ext>
            </a:extLst>
          </p:cNvPr>
          <p:cNvSpPr/>
          <p:nvPr/>
        </p:nvSpPr>
        <p:spPr>
          <a:xfrm>
            <a:off x="1955961" y="2921334"/>
            <a:ext cx="2571730" cy="19421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50000"/>
              </a:lnSpc>
              <a:buSzPct val="119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7030A0"/>
                </a:solidFill>
                <a:latin typeface="Charter-Bold"/>
              </a:rPr>
              <a:t>NVIDIA T1000 </a:t>
            </a:r>
          </a:p>
          <a:p>
            <a:pPr marL="285750" indent="-285750">
              <a:lnSpc>
                <a:spcPct val="150000"/>
              </a:lnSpc>
              <a:buSzPct val="119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7030A0"/>
                </a:solidFill>
                <a:latin typeface="Charter-Bold"/>
              </a:rPr>
              <a:t>Compute Capability : </a:t>
            </a:r>
            <a:r>
              <a:rPr lang="en-US" sz="1600" dirty="0">
                <a:solidFill>
                  <a:srgbClr val="FF0000"/>
                </a:solidFill>
                <a:latin typeface="Charter-Bold"/>
              </a:rPr>
              <a:t>7.5</a:t>
            </a:r>
          </a:p>
          <a:p>
            <a:pPr marL="285750" indent="-285750">
              <a:lnSpc>
                <a:spcPct val="150000"/>
              </a:lnSpc>
              <a:buSzPct val="119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7030A0"/>
                </a:solidFill>
                <a:latin typeface="Charter-Bold"/>
              </a:rPr>
              <a:t>896 CUDA cores</a:t>
            </a:r>
            <a:endParaRPr lang="en-IN" sz="1600" dirty="0">
              <a:solidFill>
                <a:srgbClr val="7030A0"/>
              </a:solidFill>
              <a:latin typeface="Charter-Bold"/>
            </a:endParaRPr>
          </a:p>
          <a:p>
            <a:pPr marL="285750" indent="-285750">
              <a:lnSpc>
                <a:spcPct val="150000"/>
              </a:lnSpc>
              <a:buSzPct val="119000"/>
              <a:buFont typeface="Wingdings" panose="05000000000000000000" pitchFamily="2" charset="2"/>
              <a:buChar char="§"/>
            </a:pPr>
            <a:r>
              <a:rPr lang="en-IN" sz="1600" dirty="0">
                <a:solidFill>
                  <a:srgbClr val="7030A0"/>
                </a:solidFill>
                <a:latin typeface="Charter-Bold"/>
              </a:rPr>
              <a:t>8 GB memory</a:t>
            </a:r>
            <a:endParaRPr lang="en-US" sz="1600" dirty="0">
              <a:solidFill>
                <a:srgbClr val="7030A0"/>
              </a:solidFill>
              <a:latin typeface="Charter-Bold"/>
            </a:endParaRPr>
          </a:p>
          <a:p>
            <a:pPr marL="285750" indent="-285750">
              <a:lnSpc>
                <a:spcPct val="150000"/>
              </a:lnSpc>
              <a:buSzPct val="119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7030A0"/>
                </a:solidFill>
                <a:latin typeface="Charter-Bold"/>
              </a:rPr>
              <a:t>Clock Rate : 1395 MHz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9A83FAA-8B3B-058E-4A7B-B116333915D3}"/>
              </a:ext>
            </a:extLst>
          </p:cNvPr>
          <p:cNvSpPr/>
          <p:nvPr/>
        </p:nvSpPr>
        <p:spPr>
          <a:xfrm>
            <a:off x="1999091" y="4909558"/>
            <a:ext cx="25589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600" dirty="0">
                <a:solidFill>
                  <a:srgbClr val="CA211E"/>
                </a:solidFill>
                <a:latin typeface="Charter-Bold"/>
              </a:rPr>
              <a:t>CUDA 12.5 </a:t>
            </a:r>
            <a:r>
              <a:rPr lang="en-IN" sz="1600" dirty="0">
                <a:solidFill>
                  <a:srgbClr val="66669A"/>
                </a:solidFill>
                <a:latin typeface="Charter-Bold"/>
              </a:rPr>
              <a:t>with </a:t>
            </a:r>
            <a:r>
              <a:rPr lang="en-IN" sz="1600" dirty="0">
                <a:solidFill>
                  <a:srgbClr val="CA211E"/>
                </a:solidFill>
                <a:latin typeface="Charter-Bold"/>
              </a:rPr>
              <a:t>NVIDIA driver 535 </a:t>
            </a:r>
            <a:r>
              <a:rPr lang="en-IN" sz="1600" dirty="0">
                <a:solidFill>
                  <a:srgbClr val="66669A"/>
                </a:solidFill>
                <a:latin typeface="Charter-Bold"/>
              </a:rPr>
              <a:t>running </a:t>
            </a:r>
            <a:r>
              <a:rPr lang="en-IN" sz="1600" dirty="0">
                <a:solidFill>
                  <a:srgbClr val="CA211E"/>
                </a:solidFill>
                <a:latin typeface="Charter-Bold"/>
              </a:rPr>
              <a:t>Ubuntu 22.04</a:t>
            </a:r>
            <a:endParaRPr lang="en-US" sz="16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FD9173D-4B7F-D22E-0444-66C3C01E07C4}"/>
              </a:ext>
            </a:extLst>
          </p:cNvPr>
          <p:cNvSpPr/>
          <p:nvPr/>
        </p:nvSpPr>
        <p:spPr>
          <a:xfrm>
            <a:off x="1999091" y="5667775"/>
            <a:ext cx="2485489" cy="4234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50000"/>
              </a:lnSpc>
              <a:buSzPct val="119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70C0"/>
                </a:solidFill>
                <a:latin typeface="Charter-Bold"/>
              </a:rPr>
              <a:t>Compiler: </a:t>
            </a:r>
            <a:r>
              <a:rPr lang="en-US" sz="1600" dirty="0" err="1">
                <a:solidFill>
                  <a:srgbClr val="0070C0"/>
                </a:solidFill>
                <a:latin typeface="Charter-Bold"/>
              </a:rPr>
              <a:t>nvcc</a:t>
            </a:r>
            <a:r>
              <a:rPr lang="en-US" sz="1600" dirty="0">
                <a:solidFill>
                  <a:srgbClr val="0070C0"/>
                </a:solidFill>
                <a:latin typeface="Charter-Bold"/>
              </a:rPr>
              <a:t> V12.5.40</a:t>
            </a:r>
          </a:p>
        </p:txBody>
      </p:sp>
      <p:pic>
        <p:nvPicPr>
          <p:cNvPr id="19" name="Picture 6" descr="T1000_3QTR-Top-Left.png">
            <a:extLst>
              <a:ext uri="{FF2B5EF4-FFF2-40B4-BE49-F238E27FC236}">
                <a16:creationId xmlns:a16="http://schemas.microsoft.com/office/drawing/2014/main" id="{6DA5A7F7-0251-D267-D9BC-5D47CEA0A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1351" y="2976002"/>
            <a:ext cx="1711822" cy="1711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0D11E71E-DF39-F62A-6BFC-A96FB590B760}"/>
              </a:ext>
            </a:extLst>
          </p:cNvPr>
          <p:cNvSpPr/>
          <p:nvPr/>
        </p:nvSpPr>
        <p:spPr>
          <a:xfrm>
            <a:off x="1947970" y="1369583"/>
            <a:ext cx="4012197" cy="487471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6D84DD5-C5F7-7BF1-3DDA-EB8D8E44CAA2}"/>
              </a:ext>
            </a:extLst>
          </p:cNvPr>
          <p:cNvSpPr/>
          <p:nvPr/>
        </p:nvSpPr>
        <p:spPr>
          <a:xfrm>
            <a:off x="6231833" y="1355753"/>
            <a:ext cx="4067276" cy="488854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F6FA3D1-418E-C357-57E6-C4BCADE64286}"/>
              </a:ext>
            </a:extLst>
          </p:cNvPr>
          <p:cNvSpPr txBox="1"/>
          <p:nvPr/>
        </p:nvSpPr>
        <p:spPr>
          <a:xfrm>
            <a:off x="3285658" y="1376548"/>
            <a:ext cx="17494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b="1" dirty="0"/>
              <a:t>Workstation</a:t>
            </a:r>
            <a:endParaRPr lang="en-US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80010D7-587B-9A71-8131-5CB8829F25F2}"/>
              </a:ext>
            </a:extLst>
          </p:cNvPr>
          <p:cNvSpPr txBox="1"/>
          <p:nvPr/>
        </p:nvSpPr>
        <p:spPr>
          <a:xfrm>
            <a:off x="7569346" y="1407326"/>
            <a:ext cx="22313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b="1" dirty="0"/>
              <a:t>HPC Cluster</a:t>
            </a:r>
            <a:endParaRPr lang="en-US" sz="2000" b="1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93ED962-C5A1-A2BE-43BC-F65FF8F8C84D}"/>
              </a:ext>
            </a:extLst>
          </p:cNvPr>
          <p:cNvSpPr/>
          <p:nvPr/>
        </p:nvSpPr>
        <p:spPr>
          <a:xfrm>
            <a:off x="6263578" y="1848905"/>
            <a:ext cx="3300309" cy="1162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SzPct val="119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70C0"/>
                </a:solidFill>
                <a:latin typeface="Charter-Bold"/>
              </a:rPr>
              <a:t>Intel Xeon(R) Gold 6140</a:t>
            </a:r>
          </a:p>
          <a:p>
            <a:pPr marL="285750" indent="-285750">
              <a:lnSpc>
                <a:spcPct val="150000"/>
              </a:lnSpc>
              <a:buSzPct val="119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70C0"/>
                </a:solidFill>
                <a:latin typeface="Charter-Bold"/>
              </a:rPr>
              <a:t>2.3 GHz, 36 cores per node</a:t>
            </a:r>
          </a:p>
          <a:p>
            <a:pPr marL="285750" indent="-285750">
              <a:lnSpc>
                <a:spcPct val="150000"/>
              </a:lnSpc>
              <a:buSzPct val="119000"/>
              <a:buFont typeface="Wingdings" panose="05000000000000000000" pitchFamily="2" charset="2"/>
              <a:buChar char="§"/>
            </a:pPr>
            <a:r>
              <a:rPr lang="en-IN" sz="1600" dirty="0">
                <a:solidFill>
                  <a:srgbClr val="0070C0"/>
                </a:solidFill>
                <a:latin typeface="Charter-Bold"/>
              </a:rPr>
              <a:t>384 GB memory per node</a:t>
            </a:r>
            <a:endParaRPr lang="en-US" sz="1600" dirty="0">
              <a:solidFill>
                <a:srgbClr val="0070C0"/>
              </a:solidFill>
              <a:latin typeface="Charter-Bold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A8B0A1E-E816-83FF-E5B0-AAA127668234}"/>
              </a:ext>
            </a:extLst>
          </p:cNvPr>
          <p:cNvSpPr/>
          <p:nvPr/>
        </p:nvSpPr>
        <p:spPr>
          <a:xfrm>
            <a:off x="6263578" y="2924575"/>
            <a:ext cx="2513252" cy="1900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50000"/>
              </a:lnSpc>
              <a:buSzPct val="119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7030A0"/>
                </a:solidFill>
                <a:latin typeface="Charter-Bold"/>
              </a:rPr>
              <a:t>Tesla V100-PCIE-16GB </a:t>
            </a:r>
          </a:p>
          <a:p>
            <a:pPr marL="285750" indent="-285750">
              <a:lnSpc>
                <a:spcPct val="150000"/>
              </a:lnSpc>
              <a:buSzPct val="119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7030A0"/>
                </a:solidFill>
                <a:latin typeface="Charter-Bold"/>
              </a:rPr>
              <a:t>Compute Capability : </a:t>
            </a:r>
            <a:r>
              <a:rPr lang="en-US" sz="1600" dirty="0">
                <a:solidFill>
                  <a:srgbClr val="FF0000"/>
                </a:solidFill>
                <a:latin typeface="Charter-Bold"/>
              </a:rPr>
              <a:t>7.0</a:t>
            </a:r>
          </a:p>
          <a:p>
            <a:pPr marL="285750" indent="-285750">
              <a:lnSpc>
                <a:spcPct val="150000"/>
              </a:lnSpc>
              <a:buSzPct val="119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7030A0"/>
                </a:solidFill>
                <a:latin typeface="Charter-Bold"/>
              </a:rPr>
              <a:t>5120 CUDA cores</a:t>
            </a:r>
            <a:endParaRPr lang="en-IN" sz="1600" dirty="0">
              <a:solidFill>
                <a:srgbClr val="7030A0"/>
              </a:solidFill>
              <a:latin typeface="Charter-Bold"/>
            </a:endParaRPr>
          </a:p>
          <a:p>
            <a:pPr marL="285750" indent="-285750">
              <a:lnSpc>
                <a:spcPct val="150000"/>
              </a:lnSpc>
              <a:buSzPct val="119000"/>
              <a:buFont typeface="Wingdings" panose="05000000000000000000" pitchFamily="2" charset="2"/>
              <a:buChar char="§"/>
            </a:pPr>
            <a:r>
              <a:rPr lang="en-IN" sz="1600" dirty="0">
                <a:solidFill>
                  <a:srgbClr val="7030A0"/>
                </a:solidFill>
                <a:latin typeface="Charter-Bold"/>
              </a:rPr>
              <a:t>16 GB memory</a:t>
            </a:r>
            <a:endParaRPr lang="en-US" sz="1600" dirty="0">
              <a:solidFill>
                <a:srgbClr val="7030A0"/>
              </a:solidFill>
              <a:latin typeface="Charter-Bold"/>
            </a:endParaRPr>
          </a:p>
          <a:p>
            <a:pPr marL="285750" indent="-285750">
              <a:lnSpc>
                <a:spcPct val="150000"/>
              </a:lnSpc>
              <a:buSzPct val="119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7030A0"/>
                </a:solidFill>
                <a:latin typeface="Charter-Bold"/>
              </a:rPr>
              <a:t>Clock Rate : 877 MHz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B306920-ADD8-C97F-742B-D12D18ECEBB2}"/>
              </a:ext>
            </a:extLst>
          </p:cNvPr>
          <p:cNvSpPr/>
          <p:nvPr/>
        </p:nvSpPr>
        <p:spPr>
          <a:xfrm>
            <a:off x="6263578" y="4889337"/>
            <a:ext cx="32609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600" dirty="0">
                <a:solidFill>
                  <a:srgbClr val="CA211E"/>
                </a:solidFill>
                <a:latin typeface="Charter-Bold"/>
              </a:rPr>
              <a:t>CUDA 12.2 </a:t>
            </a:r>
            <a:r>
              <a:rPr lang="en-IN" sz="1600" dirty="0">
                <a:solidFill>
                  <a:srgbClr val="66669A"/>
                </a:solidFill>
                <a:latin typeface="Charter-Bold"/>
              </a:rPr>
              <a:t>with </a:t>
            </a:r>
            <a:r>
              <a:rPr lang="en-IN" sz="1600" dirty="0">
                <a:solidFill>
                  <a:srgbClr val="CA211E"/>
                </a:solidFill>
                <a:latin typeface="Charter-Bold"/>
              </a:rPr>
              <a:t>NVIDIA driver 535 running CentOS 7</a:t>
            </a:r>
            <a:endParaRPr lang="en-US" sz="16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C2AD5D4-E3D7-A37A-4C84-B8263BEAE783}"/>
              </a:ext>
            </a:extLst>
          </p:cNvPr>
          <p:cNvSpPr/>
          <p:nvPr/>
        </p:nvSpPr>
        <p:spPr>
          <a:xfrm>
            <a:off x="6193386" y="5622636"/>
            <a:ext cx="2589683" cy="4234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50000"/>
              </a:lnSpc>
              <a:buSzPct val="119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70C0"/>
                </a:solidFill>
                <a:latin typeface="Charter-Bold"/>
              </a:rPr>
              <a:t>Compiler: </a:t>
            </a:r>
            <a:r>
              <a:rPr lang="en-US" sz="1600" dirty="0" err="1">
                <a:solidFill>
                  <a:srgbClr val="0070C0"/>
                </a:solidFill>
                <a:latin typeface="Charter-Bold"/>
              </a:rPr>
              <a:t>nvcc</a:t>
            </a:r>
            <a:r>
              <a:rPr lang="en-US" sz="1600" dirty="0">
                <a:solidFill>
                  <a:srgbClr val="0070C0"/>
                </a:solidFill>
                <a:latin typeface="Charter-Bold"/>
              </a:rPr>
              <a:t> V12.2.128</a:t>
            </a: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6487A9FF-1F9A-A0CB-C581-81FB4774ABF4}"/>
              </a:ext>
            </a:extLst>
          </p:cNvPr>
          <p:cNvSpPr txBox="1">
            <a:spLocks/>
          </p:cNvSpPr>
          <p:nvPr/>
        </p:nvSpPr>
        <p:spPr>
          <a:xfrm>
            <a:off x="338262" y="495091"/>
            <a:ext cx="10877298" cy="6358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b="1" dirty="0">
                <a:solidFill>
                  <a:srgbClr val="9A043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Used Hardware and Software for Benchmarking</a:t>
            </a:r>
          </a:p>
        </p:txBody>
      </p:sp>
      <p:pic>
        <p:nvPicPr>
          <p:cNvPr id="2" name="Picture 4" descr="Adamas University">
            <a:extLst>
              <a:ext uri="{FF2B5EF4-FFF2-40B4-BE49-F238E27FC236}">
                <a16:creationId xmlns:a16="http://schemas.microsoft.com/office/drawing/2014/main" id="{94740C0D-F414-FABB-C2D3-643C1851DA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730" y="6018443"/>
            <a:ext cx="890437" cy="832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0F64387-3393-34A3-9414-2C99227E18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25119" y="6364310"/>
            <a:ext cx="1260950" cy="4247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486661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62972-3449-42D1-8185-B4BEFD52A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577" y="361152"/>
            <a:ext cx="11176780" cy="635817"/>
          </a:xfrm>
        </p:spPr>
        <p:txBody>
          <a:bodyPr>
            <a:noAutofit/>
          </a:bodyPr>
          <a:lstStyle/>
          <a:p>
            <a:r>
              <a:rPr lang="en-IN" sz="2000" b="1" dirty="0">
                <a:solidFill>
                  <a:srgbClr val="9A043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Benchmarking Results</a:t>
            </a:r>
            <a:endParaRPr lang="en-US" sz="2000" b="1" dirty="0">
              <a:solidFill>
                <a:srgbClr val="9A043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458302" y="6423914"/>
            <a:ext cx="1864992" cy="365125"/>
          </a:xfrm>
        </p:spPr>
        <p:txBody>
          <a:bodyPr/>
          <a:lstStyle/>
          <a:p>
            <a:r>
              <a:rPr lang="en-US" sz="1100" b="1" dirty="0">
                <a:latin typeface="Bahnschrift SemiBold" panose="020B0502040204020203" pitchFamily="34" charset="0"/>
              </a:rPr>
              <a:t>17 June 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z="1800" b="1">
                <a:latin typeface="Bahnschrift SemiBold" panose="020B0502040204020203" pitchFamily="34" charset="0"/>
              </a:rPr>
              <a:t>14</a:t>
            </a:fld>
            <a:endParaRPr lang="en-US" sz="1800" b="1" dirty="0">
              <a:latin typeface="Bahnschrift SemiBold" panose="020B0502040204020203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07" y="6226721"/>
            <a:ext cx="671292" cy="64282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67275" y="996969"/>
            <a:ext cx="11405650" cy="1543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I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SVD inversion has been used (selected by</a:t>
            </a:r>
            <a:r>
              <a:rPr lang="en-IN" sz="16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1600" b="1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nebem.UseSVDInversion</a:t>
            </a:r>
            <a:r>
              <a:rPr lang="en-IN" sz="16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en-I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I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neBEM</a:t>
            </a:r>
            <a:r>
              <a:rPr lang="en-I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default use LU (usually much faster than SVD) however </a:t>
            </a:r>
            <a:r>
              <a:rPr lang="en-IN" sz="1600" dirty="0">
                <a:solidFill>
                  <a:srgbClr val="7030A0"/>
                </a:solidFill>
                <a:latin typeface="Charter-Bold"/>
              </a:rPr>
              <a:t>needed some extra preparation </a:t>
            </a:r>
            <a:r>
              <a:rPr lang="en-I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overlapping surfaces to get accurate solution.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I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I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6463313"/>
              </p:ext>
            </p:extLst>
          </p:nvPr>
        </p:nvGraphicFramePr>
        <p:xfrm>
          <a:off x="6581325" y="2662272"/>
          <a:ext cx="3972720" cy="251599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324240">
                  <a:extLst>
                    <a:ext uri="{9D8B030D-6E8A-4147-A177-3AD203B41FA5}">
                      <a16:colId xmlns:a16="http://schemas.microsoft.com/office/drawing/2014/main" val="2605483685"/>
                    </a:ext>
                  </a:extLst>
                </a:gridCol>
                <a:gridCol w="1324240">
                  <a:extLst>
                    <a:ext uri="{9D8B030D-6E8A-4147-A177-3AD203B41FA5}">
                      <a16:colId xmlns:a16="http://schemas.microsoft.com/office/drawing/2014/main" val="3347801845"/>
                    </a:ext>
                  </a:extLst>
                </a:gridCol>
                <a:gridCol w="1324240">
                  <a:extLst>
                    <a:ext uri="{9D8B030D-6E8A-4147-A177-3AD203B41FA5}">
                      <a16:colId xmlns:a16="http://schemas.microsoft.com/office/drawing/2014/main" val="438297922"/>
                    </a:ext>
                  </a:extLst>
                </a:gridCol>
              </a:tblGrid>
              <a:tr h="375183"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# of Threads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Without GPU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With GPU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975954"/>
                  </a:ext>
                </a:extLst>
              </a:tr>
              <a:tr h="375183">
                <a:tc>
                  <a:txBody>
                    <a:bodyPr/>
                    <a:lstStyle/>
                    <a:p>
                      <a:pPr algn="ctr"/>
                      <a:r>
                        <a:rPr lang="en-IN" sz="1400" dirty="0"/>
                        <a:t>1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b="1" kern="1200" baseline="0" dirty="0">
                          <a:solidFill>
                            <a:srgbClr val="C00000"/>
                          </a:solidFill>
                          <a:effectLst/>
                        </a:rPr>
                        <a:t>1588.02 min</a:t>
                      </a:r>
                      <a:endParaRPr lang="en-US" sz="1400" b="1" kern="1200" baseline="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9050" marR="19050" marT="12700" marB="1270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</a:rPr>
                        <a:t>361.43</a:t>
                      </a: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effectLst/>
                        </a:rPr>
                        <a:t> min</a:t>
                      </a:r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9050" marR="19050" marT="12700" marB="12700" anchor="b"/>
                </a:tc>
                <a:extLst>
                  <a:ext uri="{0D108BD9-81ED-4DB2-BD59-A6C34878D82A}">
                    <a16:rowId xmlns:a16="http://schemas.microsoft.com/office/drawing/2014/main" val="2004014390"/>
                  </a:ext>
                </a:extLst>
              </a:tr>
              <a:tr h="375183">
                <a:tc>
                  <a:txBody>
                    <a:bodyPr/>
                    <a:lstStyle/>
                    <a:p>
                      <a:pPr algn="ctr"/>
                      <a:r>
                        <a:rPr lang="en-IN" sz="1400" dirty="0"/>
                        <a:t>2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</a:rPr>
                        <a:t>691.82</a:t>
                      </a: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effectLst/>
                        </a:rPr>
                        <a:t> min</a:t>
                      </a:r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9050" marR="19050" marT="12700" marB="1270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</a:rPr>
                        <a:t>195.43</a:t>
                      </a: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effectLst/>
                        </a:rPr>
                        <a:t> min</a:t>
                      </a:r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9050" marR="19050" marT="12700" marB="12700" anchor="b"/>
                </a:tc>
                <a:extLst>
                  <a:ext uri="{0D108BD9-81ED-4DB2-BD59-A6C34878D82A}">
                    <a16:rowId xmlns:a16="http://schemas.microsoft.com/office/drawing/2014/main" val="2310228005"/>
                  </a:ext>
                </a:extLst>
              </a:tr>
              <a:tr h="375183">
                <a:tc>
                  <a:txBody>
                    <a:bodyPr/>
                    <a:lstStyle/>
                    <a:p>
                      <a:pPr algn="ctr"/>
                      <a:r>
                        <a:rPr lang="en-IN" sz="1400" dirty="0"/>
                        <a:t>4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</a:rPr>
                        <a:t>294.61</a:t>
                      </a: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effectLst/>
                        </a:rPr>
                        <a:t> min</a:t>
                      </a:r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9050" marR="19050" marT="12700" marB="1270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</a:rPr>
                        <a:t>105.02</a:t>
                      </a: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effectLst/>
                        </a:rPr>
                        <a:t> min</a:t>
                      </a:r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9050" marR="19050" marT="12700" marB="12700" anchor="b"/>
                </a:tc>
                <a:extLst>
                  <a:ext uri="{0D108BD9-81ED-4DB2-BD59-A6C34878D82A}">
                    <a16:rowId xmlns:a16="http://schemas.microsoft.com/office/drawing/2014/main" val="469321983"/>
                  </a:ext>
                </a:extLst>
              </a:tr>
              <a:tr h="375183">
                <a:tc>
                  <a:txBody>
                    <a:bodyPr/>
                    <a:lstStyle/>
                    <a:p>
                      <a:pPr algn="ctr"/>
                      <a:r>
                        <a:rPr lang="en-IN" sz="1400" dirty="0"/>
                        <a:t>8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</a:rPr>
                        <a:t>147.26</a:t>
                      </a: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effectLst/>
                        </a:rPr>
                        <a:t> min</a:t>
                      </a:r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9050" marR="19050" marT="12700" marB="1270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</a:rPr>
                        <a:t>56.69</a:t>
                      </a: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effectLst/>
                        </a:rPr>
                        <a:t> min</a:t>
                      </a:r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9050" marR="19050" marT="12700" marB="12700" anchor="b"/>
                </a:tc>
                <a:extLst>
                  <a:ext uri="{0D108BD9-81ED-4DB2-BD59-A6C34878D82A}">
                    <a16:rowId xmlns:a16="http://schemas.microsoft.com/office/drawing/2014/main" val="488627235"/>
                  </a:ext>
                </a:extLst>
              </a:tr>
              <a:tr h="375183">
                <a:tc>
                  <a:txBody>
                    <a:bodyPr/>
                    <a:lstStyle/>
                    <a:p>
                      <a:pPr algn="ctr"/>
                      <a:r>
                        <a:rPr lang="en-IN" sz="1400" dirty="0"/>
                        <a:t>16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b="1" kern="1200" dirty="0">
                          <a:solidFill>
                            <a:srgbClr val="FF3300"/>
                          </a:solidFill>
                          <a:effectLst/>
                        </a:rPr>
                        <a:t>138.79</a:t>
                      </a:r>
                      <a:r>
                        <a:rPr lang="en-US" sz="1400" b="1" kern="1200" baseline="0" dirty="0">
                          <a:solidFill>
                            <a:srgbClr val="FF3300"/>
                          </a:solidFill>
                          <a:effectLst/>
                        </a:rPr>
                        <a:t> min</a:t>
                      </a:r>
                      <a:endParaRPr lang="en-US" sz="1400" b="1" kern="1200" dirty="0">
                        <a:solidFill>
                          <a:srgbClr val="FF33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9050" marR="19050" marT="12700" marB="1270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b="1" kern="1200" dirty="0">
                          <a:solidFill>
                            <a:srgbClr val="00B050"/>
                          </a:solidFill>
                          <a:effectLst/>
                        </a:rPr>
                        <a:t>33.27</a:t>
                      </a:r>
                      <a:r>
                        <a:rPr lang="en-US" sz="1400" b="1" kern="1200" baseline="0" dirty="0">
                          <a:solidFill>
                            <a:srgbClr val="00B050"/>
                          </a:solidFill>
                          <a:effectLst/>
                        </a:rPr>
                        <a:t> min</a:t>
                      </a:r>
                      <a:endParaRPr lang="en-US" sz="1400" b="1" kern="12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9050" marR="19050" marT="12700" marB="12700" anchor="b"/>
                </a:tc>
                <a:extLst>
                  <a:ext uri="{0D108BD9-81ED-4DB2-BD59-A6C34878D82A}">
                    <a16:rowId xmlns:a16="http://schemas.microsoft.com/office/drawing/2014/main" val="403866371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4754976"/>
              </p:ext>
            </p:extLst>
          </p:nvPr>
        </p:nvGraphicFramePr>
        <p:xfrm>
          <a:off x="1177724" y="2662271"/>
          <a:ext cx="4116381" cy="251599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372127">
                  <a:extLst>
                    <a:ext uri="{9D8B030D-6E8A-4147-A177-3AD203B41FA5}">
                      <a16:colId xmlns:a16="http://schemas.microsoft.com/office/drawing/2014/main" val="2605483685"/>
                    </a:ext>
                  </a:extLst>
                </a:gridCol>
                <a:gridCol w="1372127">
                  <a:extLst>
                    <a:ext uri="{9D8B030D-6E8A-4147-A177-3AD203B41FA5}">
                      <a16:colId xmlns:a16="http://schemas.microsoft.com/office/drawing/2014/main" val="3347801845"/>
                    </a:ext>
                  </a:extLst>
                </a:gridCol>
                <a:gridCol w="1372127">
                  <a:extLst>
                    <a:ext uri="{9D8B030D-6E8A-4147-A177-3AD203B41FA5}">
                      <a16:colId xmlns:a16="http://schemas.microsoft.com/office/drawing/2014/main" val="438297922"/>
                    </a:ext>
                  </a:extLst>
                </a:gridCol>
              </a:tblGrid>
              <a:tr h="715401"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# of Threads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Without GPU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With GPU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975954"/>
                  </a:ext>
                </a:extLst>
              </a:tr>
              <a:tr h="360119">
                <a:tc>
                  <a:txBody>
                    <a:bodyPr/>
                    <a:lstStyle/>
                    <a:p>
                      <a:pPr algn="ctr"/>
                      <a:r>
                        <a:rPr lang="en-IN" sz="1400" dirty="0"/>
                        <a:t>1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kern="1200" dirty="0">
                          <a:solidFill>
                            <a:srgbClr val="C00000"/>
                          </a:solidFill>
                          <a:effectLst/>
                        </a:rPr>
                        <a:t>1503.94</a:t>
                      </a:r>
                      <a:r>
                        <a:rPr lang="en-US" sz="1400" b="1" kern="1200" baseline="0" dirty="0">
                          <a:solidFill>
                            <a:srgbClr val="C00000"/>
                          </a:solidFill>
                          <a:effectLst/>
                        </a:rPr>
                        <a:t> min</a:t>
                      </a:r>
                      <a:endParaRPr lang="en-US" sz="1400" b="1" kern="12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9050" marR="19050" marT="12700" marB="1270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</a:rPr>
                        <a:t>280.28</a:t>
                      </a: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effectLst/>
                        </a:rPr>
                        <a:t> min</a:t>
                      </a:r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9050" marR="19050" marT="12700" marB="12700" anchor="b"/>
                </a:tc>
                <a:extLst>
                  <a:ext uri="{0D108BD9-81ED-4DB2-BD59-A6C34878D82A}">
                    <a16:rowId xmlns:a16="http://schemas.microsoft.com/office/drawing/2014/main" val="2004014390"/>
                  </a:ext>
                </a:extLst>
              </a:tr>
              <a:tr h="360119">
                <a:tc>
                  <a:txBody>
                    <a:bodyPr/>
                    <a:lstStyle/>
                    <a:p>
                      <a:pPr algn="ctr"/>
                      <a:r>
                        <a:rPr lang="en-IN" sz="1400" dirty="0"/>
                        <a:t>2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</a:rPr>
                        <a:t>657.68</a:t>
                      </a: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effectLst/>
                        </a:rPr>
                        <a:t> min</a:t>
                      </a:r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9050" marR="19050" marT="12700" marB="1270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</a:rPr>
                        <a:t>146.23</a:t>
                      </a: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effectLst/>
                        </a:rPr>
                        <a:t> min</a:t>
                      </a:r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9050" marR="19050" marT="12700" marB="12700" anchor="b"/>
                </a:tc>
                <a:extLst>
                  <a:ext uri="{0D108BD9-81ED-4DB2-BD59-A6C34878D82A}">
                    <a16:rowId xmlns:a16="http://schemas.microsoft.com/office/drawing/2014/main" val="2310228005"/>
                  </a:ext>
                </a:extLst>
              </a:tr>
              <a:tr h="360119">
                <a:tc>
                  <a:txBody>
                    <a:bodyPr/>
                    <a:lstStyle/>
                    <a:p>
                      <a:pPr algn="ctr"/>
                      <a:r>
                        <a:rPr lang="en-IN" sz="1400" dirty="0"/>
                        <a:t>4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</a:rPr>
                        <a:t>272.31</a:t>
                      </a: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effectLst/>
                        </a:rPr>
                        <a:t> min</a:t>
                      </a:r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9050" marR="19050" marT="12700" marB="1270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</a:rPr>
                        <a:t>75.17</a:t>
                      </a: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effectLst/>
                        </a:rPr>
                        <a:t> min</a:t>
                      </a:r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9050" marR="19050" marT="12700" marB="12700" anchor="b"/>
                </a:tc>
                <a:extLst>
                  <a:ext uri="{0D108BD9-81ED-4DB2-BD59-A6C34878D82A}">
                    <a16:rowId xmlns:a16="http://schemas.microsoft.com/office/drawing/2014/main" val="469321983"/>
                  </a:ext>
                </a:extLst>
              </a:tr>
              <a:tr h="360119">
                <a:tc>
                  <a:txBody>
                    <a:bodyPr/>
                    <a:lstStyle/>
                    <a:p>
                      <a:pPr algn="ctr"/>
                      <a:r>
                        <a:rPr lang="en-IN" sz="1400" dirty="0"/>
                        <a:t>8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</a:rPr>
                        <a:t>152.53</a:t>
                      </a: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effectLst/>
                        </a:rPr>
                        <a:t> min</a:t>
                      </a:r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9050" marR="19050" marT="12700" marB="1270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</a:rPr>
                        <a:t>40.39</a:t>
                      </a: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effectLst/>
                        </a:rPr>
                        <a:t> min</a:t>
                      </a:r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9050" marR="19050" marT="12700" marB="12700" anchor="b"/>
                </a:tc>
                <a:extLst>
                  <a:ext uri="{0D108BD9-81ED-4DB2-BD59-A6C34878D82A}">
                    <a16:rowId xmlns:a16="http://schemas.microsoft.com/office/drawing/2014/main" val="488627235"/>
                  </a:ext>
                </a:extLst>
              </a:tr>
              <a:tr h="360119">
                <a:tc>
                  <a:txBody>
                    <a:bodyPr/>
                    <a:lstStyle/>
                    <a:p>
                      <a:pPr algn="ctr"/>
                      <a:r>
                        <a:rPr lang="en-IN" sz="1400" dirty="0"/>
                        <a:t>16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kern="1200" dirty="0">
                          <a:solidFill>
                            <a:srgbClr val="FF3300"/>
                          </a:solidFill>
                          <a:effectLst/>
                        </a:rPr>
                        <a:t>107.73</a:t>
                      </a:r>
                      <a:r>
                        <a:rPr lang="en-US" sz="1400" b="1" kern="1200" baseline="0" dirty="0">
                          <a:solidFill>
                            <a:srgbClr val="FF3300"/>
                          </a:solidFill>
                          <a:effectLst/>
                        </a:rPr>
                        <a:t> min</a:t>
                      </a:r>
                      <a:endParaRPr lang="en-US" sz="1400" b="1" kern="1200" dirty="0">
                        <a:solidFill>
                          <a:srgbClr val="FF33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9050" marR="19050" marT="12700" marB="1270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b="1" kern="1200" dirty="0">
                          <a:solidFill>
                            <a:srgbClr val="00B050"/>
                          </a:solidFill>
                          <a:effectLst/>
                        </a:rPr>
                        <a:t>21.26</a:t>
                      </a:r>
                      <a:r>
                        <a:rPr lang="en-US" sz="1400" b="1" kern="1200" baseline="0" dirty="0">
                          <a:solidFill>
                            <a:srgbClr val="00B050"/>
                          </a:solidFill>
                          <a:effectLst/>
                        </a:rPr>
                        <a:t> min</a:t>
                      </a:r>
                      <a:endParaRPr lang="en-US" sz="1400" b="1" kern="12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9050" marR="19050" marT="12700" marB="12700" anchor="b"/>
                </a:tc>
                <a:extLst>
                  <a:ext uri="{0D108BD9-81ED-4DB2-BD59-A6C34878D82A}">
                    <a16:rowId xmlns:a16="http://schemas.microsoft.com/office/drawing/2014/main" val="403866371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 rot="19476956">
            <a:off x="5974594" y="3772169"/>
            <a:ext cx="16539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b="1" dirty="0"/>
              <a:t>Workstation</a:t>
            </a:r>
            <a:endParaRPr lang="en-US" sz="1600" b="1" dirty="0"/>
          </a:p>
        </p:txBody>
      </p:sp>
      <p:sp>
        <p:nvSpPr>
          <p:cNvPr id="12" name="TextBox 11"/>
          <p:cNvSpPr txBox="1"/>
          <p:nvPr/>
        </p:nvSpPr>
        <p:spPr>
          <a:xfrm rot="19523841">
            <a:off x="466083" y="4147871"/>
            <a:ext cx="13072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b="1" dirty="0"/>
              <a:t>HPC Cluster</a:t>
            </a:r>
            <a:endParaRPr lang="en-US" sz="16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00EE0D-5644-CD0E-F217-608577BF6889}"/>
              </a:ext>
            </a:extLst>
          </p:cNvPr>
          <p:cNvSpPr txBox="1"/>
          <p:nvPr/>
        </p:nvSpPr>
        <p:spPr>
          <a:xfrm>
            <a:off x="984157" y="5202109"/>
            <a:ext cx="50898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the HPC cluster, the speedup using only OpenMP is ~ </a:t>
            </a:r>
            <a:r>
              <a:rPr lang="en-IN" dirty="0">
                <a:solidFill>
                  <a:srgbClr val="4750C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 times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(1504 / 108).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OpenMP + GPU gives ~</a:t>
            </a:r>
            <a:r>
              <a:rPr lang="en-IN" dirty="0">
                <a:solidFill>
                  <a:srgbClr val="4750C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72 times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speedup!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DFDF1BD-40F4-6720-7A36-DC3C3D470E97}"/>
              </a:ext>
            </a:extLst>
          </p:cNvPr>
          <p:cNvSpPr txBox="1"/>
          <p:nvPr/>
        </p:nvSpPr>
        <p:spPr>
          <a:xfrm>
            <a:off x="6521000" y="5178267"/>
            <a:ext cx="48042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Workstation, the speedup using only OpenMP is ~ </a:t>
            </a:r>
            <a:r>
              <a:rPr lang="en-IN" dirty="0">
                <a:solidFill>
                  <a:srgbClr val="4750C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times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(1588 / 139).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OpenMP + GPU gives ~</a:t>
            </a:r>
            <a:r>
              <a:rPr lang="en-IN" dirty="0">
                <a:solidFill>
                  <a:srgbClr val="4750C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 times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speedup!</a:t>
            </a:r>
          </a:p>
        </p:txBody>
      </p:sp>
      <p:pic>
        <p:nvPicPr>
          <p:cNvPr id="13" name="Picture 4" descr="Adamas University">
            <a:extLst>
              <a:ext uri="{FF2B5EF4-FFF2-40B4-BE49-F238E27FC236}">
                <a16:creationId xmlns:a16="http://schemas.microsoft.com/office/drawing/2014/main" id="{11242360-591F-3BF2-D5F6-5764128F11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730" y="6258069"/>
            <a:ext cx="634153" cy="592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077A58D-0661-4F6C-FC50-32FAE523C8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5119" y="6364310"/>
            <a:ext cx="1260950" cy="424729"/>
          </a:xfrm>
          <a:prstGeom prst="rect">
            <a:avLst/>
          </a:prstGeom>
          <a:noFill/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91222AC-2F69-C9A4-602B-338B224671AB}"/>
              </a:ext>
            </a:extLst>
          </p:cNvPr>
          <p:cNvSpPr txBox="1"/>
          <p:nvPr/>
        </p:nvSpPr>
        <p:spPr>
          <a:xfrm>
            <a:off x="2094230" y="1854781"/>
            <a:ext cx="88535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Below table depicts the time taken to calculate field and potential at a particular point for the mentioned THGEM model having 35 repetitions, consisting of  </a:t>
            </a:r>
            <a:r>
              <a:rPr lang="en-IN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~10500 </a:t>
            </a:r>
            <a:r>
              <a:rPr lang="en-IN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elements.</a:t>
            </a:r>
            <a:endParaRPr lang="en-IN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1585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A529DF-D8C6-1428-B6F5-DA5AA43BBA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EA96FA-3773-081B-C45A-1F6CEDD0F5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458302" y="6423914"/>
            <a:ext cx="1864992" cy="365125"/>
          </a:xfrm>
        </p:spPr>
        <p:txBody>
          <a:bodyPr/>
          <a:lstStyle/>
          <a:p>
            <a:r>
              <a:rPr lang="en-US" sz="1100" b="1" dirty="0">
                <a:latin typeface="Bahnschrift SemiBold" panose="020B0502040204020203" pitchFamily="34" charset="0"/>
              </a:rPr>
              <a:t>17 June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81B711-C213-E1B6-793D-CE2361172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z="1800" b="1">
                <a:latin typeface="Bahnschrift SemiBold" panose="020B0502040204020203" pitchFamily="34" charset="0"/>
              </a:rPr>
              <a:t>15</a:t>
            </a:fld>
            <a:endParaRPr lang="en-US" sz="1800" b="1" dirty="0">
              <a:latin typeface="Bahnschrift SemiBold" panose="020B0502040204020203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72B86F1-CE0E-2E18-158B-E9877DB720E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06" y="6016868"/>
            <a:ext cx="890437" cy="852681"/>
          </a:xfrm>
          <a:prstGeom prst="rect">
            <a:avLst/>
          </a:prstGeom>
        </p:spPr>
      </p:pic>
      <p:pic>
        <p:nvPicPr>
          <p:cNvPr id="4" name="Picture 4" descr="Adamas University">
            <a:extLst>
              <a:ext uri="{FF2B5EF4-FFF2-40B4-BE49-F238E27FC236}">
                <a16:creationId xmlns:a16="http://schemas.microsoft.com/office/drawing/2014/main" id="{480B2C52-4B59-4C15-FB8E-5A974241F0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730" y="6018443"/>
            <a:ext cx="890437" cy="832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507DBD3-79E1-EC3C-E378-93C59D9476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8892" y="6443208"/>
            <a:ext cx="1083996" cy="365125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5B5ACFA-55EF-30AE-F95A-9A9C8A07BFA3}"/>
              </a:ext>
            </a:extLst>
          </p:cNvPr>
          <p:cNvSpPr txBox="1">
            <a:spLocks/>
          </p:cNvSpPr>
          <p:nvPr/>
        </p:nvSpPr>
        <p:spPr>
          <a:xfrm>
            <a:off x="416026" y="326697"/>
            <a:ext cx="10517281" cy="6358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IN" sz="2000" b="1" dirty="0">
                <a:solidFill>
                  <a:srgbClr val="9A043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Dynamic Field Update in </a:t>
            </a:r>
            <a:r>
              <a:rPr lang="en-IN" sz="2000" b="1" dirty="0" err="1">
                <a:solidFill>
                  <a:srgbClr val="9A043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neBEM</a:t>
            </a:r>
            <a:endParaRPr lang="en-US" sz="2000" b="1" dirty="0">
              <a:solidFill>
                <a:srgbClr val="9A043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7531931-3588-0337-1F8D-1C5F244517F1}"/>
                  </a:ext>
                </a:extLst>
              </p:cNvPr>
              <p:cNvSpPr txBox="1"/>
              <p:nvPr/>
            </p:nvSpPr>
            <p:spPr>
              <a:xfrm>
                <a:off x="273107" y="978176"/>
                <a:ext cx="10780614" cy="10642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I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Space charge effects are known to </a:t>
                </a:r>
                <a:r>
                  <a:rPr lang="en-IN" sz="18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significantly influence the response</a:t>
                </a:r>
                <a:r>
                  <a:rPr lang="en-I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MPGDs.</a:t>
                </a:r>
              </a:p>
              <a:p>
                <a: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 </a:t>
                </a:r>
                <a:r>
                  <a:rPr lang="en-IN" sz="18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large number of charge particles</a:t>
                </a:r>
                <a:r>
                  <a:rPr lang="en-I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IN" sz="1800" b="0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∼</m:t>
                    </m:r>
                    <m:sSup>
                      <m:sSupPr>
                        <m:ctrlPr>
                          <a:rPr lang="en-IN" sz="1800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N" sz="1800" b="0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IN" sz="1800" b="0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sup>
                    </m:sSup>
                    <m:r>
                      <a:rPr lang="en-IN" sz="1800" b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sSup>
                      <m:sSupPr>
                        <m:ctrlPr>
                          <a:rPr lang="en-IN" sz="1800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N" sz="1800" b="0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IN" sz="1800" b="0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9</m:t>
                        </m:r>
                      </m:sup>
                    </m:sSup>
                  </m:oMath>
                </a14:m>
                <a:r>
                  <a:rPr lang="en-IN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are involved in the process.</a:t>
                </a:r>
              </a:p>
              <a:p>
                <a: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FC2457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Dynamic field calculations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incorporating space charge contributions have been implemented.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7531931-3588-0337-1F8D-1C5F244517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107" y="978176"/>
                <a:ext cx="10780614" cy="1064266"/>
              </a:xfrm>
              <a:prstGeom prst="rect">
                <a:avLst/>
              </a:prstGeom>
              <a:blipFill>
                <a:blip r:embed="rId5"/>
                <a:stretch>
                  <a:fillRect l="-396" b="-8000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>
            <a:extLst>
              <a:ext uri="{FF2B5EF4-FFF2-40B4-BE49-F238E27FC236}">
                <a16:creationId xmlns:a16="http://schemas.microsoft.com/office/drawing/2014/main" id="{865C909D-449A-C8CA-5989-2D46D03462E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0" t="20056" r="8888" b="20053"/>
          <a:stretch>
            <a:fillRect/>
          </a:stretch>
        </p:blipFill>
        <p:spPr>
          <a:xfrm>
            <a:off x="523241" y="2426378"/>
            <a:ext cx="4155332" cy="167989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C6ACA52-79BA-D69C-1F6B-D601CF97081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7" t="42574" r="54598" b="42373"/>
          <a:stretch>
            <a:fillRect/>
          </a:stretch>
        </p:blipFill>
        <p:spPr>
          <a:xfrm>
            <a:off x="474689" y="2126296"/>
            <a:ext cx="1629242" cy="23657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72BA06A9-7A50-5521-EB9C-022F2A6A66FE}"/>
              </a:ext>
            </a:extLst>
          </p:cNvPr>
          <p:cNvSpPr/>
          <p:nvPr/>
        </p:nvSpPr>
        <p:spPr>
          <a:xfrm>
            <a:off x="2783662" y="4431464"/>
            <a:ext cx="1283632" cy="39706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49ED1B-0A30-6413-A082-A53B9807591D}"/>
              </a:ext>
            </a:extLst>
          </p:cNvPr>
          <p:cNvSpPr txBox="1"/>
          <p:nvPr/>
        </p:nvSpPr>
        <p:spPr>
          <a:xfrm>
            <a:off x="2836963" y="4520672"/>
            <a:ext cx="11524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 err="1">
                <a:latin typeface="Arial" panose="020B0604020202020204" pitchFamily="34" charset="0"/>
                <a:cs typeface="Arial" panose="020B0604020202020204" pitchFamily="34" charset="0"/>
              </a:rPr>
              <a:t>UpdateRHVector</a:t>
            </a:r>
            <a:endParaRPr lang="en-IN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031B6DC-4F30-F673-F50D-7D11EB9585CF}"/>
              </a:ext>
            </a:extLst>
          </p:cNvPr>
          <p:cNvSpPr/>
          <p:nvPr/>
        </p:nvSpPr>
        <p:spPr>
          <a:xfrm>
            <a:off x="369242" y="4431464"/>
            <a:ext cx="1130788" cy="39706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735BBCE-4E72-6AD4-5B1A-5B6F194FC4C6}"/>
              </a:ext>
            </a:extLst>
          </p:cNvPr>
          <p:cNvSpPr/>
          <p:nvPr/>
        </p:nvSpPr>
        <p:spPr>
          <a:xfrm>
            <a:off x="2783662" y="5400797"/>
            <a:ext cx="987228" cy="39706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9D7992B-6C49-370D-5D9E-ED34109E98DC}"/>
              </a:ext>
            </a:extLst>
          </p:cNvPr>
          <p:cNvSpPr txBox="1"/>
          <p:nvPr/>
        </p:nvSpPr>
        <p:spPr>
          <a:xfrm>
            <a:off x="441407" y="4502885"/>
            <a:ext cx="14223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 err="1">
                <a:latin typeface="Arial" panose="020B0604020202020204" pitchFamily="34" charset="0"/>
                <a:cs typeface="Arial" panose="020B0604020202020204" pitchFamily="34" charset="0"/>
              </a:rPr>
              <a:t>UpdateFields</a:t>
            </a:r>
            <a:endParaRPr lang="en-IN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83A9329-71DE-14A2-0506-02420C1E6985}"/>
              </a:ext>
            </a:extLst>
          </p:cNvPr>
          <p:cNvSpPr txBox="1"/>
          <p:nvPr/>
        </p:nvSpPr>
        <p:spPr>
          <a:xfrm>
            <a:off x="3023082" y="5476220"/>
            <a:ext cx="7478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>
                <a:latin typeface="Arial" panose="020B0604020202020204" pitchFamily="34" charset="0"/>
                <a:cs typeface="Arial" panose="020B0604020202020204" pitchFamily="34" charset="0"/>
              </a:rPr>
              <a:t>Solve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6F13D85-C6E8-FD0A-CD7D-5D5BD3F4806E}"/>
              </a:ext>
            </a:extLst>
          </p:cNvPr>
          <p:cNvSpPr/>
          <p:nvPr/>
        </p:nvSpPr>
        <p:spPr>
          <a:xfrm>
            <a:off x="4847283" y="5967243"/>
            <a:ext cx="1283632" cy="39706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8C46C04-39F8-4F01-6D3C-5A844BD0F3A7}"/>
              </a:ext>
            </a:extLst>
          </p:cNvPr>
          <p:cNvCxnSpPr>
            <a:cxnSpLocks/>
          </p:cNvCxnSpPr>
          <p:nvPr/>
        </p:nvCxnSpPr>
        <p:spPr>
          <a:xfrm>
            <a:off x="1500030" y="4615254"/>
            <a:ext cx="1283632" cy="0"/>
          </a:xfrm>
          <a:prstGeom prst="straightConnector1">
            <a:avLst/>
          </a:prstGeom>
          <a:ln>
            <a:prstDash val="sysDot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6661E3C-FDC4-5C0D-4B35-FA27C76FC54C}"/>
              </a:ext>
            </a:extLst>
          </p:cNvPr>
          <p:cNvCxnSpPr>
            <a:cxnSpLocks/>
            <a:stCxn id="18" idx="2"/>
            <a:endCxn id="21" idx="0"/>
          </p:cNvCxnSpPr>
          <p:nvPr/>
        </p:nvCxnSpPr>
        <p:spPr>
          <a:xfrm flipH="1">
            <a:off x="3277276" y="4828531"/>
            <a:ext cx="148202" cy="57226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7467777-36EF-BB25-44D8-36B26FC87EB8}"/>
              </a:ext>
            </a:extLst>
          </p:cNvPr>
          <p:cNvCxnSpPr>
            <a:cxnSpLocks/>
            <a:stCxn id="21" idx="3"/>
            <a:endCxn id="24" idx="1"/>
          </p:cNvCxnSpPr>
          <p:nvPr/>
        </p:nvCxnSpPr>
        <p:spPr>
          <a:xfrm>
            <a:off x="3770890" y="5599331"/>
            <a:ext cx="1076393" cy="566446"/>
          </a:xfrm>
          <a:prstGeom prst="straightConnector1">
            <a:avLst/>
          </a:prstGeom>
          <a:ln>
            <a:prstDash val="sysDot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7740C63-E898-5597-1C6C-8958C551B2AA}"/>
                  </a:ext>
                </a:extLst>
              </p:cNvPr>
              <p:cNvSpPr txBox="1"/>
              <p:nvPr/>
            </p:nvSpPr>
            <p:spPr>
              <a:xfrm>
                <a:off x="1689476" y="4512427"/>
                <a:ext cx="835107" cy="2154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IN" sz="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IN" sz="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if</m:t>
                    </m:r>
                    <m:r>
                      <a:rPr lang="en-IN" sz="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(</m:t>
                    </m:r>
                    <m:r>
                      <a:rPr lang="en-IN" sz="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n-IN" sz="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𝑆𝑝𝐶h𝑇h</m:t>
                    </m:r>
                    <m:r>
                      <a:rPr lang="en-IN" sz="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IN" sz="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7740C63-E898-5597-1C6C-8958C551B2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9476" y="4512427"/>
                <a:ext cx="835107" cy="21544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D1A977BD-E872-0C94-8E61-7431E3E2B009}"/>
                  </a:ext>
                </a:extLst>
              </p:cNvPr>
              <p:cNvSpPr txBox="1"/>
              <p:nvPr/>
            </p:nvSpPr>
            <p:spPr>
              <a:xfrm>
                <a:off x="3847494" y="5795268"/>
                <a:ext cx="912845" cy="20005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IN" sz="7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IN" sz="7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if</m:t>
                    </m:r>
                    <m:r>
                      <a:rPr lang="en-IN" sz="7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(</m:t>
                    </m:r>
                    <m:r>
                      <a:rPr lang="en-IN" sz="7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𝑂𝑝𝑡𝐹𝑎𝑠𝑡𝑉𝑜𝑙</m:t>
                    </m:r>
                    <m:r>
                      <a:rPr lang="en-IN" sz="7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IN" sz="7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D1A977BD-E872-0C94-8E61-7431E3E2B0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7494" y="5795268"/>
                <a:ext cx="912845" cy="20005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extBox 39">
            <a:extLst>
              <a:ext uri="{FF2B5EF4-FFF2-40B4-BE49-F238E27FC236}">
                <a16:creationId xmlns:a16="http://schemas.microsoft.com/office/drawing/2014/main" id="{A30012CA-ED41-823E-89C9-8151568B34EB}"/>
              </a:ext>
            </a:extLst>
          </p:cNvPr>
          <p:cNvSpPr txBox="1"/>
          <p:nvPr/>
        </p:nvSpPr>
        <p:spPr>
          <a:xfrm>
            <a:off x="4858794" y="6045604"/>
            <a:ext cx="12836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 err="1">
                <a:latin typeface="Arial" panose="020B0604020202020204" pitchFamily="34" charset="0"/>
                <a:cs typeface="Arial" panose="020B0604020202020204" pitchFamily="34" charset="0"/>
              </a:rPr>
              <a:t>UpdateFastVolPF</a:t>
            </a:r>
            <a:endParaRPr lang="en-IN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10A74A4A-4E3E-A119-6C41-E4F1F209094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2302" y="2148792"/>
            <a:ext cx="2982943" cy="2873203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A360BC60-C692-0450-806F-6999F74C6BFA}"/>
              </a:ext>
            </a:extLst>
          </p:cNvPr>
          <p:cNvSpPr txBox="1"/>
          <p:nvPr/>
        </p:nvSpPr>
        <p:spPr>
          <a:xfrm>
            <a:off x="6382669" y="4857170"/>
            <a:ext cx="787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Ansys</a:t>
            </a:r>
            <a:endParaRPr lang="en-US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B40F74D-97C1-DCA5-0223-EF976CA5F575}"/>
              </a:ext>
            </a:extLst>
          </p:cNvPr>
          <p:cNvSpPr txBox="1"/>
          <p:nvPr/>
        </p:nvSpPr>
        <p:spPr>
          <a:xfrm>
            <a:off x="9770391" y="2867621"/>
            <a:ext cx="1162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 err="1">
                <a:solidFill>
                  <a:srgbClr val="FC245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neBEM</a:t>
            </a:r>
            <a:endParaRPr lang="en-US" b="1" dirty="0">
              <a:solidFill>
                <a:srgbClr val="FC245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CB5CE2-748D-7476-B4C6-FF314FBE447E}"/>
              </a:ext>
            </a:extLst>
          </p:cNvPr>
          <p:cNvSpPr txBox="1"/>
          <p:nvPr/>
        </p:nvSpPr>
        <p:spPr>
          <a:xfrm>
            <a:off x="5202724" y="5195245"/>
            <a:ext cx="29851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Constant field map imported once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DC5BE24-0B90-F502-C594-9FED28C426C0}"/>
              </a:ext>
            </a:extLst>
          </p:cNvPr>
          <p:cNvSpPr txBox="1"/>
          <p:nvPr/>
        </p:nvSpPr>
        <p:spPr>
          <a:xfrm>
            <a:off x="8174279" y="2517770"/>
            <a:ext cx="409331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Dynamically updated field map at each avalanche step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B9FCC8EC-84D1-1A5C-527A-D9311182186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8" t="10093" r="7137" b="4000"/>
          <a:stretch>
            <a:fillRect/>
          </a:stretch>
        </p:blipFill>
        <p:spPr>
          <a:xfrm>
            <a:off x="8187837" y="3279027"/>
            <a:ext cx="3755524" cy="3164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344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 animBg="1"/>
      <p:bldP spid="21" grpId="0" animBg="1"/>
      <p:bldP spid="22" grpId="0"/>
      <p:bldP spid="23" grpId="0"/>
      <p:bldP spid="24" grpId="0" animBg="1"/>
      <p:bldP spid="28" grpId="0" animBg="1"/>
      <p:bldP spid="29" grpId="0" animBg="1"/>
      <p:bldP spid="40" grpId="0"/>
      <p:bldP spid="46" grpId="0"/>
      <p:bldP spid="47" grpId="0"/>
      <p:bldP spid="7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BC5335-BA4B-95FA-2ADA-E511F9A03A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910383F6-9308-829E-2CE1-3EB833F153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7292" y="586407"/>
            <a:ext cx="4021008" cy="2718146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B822A7-7938-D4DB-01C6-0CBEE05241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458302" y="6423914"/>
            <a:ext cx="1864992" cy="365125"/>
          </a:xfrm>
        </p:spPr>
        <p:txBody>
          <a:bodyPr/>
          <a:lstStyle/>
          <a:p>
            <a:r>
              <a:rPr lang="en-US" sz="1100" b="1" dirty="0">
                <a:latin typeface="Bahnschrift SemiBold" panose="020B0502040204020203" pitchFamily="34" charset="0"/>
              </a:rPr>
              <a:t>17 June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BB72C0-8028-B015-FAC5-B65FB81B7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z="1800" b="1">
                <a:latin typeface="Bahnschrift SemiBold" panose="020B0502040204020203" pitchFamily="34" charset="0"/>
              </a:rPr>
              <a:t>16</a:t>
            </a:fld>
            <a:endParaRPr lang="en-US" sz="1800" b="1" dirty="0">
              <a:latin typeface="Bahnschrift SemiBold" panose="020B0502040204020203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421E61E-B128-7E32-A17D-403C8141905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06" y="6016868"/>
            <a:ext cx="890437" cy="852681"/>
          </a:xfrm>
          <a:prstGeom prst="rect">
            <a:avLst/>
          </a:prstGeom>
        </p:spPr>
      </p:pic>
      <p:pic>
        <p:nvPicPr>
          <p:cNvPr id="4" name="Picture 4" descr="Adamas University">
            <a:extLst>
              <a:ext uri="{FF2B5EF4-FFF2-40B4-BE49-F238E27FC236}">
                <a16:creationId xmlns:a16="http://schemas.microsoft.com/office/drawing/2014/main" id="{BBA99AB9-08CD-C12E-869C-46E6B1ED74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730" y="6018443"/>
            <a:ext cx="890437" cy="832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10120F4-7A7B-A37A-748C-7BC6A678FC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5119" y="6364310"/>
            <a:ext cx="1260950" cy="424729"/>
          </a:xfrm>
          <a:prstGeom prst="rect">
            <a:avLst/>
          </a:prstGeom>
          <a:noFill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1EB24A8-2E22-CF35-29BD-C5ECC33FCE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7171" y="3718397"/>
            <a:ext cx="3779023" cy="255027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A47C02D-50FF-5EB1-1BC7-FC847E7C12D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42"/>
          <a:stretch>
            <a:fillRect/>
          </a:stretch>
        </p:blipFill>
        <p:spPr>
          <a:xfrm>
            <a:off x="32687" y="1928216"/>
            <a:ext cx="3968408" cy="2308351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99FA227-D743-A9D5-C3CE-0FB39FB4B28E}"/>
              </a:ext>
            </a:extLst>
          </p:cNvPr>
          <p:cNvSpPr txBox="1">
            <a:spLocks/>
          </p:cNvSpPr>
          <p:nvPr/>
        </p:nvSpPr>
        <p:spPr>
          <a:xfrm>
            <a:off x="416026" y="326697"/>
            <a:ext cx="10517281" cy="6358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IN" sz="2000" b="1" dirty="0">
                <a:solidFill>
                  <a:srgbClr val="9A043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Effect of Space Charges on Field</a:t>
            </a:r>
            <a:endParaRPr lang="en-US" sz="2000" b="1" dirty="0">
              <a:solidFill>
                <a:srgbClr val="9A043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0D7703-2474-A82A-58C2-6FFCD72C7447}"/>
              </a:ext>
            </a:extLst>
          </p:cNvPr>
          <p:cNvSpPr txBox="1"/>
          <p:nvPr/>
        </p:nvSpPr>
        <p:spPr>
          <a:xfrm>
            <a:off x="618262" y="1045766"/>
            <a:ext cx="666986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Effect of space charge on the electric field distribution through the electron and ion clouds at 30 ns</a:t>
            </a:r>
            <a:endParaRPr lang="en-IN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118F433-D07C-6DB3-678A-E4360A50DBD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7" t="9989" b="7927"/>
          <a:stretch>
            <a:fillRect/>
          </a:stretch>
        </p:blipFill>
        <p:spPr>
          <a:xfrm>
            <a:off x="3953192" y="3718397"/>
            <a:ext cx="4060937" cy="2494719"/>
          </a:xfrm>
          <a:prstGeom prst="rect">
            <a:avLst/>
          </a:prstGeom>
        </p:spPr>
      </p:pic>
      <p:sp>
        <p:nvSpPr>
          <p:cNvPr id="20" name="Oval 19">
            <a:extLst>
              <a:ext uri="{FF2B5EF4-FFF2-40B4-BE49-F238E27FC236}">
                <a16:creationId xmlns:a16="http://schemas.microsoft.com/office/drawing/2014/main" id="{C8240798-BA1D-16BF-BBB7-1D06462F74FB}"/>
              </a:ext>
            </a:extLst>
          </p:cNvPr>
          <p:cNvSpPr/>
          <p:nvPr/>
        </p:nvSpPr>
        <p:spPr>
          <a:xfrm>
            <a:off x="5674666" y="4992778"/>
            <a:ext cx="507649" cy="175468"/>
          </a:xfrm>
          <a:prstGeom prst="ellipse">
            <a:avLst/>
          </a:prstGeom>
          <a:noFill/>
          <a:ln w="952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5BB74A5-3AC1-4A80-755D-86F01CD04BE7}"/>
              </a:ext>
            </a:extLst>
          </p:cNvPr>
          <p:cNvSpPr txBox="1"/>
          <p:nvPr/>
        </p:nvSpPr>
        <p:spPr>
          <a:xfrm>
            <a:off x="1844260" y="4211076"/>
            <a:ext cx="2871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700" dirty="0">
                <a:latin typeface="Arial Black" panose="020B0A04020102020204" pitchFamily="34" charset="0"/>
              </a:rPr>
              <a:t>X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1D63606-356B-F7B3-D305-2294FD6F4D31}"/>
              </a:ext>
            </a:extLst>
          </p:cNvPr>
          <p:cNvSpPr txBox="1"/>
          <p:nvPr/>
        </p:nvSpPr>
        <p:spPr>
          <a:xfrm>
            <a:off x="5853583" y="6159346"/>
            <a:ext cx="2871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700" dirty="0">
                <a:latin typeface="Arial Black" panose="020B0A04020102020204" pitchFamily="34" charset="0"/>
              </a:rPr>
              <a:t>X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AA6EE01-A65F-8C34-94A3-224163859156}"/>
              </a:ext>
            </a:extLst>
          </p:cNvPr>
          <p:cNvSpPr txBox="1"/>
          <p:nvPr/>
        </p:nvSpPr>
        <p:spPr>
          <a:xfrm>
            <a:off x="648700" y="4397683"/>
            <a:ext cx="21932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Through Electron Cloud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596CC52-1EAC-288E-D96B-2B83EDE6CED8}"/>
              </a:ext>
            </a:extLst>
          </p:cNvPr>
          <p:cNvSpPr txBox="1"/>
          <p:nvPr/>
        </p:nvSpPr>
        <p:spPr>
          <a:xfrm>
            <a:off x="7198576" y="3312733"/>
            <a:ext cx="17700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Through Ion Cloud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6D5BEB4-9CCF-AA04-4A24-2621650CDB24}"/>
              </a:ext>
            </a:extLst>
          </p:cNvPr>
          <p:cNvSpPr txBox="1"/>
          <p:nvPr/>
        </p:nvSpPr>
        <p:spPr>
          <a:xfrm>
            <a:off x="7001021" y="1122196"/>
            <a:ext cx="7316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900" dirty="0">
                <a:latin typeface="Arial Black" panose="020B0A04020102020204" pitchFamily="34" charset="0"/>
              </a:rPr>
              <a:t>t = </a:t>
            </a:r>
            <a:r>
              <a:rPr lang="en-IN" sz="900" i="1" dirty="0">
                <a:latin typeface="Arial Black" panose="020B0A04020102020204" pitchFamily="34" charset="0"/>
              </a:rPr>
              <a:t>30</a:t>
            </a:r>
            <a:r>
              <a:rPr lang="en-IN" sz="900" dirty="0">
                <a:latin typeface="Arial Black" panose="020B0A04020102020204" pitchFamily="34" charset="0"/>
              </a:rPr>
              <a:t> </a:t>
            </a:r>
            <a:r>
              <a:rPr lang="en-IN" sz="900" i="1" dirty="0">
                <a:latin typeface="Arial Black" panose="020B0A04020102020204" pitchFamily="34" charset="0"/>
              </a:rPr>
              <a:t>ns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29699F-DC60-8DBE-5034-D5B14810EA97}"/>
              </a:ext>
            </a:extLst>
          </p:cNvPr>
          <p:cNvSpPr txBox="1"/>
          <p:nvPr/>
        </p:nvSpPr>
        <p:spPr>
          <a:xfrm>
            <a:off x="-15216" y="5455262"/>
            <a:ext cx="39684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Figures taken from the accepted manuscript titled “Numerical simulation of space charge effects in MPGDs” of</a:t>
            </a:r>
            <a:r>
              <a:rPr lang="en-IN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MPGD2024 conference by </a:t>
            </a:r>
            <a:r>
              <a:rPr lang="en-IN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S.Dutta</a:t>
            </a:r>
            <a:r>
              <a:rPr lang="en-IN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al.(JINST_043P_0125)</a:t>
            </a:r>
          </a:p>
        </p:txBody>
      </p:sp>
    </p:spTree>
    <p:extLst>
      <p:ext uri="{BB962C8B-B14F-4D97-AF65-F5344CB8AC3E}">
        <p14:creationId xmlns:p14="http://schemas.microsoft.com/office/powerpoint/2010/main" val="1789467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62972-3449-42D1-8185-B4BEFD52A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024" y="627529"/>
            <a:ext cx="10517281" cy="635817"/>
          </a:xfrm>
        </p:spPr>
        <p:txBody>
          <a:bodyPr>
            <a:noAutofit/>
          </a:bodyPr>
          <a:lstStyle/>
          <a:p>
            <a:r>
              <a:rPr lang="en-IN" b="1" dirty="0">
                <a:solidFill>
                  <a:srgbClr val="9A043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SUMMARY</a:t>
            </a:r>
            <a:endParaRPr lang="en-US" b="1" dirty="0">
              <a:solidFill>
                <a:srgbClr val="9A043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458302" y="6423914"/>
            <a:ext cx="1864992" cy="365125"/>
          </a:xfrm>
        </p:spPr>
        <p:txBody>
          <a:bodyPr/>
          <a:lstStyle/>
          <a:p>
            <a:r>
              <a:rPr lang="en-US" sz="1100" b="1" dirty="0">
                <a:latin typeface="Bahnschrift SemiBold" panose="020B0502040204020203" pitchFamily="34" charset="0"/>
              </a:rPr>
              <a:t>17 June 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z="1800" b="1">
                <a:latin typeface="Bahnschrift SemiBold" panose="020B0502040204020203" pitchFamily="34" charset="0"/>
              </a:rPr>
              <a:t>17</a:t>
            </a:fld>
            <a:endParaRPr lang="en-US" sz="1800" b="1" dirty="0">
              <a:latin typeface="Bahnschrift SemiBold" panose="020B0502040204020203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06" y="6016868"/>
            <a:ext cx="890437" cy="85268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927544" y="1203995"/>
            <a:ext cx="10157011" cy="4492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have successfully </a:t>
            </a:r>
            <a:r>
              <a:rPr lang="en-IN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implemented CUDA in </a:t>
            </a:r>
            <a:r>
              <a:rPr lang="en-IN" sz="2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neBEM</a:t>
            </a:r>
            <a:r>
              <a:rPr lang="en-IN" sz="2000" dirty="0">
                <a:solidFill>
                  <a:srgbClr val="6666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will be </a:t>
            </a:r>
            <a:r>
              <a:rPr lang="en-IN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useful for solving large complex realistic model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much less time.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IN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GPU version is much faster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than the already existing CPU versions of 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neBEM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N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without any compromise in accuracy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We could achieve</a:t>
            </a:r>
            <a:r>
              <a:rPr lang="en-IN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 3 - 7x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speed for GPU-accelerated versions </a:t>
            </a:r>
            <a:r>
              <a:rPr lang="en-IN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HPC cluster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IN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 2 - 4x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speed in </a:t>
            </a:r>
            <a:r>
              <a:rPr lang="en-IN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average workstation, </a:t>
            </a:r>
            <a:r>
              <a:rPr lang="en-IN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top of ~10x</a:t>
            </a:r>
            <a:r>
              <a:rPr lang="en-IN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speedup due to multi-threading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IN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Space charge contribution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have been incorporated into </a:t>
            </a:r>
            <a:r>
              <a:rPr lang="en-IN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dynamic field computations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IN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Optimization and profiling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identify remaining bottlenecks is necessary. There appears to be </a:t>
            </a:r>
            <a:r>
              <a:rPr lang="en-IN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scope for increasing this performance gain even further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 on implementation and benchmarking of GPU-based </a:t>
            </a:r>
            <a:r>
              <a:rPr lang="en-IN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space charge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IN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charging up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simulation are </a:t>
            </a:r>
            <a:r>
              <a:rPr lang="en-IN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progress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hope to have this </a:t>
            </a:r>
            <a:r>
              <a:rPr lang="en-IN" sz="2000" dirty="0">
                <a:solidFill>
                  <a:srgbClr val="CA21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entire work integrated </a:t>
            </a:r>
            <a:r>
              <a:rPr lang="en-US" sz="2000" dirty="0">
                <a:solidFill>
                  <a:srgbClr val="CA21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into the Garfield++ code-b</a:t>
            </a:r>
            <a:r>
              <a:rPr lang="en-IN" sz="2000" dirty="0" err="1">
                <a:solidFill>
                  <a:srgbClr val="CA21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ase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soon enough.</a:t>
            </a:r>
          </a:p>
        </p:txBody>
      </p:sp>
      <p:pic>
        <p:nvPicPr>
          <p:cNvPr id="6" name="Picture 4" descr="Adamas University">
            <a:extLst>
              <a:ext uri="{FF2B5EF4-FFF2-40B4-BE49-F238E27FC236}">
                <a16:creationId xmlns:a16="http://schemas.microsoft.com/office/drawing/2014/main" id="{79E601C9-A25F-4FF8-7AD9-3959644211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730" y="6018443"/>
            <a:ext cx="890437" cy="832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D1A3F92-5036-A3EA-6943-88F7A0843C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0631" y="6364310"/>
            <a:ext cx="1260950" cy="4247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454348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62972-3449-42D1-8185-B4BEFD52A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274" y="390749"/>
            <a:ext cx="10517281" cy="635817"/>
          </a:xfrm>
        </p:spPr>
        <p:txBody>
          <a:bodyPr>
            <a:noAutofit/>
          </a:bodyPr>
          <a:lstStyle/>
          <a:p>
            <a:r>
              <a:rPr lang="en-IN" b="1" dirty="0">
                <a:solidFill>
                  <a:srgbClr val="9A043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References</a:t>
            </a:r>
            <a:endParaRPr lang="en-US" b="1" dirty="0">
              <a:solidFill>
                <a:srgbClr val="9A043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458302" y="6423914"/>
            <a:ext cx="1864992" cy="365125"/>
          </a:xfrm>
        </p:spPr>
        <p:txBody>
          <a:bodyPr/>
          <a:lstStyle/>
          <a:p>
            <a:r>
              <a:rPr lang="en-US" sz="1100" b="1" dirty="0">
                <a:latin typeface="Bahnschrift SemiBold" panose="020B0502040204020203" pitchFamily="34" charset="0"/>
              </a:rPr>
              <a:t>17 June 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z="1800" b="1">
                <a:latin typeface="Bahnschrift SemiBold" panose="020B0502040204020203" pitchFamily="34" charset="0"/>
              </a:rPr>
              <a:t>18</a:t>
            </a:fld>
            <a:endParaRPr lang="en-US" sz="1800" b="1" dirty="0">
              <a:latin typeface="Bahnschrift SemiBold" panose="020B0502040204020203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06" y="6016868"/>
            <a:ext cx="890437" cy="85268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4340" y="976787"/>
            <a:ext cx="11399048" cy="4655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N" sz="1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[1] 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Garfield++ [ 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https://gitlab.cern.ch/garfield/garfieldpp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]</a:t>
            </a:r>
          </a:p>
          <a:p>
            <a:pPr>
              <a:lnSpc>
                <a:spcPct val="150000"/>
              </a:lnSpc>
            </a:pPr>
            <a:r>
              <a:rPr lang="en-IN" sz="1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[2] 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NVIDIA CUDA [ 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https://developer.nvidia.com/cuda-toolkit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it-IT" sz="1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[3]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H. Schindler, Garfield++ User′ s Guide [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https://garfieldpp.web.cern.ch/garfieldpp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it-IT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IN" sz="1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[4]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"Experimental and Numerical Investigation on Micro-Pattern Gas </a:t>
            </a:r>
            <a:r>
              <a:rPr lang="en-IN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Detectors".Thesis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</a:t>
            </a:r>
            <a:r>
              <a:rPr lang="en-IN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Purba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Bhattacharya (December 2014), Department of Physics University of Calcutta,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Kolkata, India</a:t>
            </a:r>
            <a:endParaRPr lang="en-IN" sz="11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IN" sz="1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[5] 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Computation of 3D electrostatic weighting field in Resistive Plate Chambers, Nuclear Instruments and Methods in Physics Research Section A: Accelerators, Spectrometers, Detectors and Associated Equipment 595 (2) (2008) 346–352. </a:t>
            </a:r>
            <a:r>
              <a:rPr lang="en-IN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 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https://doi.org/10.1016/j.nima.2008.07.033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IN" sz="1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[6] 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COMSOL </a:t>
            </a:r>
            <a:r>
              <a:rPr lang="en-IN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Multiphysics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https://www.comsol.co.in/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.]</a:t>
            </a:r>
          </a:p>
          <a:p>
            <a:pPr>
              <a:lnSpc>
                <a:spcPct val="150000"/>
              </a:lnSpc>
            </a:pPr>
            <a:r>
              <a:rPr lang="en-IN" sz="1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[7] 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OpenMP </a:t>
            </a:r>
            <a:r>
              <a:rPr lang="en-IN" sz="1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https://www.openmp.org/.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en-IN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IN" sz="1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[8] 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T. </a:t>
            </a:r>
            <a:r>
              <a:rPr lang="en-IN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Dey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 </a:t>
            </a:r>
            <a:r>
              <a:rPr lang="en-IN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Mukhopadhyay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 Chattopadhyay, Numerical study of effects of electrode parameters and image charge on the electric field configuration of RPCs, Journal of Instrumentation 17 (04) (2022) P04015. doi:10.1088/1748-0221/17/04/p04015.</a:t>
            </a:r>
          </a:p>
          <a:p>
            <a:pPr>
              <a:lnSpc>
                <a:spcPct val="150000"/>
              </a:lnSpc>
            </a:pPr>
            <a:r>
              <a:rPr lang="en-IN" sz="1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[9] </a:t>
            </a:r>
            <a:r>
              <a:rPr lang="en-IN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Tanay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Dey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N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Purba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Bhattacharya, </a:t>
            </a:r>
            <a:r>
              <a:rPr lang="en-IN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Supratik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Mukhopadhyay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N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Nayana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Majumdar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Abhishek Seal, </a:t>
            </a:r>
            <a:r>
              <a:rPr lang="en-IN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Subhasis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Chattopadhyay,</a:t>
            </a:r>
          </a:p>
          <a:p>
            <a:pPr>
              <a:lnSpc>
                <a:spcPct val="150000"/>
              </a:lnSpc>
            </a:pP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Parallelization of Garfield++ and neBEM to simulate space-charge effects in RPCs, Computer Physics Communications, Volume 294, 2024, 108944, ISSN 0010-4655, 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https://doi.org/10.1016/j.cpc.2023.108944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[10]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“Boundary Element Method” Lecture given by </a:t>
            </a:r>
            <a:r>
              <a:rPr lang="en-IN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Prof.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Supratik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Mukhopadhyay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RD51 Collaboration Meeting, 22-26 June 2020.</a:t>
            </a:r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IN" sz="1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[11] 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I. B. Smirnov, “</a:t>
            </a:r>
            <a:r>
              <a:rPr lang="en-IN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Modeling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ionization produced by fast charged particles in gas”; </a:t>
            </a:r>
            <a:r>
              <a:rPr lang="en-IN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Nucl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Instrum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Meth. A vol. 554 (2005) 474. (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online at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http://cern.ch/heed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</a:p>
          <a:p>
            <a:pPr>
              <a:lnSpc>
                <a:spcPct val="150000"/>
              </a:lnSpc>
            </a:pPr>
            <a:r>
              <a:rPr lang="en-IN" sz="1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[12]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David B. Kirk, Wen-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mei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“W.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Hwu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Programming Massively Parallel Processors: A Hands-on Approach”</a:t>
            </a:r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IN" sz="1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[13] </a:t>
            </a:r>
            <a:r>
              <a:rPr lang="en-I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Jason Sanders , Edward </a:t>
            </a:r>
            <a:r>
              <a:rPr lang="en-IN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Kandrot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“CUDA by Example: An Introduction to General-Purpose GPU Programming”</a:t>
            </a:r>
          </a:p>
          <a:p>
            <a:pPr>
              <a:lnSpc>
                <a:spcPct val="150000"/>
              </a:lnSpc>
            </a:pPr>
            <a:r>
              <a:rPr lang="en-IN" sz="1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[14] 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IN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Biagi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“</a:t>
            </a:r>
            <a:r>
              <a:rPr lang="en-IN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Magboltz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Transport of electrons in gas mixture”; online at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http://cern.ch/magboltz</a:t>
            </a:r>
            <a:endParaRPr lang="en-IN" sz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Adamas University">
            <a:extLst>
              <a:ext uri="{FF2B5EF4-FFF2-40B4-BE49-F238E27FC236}">
                <a16:creationId xmlns:a16="http://schemas.microsoft.com/office/drawing/2014/main" id="{7EB48EE0-7EA5-02A7-85FF-02F8A2771F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730" y="6018443"/>
            <a:ext cx="890437" cy="832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49517A-9C3A-82BC-CAA1-B76EF8EE2D9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760631" y="6364310"/>
            <a:ext cx="1260950" cy="4247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527836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62972-3449-42D1-8185-B4BEFD52A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084" y="484258"/>
            <a:ext cx="10517281" cy="635817"/>
          </a:xfrm>
        </p:spPr>
        <p:txBody>
          <a:bodyPr>
            <a:noAutofit/>
          </a:bodyPr>
          <a:lstStyle/>
          <a:p>
            <a:r>
              <a:rPr lang="en-IN" b="1" dirty="0">
                <a:solidFill>
                  <a:srgbClr val="9A043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Acknowledgement</a:t>
            </a:r>
            <a:endParaRPr lang="en-US" sz="2000" b="1" dirty="0">
              <a:solidFill>
                <a:srgbClr val="9A0432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458302" y="6423914"/>
            <a:ext cx="1864992" cy="365125"/>
          </a:xfrm>
        </p:spPr>
        <p:txBody>
          <a:bodyPr/>
          <a:lstStyle/>
          <a:p>
            <a:r>
              <a:rPr lang="en-US" sz="1100" b="1" dirty="0">
                <a:latin typeface="Bahnschrift SemiBold" panose="020B0502040204020203" pitchFamily="34" charset="0"/>
              </a:rPr>
              <a:t>17 June 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z="1800" b="1">
                <a:latin typeface="Bahnschrift SemiBold" panose="020B0502040204020203" pitchFamily="34" charset="0"/>
              </a:rPr>
              <a:t>19</a:t>
            </a:fld>
            <a:endParaRPr lang="en-US" sz="1800" b="1" dirty="0">
              <a:latin typeface="Bahnschrift SemiBold" panose="020B0502040204020203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06" y="6016868"/>
            <a:ext cx="890437" cy="85268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026243" y="1119223"/>
            <a:ext cx="10873673" cy="3956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sz="1600" b="1" dirty="0">
                <a:solidFill>
                  <a:srgbClr val="6666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1600" b="1" dirty="0">
                <a:solidFill>
                  <a:srgbClr val="F315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solidFill>
                  <a:srgbClr val="F315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Organisers</a:t>
            </a:r>
            <a:endParaRPr lang="en-US" sz="1600" b="1" dirty="0">
              <a:solidFill>
                <a:srgbClr val="F315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sz="1600" b="1" dirty="0">
                <a:solidFill>
                  <a:srgbClr val="6666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– for their support under all circumstances.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sz="1600" b="1" dirty="0">
                <a:solidFill>
                  <a:srgbClr val="6666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Collaborators from </a:t>
            </a:r>
            <a:r>
              <a:rPr lang="en-US" sz="16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RD51 / DRD1 collaborations</a:t>
            </a:r>
          </a:p>
          <a:p>
            <a:pPr>
              <a:lnSpc>
                <a:spcPct val="200000"/>
              </a:lnSpc>
            </a:pPr>
            <a:r>
              <a:rPr lang="en-US" sz="1600" b="1" dirty="0">
                <a:solidFill>
                  <a:srgbClr val="6666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– for constructive suggestions / help, especially from </a:t>
            </a:r>
            <a:r>
              <a:rPr lang="en-US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Rob</a:t>
            </a:r>
            <a:r>
              <a:rPr lang="en-US" sz="1600" b="1" dirty="0">
                <a:solidFill>
                  <a:srgbClr val="6666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Heinrich.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sz="1600" b="1" dirty="0">
                <a:solidFill>
                  <a:srgbClr val="6666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Lab Mates : </a:t>
            </a:r>
            <a:r>
              <a:rPr lang="en-US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Subhendu Das, Pralay Kumar Das </a:t>
            </a:r>
            <a:r>
              <a:rPr lang="en-US" sz="1600" b="1" dirty="0">
                <a:solidFill>
                  <a:srgbClr val="6666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Saikat Ghosh</a:t>
            </a:r>
          </a:p>
          <a:p>
            <a:pPr>
              <a:lnSpc>
                <a:spcPct val="200000"/>
              </a:lnSpc>
            </a:pPr>
            <a:r>
              <a:rPr lang="en-US" sz="1600" b="1" dirty="0">
                <a:solidFill>
                  <a:srgbClr val="6666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– for their continuous help and encouragement.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IN" sz="1600" b="1" dirty="0">
                <a:solidFill>
                  <a:srgbClr val="C1053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SINP, HBNI, DAE, Adamas University, SERB Project No. SRG/2022/000531</a:t>
            </a:r>
          </a:p>
          <a:p>
            <a:pPr>
              <a:lnSpc>
                <a:spcPct val="200000"/>
              </a:lnSpc>
            </a:pPr>
            <a:r>
              <a:rPr lang="en-IN" sz="1600" b="1" dirty="0">
                <a:solidFill>
                  <a:srgbClr val="6666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– for providing the necessary funding and equipment support throughout this work.</a:t>
            </a:r>
            <a:endParaRPr lang="en-US" sz="1600" b="1" dirty="0">
              <a:solidFill>
                <a:srgbClr val="66669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294" y="4624303"/>
            <a:ext cx="485334" cy="44339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3111" y="1563135"/>
            <a:ext cx="707137" cy="7071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6BBDB7F-2837-E5E1-CA2B-ABD41D7935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057" y="2678457"/>
            <a:ext cx="483318" cy="4833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44E4971-2CA7-8645-99C8-41B12C6167A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462" y="3600964"/>
            <a:ext cx="483317" cy="483317"/>
          </a:xfrm>
          <a:prstGeom prst="rect">
            <a:avLst/>
          </a:prstGeom>
        </p:spPr>
      </p:pic>
      <p:pic>
        <p:nvPicPr>
          <p:cNvPr id="11" name="Picture 4" descr="Adamas University">
            <a:extLst>
              <a:ext uri="{FF2B5EF4-FFF2-40B4-BE49-F238E27FC236}">
                <a16:creationId xmlns:a16="http://schemas.microsoft.com/office/drawing/2014/main" id="{104827A4-BC3E-2633-3BBC-CFB7A37341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730" y="6018443"/>
            <a:ext cx="890437" cy="832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928A8AF-BE11-2036-B529-C64AEE2683C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60631" y="6364310"/>
            <a:ext cx="1260950" cy="4247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28087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2945CE-D0FF-BEEC-88F9-B09C60E570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DF998-215F-2741-FC94-7C9628E89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025" y="627529"/>
            <a:ext cx="2601446" cy="635817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rgbClr val="9A043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28337C-6B32-7796-23C0-84C6BA9F502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490004" y="6414562"/>
            <a:ext cx="1864992" cy="365125"/>
          </a:xfrm>
        </p:spPr>
        <p:txBody>
          <a:bodyPr/>
          <a:lstStyle/>
          <a:p>
            <a:r>
              <a:rPr lang="en-US" sz="1100" b="1" dirty="0">
                <a:latin typeface="Bahnschrift SemiBold" panose="020B0502040204020203" pitchFamily="34" charset="0"/>
              </a:rPr>
              <a:t>17 June 2025</a:t>
            </a:r>
            <a:endParaRPr lang="en-US" sz="800" b="1" dirty="0">
              <a:latin typeface="Bahnschrift SemiBold" panose="020B050204020402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7C46E0-49DB-9557-BFE9-77A22A761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z="1800" b="1">
                <a:latin typeface="Bahnschrift SemiBold" panose="020B0502040204020203" pitchFamily="34" charset="0"/>
              </a:rPr>
              <a:t>2</a:t>
            </a:fld>
            <a:endParaRPr lang="en-US" sz="1800" b="1" dirty="0">
              <a:latin typeface="Bahnschrift SemiBold" panose="020B0502040204020203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3062752-FA92-1665-22F4-32965FE3023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06" y="6016868"/>
            <a:ext cx="890437" cy="85268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FCAE2C2-9EAB-1B22-8037-5FD9FF77C0CC}"/>
              </a:ext>
            </a:extLst>
          </p:cNvPr>
          <p:cNvSpPr txBox="1"/>
          <p:nvPr/>
        </p:nvSpPr>
        <p:spPr>
          <a:xfrm>
            <a:off x="774909" y="2112742"/>
            <a:ext cx="11063739" cy="26325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IN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 field solvers: </a:t>
            </a:r>
            <a:r>
              <a:rPr lang="en-IN" sz="28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neBEM</a:t>
            </a:r>
            <a:r>
              <a:rPr lang="en-IN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among several others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GPU Acceleration: Integrating CUDA with </a:t>
            </a:r>
            <a:r>
              <a:rPr lang="en-US" sz="28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neBEM</a:t>
            </a:r>
            <a:endParaRPr lang="en-IN" sz="2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 Field Modeling in THGEM Structures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Preliminary Work: Dynamic Updating of Space-Charge-Induced Fields.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</a:p>
        </p:txBody>
      </p:sp>
      <p:pic>
        <p:nvPicPr>
          <p:cNvPr id="1028" name="Picture 4" descr="Adamas University">
            <a:extLst>
              <a:ext uri="{FF2B5EF4-FFF2-40B4-BE49-F238E27FC236}">
                <a16:creationId xmlns:a16="http://schemas.microsoft.com/office/drawing/2014/main" id="{AE483F97-4D28-D174-ED6D-6053A395B9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730" y="6018443"/>
            <a:ext cx="890437" cy="832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735B263-9220-77C9-D3EA-877ACDE5E2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5119" y="6364310"/>
            <a:ext cx="1260950" cy="4247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155035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458302" y="6423914"/>
            <a:ext cx="1864992" cy="365125"/>
          </a:xfrm>
        </p:spPr>
        <p:txBody>
          <a:bodyPr/>
          <a:lstStyle/>
          <a:p>
            <a:r>
              <a:rPr lang="en-US" sz="1100" b="1" dirty="0">
                <a:latin typeface="Bahnschrift SemiBold" panose="020B0502040204020203" pitchFamily="34" charset="0"/>
              </a:rPr>
              <a:t>17 June 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z="1800" b="1">
                <a:latin typeface="Bahnschrift SemiBold" panose="020B0502040204020203" pitchFamily="34" charset="0"/>
              </a:rPr>
              <a:t>20</a:t>
            </a:fld>
            <a:endParaRPr lang="en-US" sz="1800" b="1" dirty="0">
              <a:latin typeface="Bahnschrift SemiBold" panose="020B0502040204020203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06" y="6016868"/>
            <a:ext cx="890437" cy="85268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030130" y="2475362"/>
            <a:ext cx="5989717" cy="156966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9600" b="1" dirty="0">
                <a:solidFill>
                  <a:srgbClr val="7030A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</a:p>
        </p:txBody>
      </p:sp>
      <p:pic>
        <p:nvPicPr>
          <p:cNvPr id="2" name="Picture 4" descr="Adamas University">
            <a:extLst>
              <a:ext uri="{FF2B5EF4-FFF2-40B4-BE49-F238E27FC236}">
                <a16:creationId xmlns:a16="http://schemas.microsoft.com/office/drawing/2014/main" id="{1134EC7A-8C0C-2E93-1447-665E989B1F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730" y="6018443"/>
            <a:ext cx="890437" cy="832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B01477A-3826-AC25-E5A6-6A8A991204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0631" y="6364310"/>
            <a:ext cx="1260950" cy="4247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372745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458302" y="6423914"/>
            <a:ext cx="1864992" cy="365125"/>
          </a:xfrm>
        </p:spPr>
        <p:txBody>
          <a:bodyPr/>
          <a:lstStyle/>
          <a:p>
            <a:r>
              <a:rPr lang="en-US" sz="1100" b="1" dirty="0">
                <a:latin typeface="Bahnschrift SemiBold" panose="020B0502040204020203" pitchFamily="34" charset="0"/>
              </a:rPr>
              <a:t>17 June 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z="1800" b="1">
                <a:latin typeface="Bahnschrift SemiBold" panose="020B0502040204020203" pitchFamily="34" charset="0"/>
              </a:rPr>
              <a:t>21</a:t>
            </a:fld>
            <a:endParaRPr lang="en-US" sz="1800" b="1" dirty="0">
              <a:latin typeface="Bahnschrift SemiBold" panose="020B0502040204020203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06" y="6016868"/>
            <a:ext cx="890437" cy="85268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634956" y="2465314"/>
            <a:ext cx="7401385" cy="156966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9600" b="1" dirty="0">
                <a:solidFill>
                  <a:schemeClr val="accent5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Backup slides</a:t>
            </a:r>
          </a:p>
        </p:txBody>
      </p:sp>
      <p:pic>
        <p:nvPicPr>
          <p:cNvPr id="2" name="Picture 4" descr="Adamas University">
            <a:extLst>
              <a:ext uri="{FF2B5EF4-FFF2-40B4-BE49-F238E27FC236}">
                <a16:creationId xmlns:a16="http://schemas.microsoft.com/office/drawing/2014/main" id="{1134EC7A-8C0C-2E93-1447-665E989B1F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730" y="6018443"/>
            <a:ext cx="890437" cy="832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DA49C07-2823-24A8-C288-35C3973E86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0631" y="6364310"/>
            <a:ext cx="1260950" cy="4247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056418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488" y="1520829"/>
            <a:ext cx="4146299" cy="4396121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458302" y="6423914"/>
            <a:ext cx="1864992" cy="365125"/>
          </a:xfrm>
        </p:spPr>
        <p:txBody>
          <a:bodyPr/>
          <a:lstStyle/>
          <a:p>
            <a:r>
              <a:rPr lang="en-US" b="1">
                <a:latin typeface="Bahnschrift SemiBold" panose="020B0502040204020203" pitchFamily="34" charset="0"/>
              </a:rPr>
              <a:t>17 June 2025</a:t>
            </a:r>
            <a:endParaRPr lang="en-US" b="1" dirty="0">
              <a:latin typeface="Bahnschrift SemiBold" panose="020B0502040204020203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z="1800" b="1">
                <a:latin typeface="Bahnschrift SemiBold" panose="020B0502040204020203" pitchFamily="34" charset="0"/>
              </a:rPr>
              <a:t>22</a:t>
            </a:fld>
            <a:endParaRPr lang="en-US" sz="1800" b="1" dirty="0">
              <a:latin typeface="Bahnschrift SemiBold" panose="020B0502040204020203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06" y="6016868"/>
            <a:ext cx="890437" cy="85268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386957" y="689000"/>
            <a:ext cx="6117721" cy="4492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Garfield++:</a:t>
            </a:r>
            <a:r>
              <a:rPr lang="en-US" sz="2000" dirty="0"/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toolkit for the detailed simulation of particle detectors based on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ionisation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measurement in gases and semiconductors.</a:t>
            </a:r>
          </a:p>
          <a:p>
            <a:pPr>
              <a:lnSpc>
                <a:spcPct val="120000"/>
              </a:lnSpc>
            </a:pPr>
            <a:r>
              <a:rPr lang="en-IN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Heed:</a:t>
            </a:r>
            <a:r>
              <a:rPr lang="en-IN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Provides computed information on interaction of fast charged particles with matter and its ionization.</a:t>
            </a:r>
          </a:p>
          <a:p>
            <a:pPr>
              <a:lnSpc>
                <a:spcPct val="120000"/>
              </a:lnSpc>
            </a:pPr>
            <a:r>
              <a:rPr lang="en-IN" sz="20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Magboltz</a:t>
            </a:r>
            <a:r>
              <a:rPr lang="en-IN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IN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Calculates the transport parameters of electrons drifting in the gases under the influence of electric and magnetic fields.</a:t>
            </a:r>
          </a:p>
          <a:p>
            <a:pPr>
              <a:lnSpc>
                <a:spcPct val="120000"/>
              </a:lnSpc>
            </a:pPr>
            <a:r>
              <a:rPr lang="en-IN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 Solver:</a:t>
            </a:r>
            <a:r>
              <a:rPr lang="en-IN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Computes electromagnetic field; interfaces to Garfield++ are available for commercially available FEM packages such as</a:t>
            </a:r>
            <a:r>
              <a:rPr lang="en-IN" sz="20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Ansys, </a:t>
            </a:r>
            <a:r>
              <a:rPr lang="en-IN" sz="20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Comsol</a:t>
            </a:r>
            <a:r>
              <a:rPr lang="en-IN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open source BEM and FEM packages such as</a:t>
            </a:r>
            <a:r>
              <a:rPr lang="en-IN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neBEM</a:t>
            </a:r>
            <a:r>
              <a:rPr lang="en-IN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IN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Elmer.</a:t>
            </a:r>
            <a:endParaRPr lang="en-US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 descr="garfieldpp"/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232" y="650119"/>
            <a:ext cx="1277555" cy="770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5388964" y="5181064"/>
            <a:ext cx="6221845" cy="1060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IN" dirty="0">
                <a:solidFill>
                  <a:srgbClr val="4750C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Device dynamics depends crucially on electric field.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IN" dirty="0">
                <a:solidFill>
                  <a:srgbClr val="4750C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 solving is very important for MPGDs due to their intricate, essentially 3D geometry. </a:t>
            </a:r>
            <a:endParaRPr lang="en-US" dirty="0">
              <a:solidFill>
                <a:srgbClr val="4750C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49488" y="650119"/>
            <a:ext cx="24897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>
              <a:spcBef>
                <a:spcPct val="0"/>
              </a:spcBef>
            </a:pPr>
            <a:r>
              <a:rPr lang="en-IN" sz="2800" b="1" cap="all" dirty="0">
                <a:solidFill>
                  <a:srgbClr val="9A043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Garfield++</a:t>
            </a:r>
            <a:endParaRPr lang="en-US" sz="2800" b="1" cap="all" dirty="0">
              <a:solidFill>
                <a:srgbClr val="9A043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49488" y="5337171"/>
            <a:ext cx="60703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50" i="1" dirty="0"/>
              <a:t>Ref. </a:t>
            </a:r>
            <a:r>
              <a:rPr lang="en-IN" sz="1050" i="1" dirty="0">
                <a:hlinkClick r:id="" action="ppaction://noaction"/>
              </a:rPr>
              <a:t>[4] </a:t>
            </a:r>
            <a:endParaRPr lang="en-US" sz="1050" i="1" dirty="0"/>
          </a:p>
        </p:txBody>
      </p:sp>
      <p:pic>
        <p:nvPicPr>
          <p:cNvPr id="2" name="Picture 4" descr="Adamas University">
            <a:extLst>
              <a:ext uri="{FF2B5EF4-FFF2-40B4-BE49-F238E27FC236}">
                <a16:creationId xmlns:a16="http://schemas.microsoft.com/office/drawing/2014/main" id="{B3900FB0-336F-1139-F6A0-B4D8CFF7C6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730" y="6018443"/>
            <a:ext cx="890437" cy="832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6B8BF0E-D241-407B-59F4-A3ED729E5F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60631" y="6364310"/>
            <a:ext cx="1260950" cy="4247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475087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62972-3449-42D1-8185-B4BEFD52A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025" y="627529"/>
            <a:ext cx="3497916" cy="635817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rgbClr val="9A043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CPU vs GPU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458302" y="6423914"/>
            <a:ext cx="1864992" cy="365125"/>
          </a:xfrm>
        </p:spPr>
        <p:txBody>
          <a:bodyPr/>
          <a:lstStyle/>
          <a:p>
            <a:r>
              <a:rPr lang="en-US" b="1">
                <a:latin typeface="Bahnschrift SemiBold" panose="020B0502040204020203" pitchFamily="34" charset="0"/>
              </a:rPr>
              <a:t>17 June 2025</a:t>
            </a:r>
            <a:endParaRPr lang="en-US" b="1" dirty="0">
              <a:latin typeface="Bahnschrift SemiBold" panose="020B0502040204020203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z="1800" b="1">
                <a:latin typeface="Bahnschrift SemiBold" panose="020B0502040204020203" pitchFamily="34" charset="0"/>
              </a:rPr>
              <a:t>23</a:t>
            </a:fld>
            <a:endParaRPr lang="en-US" sz="1800" b="1" dirty="0">
              <a:latin typeface="Bahnschrift SemiBold" panose="020B0502040204020203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06" y="6016868"/>
            <a:ext cx="890437" cy="852681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81024" y="1604175"/>
          <a:ext cx="7904949" cy="4001339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345070">
                  <a:extLst>
                    <a:ext uri="{9D8B030D-6E8A-4147-A177-3AD203B41FA5}">
                      <a16:colId xmlns:a16="http://schemas.microsoft.com/office/drawing/2014/main" val="4132685286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913834953"/>
                    </a:ext>
                  </a:extLst>
                </a:gridCol>
                <a:gridCol w="2930979">
                  <a:extLst>
                    <a:ext uri="{9D8B030D-6E8A-4147-A177-3AD203B41FA5}">
                      <a16:colId xmlns:a16="http://schemas.microsoft.com/office/drawing/2014/main" val="1341681689"/>
                    </a:ext>
                  </a:extLst>
                </a:gridCol>
              </a:tblGrid>
              <a:tr h="462211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CPU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GPU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837163"/>
                  </a:ext>
                </a:extLst>
              </a:tr>
              <a:tr h="884782">
                <a:tc>
                  <a:txBody>
                    <a:bodyPr/>
                    <a:lstStyle/>
                    <a:p>
                      <a:pPr algn="ctr"/>
                      <a:r>
                        <a:rPr lang="en-IN" sz="2000" dirty="0"/>
                        <a:t>Function</a:t>
                      </a:r>
                      <a:endParaRPr lang="en-US" sz="20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u="none" strike="noStrike" kern="1200" baseline="0" dirty="0"/>
                        <a:t>Generalized component that</a:t>
                      </a:r>
                    </a:p>
                    <a:p>
                      <a:pPr algn="l"/>
                      <a:r>
                        <a:rPr lang="en-US" sz="1400" u="none" strike="noStrike" kern="1200" baseline="0" dirty="0"/>
                        <a:t>handles main processing functions of a server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u="none" strike="noStrike" kern="1200" baseline="0" dirty="0"/>
                        <a:t>Specialized component that</a:t>
                      </a:r>
                    </a:p>
                    <a:p>
                      <a:pPr algn="l"/>
                      <a:r>
                        <a:rPr lang="en-US" sz="1400" u="none" strike="noStrike" kern="1200" baseline="0" dirty="0"/>
                        <a:t>excels at parallel computing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8587152"/>
                  </a:ext>
                </a:extLst>
              </a:tr>
              <a:tr h="884782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2000" kern="1200" dirty="0"/>
                        <a:t>Processing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u="none" strike="noStrike" kern="1200" baseline="0" dirty="0"/>
                        <a:t>Designed for serial instruction</a:t>
                      </a:r>
                    </a:p>
                    <a:p>
                      <a:pPr algn="l"/>
                      <a:r>
                        <a:rPr lang="en-US" sz="1400" u="none" strike="noStrike" kern="1200" baseline="0" dirty="0"/>
                        <a:t>processing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u="none" strike="noStrike" kern="1200" baseline="0" dirty="0"/>
                        <a:t>Designed for parallel</a:t>
                      </a:r>
                    </a:p>
                    <a:p>
                      <a:pPr algn="l"/>
                      <a:r>
                        <a:rPr lang="en-US" sz="1400" u="none" strike="noStrike" kern="1200" baseline="0" dirty="0"/>
                        <a:t>instruction processing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8518937"/>
                  </a:ext>
                </a:extLst>
              </a:tr>
              <a:tr h="884782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2000" kern="1200" dirty="0"/>
                        <a:t>Design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u="none" strike="noStrike" kern="1200" baseline="0" dirty="0"/>
                        <a:t>Fewer, more powerful cores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N" sz="1400" u="none" strike="noStrike" kern="1200" baseline="0" dirty="0"/>
                        <a:t>More cores than CPUs, but less</a:t>
                      </a:r>
                    </a:p>
                    <a:p>
                      <a:pPr algn="l"/>
                      <a:r>
                        <a:rPr lang="en-US" sz="1400" u="none" strike="noStrike" kern="1200" baseline="0" dirty="0"/>
                        <a:t>powerful than CPU cores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317514"/>
                  </a:ext>
                </a:extLst>
              </a:tr>
              <a:tr h="884782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IN" sz="2000" kern="1200" dirty="0"/>
                        <a:t>Suitable for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u="none" strike="noStrike" kern="1200" baseline="0" dirty="0"/>
                        <a:t>General purpose computing</a:t>
                      </a:r>
                    </a:p>
                    <a:p>
                      <a:pPr algn="l"/>
                      <a:r>
                        <a:rPr lang="en-US" sz="1400" u="none" strike="noStrike" kern="1200" baseline="0" dirty="0"/>
                        <a:t>applications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u="none" strike="noStrike" kern="1200" baseline="0" dirty="0"/>
                        <a:t>High-performance computing</a:t>
                      </a:r>
                    </a:p>
                    <a:p>
                      <a:pPr algn="l"/>
                      <a:r>
                        <a:rPr lang="en-US" sz="1400" u="none" strike="noStrike" kern="1200" baseline="0" dirty="0"/>
                        <a:t>applications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7987270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27E91B77-BFD9-2633-C675-30B0AE764B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7067" y="1604175"/>
            <a:ext cx="2883743" cy="162210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B5868C7-4E40-7608-042C-EDF5949A3E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7066" y="3798918"/>
            <a:ext cx="2883743" cy="151396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5E42941-0C32-56EA-377B-8ADFB8B3B59D}"/>
              </a:ext>
            </a:extLst>
          </p:cNvPr>
          <p:cNvSpPr txBox="1"/>
          <p:nvPr/>
        </p:nvSpPr>
        <p:spPr>
          <a:xfrm>
            <a:off x="9127563" y="3190109"/>
            <a:ext cx="2082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dirty="0"/>
              <a:t>13</a:t>
            </a:r>
            <a:r>
              <a:rPr lang="en-IN" sz="1400" baseline="30000" dirty="0"/>
              <a:t>th</a:t>
            </a:r>
            <a:r>
              <a:rPr lang="en-IN" sz="1400" dirty="0"/>
              <a:t> generation intel CPU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8B0B0F-9F83-AC41-992F-B86D2C0E5DE6}"/>
              </a:ext>
            </a:extLst>
          </p:cNvPr>
          <p:cNvSpPr txBox="1"/>
          <p:nvPr/>
        </p:nvSpPr>
        <p:spPr>
          <a:xfrm>
            <a:off x="9373591" y="5312883"/>
            <a:ext cx="19609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dirty="0"/>
              <a:t>NVIDIA Tesla P100 GPU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F9C3293-77D2-D494-8078-A1689AADDC47}"/>
              </a:ext>
            </a:extLst>
          </p:cNvPr>
          <p:cNvSpPr txBox="1"/>
          <p:nvPr/>
        </p:nvSpPr>
        <p:spPr>
          <a:xfrm>
            <a:off x="10733518" y="1604175"/>
            <a:ext cx="8772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intel.com</a:t>
            </a:r>
            <a:endParaRPr lang="en-IN" sz="14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A9E4AC-16C3-1151-069E-03D1B4E6BF51}"/>
              </a:ext>
            </a:extLst>
          </p:cNvPr>
          <p:cNvSpPr txBox="1"/>
          <p:nvPr/>
        </p:nvSpPr>
        <p:spPr>
          <a:xfrm>
            <a:off x="8727066" y="4939652"/>
            <a:ext cx="9998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nvidia.com</a:t>
            </a:r>
            <a:endParaRPr lang="en-IN" sz="14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211506-42C7-6956-AC23-EB875C5E4F83}"/>
              </a:ext>
            </a:extLst>
          </p:cNvPr>
          <p:cNvSpPr txBox="1"/>
          <p:nvPr/>
        </p:nvSpPr>
        <p:spPr>
          <a:xfrm>
            <a:off x="4078941" y="5697172"/>
            <a:ext cx="45104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aws.amazon.com/compare/the-difference-between-</a:t>
            </a:r>
            <a:r>
              <a:rPr lang="en-US" sz="1200" dirty="0" err="1"/>
              <a:t>gpus</a:t>
            </a:r>
            <a:r>
              <a:rPr lang="en-US" sz="1200" dirty="0"/>
              <a:t>-and-</a:t>
            </a:r>
            <a:r>
              <a:rPr lang="en-US" sz="1200" dirty="0" err="1"/>
              <a:t>cpus</a:t>
            </a:r>
            <a:endParaRPr lang="en-IN" sz="1200" dirty="0"/>
          </a:p>
        </p:txBody>
      </p:sp>
      <p:pic>
        <p:nvPicPr>
          <p:cNvPr id="11" name="Picture 4" descr="Adamas University">
            <a:extLst>
              <a:ext uri="{FF2B5EF4-FFF2-40B4-BE49-F238E27FC236}">
                <a16:creationId xmlns:a16="http://schemas.microsoft.com/office/drawing/2014/main" id="{9CD1A938-760D-0F86-8714-F426193D14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730" y="6018443"/>
            <a:ext cx="890437" cy="832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5A2DE0C-509E-0220-C041-31CD73B99D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25119" y="6364310"/>
            <a:ext cx="1260950" cy="4247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457692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62972-3449-42D1-8185-B4BEFD52A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024" y="627529"/>
            <a:ext cx="10517281" cy="635817"/>
          </a:xfrm>
        </p:spPr>
        <p:txBody>
          <a:bodyPr>
            <a:noAutofit/>
          </a:bodyPr>
          <a:lstStyle/>
          <a:p>
            <a:r>
              <a:rPr lang="en-IN" b="1" dirty="0">
                <a:solidFill>
                  <a:srgbClr val="9A043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THGEM Model – A Realistic scenario</a:t>
            </a:r>
            <a:endParaRPr lang="en-US" b="1" dirty="0">
              <a:solidFill>
                <a:srgbClr val="9A043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458302" y="6423914"/>
            <a:ext cx="1864992" cy="365125"/>
          </a:xfrm>
        </p:spPr>
        <p:txBody>
          <a:bodyPr/>
          <a:lstStyle/>
          <a:p>
            <a:r>
              <a:rPr lang="en-US" b="1">
                <a:latin typeface="Bahnschrift SemiBold" panose="020B0502040204020203" pitchFamily="34" charset="0"/>
              </a:rPr>
              <a:t>17 June 2025</a:t>
            </a:r>
            <a:endParaRPr lang="en-US" b="1" dirty="0">
              <a:latin typeface="Bahnschrift SemiBold" panose="020B0502040204020203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z="1800" b="1">
                <a:latin typeface="Bahnschrift SemiBold" panose="020B0502040204020203" pitchFamily="34" charset="0"/>
              </a:rPr>
              <a:t>24</a:t>
            </a:fld>
            <a:endParaRPr lang="en-US" sz="1800" b="1" dirty="0">
              <a:latin typeface="Bahnschrift SemiBold" panose="020B0502040204020203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06" y="6016868"/>
            <a:ext cx="890437" cy="85268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026243" y="1669685"/>
            <a:ext cx="9934753" cy="3753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this study a </a:t>
            </a:r>
            <a:r>
              <a:rPr lang="en-IN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staggered model of THGEM</a:t>
            </a:r>
            <a:r>
              <a:rPr lang="en-IN" sz="20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 been used (similar to the experimental setup currently being pursued at the SINP laboratory).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IN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 profiling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has been carried out with</a:t>
            </a:r>
            <a:r>
              <a:rPr lang="en-IN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GPU accelerated version of neBEM in Garfield++</a:t>
            </a:r>
            <a:r>
              <a:rPr lang="en-IN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IN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commercially available FEM package </a:t>
            </a:r>
            <a:r>
              <a:rPr lang="en-IN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COMSOL Multiphysics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check the consistency of the model.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IN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000" dirty="0">
                <a:solidFill>
                  <a:srgbClr val="4750C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Chrono library functions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has been used to time the</a:t>
            </a:r>
            <a:r>
              <a:rPr lang="en-IN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computation for solving the model and calculating electric field and potential value at a predefined point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model.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study comparing the </a:t>
            </a:r>
            <a:r>
              <a:rPr lang="en-IN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execution times of </a:t>
            </a:r>
            <a:r>
              <a:rPr lang="en-IN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CUDA</a:t>
            </a:r>
            <a:r>
              <a:rPr lang="en-IN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with </a:t>
            </a:r>
            <a:r>
              <a:rPr lang="en-IN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OpenMP</a:t>
            </a:r>
            <a:r>
              <a:rPr lang="en-IN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implementations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 been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performed for both </a:t>
            </a:r>
            <a:r>
              <a:rPr lang="en-US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Singular Value Decomposition (SVD)</a:t>
            </a:r>
            <a:r>
              <a:rPr lang="en-US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Lower Upper Decomposition (LU)</a:t>
            </a:r>
            <a:r>
              <a:rPr lang="en-US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solution approach.</a:t>
            </a:r>
          </a:p>
        </p:txBody>
      </p:sp>
      <p:pic>
        <p:nvPicPr>
          <p:cNvPr id="4" name="Picture 4" descr="Adamas University">
            <a:extLst>
              <a:ext uri="{FF2B5EF4-FFF2-40B4-BE49-F238E27FC236}">
                <a16:creationId xmlns:a16="http://schemas.microsoft.com/office/drawing/2014/main" id="{950E4BE5-F55E-78A0-CCC9-3C4B440EE1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730" y="6018443"/>
            <a:ext cx="890437" cy="832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965C3B6-7E97-73CE-AC0C-A7BD916635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0631" y="6364310"/>
            <a:ext cx="1260950" cy="4247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853148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E8187B7E-6889-8F70-0E99-8F9B643038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2317" y="3756975"/>
            <a:ext cx="2840639" cy="169522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59060EA-CD7F-6573-6654-945301FC81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316" y="1713146"/>
            <a:ext cx="3475239" cy="19379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F497BCA-6EF0-5DB6-CBAC-B70BB3A856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8717" y="1698138"/>
            <a:ext cx="3434855" cy="19982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3AAB725-B95E-6AFB-421C-36635127B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669444"/>
          </a:xfrm>
        </p:spPr>
        <p:txBody>
          <a:bodyPr>
            <a:normAutofit/>
          </a:bodyPr>
          <a:lstStyle/>
          <a:p>
            <a:r>
              <a:rPr lang="en-IN" b="1" dirty="0">
                <a:solidFill>
                  <a:srgbClr val="9A043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Space charge in GEM –particle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93D04F-054C-659C-3EC4-35E12B1BDF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295" y="1281963"/>
            <a:ext cx="3027422" cy="4620986"/>
          </a:xfrm>
        </p:spPr>
        <p:txBody>
          <a:bodyPr>
            <a:noAutofit/>
          </a:bodyPr>
          <a:lstStyle/>
          <a:p>
            <a:r>
              <a:rPr lang="en-IN" sz="2000" b="0" i="0" u="none" strike="noStrike" baseline="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Existing models to represent space charge</a:t>
            </a:r>
          </a:p>
          <a:p>
            <a:pPr lvl="1"/>
            <a:r>
              <a:rPr lang="en-IN" sz="2000" b="0" i="0" u="none" strike="noStrike" baseline="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point</a:t>
            </a:r>
          </a:p>
          <a:p>
            <a:pPr lvl="1"/>
            <a:r>
              <a:rPr lang="en-IN" sz="2000" b="0" i="0" u="none" strike="noStrike" baseline="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</a:t>
            </a:r>
          </a:p>
          <a:p>
            <a:pPr lvl="1"/>
            <a:r>
              <a:rPr lang="en-IN" sz="2000" b="0" i="0" u="none" strike="noStrike" baseline="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ring</a:t>
            </a:r>
          </a:p>
          <a:p>
            <a:pPr lvl="1"/>
            <a:r>
              <a:rPr lang="en-IN" sz="2000" b="0" i="0" u="none" strike="noStrike" baseline="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area</a:t>
            </a:r>
          </a:p>
          <a:p>
            <a:pPr lvl="1"/>
            <a:r>
              <a:rPr lang="en-US" sz="2000" b="0" i="0" u="none" strike="noStrike" baseline="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Volume (PIC)</a:t>
            </a:r>
          </a:p>
          <a:p>
            <a:r>
              <a:rPr lang="en-IN" sz="2000" b="0" i="0" u="none" strike="noStrike" baseline="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Future plans</a:t>
            </a:r>
          </a:p>
          <a:p>
            <a:pPr lvl="1"/>
            <a:r>
              <a:rPr lang="en-IN" sz="2000" dirty="0">
                <a:solidFill>
                  <a:srgbClr val="E05E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IN" sz="2000" b="0" i="0" u="none" strike="noStrike" baseline="0" dirty="0">
                <a:solidFill>
                  <a:srgbClr val="E05E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isc</a:t>
            </a:r>
          </a:p>
          <a:p>
            <a:pPr lvl="1"/>
            <a:r>
              <a:rPr lang="en-IN" sz="2000" b="0" i="0" u="none" strike="noStrike" baseline="0" dirty="0">
                <a:solidFill>
                  <a:srgbClr val="E05E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volume (integrations being tried)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2C9E3D-8406-43FE-0601-3D67AD6B2B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b="1">
                <a:latin typeface="Bahnschrift SemiBold" panose="020B0502040204020203" pitchFamily="34" charset="0"/>
              </a:rPr>
              <a:t>17 June 2025</a:t>
            </a:r>
            <a:endParaRPr lang="en-US" sz="1600" b="1" dirty="0">
              <a:latin typeface="Bahnschrift SemiBold" panose="020B050204020402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C5F93A-D857-DB1D-CCDE-6A2EBC3C7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z="1600" b="1" smtClean="0">
                <a:latin typeface="Bahnschrift SemiBold" panose="020B0502040204020203" pitchFamily="34" charset="0"/>
              </a:rPr>
              <a:t>25</a:t>
            </a:fld>
            <a:endParaRPr lang="en-US" sz="1600" b="1" dirty="0">
              <a:latin typeface="Bahnschrift SemiBold" panose="020B050204020402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625C3F-803D-0957-2BEE-6E6612040F6D}"/>
              </a:ext>
            </a:extLst>
          </p:cNvPr>
          <p:cNvSpPr txBox="1"/>
          <p:nvPr/>
        </p:nvSpPr>
        <p:spPr>
          <a:xfrm>
            <a:off x="8694820" y="906935"/>
            <a:ext cx="30679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borrowed from the</a:t>
            </a:r>
            <a:r>
              <a:rPr lang="en-IN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Ageing and Stability Conference 2023 </a:t>
            </a:r>
            <a:r>
              <a:rPr lang="en-I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presentation</a:t>
            </a:r>
            <a:r>
              <a:rPr lang="en-IN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IN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P. Bhattacharya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4D9FADE-DFE5-76DE-A5C0-206D19447A16}"/>
              </a:ext>
            </a:extLst>
          </p:cNvPr>
          <p:cNvSpPr txBox="1"/>
          <p:nvPr/>
        </p:nvSpPr>
        <p:spPr>
          <a:xfrm>
            <a:off x="5816348" y="1789153"/>
            <a:ext cx="1086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/>
              <a:t>Electrons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FD57A27-C932-F821-0148-7114E9607A84}"/>
              </a:ext>
            </a:extLst>
          </p:cNvPr>
          <p:cNvSpPr txBox="1"/>
          <p:nvPr/>
        </p:nvSpPr>
        <p:spPr>
          <a:xfrm>
            <a:off x="10385008" y="1789153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/>
              <a:t>Ions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51154E-A018-F50D-6958-6FB1BC20FF35}"/>
              </a:ext>
            </a:extLst>
          </p:cNvPr>
          <p:cNvSpPr txBox="1"/>
          <p:nvPr/>
        </p:nvSpPr>
        <p:spPr>
          <a:xfrm>
            <a:off x="6316913" y="5421978"/>
            <a:ext cx="1999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Area representation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81E8215-D86A-A153-CB52-6145246B7463}"/>
              </a:ext>
            </a:extLst>
          </p:cNvPr>
          <p:cNvSpPr txBox="1"/>
          <p:nvPr/>
        </p:nvSpPr>
        <p:spPr>
          <a:xfrm>
            <a:off x="3568119" y="5399165"/>
            <a:ext cx="1973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Line representation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3FFDD77-3595-AD1E-C0EB-921C4228EFD0}"/>
              </a:ext>
            </a:extLst>
          </p:cNvPr>
          <p:cNvSpPr txBox="1"/>
          <p:nvPr/>
        </p:nvSpPr>
        <p:spPr>
          <a:xfrm>
            <a:off x="9157552" y="5410572"/>
            <a:ext cx="2264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Volume representation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208E5653-86D3-52D1-F305-72460E686A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358" y="3731904"/>
            <a:ext cx="2840639" cy="1730389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4D79E34A-B01D-C9A7-EE2C-E7D1FD31AC9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7323" y="3749820"/>
            <a:ext cx="2757335" cy="167215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1C2361D-2302-81D1-EE19-DD3B8B677A07}"/>
              </a:ext>
            </a:extLst>
          </p:cNvPr>
          <p:cNvSpPr txBox="1"/>
          <p:nvPr/>
        </p:nvSpPr>
        <p:spPr>
          <a:xfrm>
            <a:off x="5223326" y="5791310"/>
            <a:ext cx="622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Several representations of space charge are already implemented.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20A2F72-1737-C5A8-7666-01804410632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06" y="6016868"/>
            <a:ext cx="890437" cy="852681"/>
          </a:xfrm>
          <a:prstGeom prst="rect">
            <a:avLst/>
          </a:prstGeom>
        </p:spPr>
      </p:pic>
      <p:pic>
        <p:nvPicPr>
          <p:cNvPr id="10" name="Picture 4" descr="Adamas University">
            <a:extLst>
              <a:ext uri="{FF2B5EF4-FFF2-40B4-BE49-F238E27FC236}">
                <a16:creationId xmlns:a16="http://schemas.microsoft.com/office/drawing/2014/main" id="{F2FAFE1C-A50F-13EE-F86C-D92CEEC7E5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730" y="6018443"/>
            <a:ext cx="890437" cy="832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5CB8B22-7713-0B86-D17D-6DA57AA63E8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60631" y="6364310"/>
            <a:ext cx="1260950" cy="4247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582361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458302" y="6423914"/>
            <a:ext cx="1864992" cy="365125"/>
          </a:xfrm>
        </p:spPr>
        <p:txBody>
          <a:bodyPr/>
          <a:lstStyle/>
          <a:p>
            <a:r>
              <a:rPr lang="en-US" sz="1050" b="1" dirty="0">
                <a:latin typeface="Bahnschrift SemiBold" panose="020B0502040204020203" pitchFamily="34" charset="0"/>
              </a:rPr>
              <a:t>17 June 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z="1800" b="1">
                <a:latin typeface="Bahnschrift SemiBold" panose="020B0502040204020203" pitchFamily="34" charset="0"/>
              </a:rPr>
              <a:t>26</a:t>
            </a:fld>
            <a:endParaRPr lang="en-US" sz="1800" b="1" dirty="0">
              <a:latin typeface="Bahnschrift SemiBold" panose="020B0502040204020203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06" y="6016868"/>
            <a:ext cx="890437" cy="85268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1937" y="716499"/>
            <a:ext cx="49720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b="1" cap="all" dirty="0">
                <a:solidFill>
                  <a:srgbClr val="9A043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Why </a:t>
            </a:r>
            <a:r>
              <a:rPr lang="en-IN" sz="2800" b="1" dirty="0">
                <a:solidFill>
                  <a:srgbClr val="9A043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</a:t>
            </a:r>
            <a:r>
              <a:rPr lang="en-IN" sz="2800" b="1" cap="all" dirty="0">
                <a:solidFill>
                  <a:srgbClr val="9A043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BEM needs GPUs?</a:t>
            </a:r>
            <a:endParaRPr lang="en-US" sz="2800" b="1" cap="all" dirty="0">
              <a:solidFill>
                <a:srgbClr val="9A043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820143" y="1605144"/>
                <a:ext cx="10373093" cy="40496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20000"/>
                  </a:lnSpc>
                  <a:buFont typeface="Wingdings" panose="05000000000000000000" pitchFamily="2" charset="2"/>
                  <a:buChar char="Ø"/>
                </a:pPr>
                <a:r>
                  <a:rPr lang="en-IN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complicated and large geometry, the </a:t>
                </a:r>
                <a:r>
                  <a:rPr lang="en-IN" sz="2400" dirty="0">
                    <a:solidFill>
                      <a:srgbClr val="66669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influence coefficient matrix (</a:t>
                </a:r>
                <a14:m>
                  <m:oMath xmlns:m="http://schemas.openxmlformats.org/officeDocument/2006/math">
                    <m:r>
                      <a:rPr lang="en-IN" sz="240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𝑨</m:t>
                    </m:r>
                  </m:oMath>
                </a14:m>
                <a:r>
                  <a:rPr lang="en-IN" sz="2400" dirty="0">
                    <a:solidFill>
                      <a:srgbClr val="66669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that </a:t>
                </a:r>
                <a:r>
                  <a:rPr lang="en-IN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neBEM</a:t>
                </a:r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N" sz="2400" dirty="0">
                    <a:solidFill>
                      <a:srgbClr val="66669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needs to create, and decompose / invert, can be very large.</a:t>
                </a:r>
              </a:p>
              <a:p>
                <a:pPr marL="285750" indent="-285750">
                  <a:lnSpc>
                    <a:spcPct val="120000"/>
                  </a:lnSpc>
                  <a:buFont typeface="Wingdings" panose="05000000000000000000" pitchFamily="2" charset="2"/>
                  <a:buChar char="Ø"/>
                </a:pPr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 is </a:t>
                </a:r>
                <a:r>
                  <a:rPr lang="en-IN" sz="2400" dirty="0">
                    <a:solidFill>
                      <a:srgbClr val="66669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computationally expensive </a:t>
                </a:r>
                <a:r>
                  <a:rPr lang="en-IN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 handle such large system of linear equations.</a:t>
                </a:r>
              </a:p>
              <a:p>
                <a:pPr marL="285750" indent="-285750">
                  <a:lnSpc>
                    <a:spcPct val="120000"/>
                  </a:lnSpc>
                  <a:buFont typeface="Wingdings" panose="05000000000000000000" pitchFamily="2" charset="2"/>
                  <a:buChar char="Ø"/>
                </a:pPr>
                <a:r>
                  <a:rPr lang="en-IN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There exists </a:t>
                </a:r>
                <a:r>
                  <a:rPr lang="en-IN" sz="2400" dirty="0">
                    <a:solidFill>
                      <a:srgbClr val="66669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additional places in the </a:t>
                </a:r>
                <a:r>
                  <a:rPr lang="en-IN" sz="2400" dirty="0" err="1">
                    <a:solidFill>
                      <a:srgbClr val="66669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neBEM</a:t>
                </a:r>
                <a:r>
                  <a:rPr lang="en-IN" sz="2400" dirty="0">
                    <a:solidFill>
                      <a:srgbClr val="66669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source code where parallelization is required</a:t>
                </a:r>
                <a:r>
                  <a:rPr lang="en-IN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such as </a:t>
                </a:r>
                <a:r>
                  <a:rPr lang="en-IN" sz="2400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evaluation of space charge </a:t>
                </a:r>
                <a:r>
                  <a:rPr lang="en-IN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</a:t>
                </a:r>
                <a:r>
                  <a:rPr lang="en-IN" sz="2400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charging up effects</a:t>
                </a:r>
                <a:r>
                  <a:rPr lang="en-IN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285750" indent="-285750">
                  <a:lnSpc>
                    <a:spcPct val="120000"/>
                  </a:lnSpc>
                  <a:buFont typeface="Wingdings" panose="05000000000000000000" pitchFamily="2" charset="2"/>
                  <a:buChar char="Ø"/>
                </a:pPr>
                <a:r>
                  <a:rPr lang="en-IN" sz="2400" dirty="0">
                    <a:solidFill>
                      <a:srgbClr val="66669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GPU-s can come to the rescue</a:t>
                </a:r>
                <a:r>
                  <a:rPr lang="en-IN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285750" indent="-285750">
                  <a:lnSpc>
                    <a:spcPct val="120000"/>
                  </a:lnSpc>
                  <a:buFont typeface="Wingdings" panose="05000000000000000000" pitchFamily="2" charset="2"/>
                  <a:buChar char="Ø"/>
                </a:pPr>
                <a:r>
                  <a:rPr lang="en-IN" sz="2400" dirty="0">
                    <a:solidFill>
                      <a:srgbClr val="66669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OpenMP</a:t>
                </a:r>
                <a:r>
                  <a:rPr lang="en-IN" sz="2000" dirty="0">
                    <a:solidFill>
                      <a:srgbClr val="66669A"/>
                    </a:solidFill>
                    <a:latin typeface="NimbusRomNo9L-Regu"/>
                  </a:rPr>
                  <a:t> </a:t>
                </a:r>
                <a:r>
                  <a:rPr lang="en-IN" sz="2400" dirty="0">
                    <a:solidFill>
                      <a:srgbClr val="66669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was already implemented </a:t>
                </a:r>
                <a:r>
                  <a:rPr lang="en-IN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several years back and it </a:t>
                </a:r>
                <a:r>
                  <a:rPr lang="en-IN" sz="2400" dirty="0">
                    <a:solidFill>
                      <a:srgbClr val="66669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proved to be very useful</a:t>
                </a:r>
                <a:r>
                  <a:rPr lang="en-IN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285750" indent="-285750">
                  <a:lnSpc>
                    <a:spcPct val="120000"/>
                  </a:lnSpc>
                  <a:buFont typeface="Wingdings" panose="05000000000000000000" pitchFamily="2" charset="2"/>
                  <a:buChar char="Ø"/>
                </a:pPr>
                <a:r>
                  <a:rPr lang="en-IN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 propose to </a:t>
                </a:r>
                <a:r>
                  <a:rPr lang="en-IN" sz="2400" dirty="0">
                    <a:solidFill>
                      <a:srgbClr val="66669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add GPU capabilities to existing OpenMP parallelization</a:t>
                </a:r>
                <a:r>
                  <a:rPr lang="en-IN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IN" b="1" dirty="0">
                  <a:solidFill>
                    <a:schemeClr val="tx1"/>
                  </a:solidFill>
                  <a:latin typeface="NimbusRomNo9L-Regu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143" y="1605144"/>
                <a:ext cx="10373093" cy="4049635"/>
              </a:xfrm>
              <a:prstGeom prst="rect">
                <a:avLst/>
              </a:prstGeom>
              <a:blipFill>
                <a:blip r:embed="rId3"/>
                <a:stretch>
                  <a:fillRect l="-823" t="-301" r="-941" b="-2256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4" descr="Adamas University">
            <a:extLst>
              <a:ext uri="{FF2B5EF4-FFF2-40B4-BE49-F238E27FC236}">
                <a16:creationId xmlns:a16="http://schemas.microsoft.com/office/drawing/2014/main" id="{08780584-155F-B695-3F69-8B0B659C9D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730" y="6018443"/>
            <a:ext cx="890437" cy="832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2C16194-F80D-C95D-73DF-BE9C9F365E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5119" y="6364310"/>
            <a:ext cx="1260950" cy="4247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732657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6C77166B-7EA2-7A90-C516-8887ADE110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351" y="2906838"/>
            <a:ext cx="2563585" cy="18798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299AF16-DDE6-B382-A2D4-A25247142F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597883"/>
            <a:ext cx="10207124" cy="481665"/>
          </a:xfrm>
        </p:spPr>
        <p:txBody>
          <a:bodyPr>
            <a:noAutofit/>
          </a:bodyPr>
          <a:lstStyle/>
          <a:p>
            <a:r>
              <a:rPr lang="en-IN" b="1" dirty="0">
                <a:solidFill>
                  <a:srgbClr val="9A043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Field distortions due to Space charge effects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93C5ED-D521-948D-8321-C735F5FE6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b="1">
                <a:latin typeface="Bahnschrift SemiBold" panose="020B0502040204020203" pitchFamily="34" charset="0"/>
              </a:rPr>
              <a:t>17 June 2025</a:t>
            </a:r>
            <a:endParaRPr lang="en-US" sz="1600" b="1" dirty="0">
              <a:latin typeface="Bahnschrift SemiBold" panose="020B050204020402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994CDF-D102-8BEC-58D6-697B78BCA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z="1600" b="1" smtClean="0">
                <a:latin typeface="Bahnschrift SemiBold" panose="020B0502040204020203" pitchFamily="34" charset="0"/>
              </a:rPr>
              <a:t>27</a:t>
            </a:fld>
            <a:endParaRPr lang="en-US" sz="1600" b="1" dirty="0">
              <a:latin typeface="Bahnschrift SemiBold" panose="020B0502040204020203" pitchFamily="34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5C42DC2-E0A5-F30D-F335-16C7FF9E1D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3486" y="2739964"/>
            <a:ext cx="2586836" cy="168513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15B6BC9-4705-BE4D-1D95-9B265AA10540}"/>
              </a:ext>
            </a:extLst>
          </p:cNvPr>
          <p:cNvSpPr txBox="1"/>
          <p:nvPr/>
        </p:nvSpPr>
        <p:spPr>
          <a:xfrm rot="19785726">
            <a:off x="566307" y="4030187"/>
            <a:ext cx="1585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/>
              <a:t>Particle model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04BB8F6-9A02-F519-E79D-5B0D0DF77EED}"/>
              </a:ext>
            </a:extLst>
          </p:cNvPr>
          <p:cNvSpPr txBox="1"/>
          <p:nvPr/>
        </p:nvSpPr>
        <p:spPr>
          <a:xfrm rot="19785726">
            <a:off x="10317645" y="2771429"/>
            <a:ext cx="1321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/>
              <a:t>Fluid model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ABF3138-22EB-AE6C-84BC-49F8C7B1855A}"/>
              </a:ext>
            </a:extLst>
          </p:cNvPr>
          <p:cNvSpPr txBox="1"/>
          <p:nvPr/>
        </p:nvSpPr>
        <p:spPr>
          <a:xfrm>
            <a:off x="4550449" y="4662317"/>
            <a:ext cx="309110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Field values are compared for lines indicated above (not all are shown) </a:t>
            </a:r>
            <a:endParaRPr lang="en-I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1825D32-3966-21CF-0DE4-C8C46DBC04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023" y="1118509"/>
            <a:ext cx="2579913" cy="187982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4389A89-1D3B-6245-CAD6-B8B9BA83B1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742" y="4720407"/>
            <a:ext cx="2592522" cy="1944392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E310B8EB-8DEB-19B5-C052-D832DFDEE981}"/>
              </a:ext>
            </a:extLst>
          </p:cNvPr>
          <p:cNvSpPr txBox="1"/>
          <p:nvPr/>
        </p:nvSpPr>
        <p:spPr>
          <a:xfrm>
            <a:off x="3852346" y="5291745"/>
            <a:ext cx="43392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 agreement is observed among results obtained using particle and fluid models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B71A8272-A719-33B2-21C3-BA1120C1FE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23486" y="1078874"/>
            <a:ext cx="2586836" cy="168514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AEDD47FB-A30C-1799-EDF1-8789FCFF26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23486" y="4425103"/>
            <a:ext cx="2604324" cy="1843074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9E8398AE-8D6F-3E12-A4F7-33024C115618}"/>
              </a:ext>
            </a:extLst>
          </p:cNvPr>
          <p:cNvSpPr txBox="1"/>
          <p:nvPr/>
        </p:nvSpPr>
        <p:spPr>
          <a:xfrm>
            <a:off x="1576360" y="4299098"/>
            <a:ext cx="944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 radius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29BAF59-7F51-F435-FA0D-17A9C4AFE813}"/>
              </a:ext>
            </a:extLst>
          </p:cNvPr>
          <p:cNvSpPr txBox="1"/>
          <p:nvPr/>
        </p:nvSpPr>
        <p:spPr>
          <a:xfrm>
            <a:off x="1515748" y="6087428"/>
            <a:ext cx="12073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Bottom radius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989AFD2-FFC7-4305-A7F5-A38B5A3A7604}"/>
              </a:ext>
            </a:extLst>
          </p:cNvPr>
          <p:cNvSpPr txBox="1"/>
          <p:nvPr/>
        </p:nvSpPr>
        <p:spPr>
          <a:xfrm>
            <a:off x="1611809" y="2441447"/>
            <a:ext cx="9685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Along axis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EE1A9C8-5200-9638-0453-A9A0224F534C}"/>
              </a:ext>
            </a:extLst>
          </p:cNvPr>
          <p:cNvGrpSpPr/>
          <p:nvPr/>
        </p:nvGrpSpPr>
        <p:grpSpPr>
          <a:xfrm>
            <a:off x="4731590" y="2346954"/>
            <a:ext cx="2728820" cy="2315363"/>
            <a:chOff x="4523753" y="2290626"/>
            <a:chExt cx="2728820" cy="231536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5A9165C-36F9-B046-C3C9-92F65274509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3753" y="2290626"/>
              <a:ext cx="2728820" cy="2315363"/>
            </a:xfrm>
            <a:prstGeom prst="rect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E0C2B1F-2987-5871-B217-E27A1A964D7D}"/>
                </a:ext>
              </a:extLst>
            </p:cNvPr>
            <p:cNvSpPr txBox="1"/>
            <p:nvPr/>
          </p:nvSpPr>
          <p:spPr>
            <a:xfrm>
              <a:off x="6242489" y="2802214"/>
              <a:ext cx="9236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200" dirty="0"/>
                <a:t>(along axis)</a:t>
              </a: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63291396-7FCB-9E0A-F747-DA142C0D9DD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40533" y="6364310"/>
            <a:ext cx="1260950" cy="4247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30772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62972-3449-42D1-8185-B4BEFD52A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024" y="627529"/>
            <a:ext cx="10517281" cy="635817"/>
          </a:xfrm>
        </p:spPr>
        <p:txBody>
          <a:bodyPr>
            <a:noAutofit/>
          </a:bodyPr>
          <a:lstStyle/>
          <a:p>
            <a:r>
              <a:rPr lang="en-IN" b="1" dirty="0">
                <a:solidFill>
                  <a:srgbClr val="9A043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prerequisites  for LU approach : </a:t>
            </a:r>
            <a:r>
              <a:rPr lang="en-IN" b="1" dirty="0" err="1">
                <a:solidFill>
                  <a:srgbClr val="9A043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RmPrim</a:t>
            </a:r>
            <a:endParaRPr lang="en-US" b="1" dirty="0">
              <a:solidFill>
                <a:srgbClr val="9A043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458302" y="6423914"/>
            <a:ext cx="1864992" cy="365125"/>
          </a:xfrm>
        </p:spPr>
        <p:txBody>
          <a:bodyPr/>
          <a:lstStyle/>
          <a:p>
            <a:r>
              <a:rPr lang="en-US" b="1">
                <a:latin typeface="Bahnschrift SemiBold" panose="020B0502040204020203" pitchFamily="34" charset="0"/>
              </a:rPr>
              <a:t>17 June 2025</a:t>
            </a:r>
            <a:endParaRPr lang="en-US" b="1" dirty="0">
              <a:latin typeface="Bahnschrift SemiBold" panose="020B0502040204020203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z="1800" b="1">
                <a:latin typeface="Bahnschrift SemiBold" panose="020B0502040204020203" pitchFamily="34" charset="0"/>
              </a:rPr>
              <a:t>28</a:t>
            </a:fld>
            <a:endParaRPr lang="en-US" sz="1800" b="1" dirty="0">
              <a:latin typeface="Bahnschrift SemiBold" panose="020B0502040204020203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06" y="6016868"/>
            <a:ext cx="890437" cy="85268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14045" y="1328710"/>
            <a:ext cx="11196765" cy="2276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can choose by</a:t>
            </a:r>
            <a:r>
              <a:rPr lang="en-IN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000" b="1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nebem.UseLUInversion</a:t>
            </a:r>
            <a:r>
              <a:rPr lang="en-IN" sz="20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().</a:t>
            </a:r>
            <a:r>
              <a:rPr lang="en-IN" sz="20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Needed some extra preparation for this type of model.</a:t>
            </a:r>
            <a:endParaRPr lang="en-IN" sz="20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get correct solution using LU</a:t>
            </a:r>
            <a:r>
              <a:rPr lang="en-IN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overlapping primitives needed to be removed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(in this model</a:t>
            </a:r>
            <a:r>
              <a:rPr lang="en-IN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7 primitives ,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marked with</a:t>
            </a:r>
            <a:r>
              <a:rPr lang="en-IN" sz="2000" dirty="0">
                <a:solidFill>
                  <a:srgbClr val="4750C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000" b="1" dirty="0">
                <a:solidFill>
                  <a:srgbClr val="4750C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Blue</a:t>
            </a:r>
            <a:r>
              <a:rPr lang="en-IN" sz="2000" dirty="0">
                <a:solidFill>
                  <a:srgbClr val="4750C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IN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000" b="1" dirty="0">
                <a:solidFill>
                  <a:srgbClr val="ED1C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</a:t>
            </a:r>
            <a:r>
              <a:rPr lang="en-IN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lines)</a:t>
            </a:r>
            <a:r>
              <a:rPr lang="en-IN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using</a:t>
            </a:r>
            <a:r>
              <a:rPr lang="en-IN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000" b="1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nebem.SetOptRmPrim</a:t>
            </a:r>
            <a:r>
              <a:rPr lang="en-IN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option</a:t>
            </a:r>
            <a:r>
              <a:rPr lang="en-IN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primitives to be removed should be listed on the neBEM input file</a:t>
            </a:r>
            <a:r>
              <a:rPr lang="en-IN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000" b="1" i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IN" sz="2000" b="1" i="1" dirty="0" err="1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neBEMInp</a:t>
            </a:r>
            <a:r>
              <a:rPr lang="en-IN" sz="2000" b="1" i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IN" sz="2000" b="1" i="1" dirty="0" err="1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neBEMRmPrim.inp</a:t>
            </a:r>
            <a:r>
              <a:rPr lang="en-IN" sz="2000" b="1" i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".</a:t>
            </a:r>
            <a:endParaRPr lang="en-IN" sz="20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can define the primitive by indicating</a:t>
            </a:r>
            <a:r>
              <a:rPr lang="en-IN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0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normal to it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IN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0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point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the plane.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2812" y="4053232"/>
            <a:ext cx="2662256" cy="20929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6648" y="4050907"/>
            <a:ext cx="2688022" cy="217956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979171" y="3666186"/>
            <a:ext cx="36375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few lines of </a:t>
            </a:r>
            <a:r>
              <a:rPr lang="en-IN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IN" sz="1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neBEMRmPrim.inp</a:t>
            </a:r>
            <a:r>
              <a:rPr lang="en-IN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 </a:t>
            </a:r>
            <a:r>
              <a:rPr lang="en-I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file 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442812" y="3675118"/>
            <a:ext cx="26836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Primitives needed to be removed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4" descr="Adamas University">
            <a:extLst>
              <a:ext uri="{FF2B5EF4-FFF2-40B4-BE49-F238E27FC236}">
                <a16:creationId xmlns:a16="http://schemas.microsoft.com/office/drawing/2014/main" id="{252B018E-6A7B-DC4C-9A1A-330E8D54CC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730" y="6018443"/>
            <a:ext cx="890437" cy="832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B0031F1-590F-BD8A-FE6B-3E8005FB60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60631" y="6364310"/>
            <a:ext cx="1260950" cy="4247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565684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9C348077-A702-36D2-8854-B5D7102CEB60}"/>
              </a:ext>
            </a:extLst>
          </p:cNvPr>
          <p:cNvSpPr txBox="1"/>
          <p:nvPr/>
        </p:nvSpPr>
        <p:spPr>
          <a:xfrm>
            <a:off x="907578" y="5000601"/>
            <a:ext cx="50898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the HPC cluster, the speedup using only OpenMP is ~ </a:t>
            </a:r>
            <a:r>
              <a:rPr lang="en-IN" dirty="0">
                <a:solidFill>
                  <a:srgbClr val="4750C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times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(362 / 59).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OpenMP + GPU gives ~</a:t>
            </a:r>
            <a:r>
              <a:rPr lang="en-IN" dirty="0">
                <a:solidFill>
                  <a:srgbClr val="4750C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 times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speedup!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562972-3449-42D1-8185-B4BEFD52A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024" y="627529"/>
            <a:ext cx="11487331" cy="635817"/>
          </a:xfrm>
        </p:spPr>
        <p:txBody>
          <a:bodyPr>
            <a:noAutofit/>
          </a:bodyPr>
          <a:lstStyle/>
          <a:p>
            <a:r>
              <a:rPr lang="en-IN" b="1" dirty="0">
                <a:solidFill>
                  <a:srgbClr val="9A043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Benchmarking of execution time: LU approach</a:t>
            </a:r>
            <a:endParaRPr lang="en-US" b="1" dirty="0">
              <a:solidFill>
                <a:srgbClr val="9A043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458302" y="6423914"/>
            <a:ext cx="1864992" cy="365125"/>
          </a:xfrm>
        </p:spPr>
        <p:txBody>
          <a:bodyPr/>
          <a:lstStyle/>
          <a:p>
            <a:r>
              <a:rPr lang="en-US" sz="1100" b="1" dirty="0">
                <a:latin typeface="Bahnschrift SemiBold" panose="020B0502040204020203" pitchFamily="34" charset="0"/>
              </a:rPr>
              <a:t>17 June 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z="1800" b="1">
                <a:latin typeface="Bahnschrift SemiBold" panose="020B0502040204020203" pitchFamily="34" charset="0"/>
              </a:rPr>
              <a:t>29</a:t>
            </a:fld>
            <a:endParaRPr lang="en-US" sz="1800" b="1" dirty="0">
              <a:latin typeface="Bahnschrift SemiBold" panose="020B0502040204020203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06" y="6016868"/>
            <a:ext cx="890437" cy="852681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803589" y="2609171"/>
          <a:ext cx="4698129" cy="2240658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566043">
                  <a:extLst>
                    <a:ext uri="{9D8B030D-6E8A-4147-A177-3AD203B41FA5}">
                      <a16:colId xmlns:a16="http://schemas.microsoft.com/office/drawing/2014/main" val="2605483685"/>
                    </a:ext>
                  </a:extLst>
                </a:gridCol>
                <a:gridCol w="1566043">
                  <a:extLst>
                    <a:ext uri="{9D8B030D-6E8A-4147-A177-3AD203B41FA5}">
                      <a16:colId xmlns:a16="http://schemas.microsoft.com/office/drawing/2014/main" val="3347801845"/>
                    </a:ext>
                  </a:extLst>
                </a:gridCol>
                <a:gridCol w="1566043">
                  <a:extLst>
                    <a:ext uri="{9D8B030D-6E8A-4147-A177-3AD203B41FA5}">
                      <a16:colId xmlns:a16="http://schemas.microsoft.com/office/drawing/2014/main" val="438297922"/>
                    </a:ext>
                  </a:extLst>
                </a:gridCol>
              </a:tblGrid>
              <a:tr h="373443"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# of Threads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Without GPU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With GPU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975954"/>
                  </a:ext>
                </a:extLst>
              </a:tr>
              <a:tr h="373443"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1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rgbClr val="C00000"/>
                          </a:solidFill>
                          <a:effectLst/>
                        </a:rPr>
                        <a:t>411.33 min</a:t>
                      </a:r>
                      <a:endParaRPr lang="en-US" sz="1800" b="1" kern="12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9050" marR="19050" marT="12700" marB="1270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</a:rPr>
                        <a:t>335.65</a:t>
                      </a:r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effectLst/>
                        </a:rPr>
                        <a:t> min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9050" marR="19050" marT="12700" marB="12700" anchor="b"/>
                </a:tc>
                <a:extLst>
                  <a:ext uri="{0D108BD9-81ED-4DB2-BD59-A6C34878D82A}">
                    <a16:rowId xmlns:a16="http://schemas.microsoft.com/office/drawing/2014/main" val="2004014390"/>
                  </a:ext>
                </a:extLst>
              </a:tr>
              <a:tr h="373443"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2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</a:rPr>
                        <a:t>210.61</a:t>
                      </a:r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effectLst/>
                        </a:rPr>
                        <a:t> min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9050" marR="19050" marT="12700" marB="1270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</a:rPr>
                        <a:t>178.42</a:t>
                      </a:r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effectLst/>
                        </a:rPr>
                        <a:t> min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9050" marR="19050" marT="12700" marB="12700" anchor="b"/>
                </a:tc>
                <a:extLst>
                  <a:ext uri="{0D108BD9-81ED-4DB2-BD59-A6C34878D82A}">
                    <a16:rowId xmlns:a16="http://schemas.microsoft.com/office/drawing/2014/main" val="2310228005"/>
                  </a:ext>
                </a:extLst>
              </a:tr>
              <a:tr h="373443"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4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</a:rPr>
                        <a:t>110.69</a:t>
                      </a:r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effectLst/>
                        </a:rPr>
                        <a:t> min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9050" marR="19050" marT="12700" marB="1270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</a:rPr>
                        <a:t>93.12</a:t>
                      </a:r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effectLst/>
                        </a:rPr>
                        <a:t> min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9050" marR="19050" marT="12700" marB="12700" anchor="b"/>
                </a:tc>
                <a:extLst>
                  <a:ext uri="{0D108BD9-81ED-4DB2-BD59-A6C34878D82A}">
                    <a16:rowId xmlns:a16="http://schemas.microsoft.com/office/drawing/2014/main" val="469321983"/>
                  </a:ext>
                </a:extLst>
              </a:tr>
              <a:tr h="373443"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8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</a:rPr>
                        <a:t>61.79</a:t>
                      </a:r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effectLst/>
                        </a:rPr>
                        <a:t> min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9050" marR="19050" marT="12700" marB="1270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</a:rPr>
                        <a:t>47.36</a:t>
                      </a:r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effectLst/>
                        </a:rPr>
                        <a:t> min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9050" marR="19050" marT="12700" marB="12700" anchor="b"/>
                </a:tc>
                <a:extLst>
                  <a:ext uri="{0D108BD9-81ED-4DB2-BD59-A6C34878D82A}">
                    <a16:rowId xmlns:a16="http://schemas.microsoft.com/office/drawing/2014/main" val="488627235"/>
                  </a:ext>
                </a:extLst>
              </a:tr>
              <a:tr h="373443"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16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rgbClr val="FF3300"/>
                          </a:solidFill>
                          <a:effectLst/>
                        </a:rPr>
                        <a:t>45.29 min</a:t>
                      </a:r>
                      <a:endParaRPr lang="en-US" sz="1800" b="1" kern="1200" dirty="0">
                        <a:solidFill>
                          <a:srgbClr val="FF33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9050" marR="19050" marT="12700" marB="1270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rgbClr val="00B050"/>
                          </a:solidFill>
                          <a:effectLst/>
                        </a:rPr>
                        <a:t>25.32 min</a:t>
                      </a:r>
                      <a:endParaRPr lang="en-US" sz="1800" b="1" kern="12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9050" marR="19050" marT="12700" marB="12700" anchor="b"/>
                </a:tc>
                <a:extLst>
                  <a:ext uri="{0D108BD9-81ED-4DB2-BD59-A6C34878D82A}">
                    <a16:rowId xmlns:a16="http://schemas.microsoft.com/office/drawing/2014/main" val="403866371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751353" y="2521605"/>
          <a:ext cx="4706469" cy="2328222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568823">
                  <a:extLst>
                    <a:ext uri="{9D8B030D-6E8A-4147-A177-3AD203B41FA5}">
                      <a16:colId xmlns:a16="http://schemas.microsoft.com/office/drawing/2014/main" val="2605483685"/>
                    </a:ext>
                  </a:extLst>
                </a:gridCol>
                <a:gridCol w="1568823">
                  <a:extLst>
                    <a:ext uri="{9D8B030D-6E8A-4147-A177-3AD203B41FA5}">
                      <a16:colId xmlns:a16="http://schemas.microsoft.com/office/drawing/2014/main" val="3347801845"/>
                    </a:ext>
                  </a:extLst>
                </a:gridCol>
                <a:gridCol w="1568823">
                  <a:extLst>
                    <a:ext uri="{9D8B030D-6E8A-4147-A177-3AD203B41FA5}">
                      <a16:colId xmlns:a16="http://schemas.microsoft.com/office/drawing/2014/main" val="438297922"/>
                    </a:ext>
                  </a:extLst>
                </a:gridCol>
              </a:tblGrid>
              <a:tr h="389372"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# of Threads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Without GPU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With GPU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975954"/>
                  </a:ext>
                </a:extLst>
              </a:tr>
              <a:tr h="389372"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1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800" b="1" kern="1200" dirty="0">
                          <a:solidFill>
                            <a:srgbClr val="C00000"/>
                          </a:solidFill>
                          <a:effectLst/>
                        </a:rPr>
                        <a:t>361.95 min</a:t>
                      </a:r>
                      <a:endParaRPr lang="en-US" sz="1800" b="1" kern="12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9050" marR="19050" marT="12700" marB="1270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</a:rPr>
                        <a:t>268.85</a:t>
                      </a:r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effectLst/>
                        </a:rPr>
                        <a:t> min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9050" marR="19050" marT="12700" marB="12700" anchor="b"/>
                </a:tc>
                <a:extLst>
                  <a:ext uri="{0D108BD9-81ED-4DB2-BD59-A6C34878D82A}">
                    <a16:rowId xmlns:a16="http://schemas.microsoft.com/office/drawing/2014/main" val="2004014390"/>
                  </a:ext>
                </a:extLst>
              </a:tr>
              <a:tr h="389372"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2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</a:rPr>
                        <a:t>190.463</a:t>
                      </a:r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effectLst/>
                        </a:rPr>
                        <a:t> min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9050" marR="19050" marT="12700" marB="1270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</a:rPr>
                        <a:t>144.34</a:t>
                      </a:r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effectLst/>
                        </a:rPr>
                        <a:t> min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9050" marR="19050" marT="12700" marB="12700" anchor="b"/>
                </a:tc>
                <a:extLst>
                  <a:ext uri="{0D108BD9-81ED-4DB2-BD59-A6C34878D82A}">
                    <a16:rowId xmlns:a16="http://schemas.microsoft.com/office/drawing/2014/main" val="2310228005"/>
                  </a:ext>
                </a:extLst>
              </a:tr>
              <a:tr h="389372"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4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</a:rPr>
                        <a:t>101.68</a:t>
                      </a:r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effectLst/>
                        </a:rPr>
                        <a:t> min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9050" marR="19050" marT="12700" marB="1270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</a:rPr>
                        <a:t>70.93</a:t>
                      </a:r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effectLst/>
                        </a:rPr>
                        <a:t> min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9050" marR="19050" marT="12700" marB="12700" anchor="b"/>
                </a:tc>
                <a:extLst>
                  <a:ext uri="{0D108BD9-81ED-4DB2-BD59-A6C34878D82A}">
                    <a16:rowId xmlns:a16="http://schemas.microsoft.com/office/drawing/2014/main" val="469321983"/>
                  </a:ext>
                </a:extLst>
              </a:tr>
              <a:tr h="389372"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8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</a:rPr>
                        <a:t>64.66</a:t>
                      </a:r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effectLst/>
                        </a:rPr>
                        <a:t> min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9050" marR="19050" marT="12700" marB="1270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</a:rPr>
                        <a:t>37.33 </a:t>
                      </a:r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effectLst/>
                        </a:rPr>
                        <a:t>min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9050" marR="19050" marT="12700" marB="12700" anchor="b"/>
                </a:tc>
                <a:extLst>
                  <a:ext uri="{0D108BD9-81ED-4DB2-BD59-A6C34878D82A}">
                    <a16:rowId xmlns:a16="http://schemas.microsoft.com/office/drawing/2014/main" val="488627235"/>
                  </a:ext>
                </a:extLst>
              </a:tr>
              <a:tr h="381362">
                <a:tc>
                  <a:txBody>
                    <a:bodyPr/>
                    <a:lstStyle/>
                    <a:p>
                      <a:pPr algn="ctr"/>
                      <a:r>
                        <a:rPr lang="en-IN" dirty="0"/>
                        <a:t>16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rgbClr val="FF3300"/>
                          </a:solidFill>
                          <a:effectLst/>
                        </a:rPr>
                        <a:t>59.49 min</a:t>
                      </a:r>
                      <a:endParaRPr lang="en-US" sz="1800" b="1" kern="1200" dirty="0">
                        <a:solidFill>
                          <a:srgbClr val="FF33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9050" marR="19050" marT="12700" marB="1270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rgbClr val="00B050"/>
                          </a:solidFill>
                          <a:effectLst/>
                        </a:rPr>
                        <a:t>19.36 min</a:t>
                      </a:r>
                      <a:endParaRPr lang="en-US" sz="1800" b="1" kern="12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9050" marR="19050" marT="12700" marB="12700" anchor="b"/>
                </a:tc>
                <a:extLst>
                  <a:ext uri="{0D108BD9-81ED-4DB2-BD59-A6C34878D82A}">
                    <a16:rowId xmlns:a16="http://schemas.microsoft.com/office/drawing/2014/main" val="403866371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 rot="20591725">
            <a:off x="6339533" y="3747600"/>
            <a:ext cx="15968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b="1" dirty="0"/>
              <a:t>Workstation</a:t>
            </a:r>
            <a:endParaRPr lang="en-US" sz="1600" b="1" dirty="0"/>
          </a:p>
        </p:txBody>
      </p:sp>
      <p:sp>
        <p:nvSpPr>
          <p:cNvPr id="12" name="TextBox 11"/>
          <p:cNvSpPr txBox="1"/>
          <p:nvPr/>
        </p:nvSpPr>
        <p:spPr>
          <a:xfrm rot="20576096">
            <a:off x="253932" y="3692182"/>
            <a:ext cx="13072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b="1" dirty="0"/>
              <a:t>HPC Cluster</a:t>
            </a:r>
            <a:endParaRPr lang="en-US" sz="1600" b="1" dirty="0"/>
          </a:p>
        </p:txBody>
      </p:sp>
      <p:sp>
        <p:nvSpPr>
          <p:cNvPr id="7" name="Rectangle 6"/>
          <p:cNvSpPr/>
          <p:nvPr/>
        </p:nvSpPr>
        <p:spPr>
          <a:xfrm>
            <a:off x="653210" y="1172700"/>
            <a:ext cx="8711039" cy="11680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can choose by</a:t>
            </a:r>
            <a:r>
              <a:rPr lang="en-IN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000" b="1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nebem.UseLUInversion</a:t>
            </a:r>
            <a:r>
              <a:rPr lang="en-IN" sz="20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().</a:t>
            </a:r>
            <a:endParaRPr lang="en-IN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IN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Much faster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than SVD approach even if</a:t>
            </a:r>
            <a:r>
              <a:rPr lang="en-IN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GPU parallelization is not switched on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IN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Reasonably faster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comparison to SVD </a:t>
            </a:r>
            <a:r>
              <a:rPr lang="en-IN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GPU parallelization.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28705B4-0F19-67BC-8450-F31301B2D372}"/>
              </a:ext>
            </a:extLst>
          </p:cNvPr>
          <p:cNvSpPr txBox="1"/>
          <p:nvPr/>
        </p:nvSpPr>
        <p:spPr>
          <a:xfrm>
            <a:off x="6576471" y="4994309"/>
            <a:ext cx="50898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the Workstation 2, the speedup using only OpenMP is ~ </a:t>
            </a:r>
            <a:r>
              <a:rPr lang="en-IN" dirty="0">
                <a:solidFill>
                  <a:srgbClr val="4750C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times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(411 / 45).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OpenMP + GPU gives ~</a:t>
            </a:r>
            <a:r>
              <a:rPr lang="en-IN" dirty="0">
                <a:solidFill>
                  <a:srgbClr val="4750C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 times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speedup!</a:t>
            </a:r>
          </a:p>
        </p:txBody>
      </p:sp>
      <p:pic>
        <p:nvPicPr>
          <p:cNvPr id="4" name="Picture 4" descr="Adamas University">
            <a:extLst>
              <a:ext uri="{FF2B5EF4-FFF2-40B4-BE49-F238E27FC236}">
                <a16:creationId xmlns:a16="http://schemas.microsoft.com/office/drawing/2014/main" id="{88235542-C5E5-0C7E-75FF-53F122E6E0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730" y="6018443"/>
            <a:ext cx="890437" cy="832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E54E438-2904-5DC3-F1C3-96F38DADEF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5119" y="6364310"/>
            <a:ext cx="1260950" cy="4247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43502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62972-3449-42D1-8185-B4BEFD52A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473" y="338370"/>
            <a:ext cx="10517281" cy="635817"/>
          </a:xfrm>
        </p:spPr>
        <p:txBody>
          <a:bodyPr>
            <a:noAutofit/>
          </a:bodyPr>
          <a:lstStyle/>
          <a:p>
            <a:r>
              <a:rPr lang="en-IN" sz="2000" b="1" dirty="0">
                <a:solidFill>
                  <a:srgbClr val="9A043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Expected Features of Field Solver for MPGDs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439252" y="6423914"/>
            <a:ext cx="1864992" cy="365125"/>
          </a:xfrm>
        </p:spPr>
        <p:txBody>
          <a:bodyPr/>
          <a:lstStyle/>
          <a:p>
            <a:r>
              <a:rPr lang="en-US" sz="1100" b="1" dirty="0">
                <a:latin typeface="Bahnschrift SemiBold" panose="020B0502040204020203" pitchFamily="34" charset="0"/>
              </a:rPr>
              <a:t>17 June 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z="1800" b="1">
                <a:latin typeface="Bahnschrift SemiBold" panose="020B0502040204020203" pitchFamily="34" charset="0"/>
              </a:rPr>
              <a:t>3</a:t>
            </a:fld>
            <a:endParaRPr lang="en-US" sz="1800" b="1" dirty="0">
              <a:latin typeface="Bahnschrift SemiBold" panose="020B0502040204020203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06" y="6016868"/>
            <a:ext cx="890437" cy="85268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9182784" y="5972271"/>
            <a:ext cx="417511" cy="109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896784" y="3240243"/>
            <a:ext cx="550739" cy="15240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0433583" y="4788838"/>
            <a:ext cx="318665" cy="1"/>
          </a:xfrm>
          <a:prstGeom prst="straightConnector1">
            <a:avLst/>
          </a:prstGeom>
          <a:ln>
            <a:solidFill>
              <a:srgbClr val="FFFF00"/>
            </a:solidFill>
            <a:headEnd type="triangle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10680964" y="5163942"/>
            <a:ext cx="167149" cy="3794"/>
          </a:xfrm>
          <a:prstGeom prst="straightConnector1">
            <a:avLst/>
          </a:prstGeom>
          <a:ln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9974470" y="4347388"/>
            <a:ext cx="9902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>
                <a:solidFill>
                  <a:srgbClr val="FFFF00"/>
                </a:solidFill>
              </a:rPr>
              <a:t>63 </a:t>
            </a:r>
            <a:r>
              <a:rPr lang="en-IN" sz="1400" b="1" dirty="0">
                <a:solidFill>
                  <a:srgbClr val="FFFF00"/>
                </a:solidFill>
                <a:sym typeface="Symbol" panose="05050102010706020507" pitchFamily="18" charset="2"/>
              </a:rPr>
              <a:t></a:t>
            </a:r>
            <a:r>
              <a:rPr lang="en-IN" sz="1400" b="1" dirty="0">
                <a:solidFill>
                  <a:srgbClr val="FFFF00"/>
                </a:solidFill>
              </a:rPr>
              <a:t>m</a:t>
            </a:r>
            <a:endParaRPr lang="en-US" sz="1400" b="1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416302" y="5291855"/>
            <a:ext cx="9902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>
                <a:solidFill>
                  <a:srgbClr val="FFFF00"/>
                </a:solidFill>
              </a:rPr>
              <a:t>18 </a:t>
            </a:r>
            <a:r>
              <a:rPr lang="en-IN" sz="1400" b="1" dirty="0">
                <a:solidFill>
                  <a:srgbClr val="FFFF00"/>
                </a:solidFill>
                <a:sym typeface="Symbol" panose="05050102010706020507" pitchFamily="18" charset="2"/>
              </a:rPr>
              <a:t></a:t>
            </a:r>
            <a:r>
              <a:rPr lang="en-IN" sz="1400" b="1" dirty="0">
                <a:solidFill>
                  <a:srgbClr val="FFFF00"/>
                </a:solidFill>
              </a:rPr>
              <a:t>m</a:t>
            </a:r>
            <a:endParaRPr lang="en-US" sz="1400" b="1" dirty="0">
              <a:solidFill>
                <a:srgbClr val="FFFF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239940" y="1563841"/>
                <a:ext cx="5760172" cy="3730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150000"/>
                  </a:lnSpc>
                  <a:buAutoNum type="arabicPeriod"/>
                </a:pPr>
                <a:r>
                  <a:rPr lang="en-IN" sz="2000" dirty="0">
                    <a:solidFill>
                      <a:srgbClr val="66669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Handle large variation in length scale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IN" sz="20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μm</m:t>
                    </m:r>
                    <m:r>
                      <a:rPr lang="en-IN" sz="2000" b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IN" sz="20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to</m:t>
                    </m:r>
                    <m:r>
                      <a:rPr lang="en-IN" sz="2000" b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IN" sz="20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IN" sz="2000" dirty="0">
                    <a:solidFill>
                      <a:srgbClr val="66669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</a:t>
                </a:r>
              </a:p>
              <a:p>
                <a:pPr marL="342900" indent="-342900">
                  <a:lnSpc>
                    <a:spcPct val="150000"/>
                  </a:lnSpc>
                  <a:buAutoNum type="arabicPeriod"/>
                </a:pPr>
                <a:r>
                  <a:rPr lang="en-IN" sz="2000" dirty="0">
                    <a:solidFill>
                      <a:srgbClr val="66669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Model intricate geometrical features using triangular elements as and when needed.</a:t>
                </a:r>
              </a:p>
              <a:p>
                <a:pPr marL="342900" indent="-342900">
                  <a:lnSpc>
                    <a:spcPct val="150000"/>
                  </a:lnSpc>
                  <a:buAutoNum type="arabicPeriod"/>
                </a:pPr>
                <a:r>
                  <a:rPr lang="en-IN" sz="2000" dirty="0">
                    <a:solidFill>
                      <a:srgbClr val="66669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Reproduce </a:t>
                </a:r>
                <a:r>
                  <a:rPr lang="en-IN" sz="20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space charge </a:t>
                </a:r>
                <a:r>
                  <a:rPr lang="en-IN" sz="2000" dirty="0">
                    <a:solidFill>
                      <a:srgbClr val="66669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effects and other </a:t>
                </a:r>
                <a:r>
                  <a:rPr lang="en-IN" sz="20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dynamic charging</a:t>
                </a:r>
                <a:r>
                  <a:rPr lang="en-IN" sz="2000" dirty="0">
                    <a:solidFill>
                      <a:srgbClr val="66669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processes.</a:t>
                </a:r>
              </a:p>
              <a:p>
                <a:pPr marL="342900" indent="-342900">
                  <a:lnSpc>
                    <a:spcPct val="150000"/>
                  </a:lnSpc>
                  <a:buAutoNum type="arabicPeriod"/>
                </a:pPr>
                <a:r>
                  <a:rPr lang="en-IN" sz="2000" dirty="0">
                    <a:solidFill>
                      <a:srgbClr val="66669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Model multiple dielectric devices.</a:t>
                </a:r>
                <a:endParaRPr lang="en-US" sz="2000" dirty="0">
                  <a:solidFill>
                    <a:srgbClr val="66669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ct val="150000"/>
                  </a:lnSpc>
                  <a:buAutoNum type="arabicPeriod"/>
                </a:pPr>
                <a:r>
                  <a:rPr lang="en-IN" sz="2000" dirty="0">
                    <a:solidFill>
                      <a:srgbClr val="66669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Model nearly degenerate (closely packed) surfaces.</a:t>
                </a:r>
              </a:p>
              <a:p>
                <a:pPr marL="342900" indent="-342900">
                  <a:lnSpc>
                    <a:spcPct val="150000"/>
                  </a:lnSpc>
                  <a:buAutoNum type="arabicPeriod"/>
                </a:pPr>
                <a:r>
                  <a:rPr lang="en-IN" sz="2000" dirty="0">
                    <a:solidFill>
                      <a:srgbClr val="66669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Provide fields at arbitrary locations </a:t>
                </a:r>
                <a:r>
                  <a:rPr lang="en-US" sz="2000" dirty="0">
                    <a:solidFill>
                      <a:srgbClr val="66669A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 demand.</a:t>
                </a: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940" y="1563841"/>
                <a:ext cx="5760172" cy="3730317"/>
              </a:xfrm>
              <a:prstGeom prst="rect">
                <a:avLst/>
              </a:prstGeom>
              <a:blipFill>
                <a:blip r:embed="rId3"/>
                <a:stretch>
                  <a:fillRect l="-847" r="-741" b="-2128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>
            <a:extLst>
              <a:ext uri="{FF2B5EF4-FFF2-40B4-BE49-F238E27FC236}">
                <a16:creationId xmlns:a16="http://schemas.microsoft.com/office/drawing/2014/main" id="{37463D2E-0F7B-FB34-BBB9-60D2D70A4140}"/>
              </a:ext>
            </a:extLst>
          </p:cNvPr>
          <p:cNvGrpSpPr/>
          <p:nvPr/>
        </p:nvGrpSpPr>
        <p:grpSpPr>
          <a:xfrm>
            <a:off x="5983711" y="1143468"/>
            <a:ext cx="5555654" cy="2264568"/>
            <a:chOff x="5983711" y="1143468"/>
            <a:chExt cx="5555654" cy="2264568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4"/>
            <a:srcRect l="47409" t="4348"/>
            <a:stretch/>
          </p:blipFill>
          <p:spPr>
            <a:xfrm>
              <a:off x="9102842" y="1143468"/>
              <a:ext cx="2436523" cy="2264568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83711" y="1146787"/>
              <a:ext cx="2740214" cy="2233273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8175798" y="2878664"/>
              <a:ext cx="7375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GEM</a:t>
              </a:r>
              <a:endParaRPr 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11D67B8-0083-C2E5-9AEA-5280C5B460E8}"/>
              </a:ext>
            </a:extLst>
          </p:cNvPr>
          <p:cNvGrpSpPr/>
          <p:nvPr/>
        </p:nvGrpSpPr>
        <p:grpSpPr>
          <a:xfrm>
            <a:off x="5968572" y="3823863"/>
            <a:ext cx="5741070" cy="2594402"/>
            <a:chOff x="5968572" y="3823863"/>
            <a:chExt cx="5741070" cy="259440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68572" y="3823863"/>
              <a:ext cx="4019722" cy="2594402"/>
            </a:xfrm>
            <a:prstGeom prst="rect">
              <a:avLst/>
            </a:prstGeom>
          </p:spPr>
        </p:pic>
        <p:sp>
          <p:nvSpPr>
            <p:cNvPr id="12" name="Oval 11"/>
            <p:cNvSpPr/>
            <p:nvPr/>
          </p:nvSpPr>
          <p:spPr>
            <a:xfrm>
              <a:off x="9887192" y="3902922"/>
              <a:ext cx="1822450" cy="1830918"/>
            </a:xfrm>
            <a:prstGeom prst="ellipse">
              <a:avLst/>
            </a:prstGeom>
            <a:blipFill dpi="0"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110017" y="5709091"/>
              <a:ext cx="14482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Micromegas</a:t>
              </a:r>
              <a:endParaRPr 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4" name="Picture 4" descr="Adamas University">
            <a:extLst>
              <a:ext uri="{FF2B5EF4-FFF2-40B4-BE49-F238E27FC236}">
                <a16:creationId xmlns:a16="http://schemas.microsoft.com/office/drawing/2014/main" id="{62899246-9447-70CE-2D5B-4E075A4029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730" y="6018443"/>
            <a:ext cx="890437" cy="832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6C653C5-38F1-5F0D-F504-7C3FAC8583D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25119" y="6364310"/>
            <a:ext cx="1260950" cy="4247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435163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A139E-95A7-934F-FE3F-D8AC08BAB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7762513" cy="707544"/>
          </a:xfrm>
        </p:spPr>
        <p:txBody>
          <a:bodyPr anchor="ctr" anchorCtr="0"/>
          <a:lstStyle/>
          <a:p>
            <a:r>
              <a:rPr lang="en-IN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prerequisite  for avalanche : </a:t>
            </a:r>
            <a:r>
              <a:rPr lang="en-IN" b="1" dirty="0" err="1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en-IN" b="1" cap="none" dirty="0" err="1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ast</a:t>
            </a:r>
            <a:r>
              <a:rPr lang="en-IN" b="1" dirty="0" err="1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lang="en-IN" b="1" cap="none" dirty="0" err="1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ol</a:t>
            </a:r>
            <a:endParaRPr lang="en-IN" b="1" cap="none" dirty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405C16-0EAC-C94A-6F50-C4A5F60E21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505" y="1428706"/>
            <a:ext cx="7787200" cy="4638170"/>
          </a:xfrm>
        </p:spPr>
        <p:txBody>
          <a:bodyPr anchor="t" anchorCtr="0"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Simulation of avalanches, signals at pickup electrodes, effects of space charge, charging up, and similar other such phenomena, necessitates evaluation of physical and weighting, potential and field, at a large number of spatial locations and temporal instances.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turns out to be computationally very expensive. Hence, the necessity of a precomputed map of potential and field – the so-called, </a:t>
            </a:r>
            <a:r>
              <a:rPr lang="en-I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FastVol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Both physical and weighting (several of the latter, if we have a number of electrodes on which need to see the signal) potential and field are stored on a cartesian 3D map.</a:t>
            </a:r>
          </a:p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Trilinear interpolation is used to find out these properties at any arbitrary point.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6CA32A-8329-661C-318E-9C77CA4CB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b="1">
                <a:latin typeface="Bahnschrift SemiBold" panose="020B0502040204020203" pitchFamily="34" charset="0"/>
              </a:rPr>
              <a:t>17 June 2025</a:t>
            </a:r>
            <a:endParaRPr lang="en-US" sz="1600" b="1" dirty="0">
              <a:latin typeface="Bahnschrift SemiBold" panose="020B050204020402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6B0A97-8C78-F018-1989-21283BA35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z="1800" b="1" smtClean="0">
                <a:latin typeface="Bahnschrift SemiBold" panose="020B0502040204020203" pitchFamily="34" charset="0"/>
              </a:rPr>
              <a:t>30</a:t>
            </a:fld>
            <a:endParaRPr lang="en-US" sz="1800" b="1" dirty="0">
              <a:latin typeface="Bahnschrift SemiBold" panose="020B0502040204020203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415A4EB-49BF-A10A-53A2-ECB2EEA6D256}"/>
              </a:ext>
            </a:extLst>
          </p:cNvPr>
          <p:cNvSpPr txBox="1"/>
          <p:nvPr/>
        </p:nvSpPr>
        <p:spPr>
          <a:xfrm>
            <a:off x="10049881" y="5282605"/>
            <a:ext cx="114040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 input file of a </a:t>
            </a:r>
            <a:r>
              <a:rPr lang="en-I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FastVol</a:t>
            </a:r>
            <a:r>
              <a:rPr lang="en-I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related to a single GEM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83CE0AF-BDA4-4ED5-8E9A-7B4B4D60153C}"/>
              </a:ext>
            </a:extLst>
          </p:cNvPr>
          <p:cNvGrpSpPr/>
          <p:nvPr/>
        </p:nvGrpSpPr>
        <p:grpSpPr>
          <a:xfrm>
            <a:off x="8502316" y="702156"/>
            <a:ext cx="2598821" cy="1849717"/>
            <a:chOff x="8354016" y="702156"/>
            <a:chExt cx="3252000" cy="242883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EE2F713-44E4-FE64-C026-F1038BBDF3E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54016" y="702156"/>
              <a:ext cx="3252000" cy="2428838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1601464-EDCD-3ACD-0F70-9D397555165F}"/>
                </a:ext>
              </a:extLst>
            </p:cNvPr>
            <p:cNvSpPr txBox="1"/>
            <p:nvPr/>
          </p:nvSpPr>
          <p:spPr>
            <a:xfrm>
              <a:off x="8750968" y="2441838"/>
              <a:ext cx="2815958" cy="3637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Closely packed points in </a:t>
              </a:r>
              <a:r>
                <a:rPr lang="en-US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FastVol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IN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2D65651-6E63-7E03-21FB-256BB1F19DCC}"/>
              </a:ext>
            </a:extLst>
          </p:cNvPr>
          <p:cNvGrpSpPr/>
          <p:nvPr/>
        </p:nvGrpSpPr>
        <p:grpSpPr>
          <a:xfrm>
            <a:off x="8502316" y="2628241"/>
            <a:ext cx="2636511" cy="1757821"/>
            <a:chOff x="8354016" y="3268226"/>
            <a:chExt cx="3299163" cy="242883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CEEE824-636A-9DB9-C1D1-EBC9CF8BFE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54016" y="3268226"/>
              <a:ext cx="3252000" cy="2428838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99EB185-C3AA-56EE-98B0-C756B046ABC3}"/>
                </a:ext>
              </a:extLst>
            </p:cNvPr>
            <p:cNvSpPr txBox="1"/>
            <p:nvPr/>
          </p:nvSpPr>
          <p:spPr>
            <a:xfrm>
              <a:off x="8750968" y="4992534"/>
              <a:ext cx="2902211" cy="3827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Sparsely located points in </a:t>
              </a:r>
              <a:r>
                <a:rPr lang="en-US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FastVol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IN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EF898E8C-1484-FF76-9FFD-AAFB0A8BFF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2316" y="4462430"/>
            <a:ext cx="1547565" cy="198972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4280B4C-35FC-77D8-470A-9AC720F85CA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06" y="6016868"/>
            <a:ext cx="890437" cy="852681"/>
          </a:xfrm>
          <a:prstGeom prst="rect">
            <a:avLst/>
          </a:prstGeom>
        </p:spPr>
      </p:pic>
      <p:pic>
        <p:nvPicPr>
          <p:cNvPr id="7" name="Picture 4" descr="Adamas University">
            <a:extLst>
              <a:ext uri="{FF2B5EF4-FFF2-40B4-BE49-F238E27FC236}">
                <a16:creationId xmlns:a16="http://schemas.microsoft.com/office/drawing/2014/main" id="{90550D6C-8790-B4E0-4D52-E8FE75D3D1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730" y="6018443"/>
            <a:ext cx="890437" cy="832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E1BC52D-0F83-7FFE-C7C7-EAD63A977E1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05021" y="6364310"/>
            <a:ext cx="1260950" cy="4247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37151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" t="5635" r="-283" b="-5635"/>
          <a:stretch/>
        </p:blipFill>
        <p:spPr>
          <a:xfrm>
            <a:off x="4988644" y="4627835"/>
            <a:ext cx="6535269" cy="16392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562972-3449-42D1-8185-B4BEFD52A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274" y="330599"/>
            <a:ext cx="10517281" cy="635817"/>
          </a:xfrm>
        </p:spPr>
        <p:txBody>
          <a:bodyPr>
            <a:noAutofit/>
          </a:bodyPr>
          <a:lstStyle/>
          <a:p>
            <a:r>
              <a:rPr lang="en-IN" sz="2400" b="1" dirty="0">
                <a:solidFill>
                  <a:srgbClr val="9A043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Various approaches to compute electric field</a:t>
            </a:r>
            <a:endParaRPr lang="en-US" sz="2400" b="1" dirty="0">
              <a:solidFill>
                <a:srgbClr val="9A043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458302" y="6423914"/>
            <a:ext cx="1864992" cy="365125"/>
          </a:xfrm>
        </p:spPr>
        <p:txBody>
          <a:bodyPr/>
          <a:lstStyle/>
          <a:p>
            <a:r>
              <a:rPr lang="en-US" sz="1100" b="1" dirty="0">
                <a:latin typeface="Bahnschrift SemiBold" panose="020B0502040204020203" pitchFamily="34" charset="0"/>
              </a:rPr>
              <a:t>17 June 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z="1800" b="1">
                <a:latin typeface="Bahnschrift SemiBold" panose="020B0502040204020203" pitchFamily="34" charset="0"/>
              </a:rPr>
              <a:t>4</a:t>
            </a:fld>
            <a:endParaRPr lang="en-US" sz="1800" b="1" dirty="0">
              <a:latin typeface="Bahnschrift SemiBold" panose="020B0502040204020203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06" y="6016868"/>
            <a:ext cx="890437" cy="85268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312" y="4605865"/>
            <a:ext cx="2948354" cy="146101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143016" y="976600"/>
            <a:ext cx="9513260" cy="1020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IN" sz="1600" dirty="0">
                <a:solidFill>
                  <a:srgbClr val="6666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 measurement of the electric field inside MPGDs is a difficult task to perform.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IN" sz="1600" dirty="0">
                <a:solidFill>
                  <a:srgbClr val="6666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Indirect measurement relies upon the gas discharge process using spectral analysis.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IN" sz="1600" dirty="0">
                <a:solidFill>
                  <a:srgbClr val="6666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becomes necessary to rely on analytical or numerical methods.</a:t>
            </a:r>
            <a:endParaRPr lang="en-US" sz="1600" dirty="0">
              <a:solidFill>
                <a:srgbClr val="66669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1837" y="2159315"/>
            <a:ext cx="4446393" cy="2031325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b="1" dirty="0">
                <a:solidFill>
                  <a:srgbClr val="C00000"/>
                </a:solidFill>
              </a:rPr>
              <a:t>Analytical</a:t>
            </a:r>
            <a:endParaRPr lang="en-I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Accurate for simple geometries (e.g., wire chambers).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Effective in 2D / axisymmetric geometries.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suitable for complex 3D geometries.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Inadequate for real detectors with imperfections.</a:t>
            </a:r>
            <a:endParaRPr lang="en-US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20343" y="2154321"/>
            <a:ext cx="3288863" cy="203132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b="1" dirty="0">
                <a:solidFill>
                  <a:schemeClr val="accent3"/>
                </a:solidFill>
              </a:rPr>
              <a:t>FEM</a:t>
            </a:r>
            <a:endParaRPr lang="en-IN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Solves Laplace’s equation at </a:t>
            </a:r>
            <a:r>
              <a:rPr lang="en-IN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nodal points within the discretized volume</a:t>
            </a:r>
            <a:r>
              <a:rPr lang="en-IN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Interpolates / extrapolates potential / field values at non-nodal points.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598593" y="2140308"/>
            <a:ext cx="3271035" cy="203132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b="1" dirty="0">
                <a:solidFill>
                  <a:srgbClr val="FF9900"/>
                </a:solidFill>
              </a:rPr>
              <a:t>BEM</a:t>
            </a:r>
            <a:endParaRPr lang="en-IN" dirty="0">
              <a:solidFill>
                <a:srgbClr val="FF9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Solves boundary integral equations from Poisson’s equation.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Evaluates potential/field based on</a:t>
            </a:r>
            <a:r>
              <a:rPr lang="en-IN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dirty="0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charge distribution on boundaries.</a:t>
            </a:r>
            <a:endParaRPr lang="en-US" dirty="0">
              <a:solidFill>
                <a:srgbClr val="FF9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66806" y="4298088"/>
            <a:ext cx="25849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/>
              <a:t>Structured volume mesh in FEM</a:t>
            </a:r>
            <a:endParaRPr lang="en-US" sz="1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959373" y="4320058"/>
            <a:ext cx="25276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/>
              <a:t>Adapted surface  mesh in BEM</a:t>
            </a:r>
            <a:endParaRPr lang="en-US" sz="12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8CBDDD-BAD6-470B-A19A-7BD0A2DBAE44}"/>
              </a:ext>
            </a:extLst>
          </p:cNvPr>
          <p:cNvSpPr txBox="1"/>
          <p:nvPr/>
        </p:nvSpPr>
        <p:spPr>
          <a:xfrm>
            <a:off x="8663960" y="4320057"/>
            <a:ext cx="24859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/>
              <a:t>Uniform surface mesh in BEM</a:t>
            </a:r>
            <a:endParaRPr lang="en-US" sz="1200" b="1" dirty="0"/>
          </a:p>
        </p:txBody>
      </p:sp>
      <p:pic>
        <p:nvPicPr>
          <p:cNvPr id="6" name="Picture 4" descr="Adamas University">
            <a:extLst>
              <a:ext uri="{FF2B5EF4-FFF2-40B4-BE49-F238E27FC236}">
                <a16:creationId xmlns:a16="http://schemas.microsoft.com/office/drawing/2014/main" id="{279AE67C-990B-F7F9-855C-4D4D6C60DC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730" y="6018443"/>
            <a:ext cx="890437" cy="832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AC0A911-1833-5248-4095-447D219BC1E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59623" y="6364310"/>
            <a:ext cx="1260950" cy="424729"/>
          </a:xfrm>
          <a:prstGeom prst="rect">
            <a:avLst/>
          </a:prstGeom>
          <a:noFill/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9611385-E2F5-9B2C-0FF2-9787F066F052}"/>
              </a:ext>
            </a:extLst>
          </p:cNvPr>
          <p:cNvSpPr/>
          <p:nvPr/>
        </p:nvSpPr>
        <p:spPr>
          <a:xfrm>
            <a:off x="-24000" y="5723549"/>
            <a:ext cx="172996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1100" b="1" i="1" dirty="0"/>
              <a:t>Generated in COMSOL [6]</a:t>
            </a:r>
            <a:endParaRPr lang="en-US" sz="1100" b="1" i="1" dirty="0"/>
          </a:p>
        </p:txBody>
      </p:sp>
    </p:spTree>
    <p:extLst>
      <p:ext uri="{BB962C8B-B14F-4D97-AF65-F5344CB8AC3E}">
        <p14:creationId xmlns:p14="http://schemas.microsoft.com/office/powerpoint/2010/main" val="3199313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62972-3449-42D1-8185-B4BEFD52A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274" y="399627"/>
            <a:ext cx="4249655" cy="635817"/>
          </a:xfrm>
        </p:spPr>
        <p:txBody>
          <a:bodyPr>
            <a:noAutofit/>
          </a:bodyPr>
          <a:lstStyle/>
          <a:p>
            <a:r>
              <a:rPr lang="en-IN" b="1" dirty="0">
                <a:solidFill>
                  <a:srgbClr val="9A043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Conventional BEM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458302" y="6423914"/>
            <a:ext cx="1864992" cy="365125"/>
          </a:xfrm>
        </p:spPr>
        <p:txBody>
          <a:bodyPr/>
          <a:lstStyle/>
          <a:p>
            <a:r>
              <a:rPr lang="en-US" sz="1100" b="1" dirty="0">
                <a:latin typeface="Bahnschrift SemiBold" panose="020B0502040204020203" pitchFamily="34" charset="0"/>
              </a:rPr>
              <a:t>17 June 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z="1800" b="1">
                <a:latin typeface="Bahnschrift SemiBold" panose="020B0502040204020203" pitchFamily="34" charset="0"/>
              </a:rPr>
              <a:t>5</a:t>
            </a:fld>
            <a:endParaRPr lang="en-US" sz="1800" b="1" dirty="0">
              <a:latin typeface="Bahnschrift SemiBold" panose="020B0502040204020203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06" y="6016868"/>
            <a:ext cx="890437" cy="8526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382" y="1364101"/>
            <a:ext cx="3969100" cy="232597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4222808" y="2766629"/>
                <a:ext cx="2630912" cy="10047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N" sz="20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sz="2000" b="1" i="1"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IN" sz="2000" b="1" i="1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pt-BR" sz="2000" b="1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t-BR" sz="20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N" sz="20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IN" sz="2000" b="1" i="1"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en-IN" sz="2000" b="1" i="1">
                              <a:latin typeface="Cambria Math" panose="02040503050406030204" pitchFamily="18" charset="0"/>
                            </a:rPr>
                            <m:t>𝝅</m:t>
                          </m:r>
                          <m:sSub>
                            <m:sSubPr>
                              <m:ctrlPr>
                                <a:rPr lang="en-IN" sz="20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IN" sz="2000" b="1" i="1">
                                  <a:latin typeface="Cambria Math" panose="02040503050406030204" pitchFamily="18" charset="0"/>
                                </a:rPr>
                                <m:t>𝝐</m:t>
                              </m:r>
                            </m:e>
                            <m:sub>
                              <m:r>
                                <a:rPr lang="en-IN" sz="2000" b="1" i="1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den>
                      </m:f>
                      <m:nary>
                        <m:naryPr>
                          <m:chr m:val="∑"/>
                          <m:ctrlPr>
                            <a:rPr lang="pt-BR" sz="2000" b="1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IN" sz="2000" b="1" i="1">
                              <a:latin typeface="Cambria Math" panose="02040503050406030204" pitchFamily="18" charset="0"/>
                            </a:rPr>
                            <m:t>𝒋</m:t>
                          </m:r>
                          <m:r>
                            <a:rPr lang="pt-BR" sz="2000" b="1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IN" sz="20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IN" sz="2000" b="1" i="1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pt-BR" sz="2000" b="1" i="1"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  <m:e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pt-BR" sz="2000" b="1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f>
                                <m:fPr>
                                  <m:ctrlPr>
                                    <a:rPr lang="pt-BR" sz="2000" b="1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pt-BR" sz="2000" b="1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IN" sz="2000" b="1" i="1">
                                          <a:latin typeface="Cambria Math" panose="02040503050406030204" pitchFamily="18" charset="0"/>
                                        </a:rPr>
                                        <m:t>𝝆</m:t>
                                      </m:r>
                                    </m:e>
                                    <m:sub>
                                      <m:r>
                                        <a:rPr lang="en-IN" sz="2000" b="1" i="1">
                                          <a:latin typeface="Cambria Math" panose="02040503050406030204" pitchFamily="18" charset="0"/>
                                        </a:rPr>
                                        <m:t>𝒋</m:t>
                                      </m:r>
                                    </m:sub>
                                  </m:sSub>
                                  <m:r>
                                    <a:rPr lang="en-IN" sz="2000" b="1" i="1">
                                      <a:latin typeface="Cambria Math" panose="02040503050406030204" pitchFamily="18" charset="0"/>
                                    </a:rPr>
                                    <m:t>𝒅𝑺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pt-BR" sz="2000" b="1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IN" sz="2000" b="1" i="1">
                                          <a:latin typeface="Cambria Math" panose="02040503050406030204" pitchFamily="18" charset="0"/>
                                        </a:rPr>
                                        <m:t>𝑹</m:t>
                                      </m:r>
                                    </m:e>
                                    <m:sub>
                                      <m:r>
                                        <a:rPr lang="en-IN" sz="2000" b="1" i="1">
                                          <a:latin typeface="Cambria Math" panose="02040503050406030204" pitchFamily="18" charset="0"/>
                                        </a:rPr>
                                        <m:t>𝒊𝒋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nary>
                        </m:e>
                      </m:nary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2808" y="2766629"/>
                <a:ext cx="2630912" cy="100476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997490" y="3476977"/>
                <a:ext cx="251094" cy="1995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IN" sz="12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IN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sz="12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IN" sz="12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7490" y="3476977"/>
                <a:ext cx="251094" cy="199542"/>
              </a:xfrm>
              <a:prstGeom prst="rect">
                <a:avLst/>
              </a:prstGeom>
              <a:blipFill>
                <a:blip r:embed="rId6"/>
                <a:stretch>
                  <a:fillRect l="-14634" r="-9756" b="-27273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7484190" y="2746533"/>
                <a:ext cx="1769395" cy="10047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N" sz="2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sz="20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IN" sz="20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pt-BR" sz="2000" b="1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pt-BR" sz="2000" b="1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IN" sz="2000" b="1" i="1">
                              <a:latin typeface="Cambria Math" panose="02040503050406030204" pitchFamily="18" charset="0"/>
                            </a:rPr>
                            <m:t>𝒋</m:t>
                          </m:r>
                          <m:r>
                            <a:rPr lang="pt-BR" sz="2000" b="1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IN" sz="20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IN" sz="2000" b="1" i="1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pt-BR" sz="2000" b="1" i="1"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  <m:e>
                          <m:sSub>
                            <m:sSubPr>
                              <m:ctrlPr>
                                <a:rPr lang="pt-BR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IN" sz="2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</m:e>
                            <m:sub>
                              <m:r>
                                <a:rPr lang="en-IN" sz="2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𝒋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IN" sz="20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IN" sz="20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e>
                            <m:sub>
                              <m:r>
                                <a:rPr lang="en-IN" sz="20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𝒊𝒋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4190" y="2746533"/>
                <a:ext cx="1769395" cy="100476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6227294" y="4647869"/>
                <a:ext cx="4840942" cy="15200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IN" sz="20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000" b="1" i="1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sz="2000" b="1" i="1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𝑨</m:t>
                                    </m:r>
                                  </m:e>
                                  <m:sub>
                                    <m:r>
                                      <a:rPr lang="en-IN" sz="2000" b="1" i="1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𝟏𝟏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000" b="1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sz="2000" b="1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𝑨</m:t>
                                    </m:r>
                                  </m:e>
                                  <m:sub>
                                    <m:r>
                                      <a:rPr lang="en-IN" sz="2000" b="1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  <m:r>
                                      <a:rPr lang="en-IN" sz="2000" b="1" i="1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IN" sz="2000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sz="2000" b="1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sz="2000" b="1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𝑨</m:t>
                                    </m:r>
                                  </m:e>
                                  <m:sub>
                                    <m:r>
                                      <a:rPr lang="en-IN" sz="2000" b="1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  <m:r>
                                      <a:rPr lang="en-IN" sz="2000" b="1" i="1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IN" sz="2000" b="1" i="1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  <m:r>
                                      <a:rPr lang="en-IN" sz="2000" b="1" i="1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000" b="1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sz="2000" b="1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𝑨</m:t>
                                    </m:r>
                                  </m:e>
                                  <m:sub>
                                    <m:r>
                                      <a:rPr lang="en-IN" sz="2000" b="1" i="1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  <m:r>
                                      <a:rPr lang="en-IN" sz="2000" b="1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000" b="1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sz="2000" b="1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𝑨</m:t>
                                    </m:r>
                                  </m:e>
                                  <m:sub>
                                    <m:r>
                                      <a:rPr lang="en-IN" sz="2000" b="1" i="1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𝟐𝟐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IN" sz="2000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sz="2000" b="1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sz="2000" b="1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𝑨</m:t>
                                    </m:r>
                                  </m:e>
                                  <m:sub>
                                    <m:r>
                                      <a:rPr lang="en-IN" sz="2000" b="1" i="1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  <m:r>
                                      <a:rPr lang="en-IN" sz="2000" b="1" i="1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IN" sz="2000" b="1" i="1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  <m:r>
                                      <a:rPr lang="en-IN" sz="2000" b="1" i="1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IN" sz="2000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e>
                              <m:e>
                                <m:r>
                                  <a:rPr lang="en-IN" sz="2000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e>
                              <m:e>
                                <m:r>
                                  <a:rPr lang="en-IN" sz="2000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e>
                              <m:e>
                                <m:r>
                                  <a:rPr lang="en-IN" sz="2000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e>
                            </m:mr>
                            <m:mr>
                              <m:e>
                                <m:r>
                                  <a:rPr lang="en-IN" sz="2000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e>
                              <m:e>
                                <m:r>
                                  <a:rPr lang="en-IN" sz="2000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e>
                              <m:e>
                                <m:r>
                                  <a:rPr lang="en-IN" sz="2000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e>
                              <m:e>
                                <m:r>
                                  <a:rPr lang="en-IN" sz="2000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000" b="1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sz="2000" b="1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𝑨</m:t>
                                    </m:r>
                                  </m:e>
                                  <m:sub>
                                    <m:r>
                                      <a:rPr lang="en-IN" sz="2000" b="1" i="1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  <m:r>
                                      <a:rPr lang="en-IN" sz="2000" b="1" i="1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  <m:r>
                                      <a:rPr lang="en-IN" sz="2000" b="1" i="1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IN" sz="2000" b="1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000" b="1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sz="2000" b="1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𝑨</m:t>
                                    </m:r>
                                  </m:e>
                                  <m:sub>
                                    <m:r>
                                      <a:rPr lang="en-IN" sz="2000" b="1" i="1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  <m:r>
                                      <a:rPr lang="en-IN" sz="2000" b="1" i="1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  <m:r>
                                      <a:rPr lang="en-IN" sz="2000" b="1" i="1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IN" sz="2000" b="1" i="1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IN" sz="2000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sz="2000" b="1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sz="2000" b="1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𝑨</m:t>
                                    </m:r>
                                  </m:e>
                                  <m:sub>
                                    <m:r>
                                      <a:rPr lang="en-IN" sz="2000" b="1" i="1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  <m:r>
                                      <a:rPr lang="en-IN" sz="2000" b="1" i="1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  <m:r>
                                      <a:rPr lang="en-IN" sz="2000" b="1" i="1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IN" sz="2000" b="1" i="1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  <m:r>
                                      <a:rPr lang="en-IN" sz="2000" b="1" i="1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IN" sz="20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d>
                        <m:dPr>
                          <m:begChr m:val="["/>
                          <m:endChr m:val="]"/>
                          <m:ctrlPr>
                            <a:rPr lang="en-I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IN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IN" sz="20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sz="20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𝝆</m:t>
                                    </m:r>
                                  </m:e>
                                  <m:sub>
                                    <m:r>
                                      <a:rPr lang="en-IN" sz="20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IN" sz="2000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sz="2000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𝝆</m:t>
                                    </m:r>
                                  </m:e>
                                  <m:sub>
                                    <m:r>
                                      <a:rPr lang="en-IN" sz="20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IN" sz="20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e>
                            </m:mr>
                            <m:mr>
                              <m:e>
                                <m:r>
                                  <a:rPr lang="en-IN" sz="20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IN" sz="2000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sz="2000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𝝆</m:t>
                                    </m:r>
                                  </m:e>
                                  <m:sub>
                                    <m:r>
                                      <a:rPr lang="en-IN" sz="20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  <m:r>
                                      <a:rPr lang="en-IN" sz="20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I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IN" sz="2000" b="1" i="1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["/>
                          <m:endChr m:val="]"/>
                          <m:ctrlPr>
                            <a:rPr lang="en-IN" sz="20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IN" sz="2000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IN" sz="2000" b="1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IN" sz="2000" b="1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en-IN" sz="2000" b="1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IN" sz="2000" b="1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en-IN" sz="2000" b="1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e>
                            </m:mr>
                            <m:mr>
                              <m:e>
                                <m:r>
                                  <a:rPr lang="en-IN" sz="2000" b="1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IN" sz="2000" b="1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en-IN" sz="2000" b="1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IN" sz="2000" b="1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7294" y="4647869"/>
                <a:ext cx="4840942" cy="152003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ight Arrow 14"/>
          <p:cNvSpPr/>
          <p:nvPr/>
        </p:nvSpPr>
        <p:spPr>
          <a:xfrm>
            <a:off x="6851654" y="3107645"/>
            <a:ext cx="616484" cy="322729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>
            <a:off x="9210624" y="3107016"/>
            <a:ext cx="587121" cy="289531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9944509" y="3054747"/>
                <a:ext cx="1432074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IN" sz="24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𝑨</m:t>
                    </m:r>
                    <m:r>
                      <a:rPr lang="en-IN" sz="2400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IN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𝝆</m:t>
                    </m:r>
                    <m:r>
                      <a:rPr lang="en-IN" sz="2400" b="1" i="1" smtClean="0">
                        <a:latin typeface="Cambria Math" panose="02040503050406030204" pitchFamily="18" charset="0"/>
                      </a:rPr>
                      <m:t>= </m:t>
                    </m:r>
                    <m:r>
                      <a:rPr lang="en-IN" sz="24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𝑽</m:t>
                    </m:r>
                  </m:oMath>
                </a14:m>
                <a:r>
                  <a:rPr lang="en-US" sz="2400" b="1" dirty="0"/>
                  <a:t> </a:t>
                </a: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44509" y="3054747"/>
                <a:ext cx="1432074" cy="369332"/>
              </a:xfrm>
              <a:prstGeom prst="rect">
                <a:avLst/>
              </a:prstGeom>
              <a:blipFill>
                <a:blip r:embed="rId11"/>
                <a:stretch>
                  <a:fillRect l="-7234" b="-29508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7" name="Group 26">
            <a:extLst>
              <a:ext uri="{FF2B5EF4-FFF2-40B4-BE49-F238E27FC236}">
                <a16:creationId xmlns:a16="http://schemas.microsoft.com/office/drawing/2014/main" id="{68839FBE-10C7-9FF4-C027-B2BD497845FB}"/>
              </a:ext>
            </a:extLst>
          </p:cNvPr>
          <p:cNvGrpSpPr/>
          <p:nvPr/>
        </p:nvGrpSpPr>
        <p:grpSpPr>
          <a:xfrm>
            <a:off x="7387882" y="2089109"/>
            <a:ext cx="2327316" cy="657424"/>
            <a:chOff x="8821940" y="1890700"/>
            <a:chExt cx="2327316" cy="65742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9735366" y="2391781"/>
                  <a:ext cx="187936" cy="14959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IN" sz="9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en-IN" sz="9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IN" sz="900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IN" sz="900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oMath>
                    </m:oMathPara>
                  </a14:m>
                  <a:endParaRPr lang="en-US" sz="1100" dirty="0"/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35366" y="2391781"/>
                  <a:ext cx="187936" cy="149593"/>
                </a:xfrm>
                <a:prstGeom prst="rect">
                  <a:avLst/>
                </a:prstGeom>
                <a:blipFill>
                  <a:blip r:embed="rId12"/>
                  <a:stretch>
                    <a:fillRect l="-16129" r="-9677" b="-29167"/>
                  </a:stretch>
                </a:blipFill>
              </p:spPr>
              <p:txBody>
                <a:bodyPr/>
                <a:lstStyle/>
                <a:p>
                  <a:r>
                    <a:rPr lang="en-IN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Rectangle 8"/>
                <p:cNvSpPr/>
                <p:nvPr/>
              </p:nvSpPr>
              <p:spPr>
                <a:xfrm>
                  <a:off x="8821940" y="1890700"/>
                  <a:ext cx="1527791" cy="65742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IN" sz="1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IN" sz="1400" b="1" i="1" smtClean="0">
                                <a:latin typeface="Cambria Math" panose="02040503050406030204" pitchFamily="18" charset="0"/>
                              </a:rPr>
                              <m:t>𝑨</m:t>
                            </m:r>
                          </m:e>
                          <m:sub>
                            <m:r>
                              <a:rPr lang="en-IN" sz="1400" b="1" i="1">
                                <a:latin typeface="Cambria Math" panose="02040503050406030204" pitchFamily="18" charset="0"/>
                              </a:rPr>
                              <m:t>𝒊</m:t>
                            </m:r>
                            <m:r>
                              <a:rPr lang="en-IN" sz="1400" b="1" i="1" smtClean="0">
                                <a:latin typeface="Cambria Math" panose="02040503050406030204" pitchFamily="18" charset="0"/>
                              </a:rPr>
                              <m:t>𝒋</m:t>
                            </m:r>
                          </m:sub>
                        </m:sSub>
                        <m:r>
                          <a:rPr lang="pt-BR" sz="1400" b="1" i="1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pt-BR" sz="14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IN" sz="14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IN" sz="1400" b="1" i="1"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en-IN" sz="1400" b="1" i="1">
                                <a:latin typeface="Cambria Math" panose="02040503050406030204" pitchFamily="18" charset="0"/>
                              </a:rPr>
                              <m:t>𝝅</m:t>
                            </m:r>
                            <m:sSub>
                              <m:sSubPr>
                                <m:ctrlPr>
                                  <a:rPr lang="en-IN" sz="1400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IN" sz="1400" b="1" i="1">
                                    <a:latin typeface="Cambria Math" panose="02040503050406030204" pitchFamily="18" charset="0"/>
                                  </a:rPr>
                                  <m:t>𝝐</m:t>
                                </m:r>
                              </m:e>
                              <m:sub>
                                <m:r>
                                  <a:rPr lang="en-IN" sz="14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sub>
                            </m:sSub>
                          </m:den>
                        </m:f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pt-BR" sz="1400" b="1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f>
                              <m:fPr>
                                <m:ctrlPr>
                                  <a:rPr lang="pt-BR" sz="1400" b="1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IN" sz="1400" b="1" i="1">
                                    <a:latin typeface="Cambria Math" panose="02040503050406030204" pitchFamily="18" charset="0"/>
                                  </a:rPr>
                                  <m:t>𝒅𝑺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pt-BR" sz="14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sz="1400" b="1" i="1">
                                        <a:latin typeface="Cambria Math" panose="02040503050406030204" pitchFamily="18" charset="0"/>
                                      </a:rPr>
                                      <m:t>𝑹</m:t>
                                    </m:r>
                                  </m:e>
                                  <m:sub>
                                    <m:r>
                                      <a:rPr lang="en-IN" sz="1400" b="1" i="1">
                                        <a:latin typeface="Cambria Math" panose="02040503050406030204" pitchFamily="18" charset="0"/>
                                      </a:rPr>
                                      <m:t>𝒊𝒋</m:t>
                                    </m:r>
                                  </m:sub>
                                </m:sSub>
                              </m:den>
                            </m:f>
                          </m:e>
                        </m:nary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9" name="Rectangle 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21940" y="1890700"/>
                  <a:ext cx="1527791" cy="657424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IN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/>
                <p:cNvSpPr txBox="1"/>
                <p:nvPr/>
              </p:nvSpPr>
              <p:spPr>
                <a:xfrm>
                  <a:off x="10421173" y="2078759"/>
                  <a:ext cx="728083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N" sz="1400" b="0" i="1" smtClean="0">
                            <a:latin typeface="Cambria Math" panose="02040503050406030204" pitchFamily="18" charset="0"/>
                          </a:rPr>
                          <m:t>𝑓𝑜𝑟</m:t>
                        </m:r>
                        <m:r>
                          <a:rPr lang="en-IN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IN" sz="1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IN" sz="1400" b="0" i="1" smtClean="0">
                            <a:latin typeface="Cambria Math" panose="02040503050406030204" pitchFamily="18" charset="0"/>
                          </a:rPr>
                          <m:t>≠</m:t>
                        </m:r>
                        <m:r>
                          <a:rPr lang="en-IN" sz="14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21173" y="2078759"/>
                  <a:ext cx="728083" cy="215444"/>
                </a:xfrm>
                <a:prstGeom prst="rect">
                  <a:avLst/>
                </a:prstGeom>
                <a:blipFill>
                  <a:blip r:embed="rId14"/>
                  <a:stretch>
                    <a:fillRect l="-8403" r="-7563" b="-34286"/>
                  </a:stretch>
                </a:blipFill>
              </p:spPr>
              <p:txBody>
                <a:bodyPr/>
                <a:lstStyle/>
                <a:p>
                  <a:r>
                    <a:rPr lang="en-IN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9778310" y="4094575"/>
                <a:ext cx="1432074" cy="37766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IN" sz="2400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IN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𝝆</m:t>
                    </m:r>
                    <m:r>
                      <a:rPr lang="en-IN" sz="2400" b="1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IN" sz="24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IN" sz="24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p>
                        <m:r>
                          <a:rPr lang="en-IN" sz="24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IN" sz="24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en-IN" sz="2400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IN" sz="24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𝑽</m:t>
                    </m:r>
                  </m:oMath>
                </a14:m>
                <a:r>
                  <a:rPr lang="en-US" sz="2400" b="1" dirty="0"/>
                  <a:t> </a:t>
                </a: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78310" y="4094575"/>
                <a:ext cx="1432074" cy="377667"/>
              </a:xfrm>
              <a:prstGeom prst="rect">
                <a:avLst/>
              </a:prstGeom>
              <a:blipFill>
                <a:blip r:embed="rId15"/>
                <a:stretch>
                  <a:fillRect l="-2979" r="-7234" b="-27419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ight Arrow 19"/>
          <p:cNvSpPr/>
          <p:nvPr/>
        </p:nvSpPr>
        <p:spPr>
          <a:xfrm rot="5400000">
            <a:off x="10285450" y="3669542"/>
            <a:ext cx="492249" cy="289531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22"/>
          <p:cNvSpPr/>
          <p:nvPr/>
        </p:nvSpPr>
        <p:spPr>
          <a:xfrm rot="9086203">
            <a:off x="7633195" y="3840428"/>
            <a:ext cx="2331077" cy="334155"/>
          </a:xfrm>
          <a:prstGeom prst="rightArrow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9852766" y="2942186"/>
            <a:ext cx="1357618" cy="61447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144169" y="3936656"/>
            <a:ext cx="6246448" cy="1537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IN" sz="2000" dirty="0">
                <a:solidFill>
                  <a:srgbClr val="6666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we need to know is the </a:t>
            </a:r>
            <a:r>
              <a:rPr lang="en-IN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influence coefficient matrix.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IN" sz="2000" dirty="0">
                <a:solidFill>
                  <a:srgbClr val="6666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Depends entirely on geometry and material budget</a:t>
            </a:r>
            <a:r>
              <a:rPr lang="en-IN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IN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Weighting field</a:t>
            </a:r>
            <a:r>
              <a:rPr lang="en-IN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000" dirty="0">
                <a:solidFill>
                  <a:srgbClr val="6666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calculation for signal generation is easy.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IN" sz="2000" dirty="0">
                <a:solidFill>
                  <a:srgbClr val="6666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Potential and field at any point can be calculated</a:t>
            </a:r>
            <a:r>
              <a:rPr lang="en-IN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2F0ECB-8894-67C2-745F-4DC545AF17E5}"/>
              </a:ext>
            </a:extLst>
          </p:cNvPr>
          <p:cNvSpPr txBox="1"/>
          <p:nvPr/>
        </p:nvSpPr>
        <p:spPr>
          <a:xfrm>
            <a:off x="9786640" y="2047128"/>
            <a:ext cx="18840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Analytical expression for </a:t>
            </a:r>
            <a:r>
              <a:rPr lang="en-US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j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exists for few useful shapes!</a:t>
            </a:r>
            <a:endParaRPr lang="en-IN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" name="Picture 4" descr="Adamas University">
            <a:extLst>
              <a:ext uri="{FF2B5EF4-FFF2-40B4-BE49-F238E27FC236}">
                <a16:creationId xmlns:a16="http://schemas.microsoft.com/office/drawing/2014/main" id="{B024D9E3-DB7D-475D-D501-65A6B126E2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730" y="6018443"/>
            <a:ext cx="890437" cy="832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D6AE4EA-1853-A8AE-1C1C-4BE216F1A5A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725119" y="6364310"/>
            <a:ext cx="1260950" cy="424729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D04A015-8AE0-3FCF-D23C-789CC70E2D92}"/>
                  </a:ext>
                </a:extLst>
              </p:cNvPr>
              <p:cNvSpPr txBox="1"/>
              <p:nvPr/>
            </p:nvSpPr>
            <p:spPr>
              <a:xfrm>
                <a:off x="5823020" y="894303"/>
                <a:ext cx="3969099" cy="8392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2000" b="1" dirty="0"/>
                  <a:t>Step 1 : </a:t>
                </a:r>
                <a:r>
                  <a:rPr lang="en-IN" sz="2000" dirty="0">
                    <a:solidFill>
                      <a:srgbClr val="0070C0"/>
                    </a:solidFill>
                  </a:rPr>
                  <a:t>Get total charge </a:t>
                </a:r>
                <a14:m>
                  <m:oMath xmlns:m="http://schemas.openxmlformats.org/officeDocument/2006/math">
                    <m:r>
                      <a:rPr lang="en-IN" sz="20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𝑸</m:t>
                    </m:r>
                  </m:oMath>
                </a14:m>
                <a:r>
                  <a:rPr lang="en-IN" sz="2000" dirty="0">
                    <a:solidFill>
                      <a:srgbClr val="0070C0"/>
                    </a:solidFill>
                  </a:rPr>
                  <a:t>. </a:t>
                </a:r>
              </a:p>
              <a:p>
                <a:r>
                  <a:rPr lang="en-IN" sz="2000" b="1" dirty="0"/>
                  <a:t>Step 2 : </a:t>
                </a:r>
                <a:r>
                  <a:rPr lang="en-IN" sz="2000" dirty="0">
                    <a:solidFill>
                      <a:srgbClr val="0070C0"/>
                    </a:solidFill>
                  </a:rPr>
                  <a:t>Calculate </a:t>
                </a:r>
                <a14:m>
                  <m:oMath xmlns:m="http://schemas.openxmlformats.org/officeDocument/2006/math">
                    <m:r>
                      <a:rPr lang="en-IN" sz="2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IN" sz="2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IN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N" sz="20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num>
                      <m:den>
                        <m:r>
                          <a:rPr lang="en-IN" sz="2000" b="1" i="1" smtClean="0">
                            <a:solidFill>
                              <a:srgbClr val="2585C9"/>
                            </a:solidFill>
                            <a:latin typeface="Cambria Math" panose="02040503050406030204" pitchFamily="18" charset="0"/>
                          </a:rPr>
                          <m:t>△</m:t>
                        </m:r>
                        <m:r>
                          <a:rPr lang="en-IN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den>
                    </m:f>
                    <m:r>
                      <a:rPr lang="en-IN" sz="2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IN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N" sz="20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num>
                      <m:den>
                        <m:r>
                          <a:rPr lang="en-IN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2.0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D04A015-8AE0-3FCF-D23C-789CC70E2D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3020" y="894303"/>
                <a:ext cx="3969099" cy="839204"/>
              </a:xfrm>
              <a:prstGeom prst="rect">
                <a:avLst/>
              </a:prstGeom>
              <a:blipFill>
                <a:blip r:embed="rId18"/>
                <a:stretch>
                  <a:fillRect l="-1536" t="-4380" b="-5109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>
            <a:extLst>
              <a:ext uri="{FF2B5EF4-FFF2-40B4-BE49-F238E27FC236}">
                <a16:creationId xmlns:a16="http://schemas.microsoft.com/office/drawing/2014/main" id="{12BAD0C1-8604-3F4F-AEAB-311E6D957A4C}"/>
              </a:ext>
            </a:extLst>
          </p:cNvPr>
          <p:cNvSpPr txBox="1"/>
          <p:nvPr/>
        </p:nvSpPr>
        <p:spPr>
          <a:xfrm>
            <a:off x="321807" y="1015107"/>
            <a:ext cx="5813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Capacitance of a parallel plate capacitor :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7661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62972-3449-42D1-8185-B4BEFD52A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476" y="407646"/>
            <a:ext cx="10517281" cy="635817"/>
          </a:xfrm>
        </p:spPr>
        <p:txBody>
          <a:bodyPr>
            <a:noAutofit/>
          </a:bodyPr>
          <a:lstStyle/>
          <a:p>
            <a:r>
              <a:rPr lang="en-IN" b="1" dirty="0">
                <a:solidFill>
                  <a:srgbClr val="9A043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Challenges With Conventional BEM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458302" y="6423914"/>
            <a:ext cx="1864992" cy="365125"/>
          </a:xfrm>
        </p:spPr>
        <p:txBody>
          <a:bodyPr/>
          <a:lstStyle/>
          <a:p>
            <a:r>
              <a:rPr lang="en-US" sz="1100" b="1" dirty="0">
                <a:latin typeface="Bahnschrift SemiBold" panose="020B0502040204020203" pitchFamily="34" charset="0"/>
              </a:rPr>
              <a:t>17 June 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z="1800" b="1">
                <a:latin typeface="Bahnschrift SemiBold" panose="020B0502040204020203" pitchFamily="34" charset="0"/>
              </a:rPr>
              <a:t>6</a:t>
            </a:fld>
            <a:endParaRPr lang="en-US" sz="1800" b="1" dirty="0">
              <a:latin typeface="Bahnschrift SemiBold" panose="020B0502040204020203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06" y="6016868"/>
            <a:ext cx="890437" cy="85268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5476" y="1560559"/>
            <a:ext cx="7774156" cy="3461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IN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Major assumptions:</a:t>
            </a:r>
          </a:p>
          <a:p>
            <a:pPr marL="1200150" lvl="2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IN" dirty="0">
                <a:solidFill>
                  <a:srgbClr val="6666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Surface charges assumed to be concentrated at nodal points rather than distributed across elements.</a:t>
            </a:r>
          </a:p>
          <a:p>
            <a:pPr marL="1200150" lvl="2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IN" dirty="0">
                <a:solidFill>
                  <a:srgbClr val="6666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Boundary conditions satisfied at predetermined points, not across the entire element.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IN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Near-field inaccuracies:</a:t>
            </a:r>
          </a:p>
          <a:p>
            <a:pPr marL="1200150" lvl="2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IN" dirty="0">
                <a:solidFill>
                  <a:srgbClr val="6666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Estimation of potential and field near boundaries and interfaces become erroneous.</a:t>
            </a:r>
          </a:p>
          <a:p>
            <a:pPr marL="1200150" lvl="2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IN" dirty="0">
                <a:solidFill>
                  <a:srgbClr val="6666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Complications with closely spaced surfaces, edges, corners, and geometric singularities.</a:t>
            </a:r>
            <a:endParaRPr lang="en-US" dirty="0">
              <a:solidFill>
                <a:srgbClr val="66669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5476" y="1223196"/>
            <a:ext cx="72697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conventional BEM approach has a few serious drawbacks</a:t>
            </a:r>
            <a:endParaRPr lang="en-US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5476" y="5078522"/>
            <a:ext cx="11253945" cy="728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address the mentioned issues with BEM,  </a:t>
            </a:r>
            <a:r>
              <a:rPr lang="en-IN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neBEM (nearly exact Boundary Element Method)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 introduced.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Accounts for true charge density distribution on elements, shown in the next slide .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B47CFCE-5D00-0CC1-C7B0-8507466A2081}"/>
              </a:ext>
            </a:extLst>
          </p:cNvPr>
          <p:cNvSpPr/>
          <p:nvPr/>
        </p:nvSpPr>
        <p:spPr>
          <a:xfrm>
            <a:off x="10678886" y="921128"/>
            <a:ext cx="65314" cy="74925"/>
          </a:xfrm>
          <a:prstGeom prst="ellipse">
            <a:avLst/>
          </a:prstGeom>
          <a:solidFill>
            <a:srgbClr val="00B050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5EA3E39-D0F4-53DB-A3E8-A674B5DB7DCD}"/>
              </a:ext>
            </a:extLst>
          </p:cNvPr>
          <p:cNvGrpSpPr/>
          <p:nvPr/>
        </p:nvGrpSpPr>
        <p:grpSpPr>
          <a:xfrm>
            <a:off x="8219632" y="1849615"/>
            <a:ext cx="1675482" cy="517204"/>
            <a:chOff x="8219632" y="2773957"/>
            <a:chExt cx="1675482" cy="51720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651193C-5CDC-1E02-5B7A-B33E1697572B}"/>
                </a:ext>
              </a:extLst>
            </p:cNvPr>
            <p:cNvGrpSpPr/>
            <p:nvPr/>
          </p:nvGrpSpPr>
          <p:grpSpPr>
            <a:xfrm>
              <a:off x="8219632" y="2773957"/>
              <a:ext cx="1675482" cy="517204"/>
              <a:chOff x="8219632" y="2773957"/>
              <a:chExt cx="1675482" cy="517204"/>
            </a:xfrm>
          </p:grpSpPr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BA268557-9102-091B-9BFA-2DE976340964}"/>
                  </a:ext>
                </a:extLst>
              </p:cNvPr>
              <p:cNvCxnSpPr>
                <a:cxnSpLocks/>
                <a:stCxn id="8" idx="3"/>
              </p:cNvCxnSpPr>
              <p:nvPr/>
            </p:nvCxnSpPr>
            <p:spPr>
              <a:xfrm flipV="1">
                <a:off x="8219632" y="2773957"/>
                <a:ext cx="614125" cy="517204"/>
              </a:xfrm>
              <a:prstGeom prst="line">
                <a:avLst/>
              </a:prstGeom>
              <a:ln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407A1254-CE10-07D0-5051-EDE92135DC19}"/>
                  </a:ext>
                </a:extLst>
              </p:cNvPr>
              <p:cNvCxnSpPr/>
              <p:nvPr/>
            </p:nvCxnSpPr>
            <p:spPr>
              <a:xfrm>
                <a:off x="8833757" y="2773957"/>
                <a:ext cx="1061357" cy="0"/>
              </a:xfrm>
              <a:prstGeom prst="line">
                <a:avLst/>
              </a:prstGeom>
              <a:ln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A5C8CE17-5CBE-C28B-87DA-6BDBA42C5903}"/>
                  </a:ext>
                </a:extLst>
              </p:cNvPr>
              <p:cNvCxnSpPr/>
              <p:nvPr/>
            </p:nvCxnSpPr>
            <p:spPr>
              <a:xfrm flipH="1">
                <a:off x="9323294" y="2773957"/>
                <a:ext cx="571820" cy="517204"/>
              </a:xfrm>
              <a:prstGeom prst="line">
                <a:avLst/>
              </a:prstGeom>
              <a:ln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15A8A42E-7E10-F6AF-6D6C-261423D22B4B}"/>
                  </a:ext>
                </a:extLst>
              </p:cNvPr>
              <p:cNvCxnSpPr>
                <a:stCxn id="8" idx="3"/>
              </p:cNvCxnSpPr>
              <p:nvPr/>
            </p:nvCxnSpPr>
            <p:spPr>
              <a:xfrm flipV="1">
                <a:off x="8219632" y="3291160"/>
                <a:ext cx="1103662" cy="1"/>
              </a:xfrm>
              <a:prstGeom prst="line">
                <a:avLst/>
              </a:prstGeom>
              <a:ln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Star: 5 Points 22">
              <a:extLst>
                <a:ext uri="{FF2B5EF4-FFF2-40B4-BE49-F238E27FC236}">
                  <a16:creationId xmlns:a16="http://schemas.microsoft.com/office/drawing/2014/main" id="{F3229D84-18AE-98D5-625D-77656BC0FB35}"/>
                </a:ext>
              </a:extLst>
            </p:cNvPr>
            <p:cNvSpPr/>
            <p:nvPr/>
          </p:nvSpPr>
          <p:spPr>
            <a:xfrm>
              <a:off x="9031333" y="2987881"/>
              <a:ext cx="45719" cy="45719"/>
            </a:xfrm>
            <a:prstGeom prst="star5">
              <a:avLst/>
            </a:prstGeom>
            <a:ln>
              <a:solidFill>
                <a:srgbClr val="E05E2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6ECBB6F-1F86-0506-9904-5F5E82FA819D}"/>
              </a:ext>
            </a:extLst>
          </p:cNvPr>
          <p:cNvGrpSpPr/>
          <p:nvPr/>
        </p:nvGrpSpPr>
        <p:grpSpPr>
          <a:xfrm>
            <a:off x="8090806" y="2448058"/>
            <a:ext cx="3608615" cy="2677656"/>
            <a:chOff x="8090806" y="2750126"/>
            <a:chExt cx="3608615" cy="2677656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D8E8A50-255C-80DF-8265-B53B6F582824}"/>
                </a:ext>
              </a:extLst>
            </p:cNvPr>
            <p:cNvSpPr txBox="1"/>
            <p:nvPr/>
          </p:nvSpPr>
          <p:spPr>
            <a:xfrm>
              <a:off x="8090806" y="2750126"/>
              <a:ext cx="3608615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IN" sz="1400" dirty="0"/>
                <a:t>Effect of the influencing element on the field point (   ) is usually sought for.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IN" sz="1400" dirty="0"/>
                <a:t>Charge distributed over the influencing element is assumed to be concentrated at the star (   ).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IN" sz="1400" dirty="0"/>
                <a:t>The boundary condition is also satisfied at the same point.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IN" sz="1400" dirty="0"/>
                <a:t>This is the so-called collocation point.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IN" sz="1400" dirty="0"/>
                <a:t>For self-influence, analytical expressions exist for few element shapes (rectangular, triangular) so that zero distance is well taken care of.</a:t>
              </a:r>
            </a:p>
          </p:txBody>
        </p:sp>
        <p:sp>
          <p:nvSpPr>
            <p:cNvPr id="25" name="Star: 5 Points 24">
              <a:extLst>
                <a:ext uri="{FF2B5EF4-FFF2-40B4-BE49-F238E27FC236}">
                  <a16:creationId xmlns:a16="http://schemas.microsoft.com/office/drawing/2014/main" id="{EEE1EBCF-4AA7-F386-7AB9-8034BC8390DC}"/>
                </a:ext>
              </a:extLst>
            </p:cNvPr>
            <p:cNvSpPr/>
            <p:nvPr/>
          </p:nvSpPr>
          <p:spPr>
            <a:xfrm>
              <a:off x="9364435" y="3742928"/>
              <a:ext cx="45719" cy="45719"/>
            </a:xfrm>
            <a:prstGeom prst="star5">
              <a:avLst/>
            </a:prstGeom>
            <a:ln>
              <a:solidFill>
                <a:srgbClr val="E05E2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7A1BF780-C04A-9D88-0330-6D14F5B4B76C}"/>
              </a:ext>
            </a:extLst>
          </p:cNvPr>
          <p:cNvSpPr txBox="1"/>
          <p:nvPr/>
        </p:nvSpPr>
        <p:spPr>
          <a:xfrm>
            <a:off x="10223268" y="631898"/>
            <a:ext cx="9765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dirty="0"/>
              <a:t>Field point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FA9051B-9C0B-81C7-8BB0-B6E8D5501999}"/>
              </a:ext>
            </a:extLst>
          </p:cNvPr>
          <p:cNvSpPr txBox="1"/>
          <p:nvPr/>
        </p:nvSpPr>
        <p:spPr>
          <a:xfrm>
            <a:off x="9609204" y="2063539"/>
            <a:ext cx="16866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dirty="0"/>
              <a:t>Influencing element</a:t>
            </a:r>
          </a:p>
        </p:txBody>
      </p:sp>
      <p:pic>
        <p:nvPicPr>
          <p:cNvPr id="4" name="Picture 4" descr="Adamas University">
            <a:extLst>
              <a:ext uri="{FF2B5EF4-FFF2-40B4-BE49-F238E27FC236}">
                <a16:creationId xmlns:a16="http://schemas.microsoft.com/office/drawing/2014/main" id="{B8381B4C-42CD-A936-C492-0FDFF066F9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730" y="6018443"/>
            <a:ext cx="890437" cy="832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DEFBFFB-40A0-01D2-8089-EDA97B8BC2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5119" y="6364310"/>
            <a:ext cx="1260950" cy="424729"/>
          </a:xfrm>
          <a:prstGeom prst="rect">
            <a:avLst/>
          </a:prstGeom>
          <a:noFill/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B39D7A10-1E5A-775D-A62D-53AAB9C9B228}"/>
              </a:ext>
            </a:extLst>
          </p:cNvPr>
          <p:cNvSpPr/>
          <p:nvPr/>
        </p:nvSpPr>
        <p:spPr>
          <a:xfrm>
            <a:off x="9349174" y="2790487"/>
            <a:ext cx="65314" cy="74925"/>
          </a:xfrm>
          <a:prstGeom prst="ellipse">
            <a:avLst/>
          </a:prstGeom>
          <a:solidFill>
            <a:srgbClr val="00B050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054072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427412" y="1239961"/>
            <a:ext cx="67323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Improved Accuracy: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Accurate across the entire physical domain, including near-field regions.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need for specific formulations for different sections of the domain.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Enhanced Solutions: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Effectively addresses problems involving complex geometries and closely spaced surfaces.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039B188-F337-5F1C-AC65-98B6CA0188F0}"/>
              </a:ext>
            </a:extLst>
          </p:cNvPr>
          <p:cNvGrpSpPr/>
          <p:nvPr/>
        </p:nvGrpSpPr>
        <p:grpSpPr>
          <a:xfrm>
            <a:off x="7142199" y="1782702"/>
            <a:ext cx="4622389" cy="4124026"/>
            <a:chOff x="7142199" y="1782702"/>
            <a:chExt cx="4622389" cy="4124026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2"/>
            <a:srcRect t="10931"/>
            <a:stretch/>
          </p:blipFill>
          <p:spPr>
            <a:xfrm>
              <a:off x="7142199" y="1782702"/>
              <a:ext cx="3476392" cy="2080146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3"/>
            <a:srcRect t="13486"/>
            <a:stretch/>
          </p:blipFill>
          <p:spPr>
            <a:xfrm>
              <a:off x="8376888" y="3700187"/>
              <a:ext cx="3387700" cy="2206541"/>
            </a:xfrm>
            <a:prstGeom prst="rect">
              <a:avLst/>
            </a:prstGeom>
          </p:spPr>
        </p:pic>
        <p:sp>
          <p:nvSpPr>
            <p:cNvPr id="16" name="Right Arrow 15"/>
            <p:cNvSpPr/>
            <p:nvPr/>
          </p:nvSpPr>
          <p:spPr>
            <a:xfrm rot="3690042">
              <a:off x="8580789" y="4142850"/>
              <a:ext cx="975003" cy="206273"/>
            </a:xfrm>
            <a:prstGeom prst="rightArrow">
              <a:avLst/>
            </a:prstGeom>
            <a:solidFill>
              <a:srgbClr val="AC14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361017" y="1910145"/>
              <a:ext cx="7435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600" b="1" dirty="0">
                  <a:solidFill>
                    <a:srgbClr val="00B0F0"/>
                  </a:solidFill>
                </a:rPr>
                <a:t>BEM</a:t>
              </a:r>
              <a:endParaRPr lang="en-US" sz="1600" b="1" dirty="0">
                <a:solidFill>
                  <a:srgbClr val="00B0F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0698906" y="5471490"/>
              <a:ext cx="8675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600" b="1" dirty="0">
                  <a:solidFill>
                    <a:srgbClr val="00BA00"/>
                  </a:solidFill>
                </a:rPr>
                <a:t>neBEM</a:t>
              </a:r>
              <a:endParaRPr lang="en-US" sz="1600" b="1" dirty="0">
                <a:solidFill>
                  <a:srgbClr val="00BA00"/>
                </a:solidFill>
              </a:endParaRPr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458302" y="6423914"/>
            <a:ext cx="1864992" cy="365125"/>
          </a:xfrm>
        </p:spPr>
        <p:txBody>
          <a:bodyPr/>
          <a:lstStyle/>
          <a:p>
            <a:r>
              <a:rPr lang="en-US" sz="1100" b="1" dirty="0">
                <a:latin typeface="Bahnschrift SemiBold" panose="020B0502040204020203" pitchFamily="34" charset="0"/>
              </a:rPr>
              <a:t>17 June 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z="1800" b="1">
                <a:latin typeface="Bahnschrift SemiBold" panose="020B0502040204020203" pitchFamily="34" charset="0"/>
              </a:rPr>
              <a:t>7</a:t>
            </a:fld>
            <a:endParaRPr lang="en-US" sz="1800" b="1" dirty="0">
              <a:latin typeface="Bahnschrift SemiBold" panose="020B0502040204020203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06" y="6016868"/>
            <a:ext cx="890437" cy="85268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134679" y="3546298"/>
            <a:ext cx="55556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i="1" dirty="0"/>
              <a:t>Ref. : </a:t>
            </a:r>
            <a:r>
              <a:rPr lang="en-IN" sz="1400" b="1" i="1" dirty="0">
                <a:hlinkClick r:id="rId5"/>
              </a:rPr>
              <a:t>https://gitlab.cern.ch/garfield/garfieldpp/-/tree/master/NeBem</a:t>
            </a:r>
            <a:endParaRPr lang="en-US" sz="1400" b="1" i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5EBA3C-EB83-77A2-21FC-7D402B5AD544}"/>
              </a:ext>
            </a:extLst>
          </p:cNvPr>
          <p:cNvSpPr txBox="1"/>
          <p:nvPr/>
        </p:nvSpPr>
        <p:spPr>
          <a:xfrm>
            <a:off x="429538" y="3904557"/>
            <a:ext cx="7622758" cy="2056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Major drawback of neBEM stems from the </a:t>
            </a:r>
            <a:r>
              <a:rPr lang="en-IN" dirty="0">
                <a:solidFill>
                  <a:srgbClr val="4750C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 number of complex closed-form analytic expressions employed to evaluate potential and field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the usual BEM menace of </a:t>
            </a:r>
            <a:r>
              <a:rPr lang="en-IN" dirty="0">
                <a:solidFill>
                  <a:srgbClr val="4750C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fully populated influence matrix.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Excellent accuracy is achieved at the cost of </a:t>
            </a:r>
            <a:r>
              <a:rPr lang="en-IN" dirty="0">
                <a:solidFill>
                  <a:srgbClr val="4750C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painfully slow computation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was </a:t>
            </a:r>
            <a:r>
              <a:rPr lang="en-IN" dirty="0">
                <a:solidFill>
                  <a:srgbClr val="4750C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alleviated to a certain extent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implementing </a:t>
            </a:r>
            <a:r>
              <a:rPr lang="en-IN" dirty="0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OpenMP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[7].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this work, we present implementation of </a:t>
            </a:r>
            <a:r>
              <a:rPr lang="en-IN" dirty="0">
                <a:solidFill>
                  <a:srgbClr val="F315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GPU capabilities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IN" dirty="0">
                <a:solidFill>
                  <a:srgbClr val="F315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CUDA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[2]).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A04DF8-6189-843A-38CF-93E417804EBE}"/>
              </a:ext>
            </a:extLst>
          </p:cNvPr>
          <p:cNvSpPr txBox="1"/>
          <p:nvPr/>
        </p:nvSpPr>
        <p:spPr>
          <a:xfrm>
            <a:off x="481837" y="661929"/>
            <a:ext cx="85864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800" b="1" cap="all" dirty="0">
                <a:solidFill>
                  <a:srgbClr val="9A043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Advantages and disadvantages of </a:t>
            </a:r>
            <a:r>
              <a:rPr lang="en-IN" sz="2800" b="1" dirty="0">
                <a:solidFill>
                  <a:srgbClr val="9A043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</a:t>
            </a:r>
            <a:r>
              <a:rPr lang="en-IN" sz="2800" b="1" cap="all" dirty="0">
                <a:solidFill>
                  <a:srgbClr val="9A043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BEM</a:t>
            </a:r>
          </a:p>
        </p:txBody>
      </p:sp>
      <p:pic>
        <p:nvPicPr>
          <p:cNvPr id="6" name="Picture 4" descr="Adamas University">
            <a:extLst>
              <a:ext uri="{FF2B5EF4-FFF2-40B4-BE49-F238E27FC236}">
                <a16:creationId xmlns:a16="http://schemas.microsoft.com/office/drawing/2014/main" id="{EACBD6D2-6EDD-9CE2-1488-F55B07ABC8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730" y="6018443"/>
            <a:ext cx="890437" cy="832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D89826-22C6-AB32-39BB-7416B4E907A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25119" y="6364310"/>
            <a:ext cx="1260950" cy="4247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295376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DFA94A-15CF-9181-9704-782130B00E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57C091-144B-CC6D-AEED-BBE2006900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480479" y="6414562"/>
            <a:ext cx="1864992" cy="365125"/>
          </a:xfrm>
        </p:spPr>
        <p:txBody>
          <a:bodyPr/>
          <a:lstStyle/>
          <a:p>
            <a:r>
              <a:rPr lang="en-US" sz="1100" b="1" dirty="0">
                <a:latin typeface="Bahnschrift SemiBold" panose="020B0502040204020203" pitchFamily="34" charset="0"/>
              </a:rPr>
              <a:t>17 June 2025</a:t>
            </a:r>
            <a:endParaRPr lang="en-US" sz="800" b="1" dirty="0">
              <a:latin typeface="Bahnschrift SemiBold" panose="020B050204020402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B8277B-DB85-E365-4D59-344663C14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z="1800" b="1">
                <a:latin typeface="Bahnschrift SemiBold" panose="020B0502040204020203" pitchFamily="34" charset="0"/>
              </a:rPr>
              <a:t>8</a:t>
            </a:fld>
            <a:endParaRPr lang="en-US" sz="1800" b="1" dirty="0">
              <a:latin typeface="Bahnschrift SemiBold" panose="020B0502040204020203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979895E-3B74-8D76-7A76-8DD478CB34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06" y="6016868"/>
            <a:ext cx="890437" cy="852681"/>
          </a:xfrm>
          <a:prstGeom prst="rect">
            <a:avLst/>
          </a:prstGeom>
        </p:spPr>
      </p:pic>
      <p:pic>
        <p:nvPicPr>
          <p:cNvPr id="1028" name="Picture 4" descr="Adamas University">
            <a:extLst>
              <a:ext uri="{FF2B5EF4-FFF2-40B4-BE49-F238E27FC236}">
                <a16:creationId xmlns:a16="http://schemas.microsoft.com/office/drawing/2014/main" id="{F2DBFDBD-17CA-2744-56C1-0C1C1C5637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730" y="6018443"/>
            <a:ext cx="890437" cy="832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7CEB1C7-EC9E-A758-A7DB-147150D802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5119" y="6364310"/>
            <a:ext cx="1260950" cy="424729"/>
          </a:xfrm>
          <a:prstGeom prst="rect">
            <a:avLst/>
          </a:prstGeom>
          <a:noFill/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C68FB97-C288-358B-7037-B7B2CC083694}"/>
              </a:ext>
            </a:extLst>
          </p:cNvPr>
          <p:cNvSpPr txBox="1"/>
          <p:nvPr/>
        </p:nvSpPr>
        <p:spPr>
          <a:xfrm>
            <a:off x="481837" y="661929"/>
            <a:ext cx="24577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800" b="1" cap="all" dirty="0">
                <a:solidFill>
                  <a:srgbClr val="9A043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Workflow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EDC5655-F16A-1B57-A617-BEF68F6B91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5786" y="1566158"/>
            <a:ext cx="1614381" cy="44807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1311904-ADD4-D20B-316C-780190B909C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14946" y="1569137"/>
            <a:ext cx="1765265" cy="4438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4CD00C8-1F4F-1682-94FB-91DDEA77C94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44377" y="1546701"/>
            <a:ext cx="2242254" cy="47897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1E85A04-870C-BE06-5948-B395BFD5281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83932" y="1566158"/>
            <a:ext cx="1862479" cy="44058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FE6A6E4-5A75-6058-43ED-8CF64CC7694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19516" y="1571182"/>
            <a:ext cx="1617803" cy="443049"/>
          </a:xfrm>
          <a:prstGeom prst="rect">
            <a:avLst/>
          </a:prstGeom>
        </p:spPr>
      </p:pic>
      <p:sp>
        <p:nvSpPr>
          <p:cNvPr id="25" name="Arrow: Right 24">
            <a:extLst>
              <a:ext uri="{FF2B5EF4-FFF2-40B4-BE49-F238E27FC236}">
                <a16:creationId xmlns:a16="http://schemas.microsoft.com/office/drawing/2014/main" id="{30F87573-FC29-B8DF-CB56-B2C0A18E0DFA}"/>
              </a:ext>
            </a:extLst>
          </p:cNvPr>
          <p:cNvSpPr/>
          <p:nvPr/>
        </p:nvSpPr>
        <p:spPr>
          <a:xfrm>
            <a:off x="4192251" y="1780493"/>
            <a:ext cx="352002" cy="68228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5FC4C415-D6C9-F16B-CEC4-12B31E7A905A}"/>
              </a:ext>
            </a:extLst>
          </p:cNvPr>
          <p:cNvSpPr/>
          <p:nvPr/>
        </p:nvSpPr>
        <p:spPr>
          <a:xfrm>
            <a:off x="6798795" y="1780493"/>
            <a:ext cx="352002" cy="68228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ED115206-6B80-DF2C-1D77-61050A7569B3}"/>
              </a:ext>
            </a:extLst>
          </p:cNvPr>
          <p:cNvSpPr/>
          <p:nvPr/>
        </p:nvSpPr>
        <p:spPr>
          <a:xfrm>
            <a:off x="9055348" y="1756080"/>
            <a:ext cx="352002" cy="68228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B9E934EC-6DAB-C450-D17F-294241A516AC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l="9180" t="1343" r="44873" b="82000"/>
          <a:stretch>
            <a:fillRect/>
          </a:stretch>
        </p:blipFill>
        <p:spPr>
          <a:xfrm>
            <a:off x="8764524" y="3044482"/>
            <a:ext cx="1486215" cy="43300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D739166A-0879-BA9D-26F9-3F75F7BF918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764524" y="2273829"/>
            <a:ext cx="1463893" cy="476145"/>
          </a:xfrm>
          <a:prstGeom prst="rect">
            <a:avLst/>
          </a:prstGeom>
        </p:spPr>
      </p:pic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4BB424CA-67A5-1940-CBD4-0AD730594956}"/>
              </a:ext>
            </a:extLst>
          </p:cNvPr>
          <p:cNvCxnSpPr>
            <a:cxnSpLocks/>
          </p:cNvCxnSpPr>
          <p:nvPr/>
        </p:nvCxnSpPr>
        <p:spPr>
          <a:xfrm flipH="1">
            <a:off x="10259365" y="1792707"/>
            <a:ext cx="786580" cy="1468280"/>
          </a:xfrm>
          <a:prstGeom prst="bentConnector3">
            <a:avLst>
              <a:gd name="adj1" fmla="val -29063"/>
            </a:avLst>
          </a:prstGeom>
          <a:ln w="38100">
            <a:solidFill>
              <a:srgbClr val="7030A0"/>
            </a:solidFill>
            <a:prstDash val="sysDash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021D4437-81A2-F708-4E42-A90E016A80F1}"/>
              </a:ext>
            </a:extLst>
          </p:cNvPr>
          <p:cNvSpPr/>
          <p:nvPr/>
        </p:nvSpPr>
        <p:spPr>
          <a:xfrm>
            <a:off x="10784355" y="4764454"/>
            <a:ext cx="312420" cy="8558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5D6EACD-D431-9C40-7762-66B651A6F775}"/>
              </a:ext>
            </a:extLst>
          </p:cNvPr>
          <p:cNvSpPr/>
          <p:nvPr/>
        </p:nvSpPr>
        <p:spPr>
          <a:xfrm>
            <a:off x="7138868" y="2309624"/>
            <a:ext cx="1283632" cy="39706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5FF129-38CA-4CCE-5FC7-091421BE6061}"/>
              </a:ext>
            </a:extLst>
          </p:cNvPr>
          <p:cNvSpPr txBox="1"/>
          <p:nvPr/>
        </p:nvSpPr>
        <p:spPr>
          <a:xfrm>
            <a:off x="7398314" y="2406770"/>
            <a:ext cx="9115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 err="1">
                <a:latin typeface="Arial" panose="020B0604020202020204" pitchFamily="34" charset="0"/>
                <a:cs typeface="Arial" panose="020B0604020202020204" pitchFamily="34" charset="0"/>
              </a:rPr>
              <a:t>LHMatrix</a:t>
            </a:r>
            <a:r>
              <a:rPr lang="en-IN" sz="1000" dirty="0"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8C65323-256B-C387-382B-54DF7AD4742E}"/>
              </a:ext>
            </a:extLst>
          </p:cNvPr>
          <p:cNvSpPr/>
          <p:nvPr/>
        </p:nvSpPr>
        <p:spPr>
          <a:xfrm>
            <a:off x="5487331" y="2309624"/>
            <a:ext cx="1283632" cy="39706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4E91AA-8F5E-7752-6004-470067FAFCF0}"/>
              </a:ext>
            </a:extLst>
          </p:cNvPr>
          <p:cNvSpPr txBox="1"/>
          <p:nvPr/>
        </p:nvSpPr>
        <p:spPr>
          <a:xfrm>
            <a:off x="5703646" y="2309666"/>
            <a:ext cx="127942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 err="1">
                <a:latin typeface="Arial" panose="020B0604020202020204" pitchFamily="34" charset="0"/>
                <a:cs typeface="Arial" panose="020B0604020202020204" pitchFamily="34" charset="0"/>
              </a:rPr>
              <a:t>InvertMatrix</a:t>
            </a:r>
            <a:r>
              <a:rPr lang="en-IN" sz="1000" dirty="0"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  <a:p>
            <a:r>
              <a:rPr lang="en-IN" sz="700" dirty="0">
                <a:latin typeface="Arial" panose="020B0604020202020204" pitchFamily="34" charset="0"/>
                <a:cs typeface="Arial" panose="020B0604020202020204" pitchFamily="34" charset="0"/>
              </a:rPr>
              <a:t>     (</a:t>
            </a:r>
            <a:r>
              <a:rPr lang="en-IN" sz="700" b="1" dirty="0">
                <a:latin typeface="Arial" panose="020B0604020202020204" pitchFamily="34" charset="0"/>
                <a:cs typeface="Arial" panose="020B0604020202020204" pitchFamily="34" charset="0"/>
              </a:rPr>
              <a:t> LU </a:t>
            </a:r>
            <a:r>
              <a:rPr lang="en-IN" sz="7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IN" sz="700" b="1" dirty="0">
                <a:latin typeface="Arial" panose="020B0604020202020204" pitchFamily="34" charset="0"/>
                <a:cs typeface="Arial" panose="020B0604020202020204" pitchFamily="34" charset="0"/>
              </a:rPr>
              <a:t>SVD</a:t>
            </a:r>
            <a:r>
              <a:rPr lang="en-IN" sz="700" dirty="0">
                <a:latin typeface="Arial" panose="020B0604020202020204" pitchFamily="34" charset="0"/>
                <a:cs typeface="Arial" panose="020B0604020202020204" pitchFamily="34" charset="0"/>
              </a:rPr>
              <a:t> 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31A6BBD-0446-21C5-8584-81A338F97552}"/>
              </a:ext>
            </a:extLst>
          </p:cNvPr>
          <p:cNvSpPr/>
          <p:nvPr/>
        </p:nvSpPr>
        <p:spPr>
          <a:xfrm>
            <a:off x="3835794" y="2309624"/>
            <a:ext cx="1283632" cy="39706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231EFD-8AAD-ECAE-1A2E-C68C9A07D541}"/>
              </a:ext>
            </a:extLst>
          </p:cNvPr>
          <p:cNvSpPr txBox="1"/>
          <p:nvPr/>
        </p:nvSpPr>
        <p:spPr>
          <a:xfrm>
            <a:off x="4095240" y="2406770"/>
            <a:ext cx="9115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 err="1">
                <a:latin typeface="Arial" panose="020B0604020202020204" pitchFamily="34" charset="0"/>
                <a:cs typeface="Arial" panose="020B0604020202020204" pitchFamily="34" charset="0"/>
              </a:rPr>
              <a:t>RHVector</a:t>
            </a:r>
            <a:r>
              <a:rPr lang="en-IN" sz="1000" dirty="0"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0960659-3B66-BEFD-AE7B-7918F92A8F6D}"/>
              </a:ext>
            </a:extLst>
          </p:cNvPr>
          <p:cNvSpPr/>
          <p:nvPr/>
        </p:nvSpPr>
        <p:spPr>
          <a:xfrm>
            <a:off x="1131830" y="2309623"/>
            <a:ext cx="1283632" cy="39706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FF74ABF-A094-B5E7-A8C8-93AEC55EFF2A}"/>
              </a:ext>
            </a:extLst>
          </p:cNvPr>
          <p:cNvSpPr/>
          <p:nvPr/>
        </p:nvSpPr>
        <p:spPr>
          <a:xfrm>
            <a:off x="5265676" y="4664626"/>
            <a:ext cx="1283632" cy="39706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B41778C-3731-5BF7-F36C-2B9E9295BB8F}"/>
              </a:ext>
            </a:extLst>
          </p:cNvPr>
          <p:cNvSpPr txBox="1"/>
          <p:nvPr/>
        </p:nvSpPr>
        <p:spPr>
          <a:xfrm>
            <a:off x="5525122" y="4761772"/>
            <a:ext cx="9115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 err="1">
                <a:latin typeface="Arial" panose="020B0604020202020204" pitchFamily="34" charset="0"/>
                <a:cs typeface="Arial" panose="020B0604020202020204" pitchFamily="34" charset="0"/>
              </a:rPr>
              <a:t>PFAtPoint</a:t>
            </a:r>
            <a:r>
              <a:rPr lang="en-IN" sz="1000" dirty="0"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</p:txBody>
      </p: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11004261-8339-3359-587C-451359CF70B2}"/>
              </a:ext>
            </a:extLst>
          </p:cNvPr>
          <p:cNvCxnSpPr>
            <a:cxnSpLocks/>
            <a:stCxn id="23" idx="3"/>
            <a:endCxn id="31" idx="3"/>
          </p:cNvCxnSpPr>
          <p:nvPr/>
        </p:nvCxnSpPr>
        <p:spPr>
          <a:xfrm flipH="1">
            <a:off x="10228417" y="1792707"/>
            <a:ext cx="808902" cy="719195"/>
          </a:xfrm>
          <a:prstGeom prst="bentConnector3">
            <a:avLst>
              <a:gd name="adj1" fmla="val -28261"/>
            </a:avLst>
          </a:prstGeom>
          <a:ln w="38100">
            <a:solidFill>
              <a:srgbClr val="7030A0"/>
            </a:solidFill>
            <a:prstDash val="soli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3C6DD8F7-4E1F-9074-6461-9955DA8F5900}"/>
              </a:ext>
            </a:extLst>
          </p:cNvPr>
          <p:cNvSpPr/>
          <p:nvPr/>
        </p:nvSpPr>
        <p:spPr>
          <a:xfrm>
            <a:off x="3835794" y="3278957"/>
            <a:ext cx="1283632" cy="39706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8695D46-4047-A551-5793-D54A15EA20C0}"/>
              </a:ext>
            </a:extLst>
          </p:cNvPr>
          <p:cNvSpPr txBox="1"/>
          <p:nvPr/>
        </p:nvSpPr>
        <p:spPr>
          <a:xfrm>
            <a:off x="1315681" y="2381044"/>
            <a:ext cx="9115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 err="1">
                <a:latin typeface="Arial" panose="020B0604020202020204" pitchFamily="34" charset="0"/>
                <a:cs typeface="Arial" panose="020B0604020202020204" pitchFamily="34" charset="0"/>
              </a:rPr>
              <a:t>ValueKnCh</a:t>
            </a:r>
            <a:r>
              <a:rPr lang="en-IN" sz="1000" dirty="0"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EDA0D8C-C63E-B70E-0847-88616C8F1215}"/>
              </a:ext>
            </a:extLst>
          </p:cNvPr>
          <p:cNvSpPr/>
          <p:nvPr/>
        </p:nvSpPr>
        <p:spPr>
          <a:xfrm>
            <a:off x="4363767" y="5678283"/>
            <a:ext cx="1283632" cy="39706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969EDFA-15C3-888B-C332-FA29071A6617}"/>
              </a:ext>
            </a:extLst>
          </p:cNvPr>
          <p:cNvSpPr txBox="1"/>
          <p:nvPr/>
        </p:nvSpPr>
        <p:spPr>
          <a:xfrm>
            <a:off x="4536952" y="5766803"/>
            <a:ext cx="10586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 err="1">
                <a:latin typeface="Arial" panose="020B0604020202020204" pitchFamily="34" charset="0"/>
                <a:cs typeface="Arial" panose="020B0604020202020204" pitchFamily="34" charset="0"/>
              </a:rPr>
              <a:t>ElePFAtPoint</a:t>
            </a:r>
            <a:r>
              <a:rPr lang="en-IN" sz="1000" dirty="0"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14BAF09-5698-CD64-D08C-B61641D64F04}"/>
              </a:ext>
            </a:extLst>
          </p:cNvPr>
          <p:cNvSpPr/>
          <p:nvPr/>
        </p:nvSpPr>
        <p:spPr>
          <a:xfrm>
            <a:off x="6436642" y="5678283"/>
            <a:ext cx="1283632" cy="39706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973CBA2-BE9C-B18C-AF9F-B5271E05FEB3}"/>
              </a:ext>
            </a:extLst>
          </p:cNvPr>
          <p:cNvSpPr txBox="1"/>
          <p:nvPr/>
        </p:nvSpPr>
        <p:spPr>
          <a:xfrm>
            <a:off x="6540820" y="5766803"/>
            <a:ext cx="12836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 err="1">
                <a:latin typeface="Arial" panose="020B0604020202020204" pitchFamily="34" charset="0"/>
                <a:cs typeface="Arial" panose="020B0604020202020204" pitchFamily="34" charset="0"/>
              </a:rPr>
              <a:t>KnChPFAtPoint</a:t>
            </a:r>
            <a:r>
              <a:rPr lang="en-IN" sz="1000" dirty="0"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DA85DE3-AF48-9AAA-73C7-C2450573B075}"/>
              </a:ext>
            </a:extLst>
          </p:cNvPr>
          <p:cNvSpPr txBox="1"/>
          <p:nvPr/>
        </p:nvSpPr>
        <p:spPr>
          <a:xfrm>
            <a:off x="4180211" y="3354379"/>
            <a:ext cx="9115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>
                <a:latin typeface="Arial" panose="020B0604020202020204" pitchFamily="34" charset="0"/>
                <a:cs typeface="Arial" panose="020B0604020202020204" pitchFamily="34" charset="0"/>
              </a:rPr>
              <a:t>Solve()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0CD2B92-BE2C-D24B-9DAA-BDA7E11D28E1}"/>
              </a:ext>
            </a:extLst>
          </p:cNvPr>
          <p:cNvSpPr/>
          <p:nvPr/>
        </p:nvSpPr>
        <p:spPr>
          <a:xfrm>
            <a:off x="6241271" y="3051805"/>
            <a:ext cx="1283632" cy="39706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308E0DE-AAF0-D46F-68E5-AD0967250432}"/>
              </a:ext>
            </a:extLst>
          </p:cNvPr>
          <p:cNvSpPr txBox="1"/>
          <p:nvPr/>
        </p:nvSpPr>
        <p:spPr>
          <a:xfrm>
            <a:off x="6292393" y="3127227"/>
            <a:ext cx="16109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 err="1">
                <a:latin typeface="Arial" panose="020B0604020202020204" pitchFamily="34" charset="0"/>
                <a:cs typeface="Arial" panose="020B0604020202020204" pitchFamily="34" charset="0"/>
              </a:rPr>
              <a:t>CreateFastVolPF</a:t>
            </a:r>
            <a:r>
              <a:rPr lang="en-IN" sz="1000" dirty="0"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AADE34C-261E-FC85-F4D0-179A9C0F01E5}"/>
              </a:ext>
            </a:extLst>
          </p:cNvPr>
          <p:cNvSpPr/>
          <p:nvPr/>
        </p:nvSpPr>
        <p:spPr>
          <a:xfrm>
            <a:off x="8669478" y="4299761"/>
            <a:ext cx="1864992" cy="39706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E15EC95-4430-1179-20DF-6CEC445C541C}"/>
              </a:ext>
            </a:extLst>
          </p:cNvPr>
          <p:cNvSpPr txBox="1"/>
          <p:nvPr/>
        </p:nvSpPr>
        <p:spPr>
          <a:xfrm>
            <a:off x="8841362" y="4375183"/>
            <a:ext cx="1760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 err="1">
                <a:latin typeface="Arial" panose="020B0604020202020204" pitchFamily="34" charset="0"/>
                <a:cs typeface="Arial" panose="020B0604020202020204" pitchFamily="34" charset="0"/>
              </a:rPr>
              <a:t>CreateWtFldFastVolPF</a:t>
            </a:r>
            <a:r>
              <a:rPr lang="en-IN" sz="1000" dirty="0"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558AF16-86DF-A469-9D1C-2E162D38A35D}"/>
              </a:ext>
            </a:extLst>
          </p:cNvPr>
          <p:cNvCxnSpPr>
            <a:cxnSpLocks/>
          </p:cNvCxnSpPr>
          <p:nvPr/>
        </p:nvCxnSpPr>
        <p:spPr>
          <a:xfrm flipH="1" flipV="1">
            <a:off x="8434074" y="2508158"/>
            <a:ext cx="342024" cy="374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F80E171F-24FB-1981-AE2F-01BA7F311981}"/>
              </a:ext>
            </a:extLst>
          </p:cNvPr>
          <p:cNvCxnSpPr>
            <a:cxnSpLocks/>
          </p:cNvCxnSpPr>
          <p:nvPr/>
        </p:nvCxnSpPr>
        <p:spPr>
          <a:xfrm flipH="1" flipV="1">
            <a:off x="6770963" y="2512292"/>
            <a:ext cx="342024" cy="374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4D1730F9-6533-4FF3-58B8-4A30677EB6B2}"/>
              </a:ext>
            </a:extLst>
          </p:cNvPr>
          <p:cNvCxnSpPr>
            <a:cxnSpLocks/>
          </p:cNvCxnSpPr>
          <p:nvPr/>
        </p:nvCxnSpPr>
        <p:spPr>
          <a:xfrm flipH="1" flipV="1">
            <a:off x="5107852" y="2516426"/>
            <a:ext cx="342024" cy="374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5852C867-579C-D778-00F3-A10042F1B4C6}"/>
              </a:ext>
            </a:extLst>
          </p:cNvPr>
          <p:cNvCxnSpPr>
            <a:cxnSpLocks/>
            <a:stCxn id="12" idx="1"/>
            <a:endCxn id="15" idx="3"/>
          </p:cNvCxnSpPr>
          <p:nvPr/>
        </p:nvCxnSpPr>
        <p:spPr>
          <a:xfrm flipH="1" flipV="1">
            <a:off x="2415462" y="2508157"/>
            <a:ext cx="1420332" cy="1"/>
          </a:xfrm>
          <a:prstGeom prst="straightConnector1">
            <a:avLst/>
          </a:prstGeom>
          <a:ln>
            <a:prstDash val="sysDot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ADB82374-34D3-6EFA-5E22-3BB07F0646EA}"/>
              </a:ext>
            </a:extLst>
          </p:cNvPr>
          <p:cNvCxnSpPr>
            <a:cxnSpLocks/>
            <a:stCxn id="12" idx="2"/>
            <a:endCxn id="30" idx="0"/>
          </p:cNvCxnSpPr>
          <p:nvPr/>
        </p:nvCxnSpPr>
        <p:spPr>
          <a:xfrm>
            <a:off x="4477610" y="2706691"/>
            <a:ext cx="0" cy="57226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24" name="Straight Arrow Connector 1023">
            <a:extLst>
              <a:ext uri="{FF2B5EF4-FFF2-40B4-BE49-F238E27FC236}">
                <a16:creationId xmlns:a16="http://schemas.microsoft.com/office/drawing/2014/main" id="{C41B7BD7-1853-5815-7A63-654E60678813}"/>
              </a:ext>
            </a:extLst>
          </p:cNvPr>
          <p:cNvCxnSpPr>
            <a:cxnSpLocks/>
            <a:stCxn id="29" idx="1"/>
          </p:cNvCxnSpPr>
          <p:nvPr/>
        </p:nvCxnSpPr>
        <p:spPr>
          <a:xfrm flipH="1">
            <a:off x="7524903" y="3260987"/>
            <a:ext cx="1239621" cy="24382"/>
          </a:xfrm>
          <a:prstGeom prst="straightConnector1">
            <a:avLst/>
          </a:prstGeom>
          <a:ln>
            <a:prstDash val="sysDot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26" name="Straight Arrow Connector 1025">
            <a:extLst>
              <a:ext uri="{FF2B5EF4-FFF2-40B4-BE49-F238E27FC236}">
                <a16:creationId xmlns:a16="http://schemas.microsoft.com/office/drawing/2014/main" id="{F06BF49D-32D8-7F85-F1DA-2BB7156457EA}"/>
              </a:ext>
            </a:extLst>
          </p:cNvPr>
          <p:cNvCxnSpPr>
            <a:cxnSpLocks/>
            <a:endCxn id="48" idx="0"/>
          </p:cNvCxnSpPr>
          <p:nvPr/>
        </p:nvCxnSpPr>
        <p:spPr>
          <a:xfrm>
            <a:off x="9599599" y="3460077"/>
            <a:ext cx="2375" cy="839684"/>
          </a:xfrm>
          <a:prstGeom prst="straightConnector1">
            <a:avLst/>
          </a:prstGeom>
          <a:ln>
            <a:prstDash val="sysDot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29" name="Straight Arrow Connector 1028">
            <a:extLst>
              <a:ext uri="{FF2B5EF4-FFF2-40B4-BE49-F238E27FC236}">
                <a16:creationId xmlns:a16="http://schemas.microsoft.com/office/drawing/2014/main" id="{02A134E2-877F-45BF-5007-55ED9EA460B0}"/>
              </a:ext>
            </a:extLst>
          </p:cNvPr>
          <p:cNvCxnSpPr>
            <a:cxnSpLocks/>
            <a:stCxn id="46" idx="2"/>
            <a:endCxn id="18" idx="0"/>
          </p:cNvCxnSpPr>
          <p:nvPr/>
        </p:nvCxnSpPr>
        <p:spPr>
          <a:xfrm flipH="1">
            <a:off x="5907492" y="3448872"/>
            <a:ext cx="975595" cy="1215754"/>
          </a:xfrm>
          <a:prstGeom prst="straightConnector1">
            <a:avLst/>
          </a:prstGeom>
          <a:ln>
            <a:prstDash val="soli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31" name="Straight Arrow Connector 1030">
            <a:extLst>
              <a:ext uri="{FF2B5EF4-FFF2-40B4-BE49-F238E27FC236}">
                <a16:creationId xmlns:a16="http://schemas.microsoft.com/office/drawing/2014/main" id="{26F4A99C-37A3-1267-49BF-486EB9D3FFC6}"/>
              </a:ext>
            </a:extLst>
          </p:cNvPr>
          <p:cNvCxnSpPr>
            <a:cxnSpLocks/>
            <a:stCxn id="30" idx="2"/>
            <a:endCxn id="18" idx="0"/>
          </p:cNvCxnSpPr>
          <p:nvPr/>
        </p:nvCxnSpPr>
        <p:spPr>
          <a:xfrm>
            <a:off x="4477610" y="3676024"/>
            <a:ext cx="1429882" cy="988602"/>
          </a:xfrm>
          <a:prstGeom prst="straightConnector1">
            <a:avLst/>
          </a:prstGeom>
          <a:ln>
            <a:prstDash val="soli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35" name="Straight Arrow Connector 1034">
            <a:extLst>
              <a:ext uri="{FF2B5EF4-FFF2-40B4-BE49-F238E27FC236}">
                <a16:creationId xmlns:a16="http://schemas.microsoft.com/office/drawing/2014/main" id="{4BFD0035-262F-B55B-BD52-E4CA7D5F4A6D}"/>
              </a:ext>
            </a:extLst>
          </p:cNvPr>
          <p:cNvCxnSpPr>
            <a:cxnSpLocks/>
            <a:stCxn id="18" idx="2"/>
          </p:cNvCxnSpPr>
          <p:nvPr/>
        </p:nvCxnSpPr>
        <p:spPr>
          <a:xfrm flipH="1">
            <a:off x="4980983" y="5061693"/>
            <a:ext cx="926509" cy="616590"/>
          </a:xfrm>
          <a:prstGeom prst="straightConnector1">
            <a:avLst/>
          </a:prstGeom>
          <a:ln>
            <a:prstDash val="soli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37" name="Straight Arrow Connector 1036">
            <a:extLst>
              <a:ext uri="{FF2B5EF4-FFF2-40B4-BE49-F238E27FC236}">
                <a16:creationId xmlns:a16="http://schemas.microsoft.com/office/drawing/2014/main" id="{53130FE8-9991-542A-B255-6CBE6AA5EB5E}"/>
              </a:ext>
            </a:extLst>
          </p:cNvPr>
          <p:cNvCxnSpPr>
            <a:cxnSpLocks/>
            <a:endCxn id="37" idx="0"/>
          </p:cNvCxnSpPr>
          <p:nvPr/>
        </p:nvCxnSpPr>
        <p:spPr>
          <a:xfrm>
            <a:off x="5912988" y="5105139"/>
            <a:ext cx="1165470" cy="573144"/>
          </a:xfrm>
          <a:prstGeom prst="straightConnector1">
            <a:avLst/>
          </a:prstGeom>
          <a:ln>
            <a:prstDash val="sysDot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41" name="TextBox 1040">
                <a:extLst>
                  <a:ext uri="{FF2B5EF4-FFF2-40B4-BE49-F238E27FC236}">
                    <a16:creationId xmlns:a16="http://schemas.microsoft.com/office/drawing/2014/main" id="{B20B55D3-A358-F4F3-24EE-547D502122D1}"/>
                  </a:ext>
                </a:extLst>
              </p:cNvPr>
              <p:cNvSpPr txBox="1"/>
              <p:nvPr/>
            </p:nvSpPr>
            <p:spPr>
              <a:xfrm>
                <a:off x="2738042" y="2381044"/>
                <a:ext cx="808903" cy="2154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IN" sz="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IN" sz="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if</m:t>
                    </m:r>
                    <m:r>
                      <a:rPr lang="en-IN" sz="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(</m:t>
                    </m:r>
                    <m:r>
                      <a:rPr lang="en-IN" sz="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𝑂𝑝𝑡𝐾𝑛𝐶h</m:t>
                    </m:r>
                    <m:r>
                      <a:rPr lang="en-IN" sz="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IN" sz="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41" name="TextBox 1040">
                <a:extLst>
                  <a:ext uri="{FF2B5EF4-FFF2-40B4-BE49-F238E27FC236}">
                    <a16:creationId xmlns:a16="http://schemas.microsoft.com/office/drawing/2014/main" id="{B20B55D3-A358-F4F3-24EE-547D502122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8042" y="2381044"/>
                <a:ext cx="808903" cy="215444"/>
              </a:xfrm>
              <a:prstGeom prst="rect">
                <a:avLst/>
              </a:prstGeom>
              <a:blipFill>
                <a:blip r:embed="rId13"/>
                <a:stretch>
                  <a:fillRect b="-2857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2" name="TextBox 1041">
                <a:extLst>
                  <a:ext uri="{FF2B5EF4-FFF2-40B4-BE49-F238E27FC236}">
                    <a16:creationId xmlns:a16="http://schemas.microsoft.com/office/drawing/2014/main" id="{83EEC283-EE82-B674-E68E-158E2C05D365}"/>
                  </a:ext>
                </a:extLst>
              </p:cNvPr>
              <p:cNvSpPr txBox="1"/>
              <p:nvPr/>
            </p:nvSpPr>
            <p:spPr>
              <a:xfrm>
                <a:off x="6032190" y="5242583"/>
                <a:ext cx="808903" cy="2154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IN" sz="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IN" sz="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if</m:t>
                    </m:r>
                    <m:r>
                      <a:rPr lang="en-IN" sz="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(</m:t>
                    </m:r>
                    <m:r>
                      <a:rPr lang="en-IN" sz="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𝑂𝑝𝑡𝐾𝑛𝐶h</m:t>
                    </m:r>
                    <m:r>
                      <a:rPr lang="en-IN" sz="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IN" sz="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42" name="TextBox 1041">
                <a:extLst>
                  <a:ext uri="{FF2B5EF4-FFF2-40B4-BE49-F238E27FC236}">
                    <a16:creationId xmlns:a16="http://schemas.microsoft.com/office/drawing/2014/main" id="{83EEC283-EE82-B674-E68E-158E2C05D3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2190" y="5242583"/>
                <a:ext cx="808903" cy="215444"/>
              </a:xfrm>
              <a:prstGeom prst="rect">
                <a:avLst/>
              </a:prstGeom>
              <a:blipFill>
                <a:blip r:embed="rId14"/>
                <a:stretch>
                  <a:fillRect b="-2857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3" name="TextBox 1042">
                <a:extLst>
                  <a:ext uri="{FF2B5EF4-FFF2-40B4-BE49-F238E27FC236}">
                    <a16:creationId xmlns:a16="http://schemas.microsoft.com/office/drawing/2014/main" id="{0D1A8FD1-A719-3A6B-E40B-A6AF5AC5BA27}"/>
                  </a:ext>
                </a:extLst>
              </p:cNvPr>
              <p:cNvSpPr txBox="1"/>
              <p:nvPr/>
            </p:nvSpPr>
            <p:spPr>
              <a:xfrm>
                <a:off x="10801907" y="2778722"/>
                <a:ext cx="808903" cy="2154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IN" sz="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IN" sz="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if</m:t>
                    </m:r>
                    <m:r>
                      <a:rPr lang="en-IN" sz="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(</m:t>
                    </m:r>
                    <m:r>
                      <a:rPr lang="en-IN" sz="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𝑂𝑝𝑡𝑃𝑃</m:t>
                    </m:r>
                    <m:r>
                      <a:rPr lang="en-IN" sz="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IN" sz="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43" name="TextBox 1042">
                <a:extLst>
                  <a:ext uri="{FF2B5EF4-FFF2-40B4-BE49-F238E27FC236}">
                    <a16:creationId xmlns:a16="http://schemas.microsoft.com/office/drawing/2014/main" id="{0D1A8FD1-A719-3A6B-E40B-A6AF5AC5BA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1907" y="2778722"/>
                <a:ext cx="808903" cy="215444"/>
              </a:xfrm>
              <a:prstGeom prst="rect">
                <a:avLst/>
              </a:prstGeom>
              <a:blipFill>
                <a:blip r:embed="rId15"/>
                <a:stretch>
                  <a:fillRect b="-2857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4" name="TextBox 1043">
                <a:extLst>
                  <a:ext uri="{FF2B5EF4-FFF2-40B4-BE49-F238E27FC236}">
                    <a16:creationId xmlns:a16="http://schemas.microsoft.com/office/drawing/2014/main" id="{DACDCAA9-A095-CF88-C7AA-FC5955E92660}"/>
                  </a:ext>
                </a:extLst>
              </p:cNvPr>
              <p:cNvSpPr txBox="1"/>
              <p:nvPr/>
            </p:nvSpPr>
            <p:spPr>
              <a:xfrm>
                <a:off x="7756632" y="3167594"/>
                <a:ext cx="912845" cy="2154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IN" sz="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IN" sz="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if</m:t>
                    </m:r>
                    <m:r>
                      <a:rPr lang="en-IN" sz="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(</m:t>
                    </m:r>
                    <m:r>
                      <a:rPr lang="en-IN" sz="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𝑂𝑝𝑡𝐹𝑎𝑠𝑡𝑉𝑜𝑙</m:t>
                    </m:r>
                    <m:r>
                      <a:rPr lang="en-IN" sz="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IN" sz="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44" name="TextBox 1043">
                <a:extLst>
                  <a:ext uri="{FF2B5EF4-FFF2-40B4-BE49-F238E27FC236}">
                    <a16:creationId xmlns:a16="http://schemas.microsoft.com/office/drawing/2014/main" id="{DACDCAA9-A095-CF88-C7AA-FC5955E926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6632" y="3167594"/>
                <a:ext cx="912845" cy="215444"/>
              </a:xfrm>
              <a:prstGeom prst="rect">
                <a:avLst/>
              </a:prstGeom>
              <a:blipFill>
                <a:blip r:embed="rId16"/>
                <a:stretch>
                  <a:fillRect b="-2857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5" name="TextBox 1044">
                <a:extLst>
                  <a:ext uri="{FF2B5EF4-FFF2-40B4-BE49-F238E27FC236}">
                    <a16:creationId xmlns:a16="http://schemas.microsoft.com/office/drawing/2014/main" id="{9BA2FE83-33B3-6CD5-67C4-A2C5E10ECD40}"/>
                  </a:ext>
                </a:extLst>
              </p:cNvPr>
              <p:cNvSpPr txBox="1"/>
              <p:nvPr/>
            </p:nvSpPr>
            <p:spPr>
              <a:xfrm>
                <a:off x="8929938" y="3731965"/>
                <a:ext cx="1192258" cy="2154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IN" sz="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IN" sz="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if</m:t>
                    </m:r>
                    <m:r>
                      <a:rPr lang="en-IN" sz="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(</m:t>
                    </m:r>
                    <m:r>
                      <a:rPr lang="en-IN" sz="8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𝑂𝑝𝑡</m:t>
                    </m:r>
                    <m:r>
                      <a:rPr lang="en-IN" sz="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𝑊𝑡𝐹𝑙𝑑</m:t>
                    </m:r>
                    <m:r>
                      <a:rPr lang="en-IN" sz="8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𝐹𝑎𝑠𝑡𝑉𝑜𝑙</m:t>
                    </m:r>
                    <m:r>
                      <a:rPr lang="en-IN" sz="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IN" sz="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45" name="TextBox 1044">
                <a:extLst>
                  <a:ext uri="{FF2B5EF4-FFF2-40B4-BE49-F238E27FC236}">
                    <a16:creationId xmlns:a16="http://schemas.microsoft.com/office/drawing/2014/main" id="{9BA2FE83-33B3-6CD5-67C4-A2C5E10ECD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9938" y="3731965"/>
                <a:ext cx="1192258" cy="215444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48" name="Arrow: Right 1047">
            <a:extLst>
              <a:ext uri="{FF2B5EF4-FFF2-40B4-BE49-F238E27FC236}">
                <a16:creationId xmlns:a16="http://schemas.microsoft.com/office/drawing/2014/main" id="{FF22DC86-2F0B-4BDB-0D55-4B8881FD126A}"/>
              </a:ext>
            </a:extLst>
          </p:cNvPr>
          <p:cNvSpPr/>
          <p:nvPr/>
        </p:nvSpPr>
        <p:spPr>
          <a:xfrm>
            <a:off x="2044911" y="1767643"/>
            <a:ext cx="352002" cy="68228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00FF8FA9-BD5E-2C38-B04C-85E43EB2C37F}"/>
              </a:ext>
            </a:extLst>
          </p:cNvPr>
          <p:cNvSpPr/>
          <p:nvPr/>
        </p:nvSpPr>
        <p:spPr>
          <a:xfrm>
            <a:off x="5533980" y="2191398"/>
            <a:ext cx="1231196" cy="65590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2F93372-D205-6EB7-97ED-77CE106B0FA3}"/>
              </a:ext>
            </a:extLst>
          </p:cNvPr>
          <p:cNvSpPr/>
          <p:nvPr/>
        </p:nvSpPr>
        <p:spPr>
          <a:xfrm>
            <a:off x="7179730" y="2178120"/>
            <a:ext cx="1231196" cy="65590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92363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ABCC6E-544E-3FF5-DC5F-8165D198B4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827195-EE58-28B0-EEF9-AF27D046D9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490004" y="6414562"/>
            <a:ext cx="1864992" cy="365125"/>
          </a:xfrm>
        </p:spPr>
        <p:txBody>
          <a:bodyPr/>
          <a:lstStyle/>
          <a:p>
            <a:r>
              <a:rPr lang="en-US" sz="1100" b="1" dirty="0">
                <a:latin typeface="Bahnschrift SemiBold" panose="020B0502040204020203" pitchFamily="34" charset="0"/>
              </a:rPr>
              <a:t>17 June 2025</a:t>
            </a:r>
            <a:endParaRPr lang="en-US" sz="800" b="1" dirty="0">
              <a:latin typeface="Bahnschrift SemiBold" panose="020B050204020402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269771-11E0-3310-AFB1-36E866577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z="1800" b="1">
                <a:latin typeface="Bahnschrift SemiBold" panose="020B0502040204020203" pitchFamily="34" charset="0"/>
              </a:rPr>
              <a:t>9</a:t>
            </a:fld>
            <a:endParaRPr lang="en-US" sz="1800" b="1" dirty="0">
              <a:latin typeface="Bahnschrift SemiBold" panose="020B0502040204020203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4E036A5-DC5F-2943-9511-83EDE4CB4F8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06" y="6016868"/>
            <a:ext cx="890437" cy="852681"/>
          </a:xfrm>
          <a:prstGeom prst="rect">
            <a:avLst/>
          </a:prstGeom>
        </p:spPr>
      </p:pic>
      <p:pic>
        <p:nvPicPr>
          <p:cNvPr id="1028" name="Picture 4" descr="Adamas University">
            <a:extLst>
              <a:ext uri="{FF2B5EF4-FFF2-40B4-BE49-F238E27FC236}">
                <a16:creationId xmlns:a16="http://schemas.microsoft.com/office/drawing/2014/main" id="{03F9CC16-B6D4-8DEF-A19F-9954303BC6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730" y="6018443"/>
            <a:ext cx="890437" cy="832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D57294-C130-A0DC-29F2-7D8F6D1F3D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5119" y="6364310"/>
            <a:ext cx="1260950" cy="424729"/>
          </a:xfrm>
          <a:prstGeom prst="rect">
            <a:avLst/>
          </a:prstGeom>
          <a:noFill/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8F45B89-5149-5C78-9B4E-27FDFAA890F8}"/>
              </a:ext>
            </a:extLst>
          </p:cNvPr>
          <p:cNvSpPr txBox="1"/>
          <p:nvPr/>
        </p:nvSpPr>
        <p:spPr>
          <a:xfrm>
            <a:off x="481837" y="661929"/>
            <a:ext cx="24577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800" b="1" cap="all" dirty="0">
                <a:solidFill>
                  <a:srgbClr val="9A043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Workflow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8F742DA-9659-F83F-44CB-2EB33B601B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786" y="1566158"/>
            <a:ext cx="1614381" cy="44807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A7E0A29-7EA9-66D9-5849-4F4D5D77F5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14946" y="1569137"/>
            <a:ext cx="1765265" cy="4438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14BDF4D-B89C-8464-578D-F28F021428C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44377" y="1546701"/>
            <a:ext cx="2242254" cy="47897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25D1AE6-1973-E6B4-D2D9-AA15CA16C8C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83932" y="1566158"/>
            <a:ext cx="1862479" cy="44058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F56DF57-CFBD-B806-AD8E-7246BD49A70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19516" y="1571182"/>
            <a:ext cx="1617803" cy="443049"/>
          </a:xfrm>
          <a:prstGeom prst="rect">
            <a:avLst/>
          </a:prstGeom>
        </p:spPr>
      </p:pic>
      <p:sp>
        <p:nvSpPr>
          <p:cNvPr id="25" name="Arrow: Right 24">
            <a:extLst>
              <a:ext uri="{FF2B5EF4-FFF2-40B4-BE49-F238E27FC236}">
                <a16:creationId xmlns:a16="http://schemas.microsoft.com/office/drawing/2014/main" id="{0C57FB8F-2F73-57BF-FFA2-9C9A5029C8BF}"/>
              </a:ext>
            </a:extLst>
          </p:cNvPr>
          <p:cNvSpPr/>
          <p:nvPr/>
        </p:nvSpPr>
        <p:spPr>
          <a:xfrm>
            <a:off x="4192251" y="1780493"/>
            <a:ext cx="352002" cy="68228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2B87BB1B-D506-F1E3-039F-F281C4134073}"/>
              </a:ext>
            </a:extLst>
          </p:cNvPr>
          <p:cNvSpPr/>
          <p:nvPr/>
        </p:nvSpPr>
        <p:spPr>
          <a:xfrm>
            <a:off x="6798795" y="1780493"/>
            <a:ext cx="352002" cy="68228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A54CEA55-4FBA-8302-DB02-D145DE6AB861}"/>
              </a:ext>
            </a:extLst>
          </p:cNvPr>
          <p:cNvSpPr/>
          <p:nvPr/>
        </p:nvSpPr>
        <p:spPr>
          <a:xfrm>
            <a:off x="9055348" y="1756080"/>
            <a:ext cx="352002" cy="68228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7B17DF22-B325-16F8-9556-15FB8A51A23E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9180" t="1343" r="44873" b="82000"/>
          <a:stretch>
            <a:fillRect/>
          </a:stretch>
        </p:blipFill>
        <p:spPr>
          <a:xfrm>
            <a:off x="8764524" y="3044482"/>
            <a:ext cx="1486215" cy="43300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2F4F5BC7-BE3F-792D-AA0C-A8ED3DA4632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764524" y="2273829"/>
            <a:ext cx="1463893" cy="476145"/>
          </a:xfrm>
          <a:prstGeom prst="rect">
            <a:avLst/>
          </a:prstGeom>
        </p:spPr>
      </p:pic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AD203532-7C41-2868-83E4-AEDDCB5FE869}"/>
              </a:ext>
            </a:extLst>
          </p:cNvPr>
          <p:cNvCxnSpPr>
            <a:cxnSpLocks/>
          </p:cNvCxnSpPr>
          <p:nvPr/>
        </p:nvCxnSpPr>
        <p:spPr>
          <a:xfrm flipH="1">
            <a:off x="10259365" y="1792707"/>
            <a:ext cx="786580" cy="1468280"/>
          </a:xfrm>
          <a:prstGeom prst="bentConnector3">
            <a:avLst>
              <a:gd name="adj1" fmla="val -29063"/>
            </a:avLst>
          </a:prstGeom>
          <a:ln w="38100">
            <a:solidFill>
              <a:srgbClr val="7030A0"/>
            </a:solidFill>
            <a:prstDash val="sysDash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8257506E-F3C9-042E-4AC8-A22BF187FF7E}"/>
              </a:ext>
            </a:extLst>
          </p:cNvPr>
          <p:cNvSpPr/>
          <p:nvPr/>
        </p:nvSpPr>
        <p:spPr>
          <a:xfrm>
            <a:off x="10784355" y="4764454"/>
            <a:ext cx="312420" cy="8558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C0143BB-D318-1E93-5D89-A77F3E633F90}"/>
              </a:ext>
            </a:extLst>
          </p:cNvPr>
          <p:cNvSpPr/>
          <p:nvPr/>
        </p:nvSpPr>
        <p:spPr>
          <a:xfrm>
            <a:off x="7138868" y="2309624"/>
            <a:ext cx="1283632" cy="39706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5351A5-B5D1-8041-0376-C1AB879E509E}"/>
              </a:ext>
            </a:extLst>
          </p:cNvPr>
          <p:cNvSpPr txBox="1"/>
          <p:nvPr/>
        </p:nvSpPr>
        <p:spPr>
          <a:xfrm>
            <a:off x="7398314" y="2406770"/>
            <a:ext cx="9115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 err="1">
                <a:latin typeface="Arial" panose="020B0604020202020204" pitchFamily="34" charset="0"/>
                <a:cs typeface="Arial" panose="020B0604020202020204" pitchFamily="34" charset="0"/>
              </a:rPr>
              <a:t>LHMatrix</a:t>
            </a:r>
            <a:r>
              <a:rPr lang="en-IN" sz="1000" dirty="0"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CFD0BA-32D2-54FD-BDB1-DE3D7F77916B}"/>
              </a:ext>
            </a:extLst>
          </p:cNvPr>
          <p:cNvSpPr/>
          <p:nvPr/>
        </p:nvSpPr>
        <p:spPr>
          <a:xfrm>
            <a:off x="5487331" y="2309624"/>
            <a:ext cx="1283632" cy="39706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BBDF95C-9827-F4B5-1A99-BBE5A801CE34}"/>
              </a:ext>
            </a:extLst>
          </p:cNvPr>
          <p:cNvSpPr/>
          <p:nvPr/>
        </p:nvSpPr>
        <p:spPr>
          <a:xfrm>
            <a:off x="3835794" y="2309624"/>
            <a:ext cx="1283632" cy="39706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1B100C4-728D-0824-DEF9-7A8B981FE791}"/>
              </a:ext>
            </a:extLst>
          </p:cNvPr>
          <p:cNvSpPr txBox="1"/>
          <p:nvPr/>
        </p:nvSpPr>
        <p:spPr>
          <a:xfrm>
            <a:off x="4095240" y="2406770"/>
            <a:ext cx="9115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 err="1">
                <a:latin typeface="Arial" panose="020B0604020202020204" pitchFamily="34" charset="0"/>
                <a:cs typeface="Arial" panose="020B0604020202020204" pitchFamily="34" charset="0"/>
              </a:rPr>
              <a:t>RHVector</a:t>
            </a:r>
            <a:r>
              <a:rPr lang="en-IN" sz="1000" dirty="0"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99917B7-7FDE-15E2-2DB2-6D2CBE3521BA}"/>
              </a:ext>
            </a:extLst>
          </p:cNvPr>
          <p:cNvSpPr/>
          <p:nvPr/>
        </p:nvSpPr>
        <p:spPr>
          <a:xfrm>
            <a:off x="1131830" y="2309623"/>
            <a:ext cx="1283632" cy="39706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44CD165-FF49-BA8F-50D7-48D3FFA4571F}"/>
              </a:ext>
            </a:extLst>
          </p:cNvPr>
          <p:cNvSpPr/>
          <p:nvPr/>
        </p:nvSpPr>
        <p:spPr>
          <a:xfrm>
            <a:off x="5265676" y="4664626"/>
            <a:ext cx="1283632" cy="39706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A15454C-5A05-12EB-0B54-9E1941791546}"/>
              </a:ext>
            </a:extLst>
          </p:cNvPr>
          <p:cNvSpPr txBox="1"/>
          <p:nvPr/>
        </p:nvSpPr>
        <p:spPr>
          <a:xfrm>
            <a:off x="5525122" y="4761772"/>
            <a:ext cx="9115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 err="1">
                <a:latin typeface="Arial" panose="020B0604020202020204" pitchFamily="34" charset="0"/>
                <a:cs typeface="Arial" panose="020B0604020202020204" pitchFamily="34" charset="0"/>
              </a:rPr>
              <a:t>PFAtPoint</a:t>
            </a:r>
            <a:r>
              <a:rPr lang="en-IN" sz="1000" dirty="0"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</p:txBody>
      </p: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84A7BF76-7B6B-7AA1-EF8C-1AB101A3E753}"/>
              </a:ext>
            </a:extLst>
          </p:cNvPr>
          <p:cNvCxnSpPr>
            <a:cxnSpLocks/>
            <a:stCxn id="23" idx="3"/>
            <a:endCxn id="31" idx="3"/>
          </p:cNvCxnSpPr>
          <p:nvPr/>
        </p:nvCxnSpPr>
        <p:spPr>
          <a:xfrm flipH="1">
            <a:off x="10228417" y="1792707"/>
            <a:ext cx="808902" cy="719195"/>
          </a:xfrm>
          <a:prstGeom prst="bentConnector3">
            <a:avLst>
              <a:gd name="adj1" fmla="val -28261"/>
            </a:avLst>
          </a:prstGeom>
          <a:ln w="38100">
            <a:solidFill>
              <a:srgbClr val="7030A0"/>
            </a:solidFill>
            <a:prstDash val="soli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064EA61F-DCC9-A459-1F6A-DF0553424802}"/>
              </a:ext>
            </a:extLst>
          </p:cNvPr>
          <p:cNvSpPr/>
          <p:nvPr/>
        </p:nvSpPr>
        <p:spPr>
          <a:xfrm>
            <a:off x="3835794" y="3278957"/>
            <a:ext cx="1283632" cy="39706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ADA71CD-769A-73F8-78C3-A903C64AB92F}"/>
              </a:ext>
            </a:extLst>
          </p:cNvPr>
          <p:cNvSpPr txBox="1"/>
          <p:nvPr/>
        </p:nvSpPr>
        <p:spPr>
          <a:xfrm>
            <a:off x="1315681" y="2381044"/>
            <a:ext cx="9115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 err="1">
                <a:latin typeface="Arial" panose="020B0604020202020204" pitchFamily="34" charset="0"/>
                <a:cs typeface="Arial" panose="020B0604020202020204" pitchFamily="34" charset="0"/>
              </a:rPr>
              <a:t>ValueKnCh</a:t>
            </a:r>
            <a:r>
              <a:rPr lang="en-IN" sz="1000" dirty="0"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26A594B-5137-C87A-44F0-F596A3E6C329}"/>
              </a:ext>
            </a:extLst>
          </p:cNvPr>
          <p:cNvSpPr/>
          <p:nvPr/>
        </p:nvSpPr>
        <p:spPr>
          <a:xfrm>
            <a:off x="4363767" y="5678283"/>
            <a:ext cx="1283632" cy="39706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BE87752-DC21-5177-0555-C3023959F17C}"/>
              </a:ext>
            </a:extLst>
          </p:cNvPr>
          <p:cNvSpPr txBox="1"/>
          <p:nvPr/>
        </p:nvSpPr>
        <p:spPr>
          <a:xfrm>
            <a:off x="4536952" y="5766803"/>
            <a:ext cx="10586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 err="1">
                <a:latin typeface="Arial" panose="020B0604020202020204" pitchFamily="34" charset="0"/>
                <a:cs typeface="Arial" panose="020B0604020202020204" pitchFamily="34" charset="0"/>
              </a:rPr>
              <a:t>ElePFAtPoint</a:t>
            </a:r>
            <a:r>
              <a:rPr lang="en-IN" sz="1000" dirty="0"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C5A27B8-1521-31BF-E797-0758C1F5F6EA}"/>
              </a:ext>
            </a:extLst>
          </p:cNvPr>
          <p:cNvSpPr/>
          <p:nvPr/>
        </p:nvSpPr>
        <p:spPr>
          <a:xfrm>
            <a:off x="6436642" y="5678283"/>
            <a:ext cx="1283632" cy="39706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C05A399-91AF-57BD-1E14-BEAE948F8CB1}"/>
              </a:ext>
            </a:extLst>
          </p:cNvPr>
          <p:cNvSpPr txBox="1"/>
          <p:nvPr/>
        </p:nvSpPr>
        <p:spPr>
          <a:xfrm>
            <a:off x="6540820" y="5766803"/>
            <a:ext cx="12836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 err="1">
                <a:latin typeface="Arial" panose="020B0604020202020204" pitchFamily="34" charset="0"/>
                <a:cs typeface="Arial" panose="020B0604020202020204" pitchFamily="34" charset="0"/>
              </a:rPr>
              <a:t>KnChPFAtPoint</a:t>
            </a:r>
            <a:r>
              <a:rPr lang="en-IN" sz="1000" dirty="0"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FD1372C-9651-8365-C50C-FBD09E4402AC}"/>
              </a:ext>
            </a:extLst>
          </p:cNvPr>
          <p:cNvSpPr txBox="1"/>
          <p:nvPr/>
        </p:nvSpPr>
        <p:spPr>
          <a:xfrm>
            <a:off x="4180211" y="3354379"/>
            <a:ext cx="9115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>
                <a:latin typeface="Arial" panose="020B0604020202020204" pitchFamily="34" charset="0"/>
                <a:cs typeface="Arial" panose="020B0604020202020204" pitchFamily="34" charset="0"/>
              </a:rPr>
              <a:t>Solve()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B6DDD62-EC10-05AB-354A-7D4C733F3BD0}"/>
              </a:ext>
            </a:extLst>
          </p:cNvPr>
          <p:cNvSpPr/>
          <p:nvPr/>
        </p:nvSpPr>
        <p:spPr>
          <a:xfrm>
            <a:off x="6241271" y="3051805"/>
            <a:ext cx="1283632" cy="39706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E6FE4A0-01D0-C785-FB5B-D10A02762959}"/>
              </a:ext>
            </a:extLst>
          </p:cNvPr>
          <p:cNvSpPr txBox="1"/>
          <p:nvPr/>
        </p:nvSpPr>
        <p:spPr>
          <a:xfrm>
            <a:off x="6292393" y="3127227"/>
            <a:ext cx="16109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 err="1">
                <a:latin typeface="Arial" panose="020B0604020202020204" pitchFamily="34" charset="0"/>
                <a:cs typeface="Arial" panose="020B0604020202020204" pitchFamily="34" charset="0"/>
              </a:rPr>
              <a:t>CreateFastVolPF</a:t>
            </a:r>
            <a:r>
              <a:rPr lang="en-IN" sz="1000" dirty="0"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D9EFB2E-E8FA-12C6-0E58-7591F61CE899}"/>
              </a:ext>
            </a:extLst>
          </p:cNvPr>
          <p:cNvSpPr/>
          <p:nvPr/>
        </p:nvSpPr>
        <p:spPr>
          <a:xfrm>
            <a:off x="8669478" y="4299761"/>
            <a:ext cx="1864992" cy="39706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837A871-F0B6-D6D1-48C3-6E67B226AA39}"/>
              </a:ext>
            </a:extLst>
          </p:cNvPr>
          <p:cNvSpPr txBox="1"/>
          <p:nvPr/>
        </p:nvSpPr>
        <p:spPr>
          <a:xfrm>
            <a:off x="8841362" y="4375183"/>
            <a:ext cx="1760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 err="1">
                <a:latin typeface="Arial" panose="020B0604020202020204" pitchFamily="34" charset="0"/>
                <a:cs typeface="Arial" panose="020B0604020202020204" pitchFamily="34" charset="0"/>
              </a:rPr>
              <a:t>CreateWtFldFastVolPF</a:t>
            </a:r>
            <a:r>
              <a:rPr lang="en-IN" sz="1000" dirty="0"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DEF15590-D343-77EA-5E3F-7A572F3A3B24}"/>
              </a:ext>
            </a:extLst>
          </p:cNvPr>
          <p:cNvCxnSpPr>
            <a:cxnSpLocks/>
          </p:cNvCxnSpPr>
          <p:nvPr/>
        </p:nvCxnSpPr>
        <p:spPr>
          <a:xfrm flipH="1" flipV="1">
            <a:off x="8434074" y="2508158"/>
            <a:ext cx="342024" cy="374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77C9B2B3-63FA-2FA7-68A9-D0B40D78E521}"/>
              </a:ext>
            </a:extLst>
          </p:cNvPr>
          <p:cNvCxnSpPr>
            <a:cxnSpLocks/>
          </p:cNvCxnSpPr>
          <p:nvPr/>
        </p:nvCxnSpPr>
        <p:spPr>
          <a:xfrm flipH="1" flipV="1">
            <a:off x="6770963" y="2512292"/>
            <a:ext cx="342024" cy="374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699D36DA-7FEF-B790-3F59-C7121AD3A13F}"/>
              </a:ext>
            </a:extLst>
          </p:cNvPr>
          <p:cNvCxnSpPr>
            <a:cxnSpLocks/>
          </p:cNvCxnSpPr>
          <p:nvPr/>
        </p:nvCxnSpPr>
        <p:spPr>
          <a:xfrm flipH="1" flipV="1">
            <a:off x="5107852" y="2516426"/>
            <a:ext cx="342024" cy="374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F453CC3B-B967-1FC3-9FDB-9EC000B229AD}"/>
              </a:ext>
            </a:extLst>
          </p:cNvPr>
          <p:cNvCxnSpPr>
            <a:cxnSpLocks/>
            <a:stCxn id="12" idx="1"/>
            <a:endCxn id="15" idx="3"/>
          </p:cNvCxnSpPr>
          <p:nvPr/>
        </p:nvCxnSpPr>
        <p:spPr>
          <a:xfrm flipH="1" flipV="1">
            <a:off x="2415462" y="2508157"/>
            <a:ext cx="1420332" cy="1"/>
          </a:xfrm>
          <a:prstGeom prst="straightConnector1">
            <a:avLst/>
          </a:prstGeom>
          <a:ln>
            <a:prstDash val="sysDot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D8A4898C-3A3F-C44E-DCA5-50491CCB9549}"/>
              </a:ext>
            </a:extLst>
          </p:cNvPr>
          <p:cNvCxnSpPr>
            <a:cxnSpLocks/>
            <a:stCxn id="12" idx="2"/>
            <a:endCxn id="30" idx="0"/>
          </p:cNvCxnSpPr>
          <p:nvPr/>
        </p:nvCxnSpPr>
        <p:spPr>
          <a:xfrm>
            <a:off x="4477610" y="2706691"/>
            <a:ext cx="0" cy="57226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24" name="Straight Arrow Connector 1023">
            <a:extLst>
              <a:ext uri="{FF2B5EF4-FFF2-40B4-BE49-F238E27FC236}">
                <a16:creationId xmlns:a16="http://schemas.microsoft.com/office/drawing/2014/main" id="{68A45B1A-20DF-291B-B34D-C2D1776B9CBB}"/>
              </a:ext>
            </a:extLst>
          </p:cNvPr>
          <p:cNvCxnSpPr>
            <a:cxnSpLocks/>
            <a:stCxn id="29" idx="1"/>
          </p:cNvCxnSpPr>
          <p:nvPr/>
        </p:nvCxnSpPr>
        <p:spPr>
          <a:xfrm flipH="1">
            <a:off x="7524903" y="3260987"/>
            <a:ext cx="1239621" cy="24382"/>
          </a:xfrm>
          <a:prstGeom prst="straightConnector1">
            <a:avLst/>
          </a:prstGeom>
          <a:ln>
            <a:prstDash val="sysDot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26" name="Straight Arrow Connector 1025">
            <a:extLst>
              <a:ext uri="{FF2B5EF4-FFF2-40B4-BE49-F238E27FC236}">
                <a16:creationId xmlns:a16="http://schemas.microsoft.com/office/drawing/2014/main" id="{B9B04D94-E131-6DD3-B714-AFF31FC2CDC1}"/>
              </a:ext>
            </a:extLst>
          </p:cNvPr>
          <p:cNvCxnSpPr>
            <a:cxnSpLocks/>
            <a:endCxn id="48" idx="0"/>
          </p:cNvCxnSpPr>
          <p:nvPr/>
        </p:nvCxnSpPr>
        <p:spPr>
          <a:xfrm>
            <a:off x="9599599" y="3460077"/>
            <a:ext cx="2375" cy="839684"/>
          </a:xfrm>
          <a:prstGeom prst="straightConnector1">
            <a:avLst/>
          </a:prstGeom>
          <a:ln>
            <a:prstDash val="sysDot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29" name="Straight Arrow Connector 1028">
            <a:extLst>
              <a:ext uri="{FF2B5EF4-FFF2-40B4-BE49-F238E27FC236}">
                <a16:creationId xmlns:a16="http://schemas.microsoft.com/office/drawing/2014/main" id="{533CD79A-1A23-AD06-4763-0EE7460C4344}"/>
              </a:ext>
            </a:extLst>
          </p:cNvPr>
          <p:cNvCxnSpPr>
            <a:cxnSpLocks/>
            <a:stCxn id="46" idx="2"/>
            <a:endCxn id="18" idx="0"/>
          </p:cNvCxnSpPr>
          <p:nvPr/>
        </p:nvCxnSpPr>
        <p:spPr>
          <a:xfrm flipH="1">
            <a:off x="5907492" y="3448872"/>
            <a:ext cx="975595" cy="1215754"/>
          </a:xfrm>
          <a:prstGeom prst="straightConnector1">
            <a:avLst/>
          </a:prstGeom>
          <a:ln>
            <a:prstDash val="soli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31" name="Straight Arrow Connector 1030">
            <a:extLst>
              <a:ext uri="{FF2B5EF4-FFF2-40B4-BE49-F238E27FC236}">
                <a16:creationId xmlns:a16="http://schemas.microsoft.com/office/drawing/2014/main" id="{2F9840B6-8B80-B825-866D-4DF6311DB68F}"/>
              </a:ext>
            </a:extLst>
          </p:cNvPr>
          <p:cNvCxnSpPr>
            <a:cxnSpLocks/>
            <a:stCxn id="30" idx="2"/>
            <a:endCxn id="18" idx="0"/>
          </p:cNvCxnSpPr>
          <p:nvPr/>
        </p:nvCxnSpPr>
        <p:spPr>
          <a:xfrm>
            <a:off x="4477610" y="3676024"/>
            <a:ext cx="1429882" cy="988602"/>
          </a:xfrm>
          <a:prstGeom prst="straightConnector1">
            <a:avLst/>
          </a:prstGeom>
          <a:ln>
            <a:prstDash val="soli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35" name="Straight Arrow Connector 1034">
            <a:extLst>
              <a:ext uri="{FF2B5EF4-FFF2-40B4-BE49-F238E27FC236}">
                <a16:creationId xmlns:a16="http://schemas.microsoft.com/office/drawing/2014/main" id="{CF8C8A59-D6B3-22EA-529B-9F502E5139BB}"/>
              </a:ext>
            </a:extLst>
          </p:cNvPr>
          <p:cNvCxnSpPr>
            <a:cxnSpLocks/>
            <a:stCxn id="18" idx="2"/>
          </p:cNvCxnSpPr>
          <p:nvPr/>
        </p:nvCxnSpPr>
        <p:spPr>
          <a:xfrm flipH="1">
            <a:off x="4980983" y="5061693"/>
            <a:ext cx="926509" cy="616590"/>
          </a:xfrm>
          <a:prstGeom prst="straightConnector1">
            <a:avLst/>
          </a:prstGeom>
          <a:ln>
            <a:prstDash val="soli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37" name="Straight Arrow Connector 1036">
            <a:extLst>
              <a:ext uri="{FF2B5EF4-FFF2-40B4-BE49-F238E27FC236}">
                <a16:creationId xmlns:a16="http://schemas.microsoft.com/office/drawing/2014/main" id="{E7E4D2FC-3433-9BBC-4424-510FC022BF93}"/>
              </a:ext>
            </a:extLst>
          </p:cNvPr>
          <p:cNvCxnSpPr>
            <a:cxnSpLocks/>
            <a:endCxn id="37" idx="0"/>
          </p:cNvCxnSpPr>
          <p:nvPr/>
        </p:nvCxnSpPr>
        <p:spPr>
          <a:xfrm>
            <a:off x="5912988" y="5105139"/>
            <a:ext cx="1165470" cy="573144"/>
          </a:xfrm>
          <a:prstGeom prst="straightConnector1">
            <a:avLst/>
          </a:prstGeom>
          <a:ln>
            <a:prstDash val="sysDot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41" name="TextBox 1040">
                <a:extLst>
                  <a:ext uri="{FF2B5EF4-FFF2-40B4-BE49-F238E27FC236}">
                    <a16:creationId xmlns:a16="http://schemas.microsoft.com/office/drawing/2014/main" id="{138FAEE7-BA28-B6E7-51B0-BF3ECA6A7B49}"/>
                  </a:ext>
                </a:extLst>
              </p:cNvPr>
              <p:cNvSpPr txBox="1"/>
              <p:nvPr/>
            </p:nvSpPr>
            <p:spPr>
              <a:xfrm>
                <a:off x="2738042" y="2381044"/>
                <a:ext cx="808903" cy="2154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IN" sz="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IN" sz="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if</m:t>
                    </m:r>
                    <m:r>
                      <a:rPr lang="en-IN" sz="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(</m:t>
                    </m:r>
                    <m:r>
                      <a:rPr lang="en-IN" sz="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𝑂𝑝𝑡𝐾𝑛𝐶h</m:t>
                    </m:r>
                    <m:r>
                      <a:rPr lang="en-IN" sz="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IN" sz="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41" name="TextBox 1040">
                <a:extLst>
                  <a:ext uri="{FF2B5EF4-FFF2-40B4-BE49-F238E27FC236}">
                    <a16:creationId xmlns:a16="http://schemas.microsoft.com/office/drawing/2014/main" id="{138FAEE7-BA28-B6E7-51B0-BF3ECA6A7B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8042" y="2381044"/>
                <a:ext cx="808903" cy="215444"/>
              </a:xfrm>
              <a:prstGeom prst="rect">
                <a:avLst/>
              </a:prstGeom>
              <a:blipFill>
                <a:blip r:embed="rId12"/>
                <a:stretch>
                  <a:fillRect b="-2857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2" name="TextBox 1041">
                <a:extLst>
                  <a:ext uri="{FF2B5EF4-FFF2-40B4-BE49-F238E27FC236}">
                    <a16:creationId xmlns:a16="http://schemas.microsoft.com/office/drawing/2014/main" id="{EFBB7FBD-451A-4B62-38EB-F627D78B0446}"/>
                  </a:ext>
                </a:extLst>
              </p:cNvPr>
              <p:cNvSpPr txBox="1"/>
              <p:nvPr/>
            </p:nvSpPr>
            <p:spPr>
              <a:xfrm>
                <a:off x="6032190" y="5242583"/>
                <a:ext cx="808903" cy="2154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IN" sz="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IN" sz="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if</m:t>
                    </m:r>
                    <m:r>
                      <a:rPr lang="en-IN" sz="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(</m:t>
                    </m:r>
                    <m:r>
                      <a:rPr lang="en-IN" sz="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𝑂𝑝𝑡𝐾𝑛𝐶h</m:t>
                    </m:r>
                    <m:r>
                      <a:rPr lang="en-IN" sz="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IN" sz="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42" name="TextBox 1041">
                <a:extLst>
                  <a:ext uri="{FF2B5EF4-FFF2-40B4-BE49-F238E27FC236}">
                    <a16:creationId xmlns:a16="http://schemas.microsoft.com/office/drawing/2014/main" id="{EFBB7FBD-451A-4B62-38EB-F627D78B04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2190" y="5242583"/>
                <a:ext cx="808903" cy="215444"/>
              </a:xfrm>
              <a:prstGeom prst="rect">
                <a:avLst/>
              </a:prstGeom>
              <a:blipFill>
                <a:blip r:embed="rId13"/>
                <a:stretch>
                  <a:fillRect b="-2857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3" name="TextBox 1042">
                <a:extLst>
                  <a:ext uri="{FF2B5EF4-FFF2-40B4-BE49-F238E27FC236}">
                    <a16:creationId xmlns:a16="http://schemas.microsoft.com/office/drawing/2014/main" id="{0223325F-9228-9AB2-22D4-8776BF8925BB}"/>
                  </a:ext>
                </a:extLst>
              </p:cNvPr>
              <p:cNvSpPr txBox="1"/>
              <p:nvPr/>
            </p:nvSpPr>
            <p:spPr>
              <a:xfrm>
                <a:off x="10801907" y="2778722"/>
                <a:ext cx="808903" cy="2154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IN" sz="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IN" sz="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if</m:t>
                    </m:r>
                    <m:r>
                      <a:rPr lang="en-IN" sz="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(</m:t>
                    </m:r>
                    <m:r>
                      <a:rPr lang="en-IN" sz="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𝑂𝑝𝑡𝑃𝑃</m:t>
                    </m:r>
                    <m:r>
                      <a:rPr lang="en-IN" sz="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IN" sz="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43" name="TextBox 1042">
                <a:extLst>
                  <a:ext uri="{FF2B5EF4-FFF2-40B4-BE49-F238E27FC236}">
                    <a16:creationId xmlns:a16="http://schemas.microsoft.com/office/drawing/2014/main" id="{0223325F-9228-9AB2-22D4-8776BF8925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1907" y="2778722"/>
                <a:ext cx="808903" cy="215444"/>
              </a:xfrm>
              <a:prstGeom prst="rect">
                <a:avLst/>
              </a:prstGeom>
              <a:blipFill>
                <a:blip r:embed="rId14"/>
                <a:stretch>
                  <a:fillRect b="-2857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4" name="TextBox 1043">
                <a:extLst>
                  <a:ext uri="{FF2B5EF4-FFF2-40B4-BE49-F238E27FC236}">
                    <a16:creationId xmlns:a16="http://schemas.microsoft.com/office/drawing/2014/main" id="{9D9D7318-55EF-CF33-1FA1-D30C9A7870BD}"/>
                  </a:ext>
                </a:extLst>
              </p:cNvPr>
              <p:cNvSpPr txBox="1"/>
              <p:nvPr/>
            </p:nvSpPr>
            <p:spPr>
              <a:xfrm>
                <a:off x="7756632" y="3167594"/>
                <a:ext cx="912845" cy="2154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IN" sz="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IN" sz="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if</m:t>
                    </m:r>
                    <m:r>
                      <a:rPr lang="en-IN" sz="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(</m:t>
                    </m:r>
                    <m:r>
                      <a:rPr lang="en-IN" sz="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𝑂𝑝𝑡𝐹𝑎𝑠𝑡𝑉𝑜𝑙</m:t>
                    </m:r>
                    <m:r>
                      <a:rPr lang="en-IN" sz="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IN" sz="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44" name="TextBox 1043">
                <a:extLst>
                  <a:ext uri="{FF2B5EF4-FFF2-40B4-BE49-F238E27FC236}">
                    <a16:creationId xmlns:a16="http://schemas.microsoft.com/office/drawing/2014/main" id="{9D9D7318-55EF-CF33-1FA1-D30C9A7870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6632" y="3167594"/>
                <a:ext cx="912845" cy="215444"/>
              </a:xfrm>
              <a:prstGeom prst="rect">
                <a:avLst/>
              </a:prstGeom>
              <a:blipFill>
                <a:blip r:embed="rId15"/>
                <a:stretch>
                  <a:fillRect b="-2857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5" name="TextBox 1044">
                <a:extLst>
                  <a:ext uri="{FF2B5EF4-FFF2-40B4-BE49-F238E27FC236}">
                    <a16:creationId xmlns:a16="http://schemas.microsoft.com/office/drawing/2014/main" id="{4A65041C-B67E-674C-6E5B-4C095CDFAB82}"/>
                  </a:ext>
                </a:extLst>
              </p:cNvPr>
              <p:cNvSpPr txBox="1"/>
              <p:nvPr/>
            </p:nvSpPr>
            <p:spPr>
              <a:xfrm>
                <a:off x="8929938" y="3731965"/>
                <a:ext cx="1192258" cy="2154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IN" sz="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IN" sz="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if</m:t>
                    </m:r>
                    <m:r>
                      <a:rPr lang="en-IN" sz="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(</m:t>
                    </m:r>
                    <m:r>
                      <a:rPr lang="en-IN" sz="8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𝑂𝑝𝑡</m:t>
                    </m:r>
                    <m:r>
                      <a:rPr lang="en-IN" sz="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𝑊𝑡𝐹𝑙𝑑</m:t>
                    </m:r>
                    <m:r>
                      <a:rPr lang="en-IN" sz="8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𝐹𝑎𝑠𝑡𝑉𝑜𝑙</m:t>
                    </m:r>
                    <m:r>
                      <a:rPr lang="en-IN" sz="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IN" sz="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45" name="TextBox 1044">
                <a:extLst>
                  <a:ext uri="{FF2B5EF4-FFF2-40B4-BE49-F238E27FC236}">
                    <a16:creationId xmlns:a16="http://schemas.microsoft.com/office/drawing/2014/main" id="{4A65041C-B67E-674C-6E5B-4C095CDFAB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9938" y="3731965"/>
                <a:ext cx="1192258" cy="215444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48" name="Arrow: Right 1047">
            <a:extLst>
              <a:ext uri="{FF2B5EF4-FFF2-40B4-BE49-F238E27FC236}">
                <a16:creationId xmlns:a16="http://schemas.microsoft.com/office/drawing/2014/main" id="{622E8E29-9F11-DA42-0F6A-675370BD47A5}"/>
              </a:ext>
            </a:extLst>
          </p:cNvPr>
          <p:cNvSpPr/>
          <p:nvPr/>
        </p:nvSpPr>
        <p:spPr>
          <a:xfrm>
            <a:off x="2044911" y="1767643"/>
            <a:ext cx="352002" cy="68228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54BF0D5-2F93-B592-4DF2-43D174A62F76}"/>
              </a:ext>
            </a:extLst>
          </p:cNvPr>
          <p:cNvSpPr/>
          <p:nvPr/>
        </p:nvSpPr>
        <p:spPr>
          <a:xfrm>
            <a:off x="1154681" y="2223503"/>
            <a:ext cx="1231196" cy="655905"/>
          </a:xfrm>
          <a:prstGeom prst="ellipse">
            <a:avLst/>
          </a:prstGeom>
          <a:noFill/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4E23C945-50B4-00BB-B57F-54E49BDDD678}"/>
              </a:ext>
            </a:extLst>
          </p:cNvPr>
          <p:cNvSpPr/>
          <p:nvPr/>
        </p:nvSpPr>
        <p:spPr>
          <a:xfrm>
            <a:off x="6462860" y="5557888"/>
            <a:ext cx="1231196" cy="655905"/>
          </a:xfrm>
          <a:prstGeom prst="ellipse">
            <a:avLst/>
          </a:prstGeom>
          <a:noFill/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3E8B8E9-4818-3856-9E46-EE9540167B3F}"/>
              </a:ext>
            </a:extLst>
          </p:cNvPr>
          <p:cNvSpPr/>
          <p:nvPr/>
        </p:nvSpPr>
        <p:spPr>
          <a:xfrm>
            <a:off x="561160" y="4664626"/>
            <a:ext cx="1283632" cy="39706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00BE5EB-489D-CF88-DC7A-A667A4B7090B}"/>
              </a:ext>
            </a:extLst>
          </p:cNvPr>
          <p:cNvSpPr txBox="1"/>
          <p:nvPr/>
        </p:nvSpPr>
        <p:spPr>
          <a:xfrm>
            <a:off x="693433" y="5097314"/>
            <a:ext cx="116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OpenMP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61495A2-473E-0A8F-CF2D-B36BF217FC23}"/>
              </a:ext>
            </a:extLst>
          </p:cNvPr>
          <p:cNvSpPr txBox="1"/>
          <p:nvPr/>
        </p:nvSpPr>
        <p:spPr>
          <a:xfrm>
            <a:off x="5703646" y="2309666"/>
            <a:ext cx="127942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 err="1">
                <a:latin typeface="Arial" panose="020B0604020202020204" pitchFamily="34" charset="0"/>
                <a:cs typeface="Arial" panose="020B0604020202020204" pitchFamily="34" charset="0"/>
              </a:rPr>
              <a:t>InvertMatrix</a:t>
            </a:r>
            <a:r>
              <a:rPr lang="en-IN" sz="1000" dirty="0"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  <a:p>
            <a:r>
              <a:rPr lang="en-IN" sz="700" dirty="0">
                <a:latin typeface="Arial" panose="020B0604020202020204" pitchFamily="34" charset="0"/>
                <a:cs typeface="Arial" panose="020B0604020202020204" pitchFamily="34" charset="0"/>
              </a:rPr>
              <a:t>     (</a:t>
            </a:r>
            <a:r>
              <a:rPr lang="en-IN" sz="700" b="1" dirty="0">
                <a:latin typeface="Arial" panose="020B0604020202020204" pitchFamily="34" charset="0"/>
                <a:cs typeface="Arial" panose="020B0604020202020204" pitchFamily="34" charset="0"/>
              </a:rPr>
              <a:t> LU </a:t>
            </a:r>
            <a:r>
              <a:rPr lang="en-IN" sz="7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IN" sz="700" b="1" dirty="0">
                <a:latin typeface="Arial" panose="020B0604020202020204" pitchFamily="34" charset="0"/>
                <a:cs typeface="Arial" panose="020B0604020202020204" pitchFamily="34" charset="0"/>
              </a:rPr>
              <a:t>SVD</a:t>
            </a:r>
            <a:r>
              <a:rPr lang="en-IN" sz="700" dirty="0">
                <a:latin typeface="Arial" panose="020B0604020202020204" pitchFamily="34" charset="0"/>
                <a:cs typeface="Arial" panose="020B0604020202020204" pitchFamily="34" charset="0"/>
              </a:rPr>
              <a:t> 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A0AB79-AA40-D72E-0A39-BF6B73CE308D}"/>
              </a:ext>
            </a:extLst>
          </p:cNvPr>
          <p:cNvSpPr txBox="1"/>
          <p:nvPr/>
        </p:nvSpPr>
        <p:spPr>
          <a:xfrm>
            <a:off x="5798942" y="2059943"/>
            <a:ext cx="7408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mins</a:t>
            </a:r>
            <a:endParaRPr lang="en-IN" sz="11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6606345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VTI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Dividend">
      <a:majorFont>
        <a:latin typeface="Franklin Gothic Demi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OUR.pptx" id="{C8B94E25-33BD-45D5-BF09-DFDE6F66F827}" vid="{3906A810-667D-48F7-952C-A904CEA9ED6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Future forward</Template>
  <TotalTime>701</TotalTime>
  <Words>3269</Words>
  <Application>Microsoft Office PowerPoint</Application>
  <PresentationFormat>Widescreen</PresentationFormat>
  <Paragraphs>486</Paragraphs>
  <Slides>30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4" baseType="lpstr">
      <vt:lpstr>Arial</vt:lpstr>
      <vt:lpstr>Arial Black</vt:lpstr>
      <vt:lpstr>Bahnschrift SemiBold</vt:lpstr>
      <vt:lpstr>Calibri</vt:lpstr>
      <vt:lpstr>Cambria Math</vt:lpstr>
      <vt:lpstr>Charter-Bold</vt:lpstr>
      <vt:lpstr>Franklin Gothic Book</vt:lpstr>
      <vt:lpstr>Franklin Gothic Demi</vt:lpstr>
      <vt:lpstr>NimbusRomNo9L-Regu</vt:lpstr>
      <vt:lpstr>Symbol</vt:lpstr>
      <vt:lpstr>Times New Roman</vt:lpstr>
      <vt:lpstr>Wingdings</vt:lpstr>
      <vt:lpstr>Wingdings 2</vt:lpstr>
      <vt:lpstr>DividendVTI</vt:lpstr>
      <vt:lpstr>PowerPoint Presentation</vt:lpstr>
      <vt:lpstr>Outline</vt:lpstr>
      <vt:lpstr>Expected Features of Field Solver for MPGDs</vt:lpstr>
      <vt:lpstr>Various approaches to compute electric field</vt:lpstr>
      <vt:lpstr>Conventional BEM</vt:lpstr>
      <vt:lpstr>Challenges With Conventional BEM</vt:lpstr>
      <vt:lpstr>PowerPoint Presentation</vt:lpstr>
      <vt:lpstr>PowerPoint Presentation</vt:lpstr>
      <vt:lpstr>PowerPoint Presentation</vt:lpstr>
      <vt:lpstr>PowerPoint Presentation</vt:lpstr>
      <vt:lpstr>Application for THGEM simulation</vt:lpstr>
      <vt:lpstr>Evaluation of Electric Field</vt:lpstr>
      <vt:lpstr>PowerPoint Presentation</vt:lpstr>
      <vt:lpstr>Benchmarking Results</vt:lpstr>
      <vt:lpstr>PowerPoint Presentation</vt:lpstr>
      <vt:lpstr>PowerPoint Presentation</vt:lpstr>
      <vt:lpstr>SUMMARY</vt:lpstr>
      <vt:lpstr>References</vt:lpstr>
      <vt:lpstr>Acknowledgement</vt:lpstr>
      <vt:lpstr>PowerPoint Presentation</vt:lpstr>
      <vt:lpstr>PowerPoint Presentation</vt:lpstr>
      <vt:lpstr>PowerPoint Presentation</vt:lpstr>
      <vt:lpstr>CPU vs GPU</vt:lpstr>
      <vt:lpstr>THGEM Model – A Realistic scenario</vt:lpstr>
      <vt:lpstr>Space charge in GEM –particle model</vt:lpstr>
      <vt:lpstr>PowerPoint Presentation</vt:lpstr>
      <vt:lpstr>Field distortions due to Space charge effects</vt:lpstr>
      <vt:lpstr>prerequisites  for LU approach : RmPrim</vt:lpstr>
      <vt:lpstr>Benchmarking of execution time: LU approach</vt:lpstr>
      <vt:lpstr>prerequisite  for avalanche : FastVol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Shubhabrata Dutta</dc:creator>
  <cp:lastModifiedBy>Shubhabrata Dutta</cp:lastModifiedBy>
  <cp:revision>35</cp:revision>
  <dcterms:created xsi:type="dcterms:W3CDTF">2024-10-08T15:33:58Z</dcterms:created>
  <dcterms:modified xsi:type="dcterms:W3CDTF">2025-06-17T05:46:35Z</dcterms:modified>
</cp:coreProperties>
</file>