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75" r:id="rId2"/>
    <p:sldId id="509" r:id="rId3"/>
    <p:sldId id="510" r:id="rId4"/>
    <p:sldId id="512" r:id="rId5"/>
    <p:sldId id="511" r:id="rId6"/>
    <p:sldId id="513" r:id="rId7"/>
    <p:sldId id="485" r:id="rId8"/>
    <p:sldId id="514" r:id="rId9"/>
    <p:sldId id="519" r:id="rId10"/>
    <p:sldId id="518" r:id="rId11"/>
    <p:sldId id="520" r:id="rId12"/>
    <p:sldId id="517" r:id="rId13"/>
    <p:sldId id="522" r:id="rId14"/>
    <p:sldId id="516" r:id="rId15"/>
    <p:sldId id="521" r:id="rId16"/>
    <p:sldId id="497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 zhou" initials="lz" lastIdx="1" clrIdx="0"/>
  <p:cmAuthor id="2" name="ZhouYi" initials="Z" lastIdx="16" clrIdx="1"/>
  <p:cmAuthor id="3" name="思齐 何" initials="思齐" lastIdx="2" clrIdx="2">
    <p:extLst>
      <p:ext uri="{19B8F6BF-5375-455C-9EA6-DF929625EA0E}">
        <p15:presenceInfo xmlns:p15="http://schemas.microsoft.com/office/powerpoint/2012/main" userId="c26301ce65be7e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ECEAED"/>
    <a:srgbClr val="C00003"/>
    <a:srgbClr val="2300FC"/>
    <a:srgbClr val="FF00FF"/>
    <a:srgbClr val="FF7B36"/>
    <a:srgbClr val="0000FF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7" autoAdjust="0"/>
    <p:restoredTop sz="91163" autoAdjust="0"/>
  </p:normalViewPr>
  <p:slideViewPr>
    <p:cSldViewPr snapToGrid="0">
      <p:cViewPr varScale="1">
        <p:scale>
          <a:sx n="108" d="100"/>
          <a:sy n="108" d="100"/>
        </p:scale>
        <p:origin x="46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172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DF647-ADFE-4DFA-889F-DAAEE28856D3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9702E-334E-4B71-B0FE-D246CC100F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C8BF7-4879-4E16-8770-40EBE658FD9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648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631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994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936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235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448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AC8BF7-4879-4E16-8770-40EBE658FD9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729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691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402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887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638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422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61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30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9702E-334E-4B71-B0FE-D246CC100F2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52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18E807-8E50-4405-9E0B-82AB2B495800}" type="datetimeFigureOut">
              <a:rPr lang="zh-CN" altLang="en-US" smtClean="0"/>
              <a:t>2025/6/18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492443-DC1B-492D-A16D-1FDA5189DA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9290" y="1052513"/>
            <a:ext cx="12081194" cy="341312"/>
          </a:xfrm>
          <a:prstGeom prst="rect">
            <a:avLst/>
          </a:prstGeom>
          <a:gradFill rotWithShape="0">
            <a:gsLst>
              <a:gs pos="0">
                <a:srgbClr val="24D7E3"/>
              </a:gs>
              <a:gs pos="100000">
                <a:srgbClr val="FFEF3A"/>
              </a:gs>
            </a:gsLst>
            <a:lin ang="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19790" y="76200"/>
            <a:ext cx="76200" cy="6400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2ABE7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en-US" altLang="zh-CN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636615" y="6324600"/>
            <a:ext cx="360362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fld id="{269991BF-E30C-45A0-A276-14E4E81C5DF7}" type="slidenum">
              <a:rPr lang="en-US" altLang="zh-CN" sz="1400" b="1" i="1" smtClean="0">
                <a:solidFill>
                  <a:srgbClr val="801EFF"/>
                </a:solidFill>
                <a:latin typeface="Times" panose="02020603050405020304" pitchFamily="18" charset="0"/>
              </a:rPr>
              <a:t>‹#›</a:t>
            </a:fld>
            <a:endParaRPr lang="en-US" altLang="zh-CN" sz="1400" b="1" i="1" dirty="0">
              <a:solidFill>
                <a:srgbClr val="801EFF"/>
              </a:solidFill>
              <a:latin typeface="Times" panose="02020603050405020304" pitchFamily="18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049240" y="76200"/>
            <a:ext cx="947737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indico.cern.ch/event/1542867/contributions/6557609/attachments/3083269/5458101/WG7%20meeting_YM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394214"/>
            <a:ext cx="9144000" cy="465567"/>
          </a:xfrm>
        </p:spPr>
        <p:txBody>
          <a:bodyPr/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Qixuan Huang</a:t>
            </a:r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2B347C3E-A4C4-4556-A09A-835D14E9962C}"/>
              </a:ext>
            </a:extLst>
          </p:cNvPr>
          <p:cNvSpPr txBox="1">
            <a:spLocks/>
          </p:cNvSpPr>
          <p:nvPr/>
        </p:nvSpPr>
        <p:spPr>
          <a:xfrm>
            <a:off x="1587211" y="6144640"/>
            <a:ext cx="9144000" cy="399699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　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altLang="zh-CN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DRD1 collaboration meeting, 19-June-2025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A03AB581-1006-412F-91FC-CBC8F0A8ABF0}"/>
              </a:ext>
            </a:extLst>
          </p:cNvPr>
          <p:cNvSpPr txBox="1">
            <a:spLocks/>
          </p:cNvSpPr>
          <p:nvPr/>
        </p:nvSpPr>
        <p:spPr>
          <a:xfrm>
            <a:off x="388091" y="2305920"/>
            <a:ext cx="11641667" cy="94694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 of Picosec-</a:t>
            </a:r>
            <a:r>
              <a:rPr lang="en-US" altLang="zh-CN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</a:t>
            </a:r>
            <a:r>
              <a:rPr lang="en-US" altLang="zh-CN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RGroove</a:t>
            </a:r>
            <a:endParaRPr lang="zh-CN" altLang="zh-CN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6"/>
    </mc:Choice>
    <mc:Fallback xmlns="">
      <p:transition spd="slow" advTm="5624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0A530C4C-1487-4317-9877-35B6A7AC36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55" y="1788595"/>
            <a:ext cx="3176209" cy="4234946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4B36FF3-9890-4CFB-A035-49DB3400047E}"/>
              </a:ext>
            </a:extLst>
          </p:cNvPr>
          <p:cNvSpPr txBox="1"/>
          <p:nvPr/>
        </p:nvSpPr>
        <p:spPr>
          <a:xfrm>
            <a:off x="342605" y="317638"/>
            <a:ext cx="1036515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Micro-etching of Copper</a:t>
            </a:r>
            <a:endParaRPr lang="en-US" altLang="zh-CN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D18C809-5783-4FCE-AF03-9E1ABA1E1087}"/>
              </a:ext>
            </a:extLst>
          </p:cNvPr>
          <p:cNvSpPr txBox="1"/>
          <p:nvPr/>
        </p:nvSpPr>
        <p:spPr>
          <a:xfrm>
            <a:off x="4958625" y="39935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0C0BB2F-F413-4015-99E5-4AABCA51ECD2}"/>
              </a:ext>
            </a:extLst>
          </p:cNvPr>
          <p:cNvSpPr txBox="1"/>
          <p:nvPr/>
        </p:nvSpPr>
        <p:spPr>
          <a:xfrm>
            <a:off x="6537346" y="3669031"/>
            <a:ext cx="3662203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/>
              <a:t>Expect effect of Micro-etching</a:t>
            </a:r>
            <a:r>
              <a:rPr lang="zh-CN" altLang="en-US" sz="2000" b="1" dirty="0"/>
              <a:t>：</a:t>
            </a:r>
            <a:endParaRPr lang="en-US" altLang="zh-CN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smooth edges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Thinner thickness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/>
              <a:t>Basically no effect on width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C774920-323D-4CB2-A2BA-5A095CA88952}"/>
              </a:ext>
            </a:extLst>
          </p:cNvPr>
          <p:cNvSpPr txBox="1"/>
          <p:nvPr/>
        </p:nvSpPr>
        <p:spPr>
          <a:xfrm>
            <a:off x="661822" y="6140252"/>
            <a:ext cx="3917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Low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etching rate</a:t>
            </a:r>
            <a:r>
              <a:rPr lang="en-US" altLang="zh-CN" sz="2000" b="1"/>
              <a:t>: 0.3</a:t>
            </a:r>
            <a:r>
              <a:rPr lang="en-US" altLang="zh-CN" sz="2000" b="1">
                <a:sym typeface="Symbol" panose="05050102010706020507" pitchFamily="18" charset="2"/>
              </a:rPr>
              <a:t></a:t>
            </a:r>
            <a:r>
              <a:rPr lang="en-US" altLang="zh-CN" sz="2000" b="1"/>
              <a:t>0.5</a:t>
            </a:r>
            <a:r>
              <a:rPr kumimoji="1" lang="en-US" altLang="zh-CN" sz="2000" b="1">
                <a:ea typeface="Yu Gothic UI Light" panose="020B0300000000000000" pitchFamily="34" charset="-128"/>
                <a:sym typeface="Symbol" panose="05050102010706020507" pitchFamily="18" charset="2"/>
              </a:rPr>
              <a:t> </a:t>
            </a:r>
            <a:r>
              <a:rPr kumimoji="1" lang="en-US" altLang="zh-CN" sz="2000" b="1" dirty="0">
                <a:ea typeface="Yu Gothic UI Light" panose="020B0300000000000000" pitchFamily="34" charset="-128"/>
                <a:sym typeface="Symbol" panose="05050102010706020507" pitchFamily="18" charset="2"/>
              </a:rPr>
              <a:t>m/min</a:t>
            </a:r>
            <a:endParaRPr lang="zh-CN" altLang="en-US" sz="2000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41C1EB0-D8E2-4F3F-8122-3B066724AD13}"/>
              </a:ext>
            </a:extLst>
          </p:cNvPr>
          <p:cNvSpPr txBox="1"/>
          <p:nvPr/>
        </p:nvSpPr>
        <p:spPr>
          <a:xfrm>
            <a:off x="6537346" y="5884159"/>
            <a:ext cx="3531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Discharge reduces after etching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30" name="箭头: 右 29">
            <a:extLst>
              <a:ext uri="{FF2B5EF4-FFF2-40B4-BE49-F238E27FC236}">
                <a16:creationId xmlns:a16="http://schemas.microsoft.com/office/drawing/2014/main" id="{443B02C6-1E74-4EED-B85E-4E2B47A33A30}"/>
              </a:ext>
            </a:extLst>
          </p:cNvPr>
          <p:cNvSpPr/>
          <p:nvPr/>
        </p:nvSpPr>
        <p:spPr>
          <a:xfrm>
            <a:off x="7764469" y="2668133"/>
            <a:ext cx="905187" cy="242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BB7B52B-DA35-4A1B-BBBB-53F955DF1608}"/>
              </a:ext>
            </a:extLst>
          </p:cNvPr>
          <p:cNvSpPr txBox="1"/>
          <p:nvPr/>
        </p:nvSpPr>
        <p:spPr>
          <a:xfrm>
            <a:off x="7470575" y="2276769"/>
            <a:ext cx="149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latin typeface="PingFang SC"/>
              </a:rPr>
              <a:t>Micro-etching</a:t>
            </a:r>
            <a:endParaRPr lang="zh-CN" altLang="en-US" dirty="0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B60C48AF-72AB-465E-9CF1-3B210F955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572" y="2343132"/>
            <a:ext cx="2684436" cy="124890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1DE19E5-777D-40BC-889E-23B565565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8115" y="2392276"/>
            <a:ext cx="2684436" cy="115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05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1A7069B1-33B3-46AE-B135-35D89ECFFD23}"/>
              </a:ext>
            </a:extLst>
          </p:cNvPr>
          <p:cNvSpPr txBox="1"/>
          <p:nvPr/>
        </p:nvSpPr>
        <p:spPr>
          <a:xfrm>
            <a:off x="342605" y="323988"/>
            <a:ext cx="1036515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ingFang SC"/>
                <a:ea typeface="Yu Gothic UI Light" panose="020B0300000000000000" pitchFamily="34" charset="-128"/>
                <a:sym typeface="Symbol" panose="05050102010706020507" pitchFamily="18" charset="2"/>
              </a:rPr>
              <a:t>P</a:t>
            </a:r>
            <a:r>
              <a:rPr kumimoji="1"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icosec-</a:t>
            </a:r>
            <a:r>
              <a:rPr kumimoji="1"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</a:t>
            </a:r>
            <a:endParaRPr lang="en-US" altLang="zh-CN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1519FF7-E76D-45A4-83FD-B42146C57D3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902280" y="4100891"/>
            <a:ext cx="1980000" cy="1980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B15E702-A6D7-4D07-BEF9-98265113A27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796201" y="4100891"/>
            <a:ext cx="1980000" cy="1980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636511EB-9EF3-45F0-A904-DDAFA7F20C77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164894" y="4100891"/>
            <a:ext cx="1980000" cy="19800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40D14E3F-DC65-4B07-8613-11D5BFC0C69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533587" y="4100891"/>
            <a:ext cx="1980000" cy="1980000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576405C9-A373-47C7-BA16-FB7CD9A823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7548" y="1552507"/>
            <a:ext cx="3110660" cy="2322797"/>
          </a:xfrm>
          <a:prstGeom prst="rect">
            <a:avLst/>
          </a:prstGeom>
        </p:spPr>
      </p:pic>
      <p:sp>
        <p:nvSpPr>
          <p:cNvPr id="62" name="文本框 61">
            <a:extLst>
              <a:ext uri="{FF2B5EF4-FFF2-40B4-BE49-F238E27FC236}">
                <a16:creationId xmlns:a16="http://schemas.microsoft.com/office/drawing/2014/main" id="{DF56AFAA-09FB-4871-8D5B-40A96E9679F3}"/>
              </a:ext>
            </a:extLst>
          </p:cNvPr>
          <p:cNvSpPr txBox="1"/>
          <p:nvPr/>
        </p:nvSpPr>
        <p:spPr>
          <a:xfrm>
            <a:off x="8691184" y="1858222"/>
            <a:ext cx="3387392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/>
              <a:t>Thickness: </a:t>
            </a:r>
            <a:r>
              <a:rPr lang="en-US" altLang="zh-CN" b="1" dirty="0"/>
              <a:t>~ 75 </a:t>
            </a:r>
            <a:r>
              <a:rPr kumimoji="1" lang="en-US" altLang="zh-CN" sz="1800" b="1" dirty="0">
                <a:ea typeface="Yu Gothic UI Light" panose="020B0300000000000000" pitchFamily="34" charset="-128"/>
                <a:sym typeface="Symbol" panose="05050102010706020507" pitchFamily="18" charset="2"/>
              </a:rPr>
              <a:t>m</a:t>
            </a:r>
            <a:endParaRPr lang="en-US" altLang="zh-CN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/>
              <a:t>Groove width: ~ 98/34 </a:t>
            </a:r>
            <a:r>
              <a:rPr kumimoji="1" lang="en-US" altLang="zh-CN" sz="1800" b="1" dirty="0">
                <a:ea typeface="Yu Gothic UI Light" panose="020B0300000000000000" pitchFamily="34" charset="-128"/>
                <a:sym typeface="Symbol" panose="05050102010706020507" pitchFamily="18" charset="2"/>
              </a:rPr>
              <a:t>m</a:t>
            </a:r>
            <a:r>
              <a:rPr lang="en-US" altLang="zh-CN" b="1" dirty="0"/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b="1">
                <a:solidFill>
                  <a:srgbClr val="FF0000"/>
                </a:solidFill>
              </a:rPr>
              <a:t>Groove etching is not perfect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D39FDD70-2493-4A93-8941-84FB18ADC752}"/>
              </a:ext>
            </a:extLst>
          </p:cNvPr>
          <p:cNvSpPr txBox="1"/>
          <p:nvPr/>
        </p:nvSpPr>
        <p:spPr>
          <a:xfrm>
            <a:off x="646046" y="6306479"/>
            <a:ext cx="1418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>
                <a:ea typeface="Yu Gothic UI Light" panose="020B0300000000000000" pitchFamily="34" charset="-128"/>
                <a:sym typeface="Symbol" panose="05050102010706020507" pitchFamily="18" charset="2"/>
              </a:rPr>
              <a:t>RGroove PCB</a:t>
            </a:r>
            <a:endParaRPr lang="zh-CN" altLang="en-US" sz="1600" b="1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BE57EADF-815B-42B9-B472-D854C38F129C}"/>
              </a:ext>
            </a:extLst>
          </p:cNvPr>
          <p:cNvSpPr txBox="1"/>
          <p:nvPr/>
        </p:nvSpPr>
        <p:spPr>
          <a:xfrm>
            <a:off x="5211848" y="6198756"/>
            <a:ext cx="2228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MgF</a:t>
            </a:r>
            <a:r>
              <a:rPr lang="en-US" altLang="zh-CN" sz="1600" b="1" baseline="-25000" dirty="0"/>
              <a:t>2</a:t>
            </a:r>
            <a:r>
              <a:rPr lang="en-US" altLang="zh-CN" sz="1600" b="1" i="0" dirty="0">
                <a:solidFill>
                  <a:srgbClr val="000000"/>
                </a:solidFill>
                <a:effectLst/>
              </a:rPr>
              <a:t> crystal with </a:t>
            </a:r>
          </a:p>
          <a:p>
            <a:r>
              <a:rPr lang="en-US" altLang="zh-CN" sz="1600" b="1" i="0" dirty="0">
                <a:solidFill>
                  <a:srgbClr val="000000"/>
                </a:solidFill>
                <a:effectLst/>
              </a:rPr>
              <a:t>2nm DLC photocathode</a:t>
            </a:r>
            <a:r>
              <a:rPr lang="en-US" altLang="zh-CN" sz="1600" b="1" dirty="0"/>
              <a:t> </a:t>
            </a:r>
            <a:endParaRPr lang="zh-CN" altLang="en-US" sz="1600" b="1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54625FAC-EE1A-467D-BD8A-3247A5CB770F}"/>
              </a:ext>
            </a:extLst>
          </p:cNvPr>
          <p:cNvSpPr txBox="1"/>
          <p:nvPr/>
        </p:nvSpPr>
        <p:spPr>
          <a:xfrm>
            <a:off x="2988175" y="6306478"/>
            <a:ext cx="1763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175 </a:t>
            </a:r>
            <a:r>
              <a:rPr kumimoji="1" lang="en-US" altLang="zh-CN" sz="1600" b="1" dirty="0">
                <a:ea typeface="Yu Gothic UI Light" panose="020B0300000000000000" pitchFamily="34" charset="-128"/>
                <a:sym typeface="Symbol" panose="05050102010706020507" pitchFamily="18" charset="2"/>
              </a:rPr>
              <a:t>m </a:t>
            </a:r>
            <a:r>
              <a:rPr lang="en-US" altLang="zh-CN" sz="1600" b="1" dirty="0"/>
              <a:t>spacer</a:t>
            </a:r>
            <a:endParaRPr lang="zh-CN" altLang="en-US" sz="1600" b="1" dirty="0"/>
          </a:p>
        </p:txBody>
      </p:sp>
      <p:pic>
        <p:nvPicPr>
          <p:cNvPr id="73" name="图片 72">
            <a:extLst>
              <a:ext uri="{FF2B5EF4-FFF2-40B4-BE49-F238E27FC236}">
                <a16:creationId xmlns:a16="http://schemas.microsoft.com/office/drawing/2014/main" id="{A5FA6CBA-601F-4ACE-B5B3-F26FFC926E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701" y="1552507"/>
            <a:ext cx="4275573" cy="2292381"/>
          </a:xfrm>
          <a:prstGeom prst="rect">
            <a:avLst/>
          </a:prstGeom>
        </p:spPr>
      </p:pic>
      <p:sp>
        <p:nvSpPr>
          <p:cNvPr id="75" name="文本框 74">
            <a:extLst>
              <a:ext uri="{FF2B5EF4-FFF2-40B4-BE49-F238E27FC236}">
                <a16:creationId xmlns:a16="http://schemas.microsoft.com/office/drawing/2014/main" id="{01390D05-B303-4F02-9A13-5B93B664B8FD}"/>
              </a:ext>
            </a:extLst>
          </p:cNvPr>
          <p:cNvSpPr txBox="1"/>
          <p:nvPr/>
        </p:nvSpPr>
        <p:spPr>
          <a:xfrm>
            <a:off x="7954651" y="6306477"/>
            <a:ext cx="11378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/>
              <a:t>Hard fixer </a:t>
            </a:r>
            <a:endParaRPr lang="zh-CN" altLang="en-US" sz="1600" dirty="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1861C695-89FB-4062-9624-C9537CD9A7C5}"/>
              </a:ext>
            </a:extLst>
          </p:cNvPr>
          <p:cNvSpPr txBox="1"/>
          <p:nvPr/>
        </p:nvSpPr>
        <p:spPr>
          <a:xfrm>
            <a:off x="10384880" y="6306477"/>
            <a:ext cx="1014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dirty="0"/>
              <a:t>Window</a:t>
            </a:r>
            <a:endParaRPr lang="zh-CN" altLang="en-US" sz="1600" dirty="0"/>
          </a:p>
        </p:txBody>
      </p: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70249519-6B55-43E0-918F-60EF80E85B4E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6229350" y="5279328"/>
            <a:ext cx="96938" cy="91942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图片 20">
            <a:extLst>
              <a:ext uri="{FF2B5EF4-FFF2-40B4-BE49-F238E27FC236}">
                <a16:creationId xmlns:a16="http://schemas.microsoft.com/office/drawing/2014/main" id="{0C50EF4C-6DEA-47D5-A931-360479AD6685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27508" y="4100891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07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5F48487-C0B4-4756-BD64-1AD4394D81F1}"/>
              </a:ext>
            </a:extLst>
          </p:cNvPr>
          <p:cNvSpPr txBox="1"/>
          <p:nvPr/>
        </p:nvSpPr>
        <p:spPr>
          <a:xfrm>
            <a:off x="342605" y="317638"/>
            <a:ext cx="1036515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Laser</a:t>
            </a:r>
            <a:r>
              <a:rPr lang="en-US" altLang="zh-CN" sz="4400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test setup with small prototype</a:t>
            </a:r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altLang="zh-CN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DE052562-FD06-45D0-BD68-F79FB6E833D8}"/>
              </a:ext>
            </a:extLst>
          </p:cNvPr>
          <p:cNvGrpSpPr/>
          <p:nvPr/>
        </p:nvGrpSpPr>
        <p:grpSpPr>
          <a:xfrm>
            <a:off x="7282154" y="1468314"/>
            <a:ext cx="4295021" cy="3206537"/>
            <a:chOff x="787571" y="1506610"/>
            <a:chExt cx="4295021" cy="320653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B9EECAA9-768E-4698-BFB4-4702EA26D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571" y="1506610"/>
              <a:ext cx="4275383" cy="3206537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6E2CBE3E-1129-4699-ABDD-FDB37F55E304}"/>
                </a:ext>
              </a:extLst>
            </p:cNvPr>
            <p:cNvSpPr/>
            <p:nvPr/>
          </p:nvSpPr>
          <p:spPr>
            <a:xfrm>
              <a:off x="2786158" y="2155171"/>
              <a:ext cx="511551" cy="50211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0A3A413-735E-437E-BF41-39084E0A1462}"/>
                </a:ext>
              </a:extLst>
            </p:cNvPr>
            <p:cNvSpPr/>
            <p:nvPr/>
          </p:nvSpPr>
          <p:spPr>
            <a:xfrm>
              <a:off x="4092299" y="2945717"/>
              <a:ext cx="835642" cy="82848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47C2FE9-4EEC-48CC-B4AF-2F81E076A28B}"/>
                </a:ext>
              </a:extLst>
            </p:cNvPr>
            <p:cNvSpPr txBox="1"/>
            <p:nvPr/>
          </p:nvSpPr>
          <p:spPr>
            <a:xfrm>
              <a:off x="3441950" y="3935896"/>
              <a:ext cx="16406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</a:rPr>
                <a:t>PICOSEC-</a:t>
              </a:r>
              <a:r>
                <a:rPr lang="en-US" altLang="zh-CN" sz="1400" dirty="0">
                  <a:solidFill>
                    <a:srgbClr val="FF0000"/>
                  </a:solidFill>
                  <a:sym typeface="Symbol" panose="05050102010706020507" pitchFamily="18" charset="2"/>
                </a:rPr>
                <a:t></a:t>
              </a:r>
              <a:r>
                <a:rPr lang="en-US" altLang="zh-CN" sz="1400" dirty="0">
                  <a:solidFill>
                    <a:srgbClr val="FF0000"/>
                  </a:solidFill>
                </a:rPr>
                <a:t>RGroove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箭头: 右 10">
              <a:extLst>
                <a:ext uri="{FF2B5EF4-FFF2-40B4-BE49-F238E27FC236}">
                  <a16:creationId xmlns:a16="http://schemas.microsoft.com/office/drawing/2014/main" id="{D5DD369C-37E6-4F13-AC00-744726D50418}"/>
                </a:ext>
              </a:extLst>
            </p:cNvPr>
            <p:cNvSpPr/>
            <p:nvPr/>
          </p:nvSpPr>
          <p:spPr>
            <a:xfrm rot="1275032">
              <a:off x="1711143" y="2548398"/>
              <a:ext cx="272343" cy="22458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F240BA8-9ED0-4F4D-B2D7-A7110E8EE5A8}"/>
                </a:ext>
              </a:extLst>
            </p:cNvPr>
            <p:cNvSpPr txBox="1"/>
            <p:nvPr/>
          </p:nvSpPr>
          <p:spPr>
            <a:xfrm>
              <a:off x="3332209" y="2252337"/>
              <a:ext cx="90281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rgbClr val="FF0000"/>
                  </a:solidFill>
                  <a:sym typeface="Symbol" panose="05050102010706020507" pitchFamily="18" charset="2"/>
                </a:rPr>
                <a:t>MCP PMT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箭头: 右 13">
              <a:extLst>
                <a:ext uri="{FF2B5EF4-FFF2-40B4-BE49-F238E27FC236}">
                  <a16:creationId xmlns:a16="http://schemas.microsoft.com/office/drawing/2014/main" id="{76000C36-1026-4768-8E1A-8063F391E182}"/>
                </a:ext>
              </a:extLst>
            </p:cNvPr>
            <p:cNvSpPr/>
            <p:nvPr/>
          </p:nvSpPr>
          <p:spPr>
            <a:xfrm rot="20341979">
              <a:off x="2267593" y="2472030"/>
              <a:ext cx="407675" cy="2154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箭头: 右 14">
              <a:extLst>
                <a:ext uri="{FF2B5EF4-FFF2-40B4-BE49-F238E27FC236}">
                  <a16:creationId xmlns:a16="http://schemas.microsoft.com/office/drawing/2014/main" id="{6941AD03-602F-49D4-9777-6F2175059E95}"/>
                </a:ext>
              </a:extLst>
            </p:cNvPr>
            <p:cNvSpPr/>
            <p:nvPr/>
          </p:nvSpPr>
          <p:spPr>
            <a:xfrm rot="1037235">
              <a:off x="2333134" y="2864047"/>
              <a:ext cx="1186103" cy="2491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1" name="图片 110">
            <a:extLst>
              <a:ext uri="{FF2B5EF4-FFF2-40B4-BE49-F238E27FC236}">
                <a16:creationId xmlns:a16="http://schemas.microsoft.com/office/drawing/2014/main" id="{D7186192-96CC-4604-A6B9-776429CB0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422" y="1578039"/>
            <a:ext cx="5411904" cy="2671037"/>
          </a:xfrm>
          <a:prstGeom prst="rect">
            <a:avLst/>
          </a:prstGeom>
        </p:spPr>
      </p:pic>
      <p:sp>
        <p:nvSpPr>
          <p:cNvPr id="113" name="文本框 112">
            <a:extLst>
              <a:ext uri="{FF2B5EF4-FFF2-40B4-BE49-F238E27FC236}">
                <a16:creationId xmlns:a16="http://schemas.microsoft.com/office/drawing/2014/main" id="{657CE035-CCDA-468F-9372-A68166FAA1DF}"/>
              </a:ext>
            </a:extLst>
          </p:cNvPr>
          <p:cNvSpPr txBox="1"/>
          <p:nvPr/>
        </p:nvSpPr>
        <p:spPr>
          <a:xfrm>
            <a:off x="751066" y="4413498"/>
            <a:ext cx="5925896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i="0" dirty="0">
                <a:solidFill>
                  <a:srgbClr val="000000"/>
                </a:solidFill>
                <a:effectLst/>
              </a:rPr>
              <a:t>The setup of Laser test small prototypes 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0" dirty="0">
                <a:solidFill>
                  <a:srgbClr val="000000"/>
                </a:solidFill>
                <a:effectLst/>
              </a:rPr>
              <a:t>Prototypes: </a:t>
            </a:r>
            <a:r>
              <a:rPr lang="en-US" altLang="zh-CN" i="0" dirty="0">
                <a:solidFill>
                  <a:srgbClr val="000000"/>
                </a:solidFill>
                <a:effectLst/>
              </a:rPr>
              <a:t>single-pad PICOSEC-µ</a:t>
            </a:r>
            <a:r>
              <a:rPr lang="en-US" altLang="zh-CN" i="0" dirty="0" err="1">
                <a:solidFill>
                  <a:srgbClr val="000000"/>
                </a:solidFill>
                <a:effectLst/>
              </a:rPr>
              <a:t>RGroove</a:t>
            </a:r>
            <a:endParaRPr lang="en-US" altLang="zh-CN" i="0" dirty="0">
              <a:solidFill>
                <a:srgbClr val="000000"/>
              </a:solidFill>
              <a:effectLst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0" dirty="0">
                <a:solidFill>
                  <a:srgbClr val="000000"/>
                </a:solidFill>
                <a:effectLst/>
              </a:rPr>
              <a:t>Reference timing detector: </a:t>
            </a:r>
            <a:r>
              <a:rPr lang="en-US" altLang="zh-CN" i="0" dirty="0">
                <a:solidFill>
                  <a:srgbClr val="000000"/>
                </a:solidFill>
                <a:effectLst/>
              </a:rPr>
              <a:t>MCP-PMT (&lt; 10 ps resolution)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i="0" dirty="0">
                <a:solidFill>
                  <a:srgbClr val="000000"/>
                </a:solidFill>
                <a:effectLst/>
              </a:rPr>
              <a:t>Preamplifier: </a:t>
            </a:r>
            <a:r>
              <a:rPr lang="en-US" altLang="zh-CN" i="0" dirty="0">
                <a:solidFill>
                  <a:srgbClr val="000000"/>
                </a:solidFill>
                <a:effectLst/>
              </a:rPr>
              <a:t>CIVIDEC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000000"/>
                </a:solidFill>
              </a:rPr>
              <a:t>R</a:t>
            </a:r>
            <a:r>
              <a:rPr lang="en-US" altLang="zh-CN" b="1" i="0" dirty="0">
                <a:solidFill>
                  <a:srgbClr val="000000"/>
                </a:solidFill>
                <a:effectLst/>
              </a:rPr>
              <a:t>eadout: </a:t>
            </a:r>
            <a:r>
              <a:rPr lang="en-US" altLang="zh-CN" i="0" dirty="0">
                <a:solidFill>
                  <a:srgbClr val="000000"/>
                </a:solidFill>
                <a:effectLst/>
              </a:rPr>
              <a:t>high resolution oscilloscope</a:t>
            </a:r>
            <a:r>
              <a:rPr lang="en-US" altLang="zh-CN" dirty="0"/>
              <a:t> (</a:t>
            </a:r>
            <a:r>
              <a:rPr lang="en-US" altLang="zh-CN"/>
              <a:t>20 GHz sample rate)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775F039-B185-44A8-B6FB-2E6D079901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56239" y="4770951"/>
            <a:ext cx="2160553" cy="162041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BF069D2-9206-4E9F-BA66-9D2D5AC07137}"/>
              </a:ext>
            </a:extLst>
          </p:cNvPr>
          <p:cNvSpPr txBox="1"/>
          <p:nvPr/>
        </p:nvSpPr>
        <p:spPr>
          <a:xfrm>
            <a:off x="9048761" y="6449997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Single pad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9AFBC35-2168-450F-A79B-6AC955AB5A73}"/>
              </a:ext>
            </a:extLst>
          </p:cNvPr>
          <p:cNvSpPr/>
          <p:nvPr/>
        </p:nvSpPr>
        <p:spPr>
          <a:xfrm>
            <a:off x="9383023" y="5581159"/>
            <a:ext cx="481151" cy="3384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B63521B-EA1A-4E0E-B717-4980F46C5F3B}"/>
              </a:ext>
            </a:extLst>
          </p:cNvPr>
          <p:cNvSpPr txBox="1"/>
          <p:nvPr/>
        </p:nvSpPr>
        <p:spPr>
          <a:xfrm>
            <a:off x="7655382" y="2776403"/>
            <a:ext cx="5693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Laser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2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13994D8A-FEDB-4493-BFF5-141F7EA37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860" y="4079613"/>
            <a:ext cx="4193339" cy="258603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426659F0-92C5-4F56-AEC1-26CFEBFC18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0169" y="4128292"/>
            <a:ext cx="4193339" cy="253735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7366C919-BA2D-4024-967B-7BA4FE8C2E01}"/>
              </a:ext>
            </a:extLst>
          </p:cNvPr>
          <p:cNvSpPr/>
          <p:nvPr/>
        </p:nvSpPr>
        <p:spPr>
          <a:xfrm>
            <a:off x="2490266" y="4476638"/>
            <a:ext cx="627285" cy="18259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2F33CB19-F433-4E14-961F-431A77FE5F3E}"/>
              </a:ext>
            </a:extLst>
          </p:cNvPr>
          <p:cNvCxnSpPr>
            <a:cxnSpLocks/>
          </p:cNvCxnSpPr>
          <p:nvPr/>
        </p:nvCxnSpPr>
        <p:spPr>
          <a:xfrm>
            <a:off x="3111415" y="5797728"/>
            <a:ext cx="373738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>
            <a:extLst>
              <a:ext uri="{FF2B5EF4-FFF2-40B4-BE49-F238E27FC236}">
                <a16:creationId xmlns:a16="http://schemas.microsoft.com/office/drawing/2014/main" id="{7CF1F892-76DB-4667-BFDF-31E1EE68C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20" y="333443"/>
            <a:ext cx="11472447" cy="745656"/>
          </a:xfrm>
        </p:spPr>
        <p:txBody>
          <a:bodyPr/>
          <a:lstStyle/>
          <a:p>
            <a:r>
              <a:rPr lang="en-US" altLang="zh-CN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Waveform of </a:t>
            </a:r>
            <a:r>
              <a:rPr kumimoji="1"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ingFang SC"/>
                <a:ea typeface="Yu Gothic UI Light" panose="020B0300000000000000" pitchFamily="34" charset="-128"/>
                <a:sym typeface="Symbol" panose="05050102010706020507" pitchFamily="18" charset="2"/>
              </a:rPr>
              <a:t>P</a:t>
            </a:r>
            <a:r>
              <a:rPr kumimoji="1"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icosec-</a:t>
            </a:r>
            <a:r>
              <a:rPr kumimoji="1"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</a:t>
            </a:r>
            <a:r>
              <a:rPr kumimoji="1"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 </a:t>
            </a:r>
            <a:r>
              <a:rPr lang="en-US" altLang="zh-CN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prototype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98EDA2B-9A21-4F0C-9D92-FFB9C6E0C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170" y="1476124"/>
            <a:ext cx="4193339" cy="260349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AC7C96C6-8ECC-4B10-A049-ACECAD7F6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801" y="1575332"/>
            <a:ext cx="4149458" cy="2504281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B14E988A-F36E-4420-A9DF-969F20D6B3CA}"/>
              </a:ext>
            </a:extLst>
          </p:cNvPr>
          <p:cNvSpPr/>
          <p:nvPr/>
        </p:nvSpPr>
        <p:spPr>
          <a:xfrm>
            <a:off x="2490265" y="1850259"/>
            <a:ext cx="621149" cy="18474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EBAB1471-059B-4217-8C1B-668B0BADBF02}"/>
              </a:ext>
            </a:extLst>
          </p:cNvPr>
          <p:cNvCxnSpPr>
            <a:cxnSpLocks/>
          </p:cNvCxnSpPr>
          <p:nvPr/>
        </p:nvCxnSpPr>
        <p:spPr>
          <a:xfrm>
            <a:off x="3111414" y="3188517"/>
            <a:ext cx="373738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81516575-A384-4EFB-983B-52DE26884421}"/>
              </a:ext>
            </a:extLst>
          </p:cNvPr>
          <p:cNvSpPr txBox="1"/>
          <p:nvPr/>
        </p:nvSpPr>
        <p:spPr>
          <a:xfrm>
            <a:off x="8671458" y="5282668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Abnormal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DFA585C9-3A05-4097-ACB7-D8329E3FD813}"/>
              </a:ext>
            </a:extLst>
          </p:cNvPr>
          <p:cNvSpPr txBox="1"/>
          <p:nvPr/>
        </p:nvSpPr>
        <p:spPr>
          <a:xfrm>
            <a:off x="8375529" y="56520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Photon feedback?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543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E6C94E-AC0C-477B-93DD-04B1647E0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21" y="333443"/>
            <a:ext cx="10515600" cy="745656"/>
          </a:xfrm>
        </p:spPr>
        <p:txBody>
          <a:bodyPr/>
          <a:lstStyle/>
          <a:p>
            <a:r>
              <a:rPr lang="en-US" altLang="zh-CN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PICOSEC data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AF46F68-8DE4-4873-8EF9-EB1024813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0704" y="1504559"/>
            <a:ext cx="3694058" cy="216116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638CC061-8DAE-4ABF-9B18-7DA0C9B65C00}"/>
              </a:ext>
            </a:extLst>
          </p:cNvPr>
          <p:cNvGrpSpPr/>
          <p:nvPr/>
        </p:nvGrpSpPr>
        <p:grpSpPr>
          <a:xfrm>
            <a:off x="742537" y="1550797"/>
            <a:ext cx="3414415" cy="2076266"/>
            <a:chOff x="2375136" y="1737718"/>
            <a:chExt cx="3414415" cy="2076266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8B21C98E-2E71-4464-AB58-444FFFD72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75136" y="1737718"/>
              <a:ext cx="3414415" cy="2076266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D9E480D1-EE21-48AE-9BD7-798477EAE9F1}"/>
                </a:ext>
              </a:extLst>
            </p:cNvPr>
            <p:cNvSpPr txBox="1"/>
            <p:nvPr/>
          </p:nvSpPr>
          <p:spPr>
            <a:xfrm>
              <a:off x="4241903" y="1935458"/>
              <a:ext cx="11414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FF0000"/>
                  </a:solidFill>
                </a:rPr>
                <a:t>MCP-PMT</a:t>
              </a:r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B6E011A7-80AC-4C78-ACF4-89C72037FFC2}"/>
                </a:ext>
              </a:extLst>
            </p:cNvPr>
            <p:cNvSpPr txBox="1"/>
            <p:nvPr/>
          </p:nvSpPr>
          <p:spPr>
            <a:xfrm>
              <a:off x="3856438" y="2783954"/>
              <a:ext cx="17881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2300FC"/>
                  </a:solidFill>
                </a:rPr>
                <a:t>PICOSEC-</a:t>
              </a:r>
              <a:r>
                <a:rPr lang="en-US" altLang="zh-CN" sz="1600" dirty="0">
                  <a:solidFill>
                    <a:srgbClr val="2300FC"/>
                  </a:solidFill>
                  <a:sym typeface="Symbol" panose="05050102010706020507" pitchFamily="18" charset="2"/>
                </a:rPr>
                <a:t></a:t>
              </a:r>
              <a:r>
                <a:rPr lang="en-US" altLang="zh-CN" sz="1600" dirty="0">
                  <a:solidFill>
                    <a:srgbClr val="2300FC"/>
                  </a:solidFill>
                </a:rPr>
                <a:t>RGroove</a:t>
              </a:r>
              <a:endParaRPr lang="zh-CN" altLang="en-US" sz="1600" dirty="0">
                <a:solidFill>
                  <a:srgbClr val="2300FC"/>
                </a:solidFill>
              </a:endParaRPr>
            </a:p>
            <a:p>
              <a:endParaRPr lang="zh-CN" altLang="en-US" sz="1600" dirty="0">
                <a:solidFill>
                  <a:srgbClr val="2300FC"/>
                </a:solidFill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AA4E754B-549D-40B3-8C07-6C4ABA4D244F}"/>
              </a:ext>
            </a:extLst>
          </p:cNvPr>
          <p:cNvSpPr/>
          <p:nvPr/>
        </p:nvSpPr>
        <p:spPr>
          <a:xfrm>
            <a:off x="1190575" y="2190879"/>
            <a:ext cx="380476" cy="12345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5F7B7BA-D8F5-4971-92EF-B1611B388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1845" y="1504559"/>
            <a:ext cx="3414414" cy="215359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37CE99DA-3CE3-4C37-993E-ADEC3BF11BD9}"/>
              </a:ext>
            </a:extLst>
          </p:cNvPr>
          <p:cNvSpPr txBox="1"/>
          <p:nvPr/>
        </p:nvSpPr>
        <p:spPr>
          <a:xfrm>
            <a:off x="5382071" y="3681062"/>
            <a:ext cx="1930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0" i="0" dirty="0">
                <a:solidFill>
                  <a:srgbClr val="FF0000"/>
                </a:solidFill>
                <a:effectLst/>
                <a:latin typeface="PingFang SC"/>
              </a:rPr>
              <a:t>Sigmoid fit of signal</a:t>
            </a:r>
            <a:r>
              <a:rPr lang="en-US" altLang="zh-CN" sz="1600" dirty="0">
                <a:latin typeface="PingFang SC"/>
              </a:rPr>
              <a:t> </a:t>
            </a:r>
            <a:endParaRPr lang="zh-CN" altLang="en-US" dirty="0">
              <a:latin typeface="PingFang SC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B2DC9B4-00D6-4AC7-91A2-6A6341B3AA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726" y="4142844"/>
            <a:ext cx="3539512" cy="221509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EE151508-E7EA-43F8-8E8D-E910EF5D3704}"/>
              </a:ext>
            </a:extLst>
          </p:cNvPr>
          <p:cNvSpPr txBox="1"/>
          <p:nvPr/>
        </p:nvSpPr>
        <p:spPr>
          <a:xfrm>
            <a:off x="588915" y="4394710"/>
            <a:ext cx="7585859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i="0" dirty="0">
                <a:solidFill>
                  <a:srgbClr val="000000"/>
                </a:solidFill>
                <a:effectLst/>
              </a:rPr>
              <a:t>A sigmoid function is fitted to the leading edge of the electron-peak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i="0" dirty="0">
                <a:solidFill>
                  <a:srgbClr val="000000"/>
                </a:solidFill>
                <a:effectLst/>
              </a:rPr>
              <a:t>The time corresponding to a 20% CF method applied to the sigmoid fit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i="0" dirty="0">
                <a:solidFill>
                  <a:srgbClr val="000000"/>
                </a:solidFill>
                <a:effectLst/>
              </a:rPr>
              <a:t>Time walk correction is applied before subtracting from the reference time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i="0" dirty="0">
                <a:solidFill>
                  <a:srgbClr val="000000"/>
                </a:solidFill>
                <a:effectLst/>
              </a:rPr>
              <a:t>Cuts according to peak time is used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0B27249-7651-4C6F-BD15-0B7CD1AD9801}"/>
              </a:ext>
            </a:extLst>
          </p:cNvPr>
          <p:cNvSpPr txBox="1"/>
          <p:nvPr/>
        </p:nvSpPr>
        <p:spPr>
          <a:xfrm>
            <a:off x="8963363" y="6390917"/>
            <a:ext cx="1948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0" i="0" dirty="0">
                <a:solidFill>
                  <a:srgbClr val="FF0000"/>
                </a:solidFill>
                <a:effectLst/>
                <a:latin typeface="PingFang SC"/>
              </a:rPr>
              <a:t>Time walk </a:t>
            </a:r>
            <a:r>
              <a:rPr lang="en-US" altLang="zh-CN" sz="1600" dirty="0">
                <a:solidFill>
                  <a:srgbClr val="FF0000"/>
                </a:solidFill>
                <a:latin typeface="PingFang SC"/>
              </a:rPr>
              <a:t>c</a:t>
            </a:r>
            <a:r>
              <a:rPr lang="en-US" altLang="zh-CN" sz="1600" b="0" i="0" dirty="0">
                <a:solidFill>
                  <a:srgbClr val="FF0000"/>
                </a:solidFill>
                <a:effectLst/>
                <a:latin typeface="PingFang SC"/>
              </a:rPr>
              <a:t>orrection</a:t>
            </a:r>
            <a:endParaRPr lang="zh-CN" altLang="en-US" dirty="0">
              <a:latin typeface="PingFang SC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99B278F1-68E6-470B-9BA8-1F582610A5C2}"/>
                  </a:ext>
                </a:extLst>
              </p:cNvPr>
              <p:cNvSpPr txBox="1"/>
              <p:nvPr/>
            </p:nvSpPr>
            <p:spPr>
              <a:xfrm>
                <a:off x="660725" y="3719326"/>
                <a:ext cx="3897157" cy="386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latin typeface="PingFang SC"/>
                  </a:rPr>
                  <a:t>Time difference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1600" dirty="0">
                            <a:solidFill>
                              <a:srgbClr val="2300FC"/>
                            </a:solidFill>
                            <a:latin typeface="PingFang SC"/>
                            <a:sym typeface="Symbol" panose="05050102010706020507" pitchFamily="18" charset="2"/>
                          </a:rPr>
                          <m:t></m:t>
                        </m:r>
                        <m:r>
                          <m:rPr>
                            <m:nor/>
                          </m:rPr>
                          <a:rPr lang="en-US" altLang="zh-CN" sz="1600">
                            <a:solidFill>
                              <a:srgbClr val="2300FC"/>
                            </a:solidFill>
                            <a:latin typeface="PingFang SC"/>
                          </a:rPr>
                          <m:t>RGroove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1600" dirty="0">
                            <a:solidFill>
                              <a:srgbClr val="FF0000"/>
                            </a:solidFill>
                            <a:latin typeface="PingFang SC"/>
                          </a:rPr>
                          <m:t>MCP</m:t>
                        </m:r>
                        <m:r>
                          <m:rPr>
                            <m:nor/>
                          </m:rPr>
                          <a:rPr lang="en-US" altLang="zh-CN" sz="1600" dirty="0">
                            <a:solidFill>
                              <a:srgbClr val="FF0000"/>
                            </a:solidFill>
                            <a:latin typeface="PingFang SC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600" dirty="0">
                            <a:solidFill>
                              <a:srgbClr val="FF0000"/>
                            </a:solidFill>
                            <a:latin typeface="PingFang SC"/>
                          </a:rPr>
                          <m:t>PMT</m:t>
                        </m:r>
                      </m:sub>
                    </m:sSub>
                  </m:oMath>
                </a14:m>
                <a:endParaRPr lang="zh-CN" altLang="en-US" sz="1600" dirty="0">
                  <a:latin typeface="PingFang SC"/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99B278F1-68E6-470B-9BA8-1F582610A5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25" y="3719326"/>
                <a:ext cx="3897157" cy="386901"/>
              </a:xfrm>
              <a:prstGeom prst="rect">
                <a:avLst/>
              </a:prstGeom>
              <a:blipFill>
                <a:blip r:embed="rId7"/>
                <a:stretch>
                  <a:fillRect l="-781" t="-3125" b="-7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A38FBD64-B4D1-4123-A198-DFD2F029C76B}"/>
              </a:ext>
            </a:extLst>
          </p:cNvPr>
          <p:cNvSpPr txBox="1"/>
          <p:nvPr/>
        </p:nvSpPr>
        <p:spPr>
          <a:xfrm>
            <a:off x="8688096" y="3681062"/>
            <a:ext cx="2499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0" i="0" dirty="0">
                <a:solidFill>
                  <a:srgbClr val="FF0000"/>
                </a:solidFill>
                <a:effectLst/>
                <a:latin typeface="PingFang SC"/>
              </a:rPr>
              <a:t>Cuts according to peak time</a:t>
            </a:r>
            <a:endParaRPr lang="zh-CN" altLang="en-US" dirty="0">
              <a:solidFill>
                <a:srgbClr val="FF0000"/>
              </a:solidFill>
              <a:latin typeface="PingFang SC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49FFDF8-F74D-4AE4-9E1E-ECC9C205FFAD}"/>
              </a:ext>
            </a:extLst>
          </p:cNvPr>
          <p:cNvSpPr/>
          <p:nvPr/>
        </p:nvSpPr>
        <p:spPr>
          <a:xfrm>
            <a:off x="8455070" y="1673244"/>
            <a:ext cx="1016585" cy="181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9E6AED42-99BA-40C7-9B02-D2C53F571506}"/>
              </a:ext>
            </a:extLst>
          </p:cNvPr>
          <p:cNvCxnSpPr>
            <a:cxnSpLocks/>
          </p:cNvCxnSpPr>
          <p:nvPr/>
        </p:nvCxnSpPr>
        <p:spPr>
          <a:xfrm>
            <a:off x="1644691" y="2286391"/>
            <a:ext cx="373738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960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CF2F8A8-A01E-4678-ABE2-5D5A147E4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21" y="333443"/>
            <a:ext cx="10515600" cy="745656"/>
          </a:xfrm>
        </p:spPr>
        <p:txBody>
          <a:bodyPr/>
          <a:lstStyle/>
          <a:p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results</a:t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7ADC080-7A4E-4470-8F74-A33A36D7C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85" y="4261071"/>
            <a:ext cx="3619778" cy="218576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0C5F670-6F24-4C40-8C3A-187AF87A1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98" y="1694646"/>
            <a:ext cx="3565787" cy="228189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A182383-A08E-45D5-B221-17D345555D35}"/>
              </a:ext>
            </a:extLst>
          </p:cNvPr>
          <p:cNvSpPr txBox="1"/>
          <p:nvPr/>
        </p:nvSpPr>
        <p:spPr>
          <a:xfrm>
            <a:off x="4416691" y="5244109"/>
            <a:ext cx="7284495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T</a:t>
            </a:r>
            <a:r>
              <a:rPr lang="en-US" altLang="zh-CN" i="0" dirty="0"/>
              <a:t>he Polya distribution was not observed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i="0" dirty="0"/>
              <a:t>Single photon time resolution 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kumimoji="0" lang="zh-CN" altLang="zh-CN" i="0" u="none" strike="noStrike" cap="none" normalizeH="0" baseline="0" dirty="0">
                <a:ln>
                  <a:noFill/>
                </a:ln>
              </a:rPr>
              <a:t>chieve</a:t>
            </a:r>
            <a:r>
              <a:rPr kumimoji="0" lang="en-US" altLang="zh-CN" i="0" u="none" strike="noStrike" cap="none" normalizeH="0" baseline="0" dirty="0">
                <a:ln>
                  <a:noFill/>
                </a:ln>
              </a:rPr>
              <a:t>s</a:t>
            </a:r>
            <a:r>
              <a:rPr kumimoji="0" lang="zh-CN" altLang="zh-CN" i="0" u="none" strike="noStrike" cap="none" normalizeH="0" baseline="0" dirty="0">
                <a:ln>
                  <a:noFill/>
                </a:ln>
              </a:rPr>
              <a:t> </a:t>
            </a:r>
            <a:r>
              <a:rPr lang="en-US" altLang="zh-CN" i="0" dirty="0"/>
              <a:t> ~ 60 ps @ 850V cathode voltage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1668B45-3D0C-4595-9670-DE1E929C7669}"/>
              </a:ext>
            </a:extLst>
          </p:cNvPr>
          <p:cNvSpPr txBox="1"/>
          <p:nvPr/>
        </p:nvSpPr>
        <p:spPr>
          <a:xfrm>
            <a:off x="1073960" y="5059443"/>
            <a:ext cx="68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66 ps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5233299-4226-4137-9F2B-FC1425CF6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3038" y="1694646"/>
            <a:ext cx="3777108" cy="307516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DD58E57-E3E4-4494-9C1F-4F7AB34708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2328" y="1690390"/>
            <a:ext cx="3890496" cy="307091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39A3E0E4-C2FD-4906-9F1E-884FBFCEB0CA}"/>
              </a:ext>
            </a:extLst>
          </p:cNvPr>
          <p:cNvSpPr txBox="1"/>
          <p:nvPr/>
        </p:nvSpPr>
        <p:spPr>
          <a:xfrm>
            <a:off x="5727785" y="1388029"/>
            <a:ext cx="123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prototype1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431DD2E-E8D0-4BE9-887B-1AA42E4A61FE}"/>
              </a:ext>
            </a:extLst>
          </p:cNvPr>
          <p:cNvSpPr txBox="1"/>
          <p:nvPr/>
        </p:nvSpPr>
        <p:spPr>
          <a:xfrm>
            <a:off x="9638436" y="1388029"/>
            <a:ext cx="123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prototype2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3889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6204" y="156474"/>
            <a:ext cx="10868696" cy="854683"/>
          </a:xfrm>
        </p:spPr>
        <p:txBody>
          <a:bodyPr>
            <a:noAutofit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&amp; Outlook </a:t>
            </a:r>
            <a:b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311840A-40C5-4678-A4D0-513207E3E301}"/>
              </a:ext>
            </a:extLst>
          </p:cNvPr>
          <p:cNvSpPr txBox="1"/>
          <p:nvPr/>
        </p:nvSpPr>
        <p:spPr>
          <a:xfrm>
            <a:off x="1679539" y="1972573"/>
            <a:ext cx="8471694" cy="310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400"/>
              <a:t>Several picosec-μRGroove prototypes are produced;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400"/>
              <a:t> </a:t>
            </a:r>
            <a:r>
              <a:rPr lang="zh-CN" altLang="zh-CN" sz="2400">
                <a:latin typeface="Arial" panose="020B0604020202020204" pitchFamily="34" charset="0"/>
              </a:rPr>
              <a:t>~60ps</a:t>
            </a:r>
            <a:r>
              <a:rPr lang="en-US" altLang="zh-CN" sz="2400">
                <a:latin typeface="Arial" panose="020B0604020202020204" pitchFamily="34" charset="0"/>
              </a:rPr>
              <a:t> </a:t>
            </a:r>
            <a:r>
              <a:rPr lang="zh-CN" altLang="zh-CN" sz="2400">
                <a:latin typeface="Arial" panose="020B0604020202020204" pitchFamily="34" charset="0"/>
              </a:rPr>
              <a:t>time resolution </a:t>
            </a:r>
            <a:r>
              <a:rPr lang="en-US" altLang="zh-CN" sz="2400">
                <a:latin typeface="Arial" panose="020B0604020202020204" pitchFamily="34" charset="0"/>
              </a:rPr>
              <a:t>for </a:t>
            </a:r>
            <a:r>
              <a:rPr lang="zh-CN" altLang="zh-CN" sz="2400">
                <a:latin typeface="Arial" panose="020B0604020202020204" pitchFamily="34" charset="0"/>
              </a:rPr>
              <a:t>single</a:t>
            </a:r>
            <a:r>
              <a:rPr kumimoji="0" lang="zh-CN" altLang="zh-CN" sz="240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-photon</a:t>
            </a:r>
            <a:r>
              <a:rPr kumimoji="0" lang="en-US" altLang="zh-CN" sz="240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achieved;</a:t>
            </a:r>
            <a:endParaRPr kumimoji="0" lang="zh-CN" altLang="zh-CN" sz="24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400" i="0"/>
              <a:t> </a:t>
            </a:r>
            <a:r>
              <a:rPr lang="en-US" altLang="zh-CN" sz="2400"/>
              <a:t>The distorted waveforms limited the time resolution;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400"/>
              <a:t>Detector optimization to reduce the distorted waveforms; 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400"/>
              <a:t>The </a:t>
            </a:r>
            <a:r>
              <a:rPr kumimoji="1" lang="en-US" altLang="zh-CN" sz="2400">
                <a:ea typeface="Yu Gothic UI Light" panose="020B0300000000000000" pitchFamily="34" charset="-128"/>
              </a:rPr>
              <a:t>picosec-</a:t>
            </a:r>
            <a:r>
              <a:rPr kumimoji="1" lang="en-US" altLang="zh-CN" sz="2400" dirty="0">
                <a:ea typeface="Yu Gothic UI Light" panose="020B0300000000000000" pitchFamily="34" charset="-128"/>
                <a:sym typeface="Symbol" panose="05050102010706020507" pitchFamily="18" charset="2"/>
              </a:rPr>
              <a:t></a:t>
            </a:r>
            <a:r>
              <a:rPr kumimoji="1" lang="en-US" altLang="zh-CN" sz="2400">
                <a:ea typeface="Yu Gothic UI Light" panose="020B0300000000000000" pitchFamily="34" charset="-128"/>
                <a:sym typeface="Symbol" panose="05050102010706020507" pitchFamily="18" charset="2"/>
              </a:rPr>
              <a:t>RGroove prototypes will be tested in July beam.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92236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02"/>
    </mc:Choice>
    <mc:Fallback xmlns="">
      <p:transition spd="slow" advTm="3320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EE39793B-5CC7-4E66-806D-5151E84B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96390"/>
            <a:ext cx="10868696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Deformation in picosec-MM 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B6EB34B-6A01-438D-8B10-194A83671E83}"/>
              </a:ext>
            </a:extLst>
          </p:cNvPr>
          <p:cNvSpPr txBox="1"/>
          <p:nvPr/>
        </p:nvSpPr>
        <p:spPr>
          <a:xfrm>
            <a:off x="977425" y="1469336"/>
            <a:ext cx="970625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Non-uniformity on both gain and time resolution of </a:t>
            </a:r>
            <a:r>
              <a:rPr lang="en-US" altLang="zh-CN" sz="2000" b="1" dirty="0" err="1"/>
              <a:t>picosec</a:t>
            </a:r>
            <a:r>
              <a:rPr lang="en-US" altLang="zh-CN" sz="2000" b="1" dirty="0"/>
              <a:t>-MM mainly comes from the deformation of detector parts</a:t>
            </a:r>
            <a:r>
              <a:rPr lang="en-US" altLang="zh-CN" sz="2000" b="1" i="0" dirty="0">
                <a:effectLst/>
              </a:rPr>
              <a:t>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Make every detector part flatten can greatly improve the uniformity</a:t>
            </a:r>
            <a:r>
              <a:rPr lang="zh-CN" altLang="en-US" sz="2000" b="1" dirty="0"/>
              <a:t>，</a:t>
            </a:r>
            <a:r>
              <a:rPr lang="en-US" altLang="zh-CN" sz="2000" b="1" dirty="0"/>
              <a:t>Picosec-MM collaboration already did excellent work on 10cm×10cm and 20cm×20cm detectors !!!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B0F0"/>
                </a:solidFill>
              </a:rPr>
              <a:t>However, to make everything flatten, ceramic materials and complex manufacturing techniques are required, which limited the applications</a:t>
            </a:r>
            <a:r>
              <a:rPr lang="zh-CN" altLang="en-US" sz="2000" b="1" dirty="0">
                <a:solidFill>
                  <a:srgbClr val="00B0F0"/>
                </a:solidFill>
              </a:rPr>
              <a:t>；</a:t>
            </a:r>
            <a:endParaRPr lang="en-US" altLang="zh-CN" sz="2000" b="1" kern="100" dirty="0">
              <a:solidFill>
                <a:srgbClr val="00B0F0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78D1E88-9FBC-45E0-9172-CEC7C13CEA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24" b="12937"/>
          <a:stretch/>
        </p:blipFill>
        <p:spPr>
          <a:xfrm>
            <a:off x="1187704" y="3733286"/>
            <a:ext cx="4738463" cy="257767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DC02E5C-07FF-44E7-824F-BD6D655A0D30}"/>
              </a:ext>
            </a:extLst>
          </p:cNvPr>
          <p:cNvSpPr txBox="1"/>
          <p:nvPr/>
        </p:nvSpPr>
        <p:spPr>
          <a:xfrm>
            <a:off x="3793287" y="6409970"/>
            <a:ext cx="48551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i="0" u="sng">
                <a:solidFill>
                  <a:schemeClr val="accent1"/>
                </a:solidFill>
                <a:effectLst/>
                <a:hlinkClick r:id="rId4"/>
              </a:rPr>
              <a:t>Yue Meng, DRD1 - WP7 Timing Detectors, 10/June/2025</a:t>
            </a:r>
            <a:endParaRPr lang="zh-CN" altLang="en-US" sz="1400" u="sng" dirty="0">
              <a:solidFill>
                <a:schemeClr val="accent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9F40621B-5527-41B9-A6CA-AB6B23268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4789" y="3733286"/>
            <a:ext cx="4738462" cy="256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5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DFDD875-8E6D-45C3-878D-BF48DDA71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96390"/>
            <a:ext cx="10353798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Another possible solution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3310FD7-3CD2-4B3A-B81D-77BB08F9AA33}"/>
              </a:ext>
            </a:extLst>
          </p:cNvPr>
          <p:cNvSpPr txBox="1"/>
          <p:nvPr/>
        </p:nvSpPr>
        <p:spPr>
          <a:xfrm>
            <a:off x="943136" y="1467324"/>
            <a:ext cx="1045575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Use another single-stage MPGD without any inner tension to minimize the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PCB deformation</a:t>
            </a:r>
            <a:r>
              <a:rPr lang="zh-CN" altLang="en-US" sz="2000" b="1" dirty="0"/>
              <a:t>；</a:t>
            </a:r>
            <a:endParaRPr lang="en-US" altLang="zh-CN" sz="2000" b="1" dirty="0"/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Avoid ceramic materials </a:t>
            </a:r>
            <a:r>
              <a:rPr lang="en-US" altLang="zh-CN" sz="2000" b="1"/>
              <a:t>and complex </a:t>
            </a:r>
            <a:r>
              <a:rPr lang="en-US" altLang="zh-CN" sz="2000" b="1" dirty="0"/>
              <a:t>manufacture</a:t>
            </a:r>
            <a:r>
              <a:rPr lang="zh-CN" altLang="en-US" sz="2000" b="1" dirty="0"/>
              <a:t>；</a:t>
            </a:r>
            <a:endParaRPr lang="en-US" altLang="zh-CN" sz="2000" b="1" dirty="0"/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C00000"/>
                </a:solidFill>
              </a:rPr>
              <a:t>Use small size MgF</a:t>
            </a:r>
            <a:r>
              <a:rPr lang="en-US" altLang="zh-CN" sz="2000" b="1" baseline="-25000" dirty="0">
                <a:solidFill>
                  <a:srgbClr val="C00000"/>
                </a:solidFill>
              </a:rPr>
              <a:t>2</a:t>
            </a:r>
            <a:r>
              <a:rPr lang="en-US" altLang="zh-CN" sz="2000" b="1" dirty="0">
                <a:solidFill>
                  <a:srgbClr val="C00000"/>
                </a:solidFill>
              </a:rPr>
              <a:t> crystals to follow the deformation of the PCB;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24" name="箭头: 下 23">
            <a:extLst>
              <a:ext uri="{FF2B5EF4-FFF2-40B4-BE49-F238E27FC236}">
                <a16:creationId xmlns:a16="http://schemas.microsoft.com/office/drawing/2014/main" id="{EA60F50D-DAA8-4239-BE76-A399D07E061F}"/>
              </a:ext>
            </a:extLst>
          </p:cNvPr>
          <p:cNvSpPr/>
          <p:nvPr/>
        </p:nvSpPr>
        <p:spPr>
          <a:xfrm>
            <a:off x="6586538" y="4602126"/>
            <a:ext cx="519112" cy="32904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F418B35F-9275-4DD2-8D11-9FDD8CB33905}"/>
              </a:ext>
            </a:extLst>
          </p:cNvPr>
          <p:cNvGrpSpPr/>
          <p:nvPr/>
        </p:nvGrpSpPr>
        <p:grpSpPr>
          <a:xfrm>
            <a:off x="1181099" y="2916795"/>
            <a:ext cx="9334500" cy="1640576"/>
            <a:chOff x="1181099" y="2835466"/>
            <a:chExt cx="9334500" cy="1640576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E9206F2-ACC0-47A1-A7D8-A5977A851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43274" y="2846291"/>
              <a:ext cx="7172325" cy="1629751"/>
            </a:xfrm>
            <a:prstGeom prst="rect">
              <a:avLst/>
            </a:prstGeom>
          </p:spPr>
        </p:pic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74805BA5-DE53-4203-85D6-738F3F727D48}"/>
                </a:ext>
              </a:extLst>
            </p:cNvPr>
            <p:cNvCxnSpPr>
              <a:cxnSpLocks/>
            </p:cNvCxnSpPr>
            <p:nvPr/>
          </p:nvCxnSpPr>
          <p:spPr>
            <a:xfrm>
              <a:off x="2433636" y="3019426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BD7D923A-2041-4738-96B5-D7600BFDFDED}"/>
                </a:ext>
              </a:extLst>
            </p:cNvPr>
            <p:cNvSpPr txBox="1"/>
            <p:nvPr/>
          </p:nvSpPr>
          <p:spPr>
            <a:xfrm>
              <a:off x="1181099" y="2835466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Hard Frame</a:t>
              </a:r>
              <a:endParaRPr lang="zh-CN" altLang="en-US" dirty="0"/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3740F672-0CEF-4854-8AD9-8A22F96D38DA}"/>
                </a:ext>
              </a:extLst>
            </p:cNvPr>
            <p:cNvCxnSpPr>
              <a:cxnSpLocks/>
            </p:cNvCxnSpPr>
            <p:nvPr/>
          </p:nvCxnSpPr>
          <p:spPr>
            <a:xfrm>
              <a:off x="2433636" y="3364476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DA3AFA8-0301-4557-BA09-95B45631CC00}"/>
                </a:ext>
              </a:extLst>
            </p:cNvPr>
            <p:cNvSpPr txBox="1"/>
            <p:nvPr/>
          </p:nvSpPr>
          <p:spPr>
            <a:xfrm>
              <a:off x="1181099" y="3180516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800" b="1" dirty="0"/>
                <a:t>MgF</a:t>
              </a:r>
              <a:r>
                <a:rPr lang="en-US" altLang="zh-CN" sz="1800" b="1" baseline="-25000" dirty="0"/>
                <a:t>2</a:t>
              </a:r>
              <a:endParaRPr lang="zh-CN" altLang="en-US" baseline="-25000" dirty="0"/>
            </a:p>
          </p:txBody>
        </p: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43D17041-0530-4634-9951-27196AF308F2}"/>
                </a:ext>
              </a:extLst>
            </p:cNvPr>
            <p:cNvCxnSpPr>
              <a:cxnSpLocks/>
            </p:cNvCxnSpPr>
            <p:nvPr/>
          </p:nvCxnSpPr>
          <p:spPr>
            <a:xfrm>
              <a:off x="2433636" y="3890874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184A67A-46BF-4A6F-AF2A-E04E927573CB}"/>
                </a:ext>
              </a:extLst>
            </p:cNvPr>
            <p:cNvSpPr txBox="1"/>
            <p:nvPr/>
          </p:nvSpPr>
          <p:spPr>
            <a:xfrm>
              <a:off x="1181099" y="3706914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dirty="0"/>
                <a:t>MPGD+PCB</a:t>
              </a:r>
              <a:endParaRPr lang="zh-CN" altLang="en-US" dirty="0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88AA6479-9E0A-4453-856C-099D1BB91DCC}"/>
              </a:ext>
            </a:extLst>
          </p:cNvPr>
          <p:cNvGrpSpPr/>
          <p:nvPr/>
        </p:nvGrpSpPr>
        <p:grpSpPr>
          <a:xfrm>
            <a:off x="523875" y="4877229"/>
            <a:ext cx="9991724" cy="1884381"/>
            <a:chOff x="523875" y="4877229"/>
            <a:chExt cx="9991724" cy="1884381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729D707F-B14F-40A3-B1CA-A1B6F6847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3274" y="4948666"/>
              <a:ext cx="7172325" cy="1812944"/>
            </a:xfrm>
            <a:prstGeom prst="rect">
              <a:avLst/>
            </a:prstGeom>
          </p:spPr>
        </p:pic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DD202E31-367E-43BE-88A0-3149488880AF}"/>
                </a:ext>
              </a:extLst>
            </p:cNvPr>
            <p:cNvCxnSpPr>
              <a:cxnSpLocks/>
            </p:cNvCxnSpPr>
            <p:nvPr/>
          </p:nvCxnSpPr>
          <p:spPr>
            <a:xfrm>
              <a:off x="2390774" y="5061189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27DE7407-800B-4CDC-A8BD-08665E24C5CF}"/>
                </a:ext>
              </a:extLst>
            </p:cNvPr>
            <p:cNvSpPr txBox="1"/>
            <p:nvPr/>
          </p:nvSpPr>
          <p:spPr>
            <a:xfrm>
              <a:off x="1138237" y="4877229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/>
                <a:t>Hard frame</a:t>
              </a:r>
              <a:endParaRPr lang="zh-CN" altLang="en-US"/>
            </a:p>
          </p:txBody>
        </p: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DB7A32E-5314-4123-8F90-6476D6E3CA9C}"/>
                </a:ext>
              </a:extLst>
            </p:cNvPr>
            <p:cNvCxnSpPr>
              <a:cxnSpLocks/>
            </p:cNvCxnSpPr>
            <p:nvPr/>
          </p:nvCxnSpPr>
          <p:spPr>
            <a:xfrm>
              <a:off x="2390774" y="5590891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92E77E0C-15C4-4C30-B37D-1BF4CF2E9849}"/>
                </a:ext>
              </a:extLst>
            </p:cNvPr>
            <p:cNvSpPr txBox="1"/>
            <p:nvPr/>
          </p:nvSpPr>
          <p:spPr>
            <a:xfrm>
              <a:off x="1138237" y="5406931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800" b="1"/>
                <a:t>MgF</a:t>
              </a:r>
              <a:r>
                <a:rPr lang="en-US" altLang="zh-CN" sz="1800" b="1" baseline="-25000"/>
                <a:t>2</a:t>
              </a:r>
              <a:endParaRPr lang="zh-CN" altLang="en-US" baseline="-25000"/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4FA94F81-0492-423B-B6A7-A6CA599C34BC}"/>
                </a:ext>
              </a:extLst>
            </p:cNvPr>
            <p:cNvCxnSpPr>
              <a:cxnSpLocks/>
            </p:cNvCxnSpPr>
            <p:nvPr/>
          </p:nvCxnSpPr>
          <p:spPr>
            <a:xfrm>
              <a:off x="2390774" y="6119182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9F08B605-AE04-4F00-8446-FCE818C912E2}"/>
                </a:ext>
              </a:extLst>
            </p:cNvPr>
            <p:cNvSpPr txBox="1"/>
            <p:nvPr/>
          </p:nvSpPr>
          <p:spPr>
            <a:xfrm>
              <a:off x="1138237" y="5935222"/>
              <a:ext cx="13287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 dirty="0"/>
                <a:t>MPGD+PCB</a:t>
              </a:r>
              <a:endParaRPr lang="zh-CN" altLang="en-US" dirty="0"/>
            </a:p>
          </p:txBody>
        </p: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BD3C22CE-C408-45D0-8B78-FB3071B8710C}"/>
                </a:ext>
              </a:extLst>
            </p:cNvPr>
            <p:cNvCxnSpPr>
              <a:cxnSpLocks/>
            </p:cNvCxnSpPr>
            <p:nvPr/>
          </p:nvCxnSpPr>
          <p:spPr>
            <a:xfrm>
              <a:off x="2390774" y="5304440"/>
              <a:ext cx="132873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EBE8A1BC-C52F-487D-9F5A-8D732B05584E}"/>
                </a:ext>
              </a:extLst>
            </p:cNvPr>
            <p:cNvSpPr txBox="1"/>
            <p:nvPr/>
          </p:nvSpPr>
          <p:spPr>
            <a:xfrm>
              <a:off x="523875" y="5120480"/>
              <a:ext cx="19431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Soft cushion sheet</a:t>
              </a:r>
              <a:endParaRPr lang="zh-CN" altLang="en-US" dirty="0"/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B94CDDD9-AC88-4F44-A1EE-3F90B896CD95}"/>
              </a:ext>
            </a:extLst>
          </p:cNvPr>
          <p:cNvSpPr txBox="1"/>
          <p:nvPr/>
        </p:nvSpPr>
        <p:spPr>
          <a:xfrm>
            <a:off x="10101110" y="4507897"/>
            <a:ext cx="1297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highlight>
                  <a:srgbClr val="FF0000"/>
                </a:highlight>
                <a:latin typeface="PingFang SC"/>
              </a:rPr>
              <a:t>Not in scale   </a:t>
            </a:r>
            <a:endParaRPr lang="zh-CN" altLang="en-US"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2357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标题 1">
            <a:extLst>
              <a:ext uri="{FF2B5EF4-FFF2-40B4-BE49-F238E27FC236}">
                <a16:creationId xmlns:a16="http://schemas.microsoft.com/office/drawing/2014/main" id="{D7C34AB9-F82F-4D81-AD5D-EDAC9FDD8C73}"/>
              </a:ext>
            </a:extLst>
          </p:cNvPr>
          <p:cNvSpPr txBox="1">
            <a:spLocks/>
          </p:cNvSpPr>
          <p:nvPr/>
        </p:nvSpPr>
        <p:spPr>
          <a:xfrm>
            <a:off x="396204" y="96390"/>
            <a:ext cx="10353798" cy="91476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Key points of the “small MgF</a:t>
            </a:r>
            <a:r>
              <a:rPr kumimoji="1" lang="en-US" altLang="zh-CN" sz="4900" b="1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2</a:t>
            </a:r>
            <a:r>
              <a:rPr kumimoji="1" lang="en-US" altLang="zh-CN" sz="49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” solution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65E77E6E-4E03-4A94-A6B9-CB4FC17D33FF}"/>
              </a:ext>
            </a:extLst>
          </p:cNvPr>
          <p:cNvSpPr txBox="1"/>
          <p:nvPr/>
        </p:nvSpPr>
        <p:spPr>
          <a:xfrm>
            <a:off x="944028" y="1560582"/>
            <a:ext cx="10303943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1800" b="1" dirty="0"/>
              <a:t>Use only horizontal metal trace for the HV supplying to all the photocathodes</a:t>
            </a:r>
            <a:r>
              <a:rPr lang="zh-CN" altLang="en-US" sz="1800" b="1" dirty="0"/>
              <a:t>；</a:t>
            </a:r>
            <a:endParaRPr lang="en-US" altLang="zh-CN" sz="1800" b="1" dirty="0"/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1800" b="1" dirty="0"/>
              <a:t>Gas passages are longer than the total width of crystals to allow the gas smoothly gas flow; </a:t>
            </a:r>
          </a:p>
        </p:txBody>
      </p:sp>
      <p:sp>
        <p:nvSpPr>
          <p:cNvPr id="90" name="箭头: 下 89">
            <a:extLst>
              <a:ext uri="{FF2B5EF4-FFF2-40B4-BE49-F238E27FC236}">
                <a16:creationId xmlns:a16="http://schemas.microsoft.com/office/drawing/2014/main" id="{F853119A-7E39-41F4-9BC4-F0B5B774CD45}"/>
              </a:ext>
            </a:extLst>
          </p:cNvPr>
          <p:cNvSpPr/>
          <p:nvPr/>
        </p:nvSpPr>
        <p:spPr>
          <a:xfrm rot="16200000">
            <a:off x="5253070" y="3217785"/>
            <a:ext cx="519112" cy="80627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75DCA103-7D42-427C-BBE4-6D230EF85FFB}"/>
              </a:ext>
            </a:extLst>
          </p:cNvPr>
          <p:cNvSpPr txBox="1"/>
          <p:nvPr/>
        </p:nvSpPr>
        <p:spPr>
          <a:xfrm>
            <a:off x="944027" y="5216787"/>
            <a:ext cx="1037643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C00000"/>
                </a:solidFill>
              </a:rPr>
              <a:t>If we use 4mm width HV trace and 4cm×4cm crystal, the dead area is 10%, this number will not change when the detector size increase;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1800" b="1" dirty="0">
                <a:solidFill>
                  <a:srgbClr val="C00000"/>
                </a:solidFill>
              </a:rPr>
              <a:t>We can decrease the “trace width/crystal size” to “2mm/2cm</a:t>
            </a:r>
            <a:r>
              <a:rPr lang="en-US" altLang="zh-CN" b="1" dirty="0">
                <a:solidFill>
                  <a:srgbClr val="C00000"/>
                </a:solidFill>
              </a:rPr>
              <a:t>×</a:t>
            </a:r>
            <a:r>
              <a:rPr lang="en-US" altLang="zh-CN" sz="1800" b="1" dirty="0">
                <a:solidFill>
                  <a:srgbClr val="C00000"/>
                </a:solidFill>
              </a:rPr>
              <a:t>2cm” if the non-uniformity is still too large for a </a:t>
            </a:r>
            <a:r>
              <a:rPr lang="en-US" altLang="zh-CN" b="1" dirty="0">
                <a:solidFill>
                  <a:srgbClr val="C00000"/>
                </a:solidFill>
              </a:rPr>
              <a:t>4cm×4cm crystal;</a:t>
            </a:r>
            <a:endParaRPr lang="zh-CN" altLang="en-US" sz="1800" dirty="0">
              <a:solidFill>
                <a:srgbClr val="C00000"/>
              </a:solidFill>
            </a:endParaRPr>
          </a:p>
        </p:txBody>
      </p:sp>
      <p:pic>
        <p:nvPicPr>
          <p:cNvPr id="133" name="图片 132">
            <a:extLst>
              <a:ext uri="{FF2B5EF4-FFF2-40B4-BE49-F238E27FC236}">
                <a16:creationId xmlns:a16="http://schemas.microsoft.com/office/drawing/2014/main" id="{C1FDE5B5-EF1F-404D-91E1-EA85EE5BDD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13" y="2452688"/>
            <a:ext cx="2542665" cy="2539499"/>
          </a:xfrm>
          <a:prstGeom prst="rect">
            <a:avLst/>
          </a:prstGeom>
        </p:spPr>
      </p:pic>
      <p:pic>
        <p:nvPicPr>
          <p:cNvPr id="135" name="图片 134">
            <a:extLst>
              <a:ext uri="{FF2B5EF4-FFF2-40B4-BE49-F238E27FC236}">
                <a16:creationId xmlns:a16="http://schemas.microsoft.com/office/drawing/2014/main" id="{01E20043-581D-48C2-B0E9-4D96670A5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450" y="2452688"/>
            <a:ext cx="2542665" cy="254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19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03293EC-642B-4CB5-A6B0-85778666E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96390"/>
            <a:ext cx="10353798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Why </a:t>
            </a: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RGroove?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5054EC1-6763-4151-B178-C3E736BAF83F}"/>
              </a:ext>
            </a:extLst>
          </p:cNvPr>
          <p:cNvSpPr txBox="1"/>
          <p:nvPr/>
        </p:nvSpPr>
        <p:spPr>
          <a:xfrm>
            <a:off x="928848" y="1721465"/>
            <a:ext cx="99882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Single stage amplification, no inner tension, good to decrease the deformation of the PCB</a:t>
            </a:r>
            <a:r>
              <a:rPr lang="en-US" altLang="zh-CN" sz="2000" b="0" i="0" dirty="0">
                <a:effectLst/>
              </a:rPr>
              <a:t>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High </a:t>
            </a:r>
            <a:r>
              <a:rPr lang="en-US" altLang="zh-CN" sz="2000" b="1"/>
              <a:t>collection efficiency </a:t>
            </a:r>
            <a:r>
              <a:rPr lang="en-US" altLang="zh-CN" sz="2000" b="1" dirty="0"/>
              <a:t>of primary electrons, good for high drift field application;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USTC is able to make small size </a:t>
            </a:r>
            <a:r>
              <a:rPr lang="en-US" altLang="zh-CN" sz="2000" b="1" dirty="0">
                <a:sym typeface="Symbol" panose="05050102010706020507" pitchFamily="18" charset="2"/>
              </a:rPr>
              <a:t>RGroove with 1d readout; </a:t>
            </a:r>
            <a:endParaRPr lang="en-US" altLang="zh-CN" sz="2000" b="1" dirty="0"/>
          </a:p>
        </p:txBody>
      </p: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983849FA-3962-43BD-BB4E-0FAEE8508482}"/>
              </a:ext>
            </a:extLst>
          </p:cNvPr>
          <p:cNvGrpSpPr/>
          <p:nvPr/>
        </p:nvGrpSpPr>
        <p:grpSpPr>
          <a:xfrm>
            <a:off x="4041131" y="3225200"/>
            <a:ext cx="4927579" cy="3410244"/>
            <a:chOff x="6441431" y="3268062"/>
            <a:chExt cx="4927579" cy="3410244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6B011715-897B-4B84-8E18-3258D91B3D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6972"/>
            <a:stretch/>
          </p:blipFill>
          <p:spPr>
            <a:xfrm>
              <a:off x="6441431" y="5021194"/>
              <a:ext cx="4927579" cy="1323438"/>
            </a:xfrm>
            <a:prstGeom prst="rect">
              <a:avLst/>
            </a:prstGeom>
          </p:spPr>
        </p:pic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4D4C780E-C9E4-4D9F-A361-4F66828E21A1}"/>
                </a:ext>
              </a:extLst>
            </p:cNvPr>
            <p:cNvSpPr/>
            <p:nvPr/>
          </p:nvSpPr>
          <p:spPr>
            <a:xfrm>
              <a:off x="6517788" y="3554345"/>
              <a:ext cx="4744743" cy="69722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9C0B50A6-4F6D-426C-9FCC-D2354CD3EACE}"/>
                </a:ext>
              </a:extLst>
            </p:cNvPr>
            <p:cNvSpPr/>
            <p:nvPr/>
          </p:nvSpPr>
          <p:spPr>
            <a:xfrm>
              <a:off x="6519022" y="4200611"/>
              <a:ext cx="4744743" cy="45719"/>
            </a:xfrm>
            <a:prstGeom prst="rect">
              <a:avLst/>
            </a:prstGeom>
            <a:solidFill>
              <a:schemeClr val="accent3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>
              <a:extLst>
                <a:ext uri="{FF2B5EF4-FFF2-40B4-BE49-F238E27FC236}">
                  <a16:creationId xmlns:a16="http://schemas.microsoft.com/office/drawing/2014/main" id="{2F2C7396-8993-4883-A44C-C2B67FE1936B}"/>
                </a:ext>
              </a:extLst>
            </p:cNvPr>
            <p:cNvSpPr/>
            <p:nvPr/>
          </p:nvSpPr>
          <p:spPr>
            <a:xfrm>
              <a:off x="7432036" y="3549436"/>
              <a:ext cx="1162050" cy="62889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E7E649F9-1F2D-437C-8F4F-31601518EED4}"/>
                </a:ext>
              </a:extLst>
            </p:cNvPr>
            <p:cNvCxnSpPr>
              <a:cxnSpLocks/>
            </p:cNvCxnSpPr>
            <p:nvPr/>
          </p:nvCxnSpPr>
          <p:spPr>
            <a:xfrm>
              <a:off x="8013061" y="3329999"/>
              <a:ext cx="0" cy="3348307"/>
            </a:xfrm>
            <a:prstGeom prst="straightConnector1">
              <a:avLst/>
            </a:prstGeom>
            <a:ln w="1270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41A56F57-D3B2-4E65-8B55-9F89DB0B5024}"/>
                </a:ext>
              </a:extLst>
            </p:cNvPr>
            <p:cNvSpPr/>
            <p:nvPr/>
          </p:nvSpPr>
          <p:spPr>
            <a:xfrm>
              <a:off x="7761349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D8130147-9FEF-4280-A83A-0DED036034C6}"/>
                </a:ext>
              </a:extLst>
            </p:cNvPr>
            <p:cNvSpPr/>
            <p:nvPr/>
          </p:nvSpPr>
          <p:spPr>
            <a:xfrm>
              <a:off x="7368141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F474636C-D5DE-416D-9DEC-7653E2B5B4B2}"/>
                </a:ext>
              </a:extLst>
            </p:cNvPr>
            <p:cNvSpPr/>
            <p:nvPr/>
          </p:nvSpPr>
          <p:spPr>
            <a:xfrm>
              <a:off x="7564745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083F2246-7103-4930-9CCF-CE638FD6DFF6}"/>
                </a:ext>
              </a:extLst>
            </p:cNvPr>
            <p:cNvSpPr/>
            <p:nvPr/>
          </p:nvSpPr>
          <p:spPr>
            <a:xfrm>
              <a:off x="7957953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8E7BB73E-4328-4C4F-AC10-E5A139BEF027}"/>
                </a:ext>
              </a:extLst>
            </p:cNvPr>
            <p:cNvSpPr/>
            <p:nvPr/>
          </p:nvSpPr>
          <p:spPr>
            <a:xfrm>
              <a:off x="8154557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7D6330E3-F843-440C-8BDE-178868ACB78A}"/>
                </a:ext>
              </a:extLst>
            </p:cNvPr>
            <p:cNvSpPr/>
            <p:nvPr/>
          </p:nvSpPr>
          <p:spPr>
            <a:xfrm>
              <a:off x="8351161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id="{E622F98A-2334-4C9B-86BF-74ACE4AA47DB}"/>
                </a:ext>
              </a:extLst>
            </p:cNvPr>
            <p:cNvSpPr/>
            <p:nvPr/>
          </p:nvSpPr>
          <p:spPr>
            <a:xfrm>
              <a:off x="8547764" y="4209533"/>
              <a:ext cx="110218" cy="118713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等腰三角形 64">
              <a:extLst>
                <a:ext uri="{FF2B5EF4-FFF2-40B4-BE49-F238E27FC236}">
                  <a16:creationId xmlns:a16="http://schemas.microsoft.com/office/drawing/2014/main" id="{92778F67-2D11-41A4-8836-64E4128BDD73}"/>
                </a:ext>
              </a:extLst>
            </p:cNvPr>
            <p:cNvSpPr/>
            <p:nvPr/>
          </p:nvSpPr>
          <p:spPr>
            <a:xfrm>
              <a:off x="7898299" y="4371250"/>
              <a:ext cx="234510" cy="1256933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EDCC5EB9-7B7E-491F-9B78-9716CE055550}"/>
                </a:ext>
              </a:extLst>
            </p:cNvPr>
            <p:cNvSpPr txBox="1"/>
            <p:nvPr/>
          </p:nvSpPr>
          <p:spPr>
            <a:xfrm>
              <a:off x="9976009" y="3564404"/>
              <a:ext cx="82534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>
                  <a:latin typeface="PingFang SC"/>
                </a:rPr>
                <a:t>MgF</a:t>
              </a:r>
              <a:r>
                <a:rPr lang="en-US" altLang="zh-CN" sz="1600" b="1" baseline="-25000">
                  <a:latin typeface="PingFang SC"/>
                </a:rPr>
                <a:t>2</a:t>
              </a:r>
              <a:endParaRPr lang="zh-CN" altLang="en-US" sz="1600" baseline="-25000"/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BE1B0D1B-C512-4E5E-AF4F-4DF74EA201BA}"/>
                </a:ext>
              </a:extLst>
            </p:cNvPr>
            <p:cNvSpPr txBox="1"/>
            <p:nvPr/>
          </p:nvSpPr>
          <p:spPr>
            <a:xfrm>
              <a:off x="9341065" y="3887737"/>
              <a:ext cx="163873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PingFang SC"/>
                </a:rPr>
                <a:t>Photocathode</a:t>
              </a:r>
              <a:endParaRPr lang="zh-CN" altLang="en-US" sz="1600" baseline="-25000" dirty="0"/>
            </a:p>
          </p:txBody>
        </p:sp>
        <p:cxnSp>
          <p:nvCxnSpPr>
            <p:cNvPr id="70" name="直接箭头连接符 69">
              <a:extLst>
                <a:ext uri="{FF2B5EF4-FFF2-40B4-BE49-F238E27FC236}">
                  <a16:creationId xmlns:a16="http://schemas.microsoft.com/office/drawing/2014/main" id="{ED32CA83-EC5A-46E2-9C46-659431EBDEC9}"/>
                </a:ext>
              </a:extLst>
            </p:cNvPr>
            <p:cNvCxnSpPr/>
            <p:nvPr/>
          </p:nvCxnSpPr>
          <p:spPr>
            <a:xfrm flipH="1">
              <a:off x="9236824" y="4153009"/>
              <a:ext cx="208399" cy="8330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D21FDAC4-28FA-43C3-8921-C61D2A25034A}"/>
                </a:ext>
              </a:extLst>
            </p:cNvPr>
            <p:cNvSpPr txBox="1"/>
            <p:nvPr/>
          </p:nvSpPr>
          <p:spPr>
            <a:xfrm>
              <a:off x="7070166" y="4143580"/>
              <a:ext cx="8013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b="1">
                  <a:latin typeface="PingFang SC"/>
                </a:rPr>
                <a:t>e</a:t>
              </a:r>
              <a:r>
                <a:rPr lang="en-US" altLang="zh-CN" sz="1800" b="1" baseline="30000">
                  <a:latin typeface="PingFang SC"/>
                </a:rPr>
                <a:t>-</a:t>
              </a:r>
              <a:endParaRPr lang="zh-CN" altLang="en-US" sz="1800" baseline="30000"/>
            </a:p>
          </p:txBody>
        </p: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04AD10E7-0BE7-42BD-B2F5-6CB1C67B397A}"/>
                </a:ext>
              </a:extLst>
            </p:cNvPr>
            <p:cNvCxnSpPr>
              <a:cxnSpLocks/>
            </p:cNvCxnSpPr>
            <p:nvPr/>
          </p:nvCxnSpPr>
          <p:spPr>
            <a:xfrm>
              <a:off x="8986838" y="4268889"/>
              <a:ext cx="0" cy="85079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E78AE37C-B9F7-4798-8A67-8ABC518DF4C1}"/>
                </a:ext>
              </a:extLst>
            </p:cNvPr>
            <p:cNvSpPr txBox="1"/>
            <p:nvPr/>
          </p:nvSpPr>
          <p:spPr>
            <a:xfrm>
              <a:off x="9003921" y="4475765"/>
              <a:ext cx="163873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>
                  <a:latin typeface="PingFang SC"/>
                </a:rPr>
                <a:t>Drift gap</a:t>
              </a:r>
              <a:endParaRPr lang="zh-CN" altLang="en-US" sz="1600" baseline="-25000"/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BCCE8B2B-A035-421A-A065-E34F8DF9CDD9}"/>
                </a:ext>
              </a:extLst>
            </p:cNvPr>
            <p:cNvSpPr txBox="1"/>
            <p:nvPr/>
          </p:nvSpPr>
          <p:spPr>
            <a:xfrm>
              <a:off x="8096088" y="3268062"/>
              <a:ext cx="181943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>
                  <a:latin typeface="PingFang SC"/>
                </a:rPr>
                <a:t>Charged particle</a:t>
              </a:r>
              <a:endParaRPr lang="zh-CN" altLang="en-US" sz="1600" baseline="-25000"/>
            </a:p>
          </p:txBody>
        </p:sp>
      </p:grpSp>
    </p:spTree>
    <p:extLst>
      <p:ext uri="{BB962C8B-B14F-4D97-AF65-F5344CB8AC3E}">
        <p14:creationId xmlns:p14="http://schemas.microsoft.com/office/powerpoint/2010/main" val="476557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96CC9FC-B30D-4E84-B4AD-DF790179A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96390"/>
            <a:ext cx="10557546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Design of 12cm×12cm Picosec-</a:t>
            </a:r>
            <a:r>
              <a:rPr kumimoji="1"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DB4662CD-324B-4526-BF7D-B4A53BBE74F1}"/>
              </a:ext>
            </a:extLst>
          </p:cNvPr>
          <p:cNvGrpSpPr/>
          <p:nvPr/>
        </p:nvGrpSpPr>
        <p:grpSpPr>
          <a:xfrm>
            <a:off x="373525" y="4741975"/>
            <a:ext cx="11736082" cy="1604867"/>
            <a:chOff x="373525" y="4432406"/>
            <a:chExt cx="11736082" cy="1604867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FE2BD15F-A8FB-469E-A07F-CCA1D28E8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525" y="4449518"/>
              <a:ext cx="2867503" cy="1587755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5C23D1DF-A8B5-4713-BA59-ECDE46144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516" y="4432406"/>
              <a:ext cx="2688489" cy="151807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B3C86682-B3BF-48B1-9472-AC17EFF32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2493" y="4449518"/>
              <a:ext cx="2727626" cy="1518072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BC0BB873-4D3C-4411-8129-98A09262F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81607" y="4450090"/>
              <a:ext cx="2728000" cy="1516928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3B1A58C8-8DB2-437F-A094-EB372696A418}"/>
              </a:ext>
            </a:extLst>
          </p:cNvPr>
          <p:cNvGrpSpPr/>
          <p:nvPr/>
        </p:nvGrpSpPr>
        <p:grpSpPr>
          <a:xfrm>
            <a:off x="396204" y="2181099"/>
            <a:ext cx="11708402" cy="1557471"/>
            <a:chOff x="396204" y="1871530"/>
            <a:chExt cx="11708402" cy="155747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EB295C81-C91C-46AE-8FAE-1BE27859C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7793" y="1871531"/>
              <a:ext cx="2816813" cy="155747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D220EB78-4F52-473E-A975-A289513A2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0426" y="1871530"/>
              <a:ext cx="2770447" cy="153719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F91DA07D-E3E5-4DA4-8400-9AD4C2C50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0583" y="1879821"/>
              <a:ext cx="2782923" cy="1500975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7CCE7397-D639-469F-8AC0-5DA1CBA12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04" y="1871531"/>
              <a:ext cx="2742609" cy="1509265"/>
            </a:xfrm>
            <a:prstGeom prst="rect">
              <a:avLst/>
            </a:prstGeom>
          </p:spPr>
        </p:pic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98DB4C7E-8F76-4D96-9C66-9C89D25F1F53}"/>
              </a:ext>
            </a:extLst>
          </p:cNvPr>
          <p:cNvSpPr txBox="1"/>
          <p:nvPr/>
        </p:nvSpPr>
        <p:spPr>
          <a:xfrm>
            <a:off x="587661" y="1811767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/>
              <a:t>1. Stainless steel frame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3A39F34-B52E-4EA3-8A0B-A4E9683BF26A}"/>
              </a:ext>
            </a:extLst>
          </p:cNvPr>
          <p:cNvSpPr txBox="1"/>
          <p:nvPr/>
        </p:nvSpPr>
        <p:spPr>
          <a:xfrm>
            <a:off x="3550394" y="1811767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/>
              <a:t>2. Spacer</a:t>
            </a:r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8C79664-5ED8-46D3-85FB-3479AC004721}"/>
              </a:ext>
            </a:extLst>
          </p:cNvPr>
          <p:cNvSpPr txBox="1"/>
          <p:nvPr/>
        </p:nvSpPr>
        <p:spPr>
          <a:xfrm>
            <a:off x="8029181" y="1811767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/>
              <a:t>3. </a:t>
            </a:r>
            <a:r>
              <a:rPr lang="en-US" altLang="zh-CN" sz="1800" b="1" dirty="0">
                <a:sym typeface="Symbol" panose="05050102010706020507" pitchFamily="18" charset="2"/>
              </a:rPr>
              <a:t>RGroove PCB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1C851DED-DFB3-4FE8-890B-22F07526997E}"/>
              </a:ext>
            </a:extLst>
          </p:cNvPr>
          <p:cNvSpPr txBox="1"/>
          <p:nvPr/>
        </p:nvSpPr>
        <p:spPr>
          <a:xfrm>
            <a:off x="587661" y="4209338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/>
              <a:t>4. Inner FR4 frame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3CEA9AAD-116B-4DDF-BCB4-1AFEEFDE0365}"/>
              </a:ext>
            </a:extLst>
          </p:cNvPr>
          <p:cNvSpPr txBox="1"/>
          <p:nvPr/>
        </p:nvSpPr>
        <p:spPr>
          <a:xfrm>
            <a:off x="3607145" y="4209338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/>
              <a:t>5. MgF</a:t>
            </a:r>
            <a:r>
              <a:rPr lang="en-US" altLang="zh-CN" sz="1800" b="1" baseline="-25000"/>
              <a:t>2</a:t>
            </a:r>
            <a:r>
              <a:rPr lang="en-US" altLang="zh-CN" sz="1800" b="1"/>
              <a:t> Crystals</a:t>
            </a:r>
            <a:endParaRPr lang="zh-CN" altLang="en-US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B3CF668-0D23-49C0-93F8-9EC6A449358F}"/>
              </a:ext>
            </a:extLst>
          </p:cNvPr>
          <p:cNvSpPr txBox="1"/>
          <p:nvPr/>
        </p:nvSpPr>
        <p:spPr>
          <a:xfrm>
            <a:off x="6182809" y="4229611"/>
            <a:ext cx="3356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/>
              <a:t>6. Hard fixer + soft cushion sheet 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EE1464E-0E94-408A-A488-9DC7B87D654B}"/>
              </a:ext>
            </a:extLst>
          </p:cNvPr>
          <p:cNvSpPr txBox="1"/>
          <p:nvPr/>
        </p:nvSpPr>
        <p:spPr>
          <a:xfrm>
            <a:off x="9325027" y="4229611"/>
            <a:ext cx="2439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/>
              <a:t>7. Window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47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9925545-1451-47F3-A4CC-BB1009490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96390"/>
            <a:ext cx="10868696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Readout of 12cm×12cm Picosec-</a:t>
            </a: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AF8FCA51-800F-49C0-9CF7-AEC7D63244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1" y="2958887"/>
            <a:ext cx="6631995" cy="3605213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F828C87B-40F1-4E53-9AA8-C2B69320D208}"/>
              </a:ext>
            </a:extLst>
          </p:cNvPr>
          <p:cNvSpPr txBox="1"/>
          <p:nvPr/>
        </p:nvSpPr>
        <p:spPr>
          <a:xfrm>
            <a:off x="890748" y="1511915"/>
            <a:ext cx="99882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No spring contact pin used to avoid PCB deformation caused by the force of pins;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FPC connectors and flexible PCB are used for readout;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/>
              <a:t>Board-To-Board connectors are used to fix the readout PCB;</a:t>
            </a: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8879BEF6-2962-4C3F-8A7D-486C2544253E}"/>
              </a:ext>
            </a:extLst>
          </p:cNvPr>
          <p:cNvSpPr/>
          <p:nvPr/>
        </p:nvSpPr>
        <p:spPr>
          <a:xfrm rot="1000691">
            <a:off x="4459653" y="4201511"/>
            <a:ext cx="985838" cy="4677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759D95E7-FD78-4A70-9B46-65F7EE0BAE16}"/>
              </a:ext>
            </a:extLst>
          </p:cNvPr>
          <p:cNvCxnSpPr>
            <a:cxnSpLocks/>
          </p:cNvCxnSpPr>
          <p:nvPr/>
        </p:nvCxnSpPr>
        <p:spPr>
          <a:xfrm flipV="1">
            <a:off x="5491870" y="4435362"/>
            <a:ext cx="1423280" cy="128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3CC9AB4C-1F5E-4390-8DD8-785DFD43AC67}"/>
              </a:ext>
            </a:extLst>
          </p:cNvPr>
          <p:cNvGrpSpPr/>
          <p:nvPr/>
        </p:nvGrpSpPr>
        <p:grpSpPr>
          <a:xfrm>
            <a:off x="7028791" y="2952751"/>
            <a:ext cx="4516590" cy="3605212"/>
            <a:chOff x="7028791" y="2952751"/>
            <a:chExt cx="4516590" cy="3605212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D5524593-B1BD-4FF1-9758-EE6BD8C333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847"/>
            <a:stretch/>
          </p:blipFill>
          <p:spPr>
            <a:xfrm>
              <a:off x="7028791" y="2952751"/>
              <a:ext cx="4516590" cy="3605212"/>
            </a:xfrm>
            <a:prstGeom prst="rect">
              <a:avLst/>
            </a:prstGeom>
          </p:spPr>
        </p:pic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A97D9706-1109-4DD4-8437-995C8FE833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20549" y="5424305"/>
              <a:ext cx="367968" cy="41244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DBA12E6C-3A9E-4166-BC5E-B8C858703C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44573" y="5924927"/>
              <a:ext cx="55195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9D8DD0EE-B9A8-4399-A35F-3C33EAC441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58239" y="6079862"/>
              <a:ext cx="1471611" cy="31503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BC366339-AFB1-4204-B2CC-D9D7C82F14E4}"/>
                </a:ext>
              </a:extLst>
            </p:cNvPr>
            <p:cNvSpPr txBox="1"/>
            <p:nvPr/>
          </p:nvSpPr>
          <p:spPr>
            <a:xfrm>
              <a:off x="7729665" y="4386024"/>
              <a:ext cx="20571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b="1">
                  <a:solidFill>
                    <a:srgbClr val="00B050"/>
                  </a:solidFill>
                  <a:latin typeface="PingFang SC"/>
                </a:rPr>
                <a:t>FPC connectors</a:t>
              </a:r>
              <a:endParaRPr lang="zh-CN" altLang="en-US">
                <a:solidFill>
                  <a:srgbClr val="00B050"/>
                </a:solidFill>
              </a:endParaRPr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1D3C391B-55A6-4AE9-914C-6F4306DAA3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26814" y="4776947"/>
              <a:ext cx="450449" cy="451736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552A9F4D-37AA-451F-9B9E-E6F0E53EFC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33510" y="4676775"/>
              <a:ext cx="1343753" cy="93453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097FED0B-BEDF-4EC9-A070-6EFB71CE4AB8}"/>
              </a:ext>
            </a:extLst>
          </p:cNvPr>
          <p:cNvSpPr txBox="1"/>
          <p:nvPr/>
        </p:nvSpPr>
        <p:spPr>
          <a:xfrm>
            <a:off x="10001502" y="5748566"/>
            <a:ext cx="2057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>
                <a:solidFill>
                  <a:srgbClr val="00B050"/>
                </a:solidFill>
                <a:latin typeface="PingFang SC"/>
              </a:rPr>
              <a:t>Board-to-board connectors</a:t>
            </a:r>
            <a:endParaRPr lang="zh-CN" alt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393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96CC9FC-B30D-4E84-B4AD-DF790179A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04" y="102527"/>
            <a:ext cx="10353798" cy="914768"/>
          </a:xfrm>
        </p:spPr>
        <p:txBody>
          <a:bodyPr>
            <a:normAutofit fontScale="90000"/>
          </a:bodyPr>
          <a:lstStyle/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Principle verification of Picosec-</a:t>
            </a:r>
            <a:r>
              <a:rPr kumimoji="1"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07B7F9C-9F90-4A52-91D8-6794D8FDC6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74" y="2002463"/>
            <a:ext cx="3829050" cy="38036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B090B4B-2BED-4E9F-B5D3-16AC80CA00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02" y="2005485"/>
            <a:ext cx="6746047" cy="380062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9249B42-521A-443E-800E-EBAA7F69B8B0}"/>
              </a:ext>
            </a:extLst>
          </p:cNvPr>
          <p:cNvSpPr txBox="1"/>
          <p:nvPr/>
        </p:nvSpPr>
        <p:spPr>
          <a:xfrm>
            <a:off x="589284" y="1502888"/>
            <a:ext cx="111447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PingFang SC"/>
              </a:rPr>
              <a:t>Before the manufacturing of large detector</a:t>
            </a:r>
            <a:r>
              <a:rPr lang="en-US" altLang="zh-CN" sz="2000" b="1" dirty="0">
                <a:latin typeface="PingFang SC"/>
                <a:sym typeface="Symbol" panose="05050102010706020507" pitchFamily="18" charset="2"/>
              </a:rPr>
              <a:t>, we </a:t>
            </a:r>
            <a:r>
              <a:rPr lang="en-US" altLang="zh-CN" sz="2000" b="1">
                <a:latin typeface="PingFang SC"/>
                <a:sym typeface="Symbol" panose="05050102010706020507" pitchFamily="18" charset="2"/>
              </a:rPr>
              <a:t>should use small </a:t>
            </a:r>
            <a:r>
              <a:rPr lang="en-US" altLang="zh-CN" sz="2000" b="1" dirty="0">
                <a:latin typeface="PingFang SC"/>
                <a:sym typeface="Symbol" panose="05050102010706020507" pitchFamily="18" charset="2"/>
              </a:rPr>
              <a:t>ones to do the principle verification</a:t>
            </a:r>
            <a:r>
              <a:rPr lang="en-US" altLang="zh-CN" sz="2000" b="1" dirty="0">
                <a:latin typeface="PingFang SC"/>
              </a:rPr>
              <a:t>;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C91B40B-071A-4773-9E8F-DFE75895D139}"/>
              </a:ext>
            </a:extLst>
          </p:cNvPr>
          <p:cNvSpPr txBox="1"/>
          <p:nvPr/>
        </p:nvSpPr>
        <p:spPr>
          <a:xfrm>
            <a:off x="1063089" y="5905574"/>
            <a:ext cx="10376435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C00000"/>
                </a:solidFill>
                <a:latin typeface="PingFang SC"/>
              </a:rPr>
              <a:t>Active area is 24mm×24mm, readout </a:t>
            </a:r>
            <a:r>
              <a:rPr lang="en-US" altLang="zh-CN" b="1">
                <a:solidFill>
                  <a:srgbClr val="C00000"/>
                </a:solidFill>
                <a:latin typeface="PingFang SC"/>
              </a:rPr>
              <a:t>by a round </a:t>
            </a:r>
            <a:r>
              <a:rPr lang="en-US" altLang="zh-CN" b="1" dirty="0">
                <a:solidFill>
                  <a:srgbClr val="C00000"/>
                </a:solidFill>
                <a:latin typeface="PingFang SC"/>
              </a:rPr>
              <a:t>pad with 10mm diameter;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C00000"/>
                </a:solidFill>
                <a:latin typeface="PingFang SC"/>
                <a:sym typeface="Symbol" panose="05050102010706020507" pitchFamily="18" charset="2"/>
              </a:rPr>
              <a:t>75m APICAL used, the corresponding width of groove is 90m, pitch is 140m</a:t>
            </a:r>
            <a:r>
              <a:rPr lang="en-US" altLang="zh-CN" b="1" dirty="0">
                <a:solidFill>
                  <a:srgbClr val="C00000"/>
                </a:solidFill>
                <a:latin typeface="PingFang SC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36913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66E025C7-07ED-4B41-82DF-B1195F90C434}"/>
              </a:ext>
            </a:extLst>
          </p:cNvPr>
          <p:cNvSpPr txBox="1">
            <a:spLocks/>
          </p:cNvSpPr>
          <p:nvPr/>
        </p:nvSpPr>
        <p:spPr>
          <a:xfrm>
            <a:off x="396204" y="96390"/>
            <a:ext cx="10353798" cy="91476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 latinLnBrk="1">
              <a:lnSpc>
                <a:spcPct val="150000"/>
              </a:lnSpc>
              <a:spcAft>
                <a:spcPct val="0"/>
              </a:spcAft>
            </a:pPr>
            <a:r>
              <a:rPr kumimoji="1" lang="en-US" altLang="zh-CN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</a:rPr>
              <a:t>Production of Picosec-</a:t>
            </a:r>
            <a:r>
              <a:rPr kumimoji="1"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Yu Gothic UI Light" panose="020B0300000000000000" pitchFamily="34" charset="-128"/>
                <a:sym typeface="Symbol" panose="05050102010706020507" pitchFamily="18" charset="2"/>
              </a:rPr>
              <a:t>RGroove prototype</a:t>
            </a:r>
            <a:endParaRPr kumimoji="1" lang="en-US" altLang="zh-CN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4AF76FB-67E4-46B4-9BB9-2B38C27709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925" y="1773147"/>
            <a:ext cx="2922734" cy="221064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2A33830-CD28-404D-B681-1402D7C5C98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27" y="1782433"/>
            <a:ext cx="2922734" cy="2201360"/>
          </a:xfrm>
          <a:prstGeom prst="rect">
            <a:avLst/>
          </a:prstGeom>
          <a:noFill/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1714FCBD-2894-4C17-9D25-E9381AB2B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4830" y="4862835"/>
            <a:ext cx="3337443" cy="1526935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5D72042E-8CCF-4A1F-A78B-0303C7D4B708}"/>
              </a:ext>
            </a:extLst>
          </p:cNvPr>
          <p:cNvGrpSpPr/>
          <p:nvPr/>
        </p:nvGrpSpPr>
        <p:grpSpPr>
          <a:xfrm rot="10800000">
            <a:off x="4103082" y="4262004"/>
            <a:ext cx="2646419" cy="382667"/>
            <a:chOff x="789261" y="1986006"/>
            <a:chExt cx="3024437" cy="1276686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241D0ED7-D79C-4EFA-A37D-6D108488CE6E}"/>
                </a:ext>
              </a:extLst>
            </p:cNvPr>
            <p:cNvSpPr/>
            <p:nvPr/>
          </p:nvSpPr>
          <p:spPr>
            <a:xfrm>
              <a:off x="789261" y="1986006"/>
              <a:ext cx="3024437" cy="1276686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67A03501-0550-41E2-9BBA-E86B241A0509}"/>
                </a:ext>
              </a:extLst>
            </p:cNvPr>
            <p:cNvSpPr/>
            <p:nvPr/>
          </p:nvSpPr>
          <p:spPr>
            <a:xfrm>
              <a:off x="963126" y="1986006"/>
              <a:ext cx="638147" cy="72691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8401D9BD-B4DE-4A8D-8DD0-77B67F96407E}"/>
                </a:ext>
              </a:extLst>
            </p:cNvPr>
            <p:cNvSpPr/>
            <p:nvPr/>
          </p:nvSpPr>
          <p:spPr>
            <a:xfrm>
              <a:off x="1982405" y="1986006"/>
              <a:ext cx="638147" cy="72691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25D4FA5-8642-4D51-AEFA-6F451DE6263D}"/>
                </a:ext>
              </a:extLst>
            </p:cNvPr>
            <p:cNvSpPr/>
            <p:nvPr/>
          </p:nvSpPr>
          <p:spPr>
            <a:xfrm>
              <a:off x="3001684" y="1986006"/>
              <a:ext cx="638147" cy="72691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E4A9F97-A2E2-4FCE-875C-6D248D6D827D}"/>
              </a:ext>
            </a:extLst>
          </p:cNvPr>
          <p:cNvGrpSpPr/>
          <p:nvPr/>
        </p:nvGrpSpPr>
        <p:grpSpPr>
          <a:xfrm>
            <a:off x="484960" y="4723238"/>
            <a:ext cx="2952202" cy="382669"/>
            <a:chOff x="1730866" y="2707379"/>
            <a:chExt cx="5695837" cy="66086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A970F12B-9CE6-46B2-A56A-322D0F88BF4C}"/>
                </a:ext>
              </a:extLst>
            </p:cNvPr>
            <p:cNvSpPr/>
            <p:nvPr/>
          </p:nvSpPr>
          <p:spPr>
            <a:xfrm rot="10800000">
              <a:off x="1730866" y="2761767"/>
              <a:ext cx="5695055" cy="43806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A208AE1C-DD48-45A8-B302-8E95FF6CF802}"/>
                </a:ext>
              </a:extLst>
            </p:cNvPr>
            <p:cNvSpPr/>
            <p:nvPr/>
          </p:nvSpPr>
          <p:spPr>
            <a:xfrm rot="10800000">
              <a:off x="1730867" y="3247273"/>
              <a:ext cx="5695055" cy="12097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3845452D-6A03-4F93-AEFE-371F2E9600C2}"/>
                </a:ext>
              </a:extLst>
            </p:cNvPr>
            <p:cNvSpPr/>
            <p:nvPr/>
          </p:nvSpPr>
          <p:spPr>
            <a:xfrm rot="10800000">
              <a:off x="1730868" y="2707379"/>
              <a:ext cx="5695055" cy="533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E9A4F70F-F440-47DE-B5BE-6FF3746477F5}"/>
                </a:ext>
              </a:extLst>
            </p:cNvPr>
            <p:cNvSpPr/>
            <p:nvPr/>
          </p:nvSpPr>
          <p:spPr>
            <a:xfrm rot="10800000">
              <a:off x="1731648" y="3202279"/>
              <a:ext cx="5695055" cy="36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1253B104-B25F-4421-83C8-D69F65313327}"/>
              </a:ext>
            </a:extLst>
          </p:cNvPr>
          <p:cNvSpPr txBox="1"/>
          <p:nvPr/>
        </p:nvSpPr>
        <p:spPr>
          <a:xfrm>
            <a:off x="1196880" y="1370156"/>
            <a:ext cx="165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@LICP, Lanzhou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A1564125-9BB8-4604-B4A4-8C3D592352FA}"/>
              </a:ext>
            </a:extLst>
          </p:cNvPr>
          <p:cNvSpPr txBox="1"/>
          <p:nvPr/>
        </p:nvSpPr>
        <p:spPr>
          <a:xfrm>
            <a:off x="4541222" y="1366944"/>
            <a:ext cx="1814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@Yixing Fastprint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606FCC4-D2CD-45F5-8E51-EC1C6BF5619F}"/>
              </a:ext>
            </a:extLst>
          </p:cNvPr>
          <p:cNvSpPr txBox="1"/>
          <p:nvPr/>
        </p:nvSpPr>
        <p:spPr>
          <a:xfrm>
            <a:off x="4813604" y="4259233"/>
            <a:ext cx="1259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highlight>
                  <a:srgbClr val="FFFF00"/>
                </a:highlight>
              </a:rPr>
              <a:t>Readout PCB</a:t>
            </a:r>
            <a:endParaRPr lang="zh-CN" altLang="en-US" sz="1600" dirty="0">
              <a:highlight>
                <a:srgbClr val="FFFF00"/>
              </a:highlight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EE8A14D-78A0-4EE4-B373-34B31D0DBE22}"/>
              </a:ext>
            </a:extLst>
          </p:cNvPr>
          <p:cNvSpPr txBox="1"/>
          <p:nvPr/>
        </p:nvSpPr>
        <p:spPr>
          <a:xfrm>
            <a:off x="861215" y="5948289"/>
            <a:ext cx="2243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000" b="1" dirty="0">
                <a:ea typeface="Yu Gothic UI Light" panose="020B0300000000000000" pitchFamily="34" charset="-128"/>
                <a:cs typeface="+mj-cs"/>
              </a:rPr>
              <a:t>1. Etching substrate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8CDA05D-B978-444C-8387-68DA5E02935B}"/>
              </a:ext>
            </a:extLst>
          </p:cNvPr>
          <p:cNvSpPr txBox="1"/>
          <p:nvPr/>
        </p:nvSpPr>
        <p:spPr>
          <a:xfrm>
            <a:off x="1248895" y="5330599"/>
            <a:ext cx="1225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cs typeface="Arial" panose="020B0604020202020204" pitchFamily="34" charset="0"/>
              </a:rPr>
              <a:t>DLC-PI-Cu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E2F8670B-39AA-49CD-A4FA-8B6CBABA9B3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46" y="1928187"/>
            <a:ext cx="4704725" cy="1864475"/>
          </a:xfrm>
          <a:prstGeom prst="rect">
            <a:avLst/>
          </a:prstGeom>
          <a:noFill/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7C8B2D3A-5FBB-4F9D-BCC8-1A4EC41745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7197" y="4198692"/>
            <a:ext cx="2811788" cy="2169093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8E99A854-3762-4FED-BAC5-C5E9195A1188}"/>
              </a:ext>
            </a:extLst>
          </p:cNvPr>
          <p:cNvSpPr txBox="1"/>
          <p:nvPr/>
        </p:nvSpPr>
        <p:spPr>
          <a:xfrm>
            <a:off x="9113279" y="6389770"/>
            <a:ext cx="12146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3. Etching</a:t>
            </a:r>
            <a:endParaRPr lang="zh-CN" altLang="en-US" sz="2400" b="1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D0C14FA0-3BAF-4799-8777-1155C2FED3AA}"/>
              </a:ext>
            </a:extLst>
          </p:cNvPr>
          <p:cNvSpPr txBox="1"/>
          <p:nvPr/>
        </p:nvSpPr>
        <p:spPr>
          <a:xfrm>
            <a:off x="9276080" y="1394390"/>
            <a:ext cx="87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@USTC</a:t>
            </a:r>
            <a:endParaRPr lang="zh-CN" altLang="en-US" dirty="0">
              <a:highlight>
                <a:srgbClr val="FFFF00"/>
              </a:highlight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820D3848-5A64-42D2-9222-8D5F8F3A0616}"/>
              </a:ext>
            </a:extLst>
          </p:cNvPr>
          <p:cNvSpPr txBox="1"/>
          <p:nvPr/>
        </p:nvSpPr>
        <p:spPr>
          <a:xfrm>
            <a:off x="4625013" y="6407878"/>
            <a:ext cx="1636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2. Lamination</a:t>
            </a:r>
            <a:endParaRPr lang="zh-CN" altLang="en-US" sz="2000" b="1" dirty="0"/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84DE343E-FC65-4AB4-8373-97A49539232C}"/>
              </a:ext>
            </a:extLst>
          </p:cNvPr>
          <p:cNvCxnSpPr/>
          <p:nvPr/>
        </p:nvCxnSpPr>
        <p:spPr>
          <a:xfrm>
            <a:off x="396204" y="4062754"/>
            <a:ext cx="1152619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751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6b6d17f1-756f-459c-b9fc-4bd0def0f59f"/>
  <p:tag name="COMMONDATA" val="eyJoZGlkIjoiNDA5NjI5OTNhZDVmNTA4MjI5ZjRiNWEyOTg2ZTI3N2QifQ=="/>
</p:tagLst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42447</TotalTime>
  <Words>786</Words>
  <Application>Microsoft Office PowerPoint</Application>
  <PresentationFormat>宽屏</PresentationFormat>
  <Paragraphs>131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PingFang SC</vt:lpstr>
      <vt:lpstr>Yu Gothic UI Light</vt:lpstr>
      <vt:lpstr>等线</vt:lpstr>
      <vt:lpstr>Arial</vt:lpstr>
      <vt:lpstr>Calibri</vt:lpstr>
      <vt:lpstr>Cambria Math</vt:lpstr>
      <vt:lpstr>Times</vt:lpstr>
      <vt:lpstr>Wingdings</vt:lpstr>
      <vt:lpstr>主题1</vt:lpstr>
      <vt:lpstr>PowerPoint 演示文稿</vt:lpstr>
      <vt:lpstr>Deformation in picosec-MM </vt:lpstr>
      <vt:lpstr>Another possible solution</vt:lpstr>
      <vt:lpstr>PowerPoint 演示文稿</vt:lpstr>
      <vt:lpstr>Why RGroove?</vt:lpstr>
      <vt:lpstr>Design of 12cm×12cm Picosec-RGroove</vt:lpstr>
      <vt:lpstr>Readout of 12cm×12cm Picosec-RGroove</vt:lpstr>
      <vt:lpstr>Principle verification of Picosec-RGroove</vt:lpstr>
      <vt:lpstr>PowerPoint 演示文稿</vt:lpstr>
      <vt:lpstr>PowerPoint 演示文稿</vt:lpstr>
      <vt:lpstr>PowerPoint 演示文稿</vt:lpstr>
      <vt:lpstr>PowerPoint 演示文稿</vt:lpstr>
      <vt:lpstr>Waveform of Picosec-RGroove prototype </vt:lpstr>
      <vt:lpstr>Analysis of PICOSEC data  </vt:lpstr>
      <vt:lpstr>Preliminary results </vt:lpstr>
      <vt:lpstr>Summary &amp; Outlook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Bosons</dc:creator>
  <cp:lastModifiedBy>Yi Zhou</cp:lastModifiedBy>
  <cp:revision>786</cp:revision>
  <dcterms:created xsi:type="dcterms:W3CDTF">2023-06-16T09:24:00Z</dcterms:created>
  <dcterms:modified xsi:type="dcterms:W3CDTF">2025-06-18T06:09:04Z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FC4776AA159F4671A39716E7B8E0F316_12</vt:lpwstr>
  </property>
  <property fmtid="{D5CDD505-2E9C-101B-9397-08002B2CF9AE}" pid="3" name="KSOProductBuildVer">
    <vt:lpwstr>2052-11.1.0.14036</vt:lpwstr>
  </property>
</Properties>
</file>