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1" r:id="rId2"/>
  </p:sldMasterIdLst>
  <p:notesMasterIdLst>
    <p:notesMasterId r:id="rId6"/>
  </p:notesMasterIdLst>
  <p:sldIdLst>
    <p:sldId id="297" r:id="rId3"/>
    <p:sldId id="256" r:id="rId4"/>
    <p:sldId id="29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8988C4-E2CA-4B92-9376-29A7160454F9}" v="5" dt="2024-04-25T06:56:20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27"/>
  </p:normalViewPr>
  <p:slideViewPr>
    <p:cSldViewPr snapToGrid="0">
      <p:cViewPr varScale="1">
        <p:scale>
          <a:sx n="98" d="100"/>
          <a:sy n="98" d="100"/>
        </p:scale>
        <p:origin x="107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888A6-73F5-442C-920B-3966FE9E163D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D6FEF-300F-4ED5-B310-54C54491C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9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511AB5-A424-4667-9C27-C936C2A60C57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8089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C5073-D9F4-4ECE-8552-A2E3BD67F119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4739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3C8272-687C-4121-B338-7D58CB56356A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11506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27A730-8236-4500-B404-A1A43DE947F1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55088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ABA8BB-1C53-459E-A037-8B7E8E8AC879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422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EE17C3-3C70-4A4C-B5E0-2497EA7AA58B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21205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97649C-F632-4D60-ADE9-7CBEF253F4F0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974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EF8DFD-EB0F-4761-83E5-A2FDF527DDFC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218612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63CC2-E41F-4789-8057-3E16B5E87ED9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68404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AD647A-85D3-4B51-9378-DABC576D729D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509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D4BE3-F1AD-416B-8681-61527F9B268A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0373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5B1733-0A66-493E-9B08-515E137B3421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8209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home.cern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588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214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716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372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76A3-9616-4CD9-864E-FB6097DB328C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6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FEA2-C22A-40A3-8972-A0E4838828C3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7753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396C-F64D-4770-819B-D423EF87D783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183259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D30E92-0DBA-44D2-B1D0-62CBD412ECA6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68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BD85-9523-4776-861E-5D5BCB4205C6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29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41C57-EBB6-4FDF-9BB0-FF1E0385F04E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1633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03750-593D-4BF8-B42A-902ACF3426F2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73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1F52EF-C475-4C3C-89AC-827D8CEFDD7D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2339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2AD543-A0C7-40AB-9262-A1B2E99B2D9A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664503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0222C5-1E07-4FBD-ACAF-DE446969DB40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101544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AA420EE-F3F7-4920-A1EE-673639F9873E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05829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7B21BC2-0DCD-4858-BE4E-4814D4D2E4EB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687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9FA4AF4-C97E-4BE8-9C67-F79B677F7B2D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7749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14B509-F242-4732-85E5-2A86DE8E2CA9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07326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7A225A5-47EC-4929-98B8-436E8D7DD83F}" type="datetime1">
              <a:rPr lang="en-US" smtClean="0"/>
              <a:t>6/19/2025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DRD1 VMM3a/SRS Telescopes - L. Scharenberg, K.J.Floethner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24319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84ACC6-FB99-4C2D-AF04-9547AE88CE4C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22703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0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521595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0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Text titlu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Text titlu</a:t>
            </a:r>
          </a:p>
        </p:txBody>
      </p:sp>
      <p:sp>
        <p:nvSpPr>
          <p:cNvPr id="22" name="Nivel corp unu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23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418462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/>
            </a:lvl1pPr>
          </a:lstStyle>
          <a:p>
            <a:r>
              <a:t>Click to edit Master title style</a:t>
            </a:r>
          </a:p>
        </p:txBody>
      </p:sp>
      <p:sp>
        <p:nvSpPr>
          <p:cNvPr id="31" name="Nivel corp unu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/>
          <a:lstStyle>
            <a:lvl1pPr>
              <a:defRPr sz="1700">
                <a:solidFill>
                  <a:srgbClr val="2F2F2F"/>
                </a:solidFill>
              </a:defRPr>
            </a:lvl1pPr>
            <a:lvl2pPr marL="0" indent="457200">
              <a:buSzTx/>
              <a:buNone/>
              <a:defRPr sz="1700">
                <a:solidFill>
                  <a:srgbClr val="2F2F2F"/>
                </a:solidFill>
              </a:defRPr>
            </a:lvl2pPr>
            <a:lvl3pPr marL="0" indent="914400">
              <a:buSzTx/>
              <a:buNone/>
              <a:defRPr sz="1700">
                <a:solidFill>
                  <a:srgbClr val="2F2F2F"/>
                </a:solidFill>
              </a:defRPr>
            </a:lvl3pPr>
            <a:lvl4pPr marL="0" indent="1371600">
              <a:buSzTx/>
              <a:buNone/>
              <a:defRPr sz="1700">
                <a:solidFill>
                  <a:srgbClr val="2F2F2F"/>
                </a:solidFill>
              </a:defRPr>
            </a:lvl4pPr>
            <a:lvl5pPr marL="0" indent="1828800">
              <a:buSzTx/>
              <a:buNone/>
              <a:defRPr sz="1700">
                <a:solidFill>
                  <a:srgbClr val="2F2F2F"/>
                </a:solidFill>
              </a:defRPr>
            </a:lvl5pPr>
          </a:lstStyle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pic>
        <p:nvPicPr>
          <p:cNvPr id="32" name="Graphic 1" descr="Graphic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2224" y="714488"/>
            <a:ext cx="2059047" cy="2059048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0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62965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1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Text titlu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43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4" name="Nivel corp unu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/>
          <a:lstStyle/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</p:spTree>
    <p:extLst>
      <p:ext uri="{BB962C8B-B14F-4D97-AF65-F5344CB8AC3E}">
        <p14:creationId xmlns:p14="http://schemas.microsoft.com/office/powerpoint/2010/main" val="200833191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2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Nivel corp unu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/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4" name="Text titlu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55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414112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63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ext titlu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65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620022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titlu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Text titlu</a:t>
            </a:r>
          </a:p>
        </p:txBody>
      </p:sp>
      <p:sp>
        <p:nvSpPr>
          <p:cNvPr id="74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5" name="Straight Connector 18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76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799"/>
            <a:ext cx="495301" cy="3937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9141498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4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Picture Placeholder 3"/>
          <p:cNvSpPr>
            <a:spLocks noGrp="1"/>
          </p:cNvSpPr>
          <p:nvPr>
            <p:ph type="pic" idx="21"/>
          </p:nvPr>
        </p:nvSpPr>
        <p:spPr>
          <a:xfrm>
            <a:off x="0" y="-45605"/>
            <a:ext cx="12192000" cy="6339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Nivel corp unu…"/>
          <p:cNvSpPr txBox="1">
            <a:spLocks noGrp="1"/>
          </p:cNvSpPr>
          <p:nvPr>
            <p:ph type="body" sz="half" idx="1"/>
          </p:nvPr>
        </p:nvSpPr>
        <p:spPr>
          <a:xfrm>
            <a:off x="8075611" y="-64800"/>
            <a:ext cx="4116388" cy="6358495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87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627061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95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Text titlu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97" name="Nivel corp unu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/>
          <a:lstStyle/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98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155056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06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Text titlu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108" name="Nivel corp unu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10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10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908071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564AD5-AEDA-4087-B7C3-2EA1328F12C0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1393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18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Text titlu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120" name="Nivel corp unu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2118"/>
          </a:xfrm>
          <a:prstGeom prst="rect">
            <a:avLst/>
          </a:prstGeom>
        </p:spPr>
        <p:txBody>
          <a:bodyPr/>
          <a:lstStyle/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121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2661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2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255957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30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Text titlu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132" name="Nivel corp unu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/>
          <a:lstStyle/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133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4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501086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43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Text titlu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145" name="Nivel corp unu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/>
          <a:lstStyle/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146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7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8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9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0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859442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58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ext titlu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160" name="Nivel corp unu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62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3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4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467732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72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Text titlu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174" name="Nivel corp unu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17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6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9902"/>
            <a:ext cx="3708401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7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29902"/>
            <a:ext cx="3713188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9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9262" y="2429902"/>
            <a:ext cx="3673476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0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297671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88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Text titlu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190" name="Nivel corp unu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191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2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4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6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828326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04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ext titlu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7" name="Nivel corp unu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/>
          <a:lstStyle/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9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626049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18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Text titlu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220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1" name="Nivel corp unu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222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3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4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073960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32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ext titlu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Text titlu</a:t>
            </a:r>
          </a:p>
        </p:txBody>
      </p:sp>
      <p:sp>
        <p:nvSpPr>
          <p:cNvPr id="234" name="Nivel corp unu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235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460600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43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Text titlu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 titlu</a:t>
            </a:r>
          </a:p>
        </p:txBody>
      </p:sp>
      <p:sp>
        <p:nvSpPr>
          <p:cNvPr id="245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085866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98AC6C-564E-428D-AA90-7E6166521E8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189649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traight Connector 13"/>
          <p:cNvSpPr/>
          <p:nvPr/>
        </p:nvSpPr>
        <p:spPr>
          <a:xfrm>
            <a:off x="407987" y="6266608"/>
            <a:ext cx="113760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53" name="Picture 17" descr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6364599"/>
            <a:ext cx="4953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01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97411"/>
            <a:ext cx="127001" cy="127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183468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2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69"/>
            <a:ext cx="1074738" cy="1074738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0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96486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92DC96-1B01-4332-B3EA-400332134CE9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3112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B371E4-DC13-4FD8-B2C0-F7FAEA19B1CD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538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E08BE1-F30D-498C-891A-6C1F43ED9A9E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6087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831C06-FD51-4C1C-A054-6C07C3E783B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DD63F3-BA19-4678-6B63-166558E9AA22}"/>
              </a:ext>
            </a:extLst>
          </p:cNvPr>
          <p:cNvSpPr txBox="1"/>
          <p:nvPr userDrawn="1"/>
        </p:nvSpPr>
        <p:spPr>
          <a:xfrm>
            <a:off x="1003176" y="6360115"/>
            <a:ext cx="1038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b="1" dirty="0">
                <a:solidFill>
                  <a:schemeClr val="bg1"/>
                </a:solidFill>
              </a:rPr>
              <a:t>DRD1</a:t>
            </a:r>
          </a:p>
        </p:txBody>
      </p:sp>
    </p:spTree>
    <p:extLst>
      <p:ext uri="{BB962C8B-B14F-4D97-AF65-F5344CB8AC3E}">
        <p14:creationId xmlns:p14="http://schemas.microsoft.com/office/powerpoint/2010/main" val="155414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4" descr="Graphic 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742541" y="2075541"/>
            <a:ext cx="2706916" cy="270691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 titlu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Text titlu</a:t>
            </a:r>
          </a:p>
        </p:txBody>
      </p:sp>
      <p:sp>
        <p:nvSpPr>
          <p:cNvPr id="4" name="Nivel corp unu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Nivel corp unu</a:t>
            </a:r>
          </a:p>
          <a:p>
            <a:pPr lvl="1"/>
            <a:r>
              <a:t>Nivel corp doi</a:t>
            </a:r>
          </a:p>
          <a:p>
            <a:pPr lvl="2"/>
            <a:r>
              <a:t>Nivel corp trei</a:t>
            </a:r>
          </a:p>
          <a:p>
            <a:pPr lvl="3"/>
            <a:r>
              <a:t>Nivel corp patru</a:t>
            </a:r>
          </a:p>
          <a:p>
            <a:pPr lvl="4"/>
            <a:r>
              <a:t>Nivel corp cinci</a:t>
            </a:r>
          </a:p>
        </p:txBody>
      </p:sp>
      <p:sp>
        <p:nvSpPr>
          <p:cNvPr id="5" name="01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800" b="1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994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</p:sldLayoutIdLst>
  <p:transition spd="med"/>
  <p:hf hdr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doi.org/10.1016/j.nima.2020.164958" TargetMode="Externa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A1469-9A22-494E-FA2B-CB1B5C185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72BAE-C65B-44F2-8291-4737F6845C6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6/19/2025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93007A-04FB-7EF6-421B-6CC06199E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DRD1 VMM3a/SRS Telescopes - L. Scharenberg, K.J.Floethner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E5446-DA07-D062-D8F7-D600D236D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C1798E4E-054F-E347-0D17-AE70ADD3B6B2}"/>
              </a:ext>
            </a:extLst>
          </p:cNvPr>
          <p:cNvSpPr txBox="1">
            <a:spLocks/>
          </p:cNvSpPr>
          <p:nvPr/>
        </p:nvSpPr>
        <p:spPr>
          <a:xfrm>
            <a:off x="153445" y="51272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33A0"/>
                </a:solidFill>
                <a:ea typeface="+mj-lt"/>
                <a:cs typeface="+mj-lt"/>
              </a:rPr>
              <a:t>GDD/DRD1 Telescope</a:t>
            </a:r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E2FCF2-4C29-F7A8-E4AA-679877A86E2E}"/>
              </a:ext>
            </a:extLst>
          </p:cNvPr>
          <p:cNvSpPr txBox="1"/>
          <p:nvPr/>
        </p:nvSpPr>
        <p:spPr>
          <a:xfrm>
            <a:off x="146486" y="660389"/>
            <a:ext cx="6536982" cy="56323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600" b="1" dirty="0"/>
              <a:t>Planned </a:t>
            </a:r>
            <a:r>
              <a:rPr lang="de-DE" sz="1600" b="1" dirty="0" err="1"/>
              <a:t>measurements</a:t>
            </a:r>
            <a:r>
              <a:rPr lang="de-DE" sz="1600" b="1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Studies on the effect of CF</a:t>
            </a:r>
            <a:r>
              <a:rPr lang="en-GB" sz="1600" baseline="-5999" dirty="0"/>
              <a:t>4</a:t>
            </a:r>
            <a:r>
              <a:rPr lang="en-GB" sz="1600" dirty="0"/>
              <a:t> in µRWELL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Summer Student project: Commissioning of new telescope (setup B)</a:t>
            </a:r>
            <a:br>
              <a:rPr lang="en-GB" sz="1600" dirty="0"/>
            </a:br>
            <a:r>
              <a:rPr lang="en-GB" sz="1600" dirty="0">
                <a:sym typeface="Wingdings" panose="05000000000000000000" pitchFamily="2" charset="2"/>
              </a:rPr>
              <a:t></a:t>
            </a:r>
            <a:r>
              <a:rPr lang="en-GB" sz="1600" dirty="0"/>
              <a:t> utilise </a:t>
            </a:r>
            <a:r>
              <a:rPr lang="en-GB" sz="1600" dirty="0" err="1"/>
              <a:t>Corryvreckan</a:t>
            </a:r>
            <a:r>
              <a:rPr lang="en-GB" sz="1600" dirty="0"/>
              <a:t> for tracking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Provide reference tracking for </a:t>
            </a:r>
            <a:r>
              <a:rPr lang="en-GB" sz="1600" dirty="0" err="1"/>
              <a:t>WellPix</a:t>
            </a:r>
            <a:r>
              <a:rPr lang="en-GB" sz="1600" dirty="0"/>
              <a:t> (µ</a:t>
            </a:r>
            <a:r>
              <a:rPr lang="en-GB" sz="1600" dirty="0" err="1"/>
              <a:t>RWell</a:t>
            </a:r>
            <a:r>
              <a:rPr lang="en-GB" sz="1600" dirty="0"/>
              <a:t> + Timepix4) prototype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Support: GEM TPCs and R/O of non MPDGs with VMM3a/SRS</a:t>
            </a:r>
            <a:br>
              <a:rPr lang="en-GB" sz="1600" dirty="0"/>
            </a:br>
            <a:r>
              <a:rPr lang="en-GB" sz="1600" dirty="0">
                <a:sym typeface="Wingdings" panose="05000000000000000000" pitchFamily="2" charset="2"/>
              </a:rPr>
              <a:t></a:t>
            </a:r>
            <a:r>
              <a:rPr lang="en-GB" sz="1600" dirty="0"/>
              <a:t> MWPC-Tracker-VMM; INFN Bari RPC group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Firmware tests (event counter to sync with e.g. PICOSEC setup)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pPr algn="l"/>
            <a:r>
              <a:rPr lang="de-DE" sz="1600" b="1" dirty="0"/>
              <a:t>Setup A: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3 scintillators in coincidence trigger (~ns reference)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3 compass-like triple GEM trackers (50um to 100um reference)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DUTs</a:t>
            </a:r>
          </a:p>
          <a:p>
            <a:pPr algn="l"/>
            <a:endParaRPr lang="en-GB" sz="1600" dirty="0"/>
          </a:p>
          <a:p>
            <a:pPr algn="l"/>
            <a:r>
              <a:rPr lang="de-DE" sz="1600" b="1" dirty="0"/>
              <a:t>Setup B: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3 Thermal bonded MM (borrowed from </a:t>
            </a:r>
            <a:r>
              <a:rPr lang="en-GB" sz="1600" dirty="0" err="1"/>
              <a:t>Zhiong</a:t>
            </a:r>
            <a:r>
              <a:rPr lang="en-GB" sz="1600" dirty="0"/>
              <a:t> et al.)</a:t>
            </a:r>
            <a:br>
              <a:rPr lang="en-GB" sz="1600" dirty="0"/>
            </a:br>
            <a:r>
              <a:rPr lang="en-GB" sz="1000" dirty="0">
                <a:hlinkClick r:id="rId2"/>
              </a:rPr>
              <a:t>https://doi.org/10.1016/j.nima.2020.164958</a:t>
            </a:r>
            <a:r>
              <a:rPr lang="en-GB" sz="1000" dirty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err="1"/>
              <a:t>WellPix</a:t>
            </a:r>
            <a:r>
              <a:rPr lang="en-GB" sz="1600" dirty="0"/>
              <a:t> as DUT</a:t>
            </a:r>
          </a:p>
          <a:p>
            <a:pPr algn="l"/>
            <a:endParaRPr lang="en-GB" sz="1600" dirty="0"/>
          </a:p>
          <a:p>
            <a:pPr algn="l"/>
            <a:r>
              <a:rPr lang="de-DE" sz="1600" b="1" dirty="0" err="1"/>
              <a:t>Requirements</a:t>
            </a:r>
            <a:r>
              <a:rPr lang="de-DE" sz="1600" b="1" dirty="0"/>
              <a:t> and </a:t>
            </a:r>
            <a:r>
              <a:rPr lang="de-DE" sz="1600" b="1" dirty="0" err="1"/>
              <a:t>needs</a:t>
            </a:r>
            <a:r>
              <a:rPr lang="de-DE" sz="1600" b="1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No magnet, no alignment, no movable table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Gases: </a:t>
            </a:r>
            <a:r>
              <a:rPr lang="en-GB" sz="1600" dirty="0" err="1"/>
              <a:t>Ar</a:t>
            </a:r>
            <a:r>
              <a:rPr lang="en-GB" sz="1600" dirty="0"/>
              <a:t>/CO2 93/7 &amp; 70/30, </a:t>
            </a:r>
            <a:r>
              <a:rPr lang="en-GB" sz="1600" dirty="0" err="1"/>
              <a:t>Ar</a:t>
            </a:r>
            <a:r>
              <a:rPr lang="en-GB" sz="1600" dirty="0"/>
              <a:t>/CO2/CF4 - 45/15/40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Beam: mainly Muons, potentially </a:t>
            </a:r>
            <a:r>
              <a:rPr lang="en-GB" sz="1600" dirty="0" err="1"/>
              <a:t>Pions</a:t>
            </a:r>
            <a:endParaRPr lang="en-GB" sz="16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74DACCE-39BA-7176-168B-B5B767407A14}"/>
              </a:ext>
            </a:extLst>
          </p:cNvPr>
          <p:cNvGrpSpPr/>
          <p:nvPr/>
        </p:nvGrpSpPr>
        <p:grpSpPr>
          <a:xfrm>
            <a:off x="7930836" y="23597"/>
            <a:ext cx="4257073" cy="3968981"/>
            <a:chOff x="7489742" y="1036237"/>
            <a:chExt cx="3258315" cy="3202733"/>
          </a:xfrm>
        </p:grpSpPr>
        <p:pic>
          <p:nvPicPr>
            <p:cNvPr id="12" name="Picture 11" descr="Two men standing in a factory&#10;&#10;Description automatically generated">
              <a:extLst>
                <a:ext uri="{FF2B5EF4-FFF2-40B4-BE49-F238E27FC236}">
                  <a16:creationId xmlns:a16="http://schemas.microsoft.com/office/drawing/2014/main" id="{C274F2CA-52CA-3BE9-5416-DDDC35D6FD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20" t="24812" r="32966" b="15865"/>
            <a:stretch/>
          </p:blipFill>
          <p:spPr>
            <a:xfrm>
              <a:off x="7489742" y="1036237"/>
              <a:ext cx="3258315" cy="316441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A4F824D-8C72-40CE-CCE0-5FE790FF0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89742" y="3154070"/>
              <a:ext cx="1127624" cy="106574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92D6AE5-67EA-73C2-FBE4-FB238DD02E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80872" y="3173228"/>
              <a:ext cx="1108825" cy="1065742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A52DC6C-85E4-CBCA-AE1B-C4D5039FC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89697" y="3173228"/>
              <a:ext cx="1058360" cy="1027426"/>
            </a:xfrm>
            <a:prstGeom prst="rect">
              <a:avLst/>
            </a:prstGeom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92CCEA4-05C3-FBEF-25B1-CAF5F22B07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53554" y="2342606"/>
              <a:ext cx="123294" cy="68996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44F99E8-6A0C-4107-F3D3-A40FFB617DA3}"/>
                </a:ext>
              </a:extLst>
            </p:cNvPr>
            <p:cNvCxnSpPr>
              <a:cxnSpLocks/>
            </p:cNvCxnSpPr>
            <p:nvPr/>
          </p:nvCxnSpPr>
          <p:spPr>
            <a:xfrm>
              <a:off x="8912059" y="2383558"/>
              <a:ext cx="154155" cy="73278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D5A3E2B-C8C9-3E91-8A8A-3888692E777F}"/>
                </a:ext>
              </a:extLst>
            </p:cNvPr>
            <p:cNvCxnSpPr>
              <a:cxnSpLocks/>
            </p:cNvCxnSpPr>
            <p:nvPr/>
          </p:nvCxnSpPr>
          <p:spPr>
            <a:xfrm>
              <a:off x="9316068" y="2208881"/>
              <a:ext cx="765763" cy="90746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85B937B-A5E3-E539-A2B7-4D4F952B931B}"/>
                </a:ext>
              </a:extLst>
            </p:cNvPr>
            <p:cNvSpPr txBox="1"/>
            <p:nvPr/>
          </p:nvSpPr>
          <p:spPr>
            <a:xfrm>
              <a:off x="8115201" y="1767633"/>
              <a:ext cx="26930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dirty="0">
                  <a:solidFill>
                    <a:schemeClr val="bg1"/>
                  </a:solidFill>
                </a:rPr>
                <a:t>T1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9EAD404-8DA5-39B4-BEF7-E212974C9AEF}"/>
                </a:ext>
              </a:extLst>
            </p:cNvPr>
            <p:cNvSpPr txBox="1"/>
            <p:nvPr/>
          </p:nvSpPr>
          <p:spPr>
            <a:xfrm>
              <a:off x="8685030" y="1780872"/>
              <a:ext cx="26930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dirty="0">
                  <a:solidFill>
                    <a:schemeClr val="bg1"/>
                  </a:solidFill>
                </a:rPr>
                <a:t>T2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D21A9E8-BD0A-7EAC-BD8E-8D5603BE402C}"/>
                </a:ext>
              </a:extLst>
            </p:cNvPr>
            <p:cNvSpPr txBox="1"/>
            <p:nvPr/>
          </p:nvSpPr>
          <p:spPr>
            <a:xfrm>
              <a:off x="9303103" y="1782210"/>
              <a:ext cx="26930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dirty="0">
                  <a:solidFill>
                    <a:schemeClr val="bg1"/>
                  </a:solidFill>
                </a:rPr>
                <a:t>T3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461E67E-5BB5-3D7B-9476-D182EEF7295D}"/>
              </a:ext>
            </a:extLst>
          </p:cNvPr>
          <p:cNvGrpSpPr/>
          <p:nvPr/>
        </p:nvGrpSpPr>
        <p:grpSpPr>
          <a:xfrm>
            <a:off x="6855741" y="4046935"/>
            <a:ext cx="5273540" cy="2339993"/>
            <a:chOff x="3379587" y="3002306"/>
            <a:chExt cx="8967638" cy="309246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AFB1937-67FB-EA7E-C7EF-EEE160B8A72E}"/>
                </a:ext>
              </a:extLst>
            </p:cNvPr>
            <p:cNvSpPr txBox="1"/>
            <p:nvPr/>
          </p:nvSpPr>
          <p:spPr>
            <a:xfrm>
              <a:off x="7849800" y="3135504"/>
              <a:ext cx="2433678" cy="4067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Next LT Pro" panose="020B0504020202020204" pitchFamily="34" charset="77"/>
                  <a:ea typeface="+mn-ea"/>
                  <a:cs typeface="+mn-cs"/>
                </a:rPr>
                <a:t>DUT2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CD2379-80F4-D969-47DC-2DB37F384FB9}"/>
                </a:ext>
              </a:extLst>
            </p:cNvPr>
            <p:cNvSpPr txBox="1"/>
            <p:nvPr/>
          </p:nvSpPr>
          <p:spPr>
            <a:xfrm>
              <a:off x="4642965" y="3131517"/>
              <a:ext cx="1771102" cy="4270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1" i="1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rPr>
                <a:t>Tracker 1</a:t>
              </a:r>
              <a:endPara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723A09-589A-B0F9-5842-690E37FF283D}"/>
                </a:ext>
              </a:extLst>
            </p:cNvPr>
            <p:cNvSpPr txBox="1"/>
            <p:nvPr/>
          </p:nvSpPr>
          <p:spPr>
            <a:xfrm>
              <a:off x="6603039" y="3133014"/>
              <a:ext cx="1256402" cy="4270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rPr>
                <a:t>DUT1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CFEC621-0E07-FD66-F567-5B55AFD21232}"/>
                </a:ext>
              </a:extLst>
            </p:cNvPr>
            <p:cNvSpPr txBox="1"/>
            <p:nvPr/>
          </p:nvSpPr>
          <p:spPr>
            <a:xfrm>
              <a:off x="3379587" y="3989241"/>
              <a:ext cx="1357811" cy="3457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rPr>
                <a:t>SCINT.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EF1F122-0E2A-9BD7-E4D0-73ACF3CEA6F7}"/>
                </a:ext>
              </a:extLst>
            </p:cNvPr>
            <p:cNvSpPr txBox="1"/>
            <p:nvPr/>
          </p:nvSpPr>
          <p:spPr>
            <a:xfrm>
              <a:off x="9201635" y="5274102"/>
              <a:ext cx="1184600" cy="3457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rPr>
                <a:t>SCINT.</a:t>
              </a:r>
              <a:endPara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endParaRPr>
            </a:p>
          </p:txBody>
        </p:sp>
        <p:sp>
          <p:nvSpPr>
            <p:cNvPr id="16" name="Rettangolo con angoli ritagliati sullo stesso lato 15">
              <a:extLst>
                <a:ext uri="{FF2B5EF4-FFF2-40B4-BE49-F238E27FC236}">
                  <a16:creationId xmlns:a16="http://schemas.microsoft.com/office/drawing/2014/main" id="{DC49711C-7B21-833E-5A13-B7E2EBD87FD0}"/>
                </a:ext>
              </a:extLst>
            </p:cNvPr>
            <p:cNvSpPr/>
            <p:nvPr/>
          </p:nvSpPr>
          <p:spPr>
            <a:xfrm flipV="1">
              <a:off x="4225600" y="3002306"/>
              <a:ext cx="553605" cy="3092468"/>
            </a:xfrm>
            <a:prstGeom prst="snip2SameRect">
              <a:avLst>
                <a:gd name="adj1" fmla="val 39167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bg1">
                  <a:lumMod val="65000"/>
                </a:schemeClr>
              </a:solidFill>
              <a:miter lim="800000"/>
            </a:ln>
            <a:effectLst/>
            <a:scene3d>
              <a:camera prst="isometricLeftDown">
                <a:rot lat="4358364" lon="2535553" rev="8078940"/>
              </a:camera>
              <a:lightRig rig="freezing" dir="t"/>
            </a:scene3d>
            <a:sp3d extrusionH="50800" prstMaterial="metal">
              <a:bevelT w="254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7" name="Rettangolo con angoli ritagliati sullo stesso lato 15">
              <a:extLst>
                <a:ext uri="{FF2B5EF4-FFF2-40B4-BE49-F238E27FC236}">
                  <a16:creationId xmlns:a16="http://schemas.microsoft.com/office/drawing/2014/main" id="{CDED53BD-5386-35FF-7209-87632D1290DB}"/>
                </a:ext>
              </a:extLst>
            </p:cNvPr>
            <p:cNvSpPr/>
            <p:nvPr/>
          </p:nvSpPr>
          <p:spPr>
            <a:xfrm rot="261613" flipV="1">
              <a:off x="4646276" y="3823798"/>
              <a:ext cx="489224" cy="1407623"/>
            </a:xfrm>
            <a:prstGeom prst="snip2SameRect">
              <a:avLst>
                <a:gd name="adj1" fmla="val 39167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bg1">
                  <a:lumMod val="65000"/>
                </a:schemeClr>
              </a:solidFill>
              <a:miter lim="800000"/>
            </a:ln>
            <a:effectLst/>
            <a:scene3d>
              <a:camera prst="isometricRightUp">
                <a:rot lat="1742401" lon="18394268" rev="257444"/>
              </a:camera>
              <a:lightRig rig="freezing" dir="t"/>
            </a:scene3d>
            <a:sp3d extrusionH="50800" prstMaterial="metal">
              <a:bevelT w="254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9" name="Rettangolo 91">
              <a:extLst>
                <a:ext uri="{FF2B5EF4-FFF2-40B4-BE49-F238E27FC236}">
                  <a16:creationId xmlns:a16="http://schemas.microsoft.com/office/drawing/2014/main" id="{2A2AA52A-2CD7-8D4A-3D91-63F868D4053B}"/>
                </a:ext>
              </a:extLst>
            </p:cNvPr>
            <p:cNvSpPr/>
            <p:nvPr/>
          </p:nvSpPr>
          <p:spPr>
            <a:xfrm rot="5605459">
              <a:off x="5036772" y="4071405"/>
              <a:ext cx="1228483" cy="8158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0">
                <a:rot lat="18804736" lon="18867570" rev="2453531"/>
              </a:camera>
              <a:lightRig rig="freezing" dir="t"/>
            </a:scene3d>
            <a:sp3d extrusionH="38100" prstMaterial="dkEdge">
              <a:bevelT w="260350" h="50800"/>
              <a:bevelB prst="softRound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23" name="Rettangolo 91">
              <a:extLst>
                <a:ext uri="{FF2B5EF4-FFF2-40B4-BE49-F238E27FC236}">
                  <a16:creationId xmlns:a16="http://schemas.microsoft.com/office/drawing/2014/main" id="{382115C0-AD93-B98F-EF80-37D718B7FC02}"/>
                </a:ext>
              </a:extLst>
            </p:cNvPr>
            <p:cNvSpPr/>
            <p:nvPr/>
          </p:nvSpPr>
          <p:spPr>
            <a:xfrm rot="5605459">
              <a:off x="6624445" y="4075592"/>
              <a:ext cx="1228483" cy="815834"/>
            </a:xfrm>
            <a:prstGeom prst="rect">
              <a:avLst/>
            </a:prstGeom>
            <a:solidFill>
              <a:srgbClr val="FF0000"/>
            </a:solidFill>
            <a:ln w="34925">
              <a:solidFill>
                <a:srgbClr val="C00000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0">
                <a:rot lat="18804736" lon="18867570" rev="2453531"/>
              </a:camera>
              <a:lightRig rig="freezing" dir="t"/>
            </a:scene3d>
            <a:sp3d extrusionH="38100" prstMaterial="dkEdge">
              <a:bevelT w="260350" h="50800"/>
              <a:bevelB prst="softRound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24" name="Rettangolo 91">
              <a:extLst>
                <a:ext uri="{FF2B5EF4-FFF2-40B4-BE49-F238E27FC236}">
                  <a16:creationId xmlns:a16="http://schemas.microsoft.com/office/drawing/2014/main" id="{8434207F-C789-9B2A-DD18-4CCC44EF2466}"/>
                </a:ext>
              </a:extLst>
            </p:cNvPr>
            <p:cNvSpPr/>
            <p:nvPr/>
          </p:nvSpPr>
          <p:spPr>
            <a:xfrm rot="5605459">
              <a:off x="7581172" y="4054980"/>
              <a:ext cx="1228483" cy="8158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0">
                <a:rot lat="18804736" lon="18867570" rev="2453531"/>
              </a:camera>
              <a:lightRig rig="freezing" dir="t"/>
            </a:scene3d>
            <a:sp3d extrusionH="38100" prstMaterial="dkEdge">
              <a:bevelT w="260350" h="50800"/>
              <a:bevelB prst="softRound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25" name="Rettangolo con angoli ritagliati sullo stesso lato 15">
              <a:extLst>
                <a:ext uri="{FF2B5EF4-FFF2-40B4-BE49-F238E27FC236}">
                  <a16:creationId xmlns:a16="http://schemas.microsoft.com/office/drawing/2014/main" id="{A34D3879-88B1-53C2-0DE4-6521EAEED919}"/>
                </a:ext>
              </a:extLst>
            </p:cNvPr>
            <p:cNvSpPr/>
            <p:nvPr/>
          </p:nvSpPr>
          <p:spPr>
            <a:xfrm rot="261613" flipV="1">
              <a:off x="9842148" y="3693004"/>
              <a:ext cx="489224" cy="1407623"/>
            </a:xfrm>
            <a:prstGeom prst="snip2SameRect">
              <a:avLst>
                <a:gd name="adj1" fmla="val 39167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bg1">
                  <a:lumMod val="65000"/>
                </a:schemeClr>
              </a:solidFill>
              <a:miter lim="800000"/>
            </a:ln>
            <a:effectLst/>
            <a:scene3d>
              <a:camera prst="isometricRightUp">
                <a:rot lat="1742401" lon="18394268" rev="257444"/>
              </a:camera>
              <a:lightRig rig="freezing" dir="t"/>
            </a:scene3d>
            <a:sp3d extrusionH="50800" prstMaterial="metal">
              <a:bevelT w="254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26" name="Rettangolo 91">
              <a:extLst>
                <a:ext uri="{FF2B5EF4-FFF2-40B4-BE49-F238E27FC236}">
                  <a16:creationId xmlns:a16="http://schemas.microsoft.com/office/drawing/2014/main" id="{70C5C525-2087-AAB1-EDF1-50E830225423}"/>
                </a:ext>
              </a:extLst>
            </p:cNvPr>
            <p:cNvSpPr/>
            <p:nvPr/>
          </p:nvSpPr>
          <p:spPr>
            <a:xfrm rot="5605459">
              <a:off x="10379005" y="3906038"/>
              <a:ext cx="1228483" cy="8158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0">
                <a:rot lat="18804736" lon="18867570" rev="2453531"/>
              </a:camera>
              <a:lightRig rig="freezing" dir="t"/>
            </a:scene3d>
            <a:sp3d extrusionH="38100" prstMaterial="dkEdge">
              <a:bevelT w="260350" h="50800"/>
              <a:bevelB prst="softRound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27" name="Rettangolo 91">
              <a:extLst>
                <a:ext uri="{FF2B5EF4-FFF2-40B4-BE49-F238E27FC236}">
                  <a16:creationId xmlns:a16="http://schemas.microsoft.com/office/drawing/2014/main" id="{0F635049-7A4C-0F1F-A79C-69365F868BBF}"/>
                </a:ext>
              </a:extLst>
            </p:cNvPr>
            <p:cNvSpPr/>
            <p:nvPr/>
          </p:nvSpPr>
          <p:spPr>
            <a:xfrm rot="5605459">
              <a:off x="8591496" y="4030128"/>
              <a:ext cx="1228483" cy="815834"/>
            </a:xfrm>
            <a:prstGeom prst="rect">
              <a:avLst/>
            </a:prstGeom>
            <a:solidFill>
              <a:srgbClr val="FF0000"/>
            </a:solidFill>
            <a:ln w="34925">
              <a:solidFill>
                <a:srgbClr val="C00000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0">
                <a:rot lat="18804736" lon="18867570" rev="2453531"/>
              </a:camera>
              <a:lightRig rig="freezing" dir="t"/>
            </a:scene3d>
            <a:sp3d extrusionH="38100" prstMaterial="dkEdge">
              <a:bevelT w="260350" h="50800"/>
              <a:bevelB prst="softRound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185F130-122E-CB2C-F010-824764D14BF7}"/>
                </a:ext>
              </a:extLst>
            </p:cNvPr>
            <p:cNvSpPr txBox="1"/>
            <p:nvPr/>
          </p:nvSpPr>
          <p:spPr>
            <a:xfrm>
              <a:off x="7359226" y="5256220"/>
              <a:ext cx="1803496" cy="4270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1" i="1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rPr>
                <a:t>Tracker 2</a:t>
              </a:r>
              <a:endPara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3A9DB97-5CB0-1300-7EFA-46E686E5CA33}"/>
                </a:ext>
              </a:extLst>
            </p:cNvPr>
            <p:cNvSpPr txBox="1"/>
            <p:nvPr/>
          </p:nvSpPr>
          <p:spPr>
            <a:xfrm>
              <a:off x="10511335" y="4974507"/>
              <a:ext cx="1835890" cy="4270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1" i="1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rPr>
                <a:t>Tracker 3</a:t>
              </a:r>
              <a:endPara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3035CE1-1982-1B6E-C0B9-947FD14F94A7}"/>
              </a:ext>
            </a:extLst>
          </p:cNvPr>
          <p:cNvCxnSpPr/>
          <p:nvPr/>
        </p:nvCxnSpPr>
        <p:spPr>
          <a:xfrm>
            <a:off x="7004115" y="6174557"/>
            <a:ext cx="4444058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992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tudies on the effect of CF4 in µRWEL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Studies on the effect of CF</a:t>
            </a:r>
            <a:r>
              <a:rPr baseline="-5999" dirty="0"/>
              <a:t>4</a:t>
            </a:r>
            <a:r>
              <a:rPr dirty="0"/>
              <a:t> in µRWELL</a:t>
            </a:r>
          </a:p>
        </p:txBody>
      </p:sp>
      <p:sp>
        <p:nvSpPr>
          <p:cNvPr id="273" name="0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8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74" name="Gas mixtures to test:…"/>
          <p:cNvSpPr txBox="1">
            <a:spLocks noGrp="1"/>
          </p:cNvSpPr>
          <p:nvPr>
            <p:ph type="body" idx="1"/>
          </p:nvPr>
        </p:nvSpPr>
        <p:spPr>
          <a:xfrm>
            <a:off x="3552809" y="1636339"/>
            <a:ext cx="8172349" cy="4532279"/>
          </a:xfrm>
          <a:prstGeom prst="rect">
            <a:avLst/>
          </a:prstGeom>
        </p:spPr>
        <p:txBody>
          <a:bodyPr/>
          <a:lstStyle/>
          <a:p>
            <a:pPr>
              <a:defRPr sz="1700">
                <a:solidFill>
                  <a:srgbClr val="2F2F2F"/>
                </a:solidFill>
              </a:defRPr>
            </a:pPr>
            <a:r>
              <a:rPr dirty="0"/>
              <a:t>Gas mixtures to test:</a:t>
            </a:r>
          </a:p>
          <a:p>
            <a:pPr marL="170447" indent="-170447">
              <a:buSzPct val="100000"/>
              <a:buChar char="‣"/>
              <a:defRPr sz="1700" b="0">
                <a:solidFill>
                  <a:srgbClr val="2F2F2F"/>
                </a:solidFill>
              </a:defRPr>
            </a:pPr>
            <a:r>
              <a:rPr dirty="0" err="1"/>
              <a:t>Ar</a:t>
            </a:r>
            <a:r>
              <a:rPr dirty="0"/>
              <a:t>/CO</a:t>
            </a:r>
            <a:r>
              <a:rPr baseline="-5999" dirty="0"/>
              <a:t>2</a:t>
            </a:r>
            <a:r>
              <a:rPr dirty="0"/>
              <a:t> - 70/30</a:t>
            </a:r>
          </a:p>
          <a:p>
            <a:pPr marL="170447" indent="-170447">
              <a:buSzPct val="100000"/>
              <a:buChar char="‣"/>
              <a:defRPr sz="1700" b="0">
                <a:solidFill>
                  <a:srgbClr val="2F2F2F"/>
                </a:solidFill>
              </a:defRPr>
            </a:pPr>
            <a:r>
              <a:rPr dirty="0" err="1"/>
              <a:t>Ar</a:t>
            </a:r>
            <a:r>
              <a:rPr dirty="0"/>
              <a:t>/CO</a:t>
            </a:r>
            <a:r>
              <a:rPr baseline="-5999" dirty="0"/>
              <a:t>2</a:t>
            </a:r>
            <a:r>
              <a:rPr dirty="0"/>
              <a:t>/CF</a:t>
            </a:r>
            <a:r>
              <a:rPr baseline="-5999" dirty="0"/>
              <a:t>4</a:t>
            </a:r>
            <a:r>
              <a:rPr dirty="0"/>
              <a:t> - 45/15/40</a:t>
            </a:r>
          </a:p>
          <a:p>
            <a:pPr marL="170447" indent="-170447">
              <a:buSzPct val="100000"/>
              <a:buChar char="‣"/>
              <a:defRPr sz="1700" b="0">
                <a:solidFill>
                  <a:srgbClr val="2F2F2F"/>
                </a:solidFill>
              </a:defRPr>
            </a:pPr>
            <a:r>
              <a:rPr dirty="0"/>
              <a:t>Test beam in preparation of the November test beam, where different gas mixtures will be tested</a:t>
            </a:r>
          </a:p>
          <a:p>
            <a:pPr>
              <a:defRPr sz="1700">
                <a:solidFill>
                  <a:srgbClr val="2F2F2F"/>
                </a:solidFill>
              </a:defRPr>
            </a:pPr>
            <a:r>
              <a:rPr dirty="0"/>
              <a:t>To evaluate how the addition of CF₄ affects performance in </a:t>
            </a:r>
            <a:r>
              <a:rPr dirty="0" err="1"/>
              <a:t>μRWELL</a:t>
            </a:r>
            <a:r>
              <a:rPr dirty="0"/>
              <a:t> detectors, focusing on:</a:t>
            </a:r>
          </a:p>
          <a:p>
            <a:pPr marL="170447" indent="-170447">
              <a:buSzPct val="100000"/>
              <a:buChar char="‣"/>
              <a:defRPr sz="1700" b="0">
                <a:solidFill>
                  <a:srgbClr val="2F2F2F"/>
                </a:solidFill>
              </a:defRPr>
            </a:pPr>
            <a:r>
              <a:rPr dirty="0"/>
              <a:t>Efficiency</a:t>
            </a:r>
          </a:p>
          <a:p>
            <a:pPr marL="170447" indent="-170447">
              <a:buSzPct val="100000"/>
              <a:buChar char="‣"/>
              <a:defRPr sz="1700" b="0">
                <a:solidFill>
                  <a:srgbClr val="2F2F2F"/>
                </a:solidFill>
              </a:defRPr>
            </a:pPr>
            <a:r>
              <a:rPr dirty="0"/>
              <a:t>Time and spatial resolution</a:t>
            </a:r>
          </a:p>
          <a:p>
            <a:pPr marL="170447" indent="-170447">
              <a:buSzPct val="100000"/>
              <a:buChar char="‣"/>
              <a:defRPr sz="1700" b="0">
                <a:solidFill>
                  <a:srgbClr val="2F2F2F"/>
                </a:solidFill>
              </a:defRPr>
            </a:pPr>
            <a:r>
              <a:rPr dirty="0"/>
              <a:t>Hit profile, using the VMM read-out chip</a:t>
            </a:r>
          </a:p>
          <a:p>
            <a:pPr>
              <a:defRPr sz="1700">
                <a:solidFill>
                  <a:srgbClr val="2F2F2F"/>
                </a:solidFill>
              </a:defRPr>
            </a:pPr>
            <a:r>
              <a:rPr dirty="0"/>
              <a:t>Additional:</a:t>
            </a:r>
          </a:p>
          <a:p>
            <a:pPr>
              <a:defRPr sz="1700" b="0">
                <a:solidFill>
                  <a:srgbClr val="2F2F2F"/>
                </a:solidFill>
              </a:defRPr>
            </a:pPr>
            <a:r>
              <a:rPr dirty="0"/>
              <a:t>Test a second </a:t>
            </a:r>
            <a:r>
              <a:rPr dirty="0" err="1"/>
              <a:t>μRWELL</a:t>
            </a:r>
            <a:r>
              <a:rPr dirty="0"/>
              <a:t> with an alternative powering scheme to compare performance under different configurations.</a:t>
            </a:r>
          </a:p>
        </p:txBody>
      </p:sp>
      <p:pic>
        <p:nvPicPr>
          <p:cNvPr id="275" name="Captură de ecran din 2025-01-28 la 17.14.42.png" descr="Captură de ecran din 2025-01-28 la 17.14.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3281" y="821239"/>
            <a:ext cx="3286951" cy="184855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8" name="Group"/>
          <p:cNvGrpSpPr/>
          <p:nvPr/>
        </p:nvGrpSpPr>
        <p:grpSpPr>
          <a:xfrm>
            <a:off x="458232" y="1636339"/>
            <a:ext cx="2767807" cy="4426179"/>
            <a:chOff x="0" y="0"/>
            <a:chExt cx="2767806" cy="4426178"/>
          </a:xfrm>
        </p:grpSpPr>
        <p:pic>
          <p:nvPicPr>
            <p:cNvPr id="276" name="IMG_1958.heic" descr="IMG_1958.heic"/>
            <p:cNvPicPr>
              <a:picLocks noChangeAspect="1"/>
            </p:cNvPicPr>
            <p:nvPr/>
          </p:nvPicPr>
          <p:blipFill>
            <a:blip r:embed="rId3"/>
            <a:srcRect t="18380" b="6185"/>
            <a:stretch>
              <a:fillRect/>
            </a:stretch>
          </p:blipFill>
          <p:spPr>
            <a:xfrm>
              <a:off x="0" y="0"/>
              <a:ext cx="2767753" cy="27837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7" name="Caption"/>
            <p:cNvSpPr/>
            <p:nvPr/>
          </p:nvSpPr>
          <p:spPr>
            <a:xfrm>
              <a:off x="0" y="2885348"/>
              <a:ext cx="2767807" cy="1540831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 b="1">
                  <a:solidFill>
                    <a:srgbClr val="2F2F2F"/>
                  </a:solidFill>
                </a:defRPr>
              </a:pPr>
              <a:r>
                <a:rPr kumimoji="0" sz="1400" b="1" i="0" u="none" strike="noStrike" kern="0" cap="none" spc="0" normalizeH="0" baseline="0" noProof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10 x 10 cm µRWELL prototype </a:t>
              </a:r>
            </a:p>
            <a:p>
              <a:pPr marL="0" marR="0" lvl="0" indent="0" algn="l" defTabSz="914400" rtl="0" eaLnBrk="1" fontAlgn="auto" latinLnBrk="0" hangingPunct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 b="1">
                  <a:solidFill>
                    <a:srgbClr val="2F2F2F"/>
                  </a:solidFill>
                </a:defRPr>
              </a:pPr>
              <a:r>
                <a:rPr kumimoji="0" sz="1400" b="1" i="0" u="none" strike="noStrike" kern="0" cap="none" spc="0" normalizeH="0" baseline="0" noProof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Drift gap: 6mm</a:t>
              </a:r>
            </a:p>
            <a:p>
              <a:pPr marL="0" marR="0" lvl="0" indent="0" algn="l" defTabSz="914400" rtl="0" eaLnBrk="1" fontAlgn="auto" latinLnBrk="0" hangingPunct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 b="1">
                  <a:solidFill>
                    <a:srgbClr val="2F2F2F"/>
                  </a:solidFill>
                </a:defRPr>
              </a:pPr>
              <a:r>
                <a:rPr kumimoji="0" sz="1400" b="1" i="0" u="none" strike="noStrike" kern="0" cap="none" spc="0" normalizeH="0" baseline="0" noProof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Read-out pads: 1 × 1 cm²</a:t>
              </a:r>
            </a:p>
            <a:p>
              <a:pPr marL="0" marR="0" lvl="0" indent="0" algn="l" defTabSz="914400" rtl="0" eaLnBrk="1" fontAlgn="auto" latinLnBrk="0" hangingPunct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 b="1">
                  <a:solidFill>
                    <a:srgbClr val="2F2F2F"/>
                  </a:solidFill>
                </a:defRPr>
              </a:pPr>
              <a:r>
                <a:rPr kumimoji="0" sz="1400" b="1" i="0" u="none" strike="noStrike" kern="0" cap="none" spc="0" normalizeH="0" baseline="0" noProof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Read-out channels: 121 </a:t>
              </a:r>
            </a:p>
            <a:p>
              <a:pPr marL="0" marR="0" lvl="0" indent="0" algn="l" defTabSz="914400" rtl="0" eaLnBrk="1" fontAlgn="auto" latinLnBrk="0" hangingPunct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 b="1">
                  <a:solidFill>
                    <a:srgbClr val="2F2F2F"/>
                  </a:solidFill>
                </a:defRPr>
              </a:pPr>
              <a:r>
                <a:rPr kumimoji="0" sz="1400" b="1" i="0" u="none" strike="noStrike" kern="0" cap="none" spc="0" normalizeH="0" baseline="0" noProof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DAQ: VMM</a:t>
              </a:r>
            </a:p>
          </p:txBody>
        </p:sp>
      </p:grpSp>
      <p:pic>
        <p:nvPicPr>
          <p:cNvPr id="279" name="Captură de ecran din 2022-08-01 la 17.57.23.png" descr="Captură de ecran din 2022-08-01 la 17.57.23.png"/>
          <p:cNvPicPr>
            <a:picLocks noChangeAspect="1"/>
          </p:cNvPicPr>
          <p:nvPr/>
        </p:nvPicPr>
        <p:blipFill>
          <a:blip r:embed="rId4"/>
          <a:srcRect l="29686"/>
          <a:stretch>
            <a:fillRect/>
          </a:stretch>
        </p:blipFill>
        <p:spPr>
          <a:xfrm>
            <a:off x="815670" y="6295344"/>
            <a:ext cx="1329190" cy="532164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Footer Placeholder 4"/>
          <p:cNvSpPr txBox="1"/>
          <p:nvPr/>
        </p:nvSpPr>
        <p:spPr>
          <a:xfrm>
            <a:off x="2202190" y="6544055"/>
            <a:ext cx="573054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800">
                <a:solidFill>
                  <a:srgbClr val="1F62A4"/>
                </a:solidFill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0" cap="none" spc="0" normalizeH="0" baseline="0" noProof="0">
                <a:ln>
                  <a:noFill/>
                </a:ln>
                <a:solidFill>
                  <a:srgbClr val="1F62A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Ștefania Juks |  EP-DT-FS Gas Group</a:t>
            </a:r>
          </a:p>
        </p:txBody>
      </p:sp>
      <p:sp>
        <p:nvSpPr>
          <p:cNvPr id="281" name="Date Placeholder 3"/>
          <p:cNvSpPr txBox="1"/>
          <p:nvPr/>
        </p:nvSpPr>
        <p:spPr>
          <a:xfrm>
            <a:off x="8101914" y="6544055"/>
            <a:ext cx="177392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800">
                <a:solidFill>
                  <a:srgbClr val="3671AD"/>
                </a:solidFill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0" cap="none" spc="0" normalizeH="0" baseline="0" noProof="0">
                <a:ln>
                  <a:noFill/>
                </a:ln>
                <a:solidFill>
                  <a:srgbClr val="3671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19 June 2025</a:t>
            </a:r>
          </a:p>
        </p:txBody>
      </p:sp>
      <p:sp>
        <p:nvSpPr>
          <p:cNvPr id="282" name="Special thanks to the GDD team!"/>
          <p:cNvSpPr txBox="1"/>
          <p:nvPr/>
        </p:nvSpPr>
        <p:spPr>
          <a:xfrm>
            <a:off x="8970465" y="6040488"/>
            <a:ext cx="2759312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ts val="400"/>
              </a:spcBef>
              <a:defRPr sz="1400" b="1">
                <a:solidFill>
                  <a:schemeClr val="accent2"/>
                </a:solidFill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0" cap="none" spc="0" normalizeH="0" baseline="0" noProof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Special thanks to the GDD team!</a:t>
            </a:r>
          </a:p>
        </p:txBody>
      </p:sp>
      <p:sp>
        <p:nvSpPr>
          <p:cNvPr id="283" name="Goal: reducing the CF4 concentration"/>
          <p:cNvSpPr txBox="1"/>
          <p:nvPr/>
        </p:nvSpPr>
        <p:spPr>
          <a:xfrm>
            <a:off x="462850" y="913845"/>
            <a:ext cx="5583437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61C4D3"/>
                </a:solidFill>
              </a:defRPr>
            </a:pPr>
            <a:r>
              <a:rPr kumimoji="0" sz="2400" b="1" i="0" u="none" strike="noStrike" kern="0" cap="none" spc="0" normalizeH="0" baseline="0" noProof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Goal: reducing the CF</a:t>
            </a:r>
            <a:r>
              <a:rPr kumimoji="0" sz="2400" b="1" i="0" u="none" strike="noStrike" kern="0" cap="none" spc="0" normalizeH="0" baseline="-5999" noProof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4</a:t>
            </a:r>
            <a:r>
              <a:rPr kumimoji="0" sz="2400" b="1" i="0" u="none" strike="noStrike" kern="0" cap="none" spc="0" normalizeH="0" baseline="0" noProof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concentration 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E0A4F-32F4-0E61-E011-112108BBF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WellPix</a:t>
            </a:r>
            <a:br>
              <a:rPr lang="en-GB" dirty="0"/>
            </a:br>
            <a:r>
              <a:rPr lang="en-GB" sz="2400" dirty="0">
                <a:solidFill>
                  <a:schemeClr val="accent2"/>
                </a:solidFill>
              </a:rPr>
              <a:t>µ</a:t>
            </a:r>
            <a:r>
              <a:rPr lang="en-GB" sz="2400" dirty="0" err="1">
                <a:solidFill>
                  <a:schemeClr val="accent2"/>
                </a:solidFill>
              </a:rPr>
              <a:t>RWell</a:t>
            </a:r>
            <a:r>
              <a:rPr lang="en-GB" sz="2400" dirty="0">
                <a:solidFill>
                  <a:schemeClr val="accent2"/>
                </a:solidFill>
              </a:rPr>
              <a:t> with Timepix4</a:t>
            </a:r>
            <a:endParaRPr lang="en-DE" dirty="0">
              <a:solidFill>
                <a:schemeClr val="accent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B2E28A-901E-BA20-18D9-F8C02D0D6E2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DE" smtClean="0"/>
              <a:t>3</a:t>
            </a:fld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0BD45F-1952-CDBE-A935-8511FB91B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592262"/>
            <a:ext cx="6051177" cy="4608514"/>
          </a:xfrm>
        </p:spPr>
        <p:txBody>
          <a:bodyPr>
            <a:normAutofit/>
          </a:bodyPr>
          <a:lstStyle/>
          <a:p>
            <a:r>
              <a:rPr lang="en-GB" sz="1800" dirty="0"/>
              <a:t>Project: embedding of Timepix4 (high-granularity readout) in MPGD amplification stage by means of PCB manufacturing technologies</a:t>
            </a:r>
          </a:p>
          <a:p>
            <a:r>
              <a:rPr lang="en-GB" sz="1800" b="0" dirty="0">
                <a:sym typeface="Wingdings" panose="05000000000000000000" pitchFamily="2" charset="2"/>
              </a:rPr>
              <a:t>Timepix4: square pixels with 55 µm pitch</a:t>
            </a:r>
          </a:p>
          <a:p>
            <a:r>
              <a:rPr lang="en-GB" sz="1800" b="0" dirty="0">
                <a:sym typeface="Wingdings" panose="05000000000000000000" pitchFamily="2" charset="2"/>
              </a:rPr>
              <a:t>µ</a:t>
            </a:r>
            <a:r>
              <a:rPr lang="en-GB" sz="1800" b="0" dirty="0" err="1">
                <a:sym typeface="Wingdings" panose="05000000000000000000" pitchFamily="2" charset="2"/>
              </a:rPr>
              <a:t>RWell</a:t>
            </a:r>
            <a:r>
              <a:rPr lang="en-GB" sz="1800" b="0" dirty="0">
                <a:sym typeface="Wingdings" panose="05000000000000000000" pitchFamily="2" charset="2"/>
              </a:rPr>
              <a:t>: hexagonal hole pattern with 140 µm pitch</a:t>
            </a:r>
          </a:p>
          <a:p>
            <a:endParaRPr lang="en-GB" sz="1800" b="0" dirty="0">
              <a:sym typeface="Wingdings" panose="05000000000000000000" pitchFamily="2" charset="2"/>
            </a:endParaRPr>
          </a:p>
          <a:p>
            <a:r>
              <a:rPr lang="en-GB" sz="1800" dirty="0">
                <a:sym typeface="Wingdings" panose="05000000000000000000" pitchFamily="2" charset="2"/>
              </a:rPr>
              <a:t>Explore if/how spatial resolution and efficiency are affected by this mismatch</a:t>
            </a:r>
            <a:br>
              <a:rPr lang="en-GB" sz="1800" dirty="0">
                <a:sym typeface="Wingdings" panose="05000000000000000000" pitchFamily="2" charset="2"/>
              </a:rPr>
            </a:br>
            <a:endParaRPr lang="en-GB" sz="1800" dirty="0">
              <a:sym typeface="Wingdings" panose="05000000000000000000" pitchFamily="2" charset="2"/>
            </a:endParaRPr>
          </a:p>
          <a:p>
            <a:r>
              <a:rPr lang="en-GB" sz="1800" dirty="0">
                <a:sym typeface="Wingdings" panose="05000000000000000000" pitchFamily="2" charset="2"/>
              </a:rPr>
              <a:t>Needs: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Reference tracking with Setup B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 err="1">
                <a:sym typeface="Wingdings" panose="05000000000000000000" pitchFamily="2" charset="2"/>
              </a:rPr>
              <a:t>Ar</a:t>
            </a:r>
            <a:r>
              <a:rPr lang="en-GB" sz="1800" dirty="0">
                <a:sym typeface="Wingdings" panose="05000000000000000000" pitchFamily="2" charset="2"/>
              </a:rPr>
              <a:t>/CO</a:t>
            </a:r>
            <a:r>
              <a:rPr lang="en-GB" sz="1800" baseline="-25000" dirty="0">
                <a:sym typeface="Wingdings" panose="05000000000000000000" pitchFamily="2" charset="2"/>
              </a:rPr>
              <a:t>2</a:t>
            </a:r>
            <a:r>
              <a:rPr lang="en-GB" sz="1800" dirty="0">
                <a:sym typeface="Wingdings" panose="05000000000000000000" pitchFamily="2" charset="2"/>
              </a:rPr>
              <a:t> (70/30) </a:t>
            </a:r>
            <a:r>
              <a:rPr lang="en-GB" sz="1800" b="0" dirty="0">
                <a:sym typeface="Wingdings" panose="05000000000000000000" pitchFamily="2" charset="2"/>
              </a:rPr>
              <a:t>and MAYBE </a:t>
            </a:r>
            <a:r>
              <a:rPr lang="en-GB" sz="1800" b="0" dirty="0" err="1">
                <a:sym typeface="Wingdings" panose="05000000000000000000" pitchFamily="2" charset="2"/>
              </a:rPr>
              <a:t>Ar</a:t>
            </a:r>
            <a:r>
              <a:rPr lang="en-GB" sz="1800" b="0" dirty="0">
                <a:sym typeface="Wingdings" panose="05000000000000000000" pitchFamily="2" charset="2"/>
              </a:rPr>
              <a:t>/iC</a:t>
            </a:r>
            <a:r>
              <a:rPr lang="en-GB" sz="1800" b="0" baseline="-25000" dirty="0">
                <a:sym typeface="Wingdings" panose="05000000000000000000" pitchFamily="2" charset="2"/>
              </a:rPr>
              <a:t>4</a:t>
            </a:r>
            <a:r>
              <a:rPr lang="en-GB" sz="1800" b="0" dirty="0">
                <a:sym typeface="Wingdings" panose="05000000000000000000" pitchFamily="2" charset="2"/>
              </a:rPr>
              <a:t>H</a:t>
            </a:r>
            <a:r>
              <a:rPr lang="en-GB" sz="1800" b="0" baseline="-25000" dirty="0">
                <a:sym typeface="Wingdings" panose="05000000000000000000" pitchFamily="2" charset="2"/>
              </a:rPr>
              <a:t>10</a:t>
            </a:r>
            <a:r>
              <a:rPr lang="en-GB" sz="1800" b="0" dirty="0">
                <a:sym typeface="Wingdings" panose="05000000000000000000" pitchFamily="2" charset="2"/>
              </a:rPr>
              <a:t> (98/2)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Synchronisation between SRS and SPIDR4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Timing reference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0BA5A2D-7C5A-1137-316E-506842CB5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396" y="3250119"/>
            <a:ext cx="3498847" cy="263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BCFFF65-B47D-6CDA-0688-BFD9B6B26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176" y="373592"/>
            <a:ext cx="3500067" cy="263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E6558-C44D-4F49-AC0E-501608B929AB}"/>
              </a:ext>
            </a:extLst>
          </p:cNvPr>
          <p:cNvSpPr txBox="1"/>
          <p:nvPr/>
        </p:nvSpPr>
        <p:spPr>
          <a:xfrm>
            <a:off x="2202190" y="6544055"/>
            <a:ext cx="573054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800">
                <a:solidFill>
                  <a:srgbClr val="1F62A4"/>
                </a:solidFill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62A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L. Scharenberg, D. Marques, K.J.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rgbClr val="1F62A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Flöthner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1F62A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1FC9A4E-3440-D7B9-36C1-F56EA6B792C7}"/>
              </a:ext>
            </a:extLst>
          </p:cNvPr>
          <p:cNvSpPr txBox="1"/>
          <p:nvPr/>
        </p:nvSpPr>
        <p:spPr>
          <a:xfrm>
            <a:off x="8101914" y="6544055"/>
            <a:ext cx="177392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800">
                <a:solidFill>
                  <a:srgbClr val="3671AD"/>
                </a:solidFill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0" cap="none" spc="0" normalizeH="0" baseline="0" noProof="0">
                <a:ln>
                  <a:noFill/>
                </a:ln>
                <a:solidFill>
                  <a:srgbClr val="3671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19 June 2025</a:t>
            </a:r>
          </a:p>
        </p:txBody>
      </p:sp>
    </p:spTree>
    <p:extLst>
      <p:ext uri="{BB962C8B-B14F-4D97-AF65-F5344CB8AC3E}">
        <p14:creationId xmlns:p14="http://schemas.microsoft.com/office/powerpoint/2010/main" val="363263161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446</Words>
  <Application>Microsoft Office PowerPoint</Application>
  <PresentationFormat>Widescreen</PresentationFormat>
  <Paragraphs>65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Avenir Next LT Pro</vt:lpstr>
      <vt:lpstr>Calibri</vt:lpstr>
      <vt:lpstr>Meiryo</vt:lpstr>
      <vt:lpstr>Wingdings</vt:lpstr>
      <vt:lpstr>1_Office Theme</vt:lpstr>
      <vt:lpstr>Office Theme</vt:lpstr>
      <vt:lpstr>PowerPoint Presentation</vt:lpstr>
      <vt:lpstr>Studies on the effect of CF4 in µRWELL</vt:lpstr>
      <vt:lpstr>WellPix µRWell with Timepix4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H4, PPE134 - INSTALLATION</dc:title>
  <dc:creator>Eraldo Oliveri</dc:creator>
  <cp:lastModifiedBy>Lucian Scharenberg</cp:lastModifiedBy>
  <cp:revision>187</cp:revision>
  <cp:lastPrinted>2022-10-05T08:26:03Z</cp:lastPrinted>
  <dcterms:created xsi:type="dcterms:W3CDTF">2022-05-06T09:24:10Z</dcterms:created>
  <dcterms:modified xsi:type="dcterms:W3CDTF">2025-06-19T08:25:23Z</dcterms:modified>
</cp:coreProperties>
</file>