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757" r:id="rId2"/>
    <p:sldId id="744" r:id="rId3"/>
    <p:sldId id="714" r:id="rId4"/>
    <p:sldId id="745" r:id="rId5"/>
    <p:sldId id="756" r:id="rId6"/>
    <p:sldId id="746" r:id="rId7"/>
    <p:sldId id="747" r:id="rId8"/>
    <p:sldId id="748" r:id="rId9"/>
    <p:sldId id="752" r:id="rId10"/>
    <p:sldId id="753" r:id="rId11"/>
    <p:sldId id="750" r:id="rId12"/>
    <p:sldId id="755" r:id="rId13"/>
    <p:sldId id="754" r:id="rId14"/>
    <p:sldId id="751" r:id="rId15"/>
    <p:sldId id="288" r:id="rId16"/>
    <p:sldId id="759" r:id="rId17"/>
    <p:sldId id="75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38E80C-F410-989C-036C-2AC470A88101}" name="Eleftheria Vasileiadi" initials="EV" userId="e8768c284b81d681" providerId="Windows Live"/>
  <p188:author id="{B351F038-1C6B-937F-4DE8-E4BDB94106D3}" name="Eleftheria Vasileiadi" initials="EV" userId="fda45646cb7990e7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57F"/>
    <a:srgbClr val="B9CFFF"/>
    <a:srgbClr val="9EDB62"/>
    <a:srgbClr val="FADB24"/>
    <a:srgbClr val="0033A0"/>
    <a:srgbClr val="DE6064"/>
    <a:srgbClr val="C7417B"/>
    <a:srgbClr val="0000FF"/>
    <a:srgbClr val="FDB030"/>
    <a:srgbClr val="F9D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2" autoAdjust="0"/>
    <p:restoredTop sz="94686"/>
  </p:normalViewPr>
  <p:slideViewPr>
    <p:cSldViewPr snapToGrid="0" snapToObjects="1">
      <p:cViewPr varScale="1">
        <p:scale>
          <a:sx n="103" d="100"/>
          <a:sy n="103" d="100"/>
        </p:scale>
        <p:origin x="114" y="6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19-Jun-25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19-Jun-25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9199-CF04-4A76-B5D5-D9BEC5634AE6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Evgenia Leonida- Students' Coffee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24F2-7297-43A5-972D-7C4AD7BD4FB9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Evgenia Leonida- Students' Coffee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31BC1-56B3-420F-A165-1B71A269BEC9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Evgenia Leonida- Students' Coffee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9FD7884D-D1E0-483A-B981-EF5366F94521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Evgenia Leonida- Students' Coffee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31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 dirty="0"/>
              <a:t>Evgenia Leonida- Students' Coffee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27806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76" y="156341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B445412-0276-4934-9B5E-4833E662CD17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Evgenia Leonida- Students' Coffee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172524" y="307760"/>
            <a:ext cx="898889" cy="713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9A5FCA-3145-4637-9A27-A42F112E029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41226" y="6357407"/>
            <a:ext cx="476250" cy="44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65" r:id="rId4"/>
    <p:sldLayoutId id="2147483652" r:id="rId5"/>
    <p:sldLayoutId id="2147483655" r:id="rId6"/>
    <p:sldLayoutId id="2147483666" r:id="rId7"/>
    <p:sldLayoutId id="2147483667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10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4.jpg"/><Relationship Id="rId7" Type="http://schemas.openxmlformats.org/officeDocument/2006/relationships/image" Target="../media/image12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6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11" Type="http://schemas.openxmlformats.org/officeDocument/2006/relationships/image" Target="../media/image10.png"/><Relationship Id="rId5" Type="http://schemas.openxmlformats.org/officeDocument/2006/relationships/image" Target="../media/image38.pn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10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jpg"/><Relationship Id="rId11" Type="http://schemas.openxmlformats.org/officeDocument/2006/relationships/image" Target="../media/image10.png"/><Relationship Id="rId5" Type="http://schemas.openxmlformats.org/officeDocument/2006/relationships/image" Target="../media/image25.png"/><Relationship Id="rId10" Type="http://schemas.openxmlformats.org/officeDocument/2006/relationships/image" Target="../media/image12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A1F1FC-FD5C-C0C3-B22C-E1A53062B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918" y="1684321"/>
            <a:ext cx="3496163" cy="4962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F8BF6A-8548-58A7-E7C3-7118CD1E0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0404" y="0"/>
            <a:ext cx="3496163" cy="3715268"/>
          </a:xfrm>
          <a:prstGeom prst="rect">
            <a:avLst/>
          </a:prstGeom>
        </p:spPr>
      </p:pic>
      <p:pic>
        <p:nvPicPr>
          <p:cNvPr id="6" name="Picture 5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EDD2E7CF-8E11-BBBA-7C40-A13CC6B11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713" y="245411"/>
            <a:ext cx="990556" cy="99317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D76B85B-C6B8-4E7F-485B-B8F3E2E8C529}"/>
              </a:ext>
            </a:extLst>
          </p:cNvPr>
          <p:cNvSpPr txBox="1">
            <a:spLocks/>
          </p:cNvSpPr>
          <p:nvPr/>
        </p:nvSpPr>
        <p:spPr>
          <a:xfrm>
            <a:off x="407986" y="2594012"/>
            <a:ext cx="11376025" cy="21532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Environmental and Magnetic Field Monitoring System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9200BF0-6106-EEAB-FEAF-99E2CB25BCCB}"/>
              </a:ext>
            </a:extLst>
          </p:cNvPr>
          <p:cNvSpPr txBox="1">
            <a:spLocks/>
          </p:cNvSpPr>
          <p:nvPr/>
        </p:nvSpPr>
        <p:spPr>
          <a:xfrm>
            <a:off x="407985" y="4263988"/>
            <a:ext cx="11376026" cy="14540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/>
              <a:t>Evgenia Leonida</a:t>
            </a:r>
          </a:p>
          <a:p>
            <a:pPr algn="ctr"/>
            <a:r>
              <a:rPr lang="en-US" sz="2000" dirty="0"/>
              <a:t>Prof. Yorgos </a:t>
            </a:r>
            <a:r>
              <a:rPr lang="en-US" sz="2000" dirty="0" err="1"/>
              <a:t>Tsipolitis</a:t>
            </a:r>
            <a:endParaRPr lang="en-US" sz="2000" dirty="0"/>
          </a:p>
          <a:p>
            <a:pPr algn="ctr"/>
            <a:r>
              <a:rPr lang="en-US" sz="2000" dirty="0"/>
              <a:t>NTUA</a:t>
            </a:r>
          </a:p>
          <a:p>
            <a:pPr algn="ctr"/>
            <a:endParaRPr lang="en-US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5EC7B-E67E-24DD-B3A7-0E8FFABB2BA8}"/>
              </a:ext>
            </a:extLst>
          </p:cNvPr>
          <p:cNvSpPr txBox="1"/>
          <p:nvPr/>
        </p:nvSpPr>
        <p:spPr>
          <a:xfrm>
            <a:off x="1511560" y="540530"/>
            <a:ext cx="429258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National Technical University of Athens</a:t>
            </a:r>
          </a:p>
          <a:p>
            <a:pPr algn="l"/>
            <a:r>
              <a:rPr lang="en-US" sz="1400" dirty="0">
                <a:solidFill>
                  <a:schemeClr val="tx2"/>
                </a:solidFill>
              </a:rPr>
              <a:t>School of Applied Mathematics and Physical Sciences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399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C1BBF-5C1A-EADB-4F36-B27B1572C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D70D3-F850-1488-FC26-094D5609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744" y="2559295"/>
            <a:ext cx="9344511" cy="715840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Testing at Magnet Park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747C00E-FCE1-7FE8-771D-32B15402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5CD3B-999F-4791-9939-4201BAF9626C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3AAE93-7E34-89EF-78BD-4E27E5FD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63B215-B4BA-0149-245B-916103205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6DE767-6E21-7EE0-9684-AD4C81207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5" name="Picture 4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EF0EA9A1-AE0A-0633-1A85-A7626C8D3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1788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B52EC09-1BF6-BB51-414E-4B032506C897}"/>
              </a:ext>
            </a:extLst>
          </p:cNvPr>
          <p:cNvSpPr/>
          <p:nvPr/>
        </p:nvSpPr>
        <p:spPr>
          <a:xfrm>
            <a:off x="309005" y="1749347"/>
            <a:ext cx="5700810" cy="154442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959D31-E332-4C6D-FEDD-5C64671B8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699558" cy="1065742"/>
          </a:xfrm>
        </p:spPr>
        <p:txBody>
          <a:bodyPr/>
          <a:lstStyle/>
          <a:p>
            <a:r>
              <a:rPr lang="en-US" dirty="0"/>
              <a:t>Testing and Calibrating the Hall Sensors in Magnet Park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4A5C74-4DCF-8046-C375-9B9B92C6B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7940C-8492-C73D-CC3C-34E7FCD0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9D362BA-4B88-86D0-1049-60485C8D7E99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 bwMode="auto">
          <a:xfrm>
            <a:off x="7545372" y="1692079"/>
            <a:ext cx="32202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MNP17 Magnet Park Facility, CERN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 descr="A computer on a table with several stacks of electronics&#10;&#10;AI-generated content may be incorrect.">
            <a:extLst>
              <a:ext uri="{FF2B5EF4-FFF2-40B4-BE49-F238E27FC236}">
                <a16:creationId xmlns:a16="http://schemas.microsoft.com/office/drawing/2014/main" id="{B29372D3-BB06-FCEC-9F78-66DF295E85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337" b="8743"/>
          <a:stretch/>
        </p:blipFill>
        <p:spPr>
          <a:xfrm>
            <a:off x="9431201" y="2159876"/>
            <a:ext cx="1983215" cy="2748542"/>
          </a:xfrm>
          <a:prstGeom prst="rect">
            <a:avLst/>
          </a:prstGeom>
        </p:spPr>
      </p:pic>
      <p:pic>
        <p:nvPicPr>
          <p:cNvPr id="13" name="Picture 12" descr="A close-up of a machine&#10;&#10;AI-generated content may be incorrect.">
            <a:extLst>
              <a:ext uri="{FF2B5EF4-FFF2-40B4-BE49-F238E27FC236}">
                <a16:creationId xmlns:a16="http://schemas.microsoft.com/office/drawing/2014/main" id="{76698A71-8DBE-FB26-4E8D-F676B554EE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100" t="42855" r="26678" b="36034"/>
          <a:stretch/>
        </p:blipFill>
        <p:spPr>
          <a:xfrm>
            <a:off x="7033260" y="3460618"/>
            <a:ext cx="2171700" cy="1447800"/>
          </a:xfrm>
          <a:prstGeom prst="rect">
            <a:avLst/>
          </a:prstGeom>
        </p:spPr>
      </p:pic>
      <p:pic>
        <p:nvPicPr>
          <p:cNvPr id="15" name="Picture 14" descr="A machine with wires on top of it&#10;&#10;AI-generated content may be incorrect.">
            <a:extLst>
              <a:ext uri="{FF2B5EF4-FFF2-40B4-BE49-F238E27FC236}">
                <a16:creationId xmlns:a16="http://schemas.microsoft.com/office/drawing/2014/main" id="{CCAB0A04-67DD-BCCB-1370-810DC9E0B7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8555" b="14444"/>
          <a:stretch/>
        </p:blipFill>
        <p:spPr>
          <a:xfrm>
            <a:off x="7036786" y="2159876"/>
            <a:ext cx="2168174" cy="1133892"/>
          </a:xfrm>
          <a:prstGeom prst="rect">
            <a:avLst/>
          </a:prstGeom>
        </p:spPr>
      </p:pic>
      <p:pic>
        <p:nvPicPr>
          <p:cNvPr id="25" name="Picture 24" descr="A number and letter on a white background&#10;&#10;AI-generated content may be incorrect.">
            <a:extLst>
              <a:ext uri="{FF2B5EF4-FFF2-40B4-BE49-F238E27FC236}">
                <a16:creationId xmlns:a16="http://schemas.microsoft.com/office/drawing/2014/main" id="{FA2D7EB4-A670-C47D-4062-84BBE3839C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6295" y="3940830"/>
            <a:ext cx="2751636" cy="58858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000235D-91F9-07BF-1E67-D2393579DDA6}"/>
              </a:ext>
            </a:extLst>
          </p:cNvPr>
          <p:cNvSpPr txBox="1"/>
          <p:nvPr/>
        </p:nvSpPr>
        <p:spPr>
          <a:xfrm>
            <a:off x="508945" y="1919547"/>
            <a:ext cx="5366336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Since Hall sensors provide an </a:t>
            </a:r>
            <a:r>
              <a:rPr lang="en-GB" sz="1200" b="1" dirty="0" err="1"/>
              <a:t>analog</a:t>
            </a:r>
            <a:r>
              <a:rPr lang="en-GB" sz="1200" dirty="0"/>
              <a:t> </a:t>
            </a:r>
            <a:r>
              <a:rPr lang="en-GB" sz="1200" b="1" dirty="0"/>
              <a:t>voltage</a:t>
            </a:r>
            <a:r>
              <a:rPr lang="en-GB" sz="1200" dirty="0"/>
              <a:t> </a:t>
            </a:r>
            <a:r>
              <a:rPr lang="en-GB" sz="1200" b="1" dirty="0"/>
              <a:t>output</a:t>
            </a:r>
            <a:r>
              <a:rPr lang="en-GB" sz="1200" dirty="0"/>
              <a:t> proportional to the </a:t>
            </a:r>
            <a:r>
              <a:rPr lang="en-GB" sz="1200" b="1" dirty="0"/>
              <a:t>magnetic</a:t>
            </a:r>
            <a:r>
              <a:rPr lang="en-GB" sz="1200" dirty="0"/>
              <a:t> </a:t>
            </a:r>
            <a:r>
              <a:rPr lang="en-GB" sz="1200" b="1" dirty="0"/>
              <a:t>field</a:t>
            </a:r>
            <a:r>
              <a:rPr lang="en-GB" sz="1200" dirty="0"/>
              <a:t>, </a:t>
            </a:r>
            <a:r>
              <a:rPr lang="en-GB" sz="1200" b="1" dirty="0"/>
              <a:t>calibration</a:t>
            </a:r>
            <a:r>
              <a:rPr lang="en-GB" sz="1200" dirty="0"/>
              <a:t> is necessary to convert these readings into accurate values in </a:t>
            </a:r>
            <a:r>
              <a:rPr lang="en-GB" sz="1200" dirty="0" err="1"/>
              <a:t>millitesla</a:t>
            </a:r>
            <a:r>
              <a:rPr lang="en-GB" sz="1200" dirty="0"/>
              <a:t> (</a:t>
            </a:r>
            <a:r>
              <a:rPr lang="en-GB" sz="1200" dirty="0" err="1"/>
              <a:t>mT</a:t>
            </a:r>
            <a:r>
              <a:rPr lang="en-GB" sz="1200" dirty="0"/>
              <a:t>). </a:t>
            </a:r>
          </a:p>
          <a:p>
            <a:pPr algn="l"/>
            <a:endParaRPr lang="en-GB" sz="1200" dirty="0"/>
          </a:p>
          <a:p>
            <a:pPr algn="l"/>
            <a:r>
              <a:rPr lang="en-GB" sz="1200" dirty="0"/>
              <a:t>This was accomplished by exposing the probe to a well-characterized magnetic field at the </a:t>
            </a:r>
            <a:r>
              <a:rPr lang="en-GB" sz="1200" b="1" dirty="0"/>
              <a:t>Magnet Park Facility</a:t>
            </a:r>
            <a:r>
              <a:rPr lang="en-GB" sz="1200" dirty="0"/>
              <a:t> with the </a:t>
            </a:r>
            <a:r>
              <a:rPr lang="en-GB" sz="1200" b="1" dirty="0"/>
              <a:t>MNP17</a:t>
            </a:r>
            <a:r>
              <a:rPr lang="en-GB" sz="1200" dirty="0"/>
              <a:t> Magnet that reached </a:t>
            </a:r>
            <a:r>
              <a:rPr lang="en-GB" sz="1200" b="1" dirty="0"/>
              <a:t>500mT</a:t>
            </a:r>
            <a:r>
              <a:rPr lang="en-GB" sz="1200" dirty="0"/>
              <a:t> at CERN.</a:t>
            </a:r>
          </a:p>
          <a:p>
            <a:pPr algn="l"/>
            <a:endParaRPr lang="en-GB" sz="1200" dirty="0"/>
          </a:p>
          <a:p>
            <a:pPr>
              <a:buNone/>
            </a:pPr>
            <a:r>
              <a:rPr lang="en-GB" sz="1200" dirty="0"/>
              <a:t>At this facility, the magnetic field is generated by a magnet whose field strength is linearly related to the input current (in amperes) according to the equation: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By applying known currents and measuring the corresponding Hall sensor voltages, we established a conversion curve from voltage to magnetic field for each sensor.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5853A0A-BFDB-2273-4D75-923F692136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AFD1F4C-08EA-2850-1B98-06F70C8FF2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2B58BBED-56A7-1462-C480-54CEF33035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857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C1198-3190-A18E-29DF-B7D52D8D7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1CA71ED-C0D6-AC30-E8FC-C89056CEAE13}"/>
              </a:ext>
            </a:extLst>
          </p:cNvPr>
          <p:cNvSpPr/>
          <p:nvPr/>
        </p:nvSpPr>
        <p:spPr>
          <a:xfrm>
            <a:off x="340848" y="4011273"/>
            <a:ext cx="6236525" cy="154442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F526DC-229B-185E-78E1-A1888FB9F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699558" cy="656748"/>
          </a:xfrm>
        </p:spPr>
        <p:txBody>
          <a:bodyPr/>
          <a:lstStyle/>
          <a:p>
            <a:r>
              <a:rPr lang="en-US" dirty="0"/>
              <a:t>Calibrating the Hall Sensors in Magnet Park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693CBC-8AC2-0742-519A-C2AFC8AC7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6A1D52-04E2-00F7-804D-5C4E644B9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FB144EA-0E3A-7354-92BA-78B70FC74AC6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 bwMode="auto">
          <a:xfrm>
            <a:off x="8713178" y="1313765"/>
            <a:ext cx="32202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MNP17 Magnet Park Facility, CERN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 descr="A close-up of a machine&#10;&#10;AI-generated content may be incorrect.">
            <a:extLst>
              <a:ext uri="{FF2B5EF4-FFF2-40B4-BE49-F238E27FC236}">
                <a16:creationId xmlns:a16="http://schemas.microsoft.com/office/drawing/2014/main" id="{613EA27A-6408-B079-6B4B-451EF8A626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100" t="42855" r="26678" b="36034"/>
          <a:stretch/>
        </p:blipFill>
        <p:spPr>
          <a:xfrm>
            <a:off x="9300511" y="2942643"/>
            <a:ext cx="2171700" cy="1447800"/>
          </a:xfrm>
          <a:prstGeom prst="rect">
            <a:avLst/>
          </a:prstGeom>
        </p:spPr>
      </p:pic>
      <p:pic>
        <p:nvPicPr>
          <p:cNvPr id="15" name="Picture 14" descr="A machine with wires on top of it&#10;&#10;AI-generated content may be incorrect.">
            <a:extLst>
              <a:ext uri="{FF2B5EF4-FFF2-40B4-BE49-F238E27FC236}">
                <a16:creationId xmlns:a16="http://schemas.microsoft.com/office/drawing/2014/main" id="{78A03FC7-8544-2D40-7270-128C464D7C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8555" b="14444"/>
          <a:stretch/>
        </p:blipFill>
        <p:spPr>
          <a:xfrm>
            <a:off x="9304037" y="1763496"/>
            <a:ext cx="2168174" cy="1133892"/>
          </a:xfrm>
          <a:prstGeom prst="rect">
            <a:avLst/>
          </a:prstGeom>
        </p:spPr>
      </p:pic>
      <p:pic>
        <p:nvPicPr>
          <p:cNvPr id="23" name="Picture 22" descr="A black and white text&#10;&#10;AI-generated content may be incorrect.">
            <a:extLst>
              <a:ext uri="{FF2B5EF4-FFF2-40B4-BE49-F238E27FC236}">
                <a16:creationId xmlns:a16="http://schemas.microsoft.com/office/drawing/2014/main" id="{2949C002-3EA3-5A16-CBC2-0BB600BBD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7910" y="2930142"/>
            <a:ext cx="2904301" cy="538770"/>
          </a:xfrm>
          <a:prstGeom prst="rect">
            <a:avLst/>
          </a:prstGeom>
        </p:spPr>
      </p:pic>
      <p:pic>
        <p:nvPicPr>
          <p:cNvPr id="25" name="Picture 24" descr="A number and letter on a white background&#10;&#10;AI-generated content may be incorrect.">
            <a:extLst>
              <a:ext uri="{FF2B5EF4-FFF2-40B4-BE49-F238E27FC236}">
                <a16:creationId xmlns:a16="http://schemas.microsoft.com/office/drawing/2014/main" id="{CCDB9019-999D-80F2-1742-B11DB68A8B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0828" y="4819678"/>
            <a:ext cx="1675128" cy="358316"/>
          </a:xfrm>
          <a:prstGeom prst="rect">
            <a:avLst/>
          </a:prstGeom>
        </p:spPr>
      </p:pic>
      <p:pic>
        <p:nvPicPr>
          <p:cNvPr id="27" name="Picture 26" descr="A square root of a mathematical equation&#10;&#10;AI-generated content may be incorrect.">
            <a:extLst>
              <a:ext uri="{FF2B5EF4-FFF2-40B4-BE49-F238E27FC236}">
                <a16:creationId xmlns:a16="http://schemas.microsoft.com/office/drawing/2014/main" id="{21B4106C-2941-CA63-8FA8-9C554A78B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5228" y="4415845"/>
            <a:ext cx="2711545" cy="63041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E64EF5F-E0F3-715B-A518-B771F7B88BE0}"/>
              </a:ext>
            </a:extLst>
          </p:cNvPr>
          <p:cNvSpPr txBox="1"/>
          <p:nvPr/>
        </p:nvSpPr>
        <p:spPr>
          <a:xfrm>
            <a:off x="486706" y="4183318"/>
            <a:ext cx="29043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effectLst/>
              </a:rPr>
              <a:t>This combines the three voltage signals into a single scalar value representing the total magnetic field sensor response, assuming the magnetic field vector aligns somewhere in the sensor’s three-dimensional space.</a:t>
            </a:r>
            <a:endParaRPr lang="en-GB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897E4D-47BC-E12F-6514-A215949DEFDA}"/>
              </a:ext>
            </a:extLst>
          </p:cNvPr>
          <p:cNvSpPr txBox="1"/>
          <p:nvPr/>
        </p:nvSpPr>
        <p:spPr>
          <a:xfrm>
            <a:off x="386777" y="1840848"/>
            <a:ext cx="609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400" b="0" i="0" dirty="0">
                <a:effectLst/>
                <a:latin typeface="+mj-lt"/>
              </a:rPr>
              <a:t>Next, to calibrate the sensor, we matched each timestamped combined voltage value with the corresponding known magnetic field derived from the current schedule. </a:t>
            </a:r>
            <a:endParaRPr lang="en-GB" sz="1400" dirty="0">
              <a:effectLst/>
              <a:latin typeface="+mj-lt"/>
            </a:endParaRPr>
          </a:p>
          <a:p>
            <a:r>
              <a:rPr lang="en-GB" sz="1400" b="0" i="0" dirty="0">
                <a:effectLst/>
                <a:latin typeface="+mj-lt"/>
              </a:rPr>
              <a:t>Using linear regression, we established a calibration equation of the form:</a:t>
            </a:r>
            <a:endParaRPr lang="en-GB" sz="1400" dirty="0">
              <a:effectLst/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182DDE-4277-900D-17B2-3ED56DC137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148521-2B3E-14D2-46B9-06CC0FEA20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586" y="6332239"/>
            <a:ext cx="681254" cy="486074"/>
          </a:xfrm>
          <a:prstGeom prst="rect">
            <a:avLst/>
          </a:prstGeom>
        </p:spPr>
      </p:pic>
      <p:pic>
        <p:nvPicPr>
          <p:cNvPr id="14" name="Picture 13" descr="A green circuit board with black and white connectors&#10;&#10;AI-generated content may be incorrect.">
            <a:extLst>
              <a:ext uri="{FF2B5EF4-FFF2-40B4-BE49-F238E27FC236}">
                <a16:creationId xmlns:a16="http://schemas.microsoft.com/office/drawing/2014/main" id="{D79757E1-4A84-206F-5D0C-FDCABB9634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0723" y="1926543"/>
            <a:ext cx="1978316" cy="2032200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AEA8D44F-641A-8D74-7BF9-E7B4D86D6BD6}"/>
              </a:ext>
            </a:extLst>
          </p:cNvPr>
          <p:cNvSpPr/>
          <p:nvPr/>
        </p:nvSpPr>
        <p:spPr>
          <a:xfrm rot="18764916">
            <a:off x="6228324" y="4029520"/>
            <a:ext cx="1344797" cy="2475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4D648A30-DEB1-405B-493E-E4BC1232FC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813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D220E-4AA2-C4F2-A6B6-C102A9171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1105E-3590-42D7-F1F0-3CBC8DA7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699558" cy="1065742"/>
          </a:xfrm>
        </p:spPr>
        <p:txBody>
          <a:bodyPr/>
          <a:lstStyle/>
          <a:p>
            <a:r>
              <a:rPr lang="en-US" dirty="0"/>
              <a:t>Results of Calibration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58B57A-BFCE-C265-ECCD-7065E0B34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A0FE6A-C9C7-3CA6-5E28-1BFE5C85B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E85FE08-0A9E-1C6A-D9AA-5772F898D4C4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 bwMode="auto">
          <a:xfrm>
            <a:off x="407989" y="1623336"/>
            <a:ext cx="32202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1400" b="1" i="0" dirty="0">
                <a:solidFill>
                  <a:schemeClr val="tx1"/>
                </a:solidFill>
                <a:effectLst/>
              </a:rPr>
              <a:t>MNP17 Magnet Park Facility, CERN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3" name="Picture 22" descr="A black and white text&#10;&#10;AI-generated content may be incorrect.">
            <a:extLst>
              <a:ext uri="{FF2B5EF4-FFF2-40B4-BE49-F238E27FC236}">
                <a16:creationId xmlns:a16="http://schemas.microsoft.com/office/drawing/2014/main" id="{407E0833-5EFD-4731-F58D-9D8B380D1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663" y="4519794"/>
            <a:ext cx="2477900" cy="459668"/>
          </a:xfrm>
          <a:prstGeom prst="rect">
            <a:avLst/>
          </a:prstGeom>
        </p:spPr>
      </p:pic>
      <p:pic>
        <p:nvPicPr>
          <p:cNvPr id="25" name="Picture 24" descr="A number and letter on a white background&#10;&#10;AI-generated content may be incorrect.">
            <a:extLst>
              <a:ext uri="{FF2B5EF4-FFF2-40B4-BE49-F238E27FC236}">
                <a16:creationId xmlns:a16="http://schemas.microsoft.com/office/drawing/2014/main" id="{DD3FD107-1BD7-873C-576E-45C52D986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4737" y="1098084"/>
            <a:ext cx="1646520" cy="352196"/>
          </a:xfrm>
          <a:prstGeom prst="rect">
            <a:avLst/>
          </a:prstGeom>
        </p:spPr>
      </p:pic>
      <p:pic>
        <p:nvPicPr>
          <p:cNvPr id="27" name="Picture 26" descr="A square root of a mathematical equation&#10;&#10;AI-generated content may be incorrect.">
            <a:extLst>
              <a:ext uri="{FF2B5EF4-FFF2-40B4-BE49-F238E27FC236}">
                <a16:creationId xmlns:a16="http://schemas.microsoft.com/office/drawing/2014/main" id="{7A5767ED-A6FE-7982-F386-ED0DC89FE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1257" y="985800"/>
            <a:ext cx="2120013" cy="4928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D098A1-D226-FC1C-77B6-187AC705FB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83" y="2114412"/>
            <a:ext cx="3015918" cy="2252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5AEFCC-7BC6-1117-559C-00EF9FD14C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4988" y="2116792"/>
            <a:ext cx="3015918" cy="22552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D2F3040-DB40-DDD8-4788-167870CE54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4670" y="1509020"/>
            <a:ext cx="5112138" cy="25367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B6FA80-3E2A-A79E-A321-89244F2DD4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00463" y="3478691"/>
            <a:ext cx="3937455" cy="19559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5084971-C740-5D99-2107-CFAFDF1CADB5}"/>
              </a:ext>
            </a:extLst>
          </p:cNvPr>
          <p:cNvSpPr txBox="1"/>
          <p:nvPr/>
        </p:nvSpPr>
        <p:spPr>
          <a:xfrm>
            <a:off x="8256005" y="5449692"/>
            <a:ext cx="38855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0" i="0" dirty="0">
                <a:solidFill>
                  <a:srgbClr val="000000"/>
                </a:solidFill>
                <a:effectLst/>
                <a:latin typeface="+mj-lt"/>
              </a:rPr>
              <a:t>Grouped the sensor readings by each stable magnetic field level, calculating the </a:t>
            </a:r>
            <a:r>
              <a:rPr lang="en-GB" sz="700" b="1" i="0" dirty="0">
                <a:solidFill>
                  <a:srgbClr val="000000"/>
                </a:solidFill>
                <a:effectLst/>
                <a:latin typeface="+mj-lt"/>
              </a:rPr>
              <a:t>mean predicted magnetic field</a:t>
            </a:r>
            <a:r>
              <a:rPr lang="en-GB" sz="700" b="0" i="0" dirty="0">
                <a:solidFill>
                  <a:srgbClr val="000000"/>
                </a:solidFill>
                <a:effectLst/>
                <a:latin typeface="+mj-lt"/>
              </a:rPr>
              <a:t> for each step and</a:t>
            </a:r>
            <a:r>
              <a:rPr lang="en-GB" sz="700" b="1" i="0" dirty="0">
                <a:solidFill>
                  <a:srgbClr val="000000"/>
                </a:solidFill>
                <a:effectLst/>
                <a:latin typeface="+mj-lt"/>
              </a:rPr>
              <a:t> its standard deviation</a:t>
            </a:r>
            <a:r>
              <a:rPr lang="en-GB" sz="700" b="0" i="0" dirty="0">
                <a:solidFill>
                  <a:srgbClr val="000000"/>
                </a:solidFill>
                <a:effectLst/>
                <a:latin typeface="+mj-lt"/>
              </a:rPr>
              <a:t>. The mean represents the average calibrated sensor response, while the standard deviation quantifies the variability or uncertainty in sensor readings during that interval. </a:t>
            </a:r>
            <a:endParaRPr lang="en-GB" sz="700" dirty="0">
              <a:latin typeface="+mj-lt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9466348-D222-900D-403F-27B8314D10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84388" y="55159"/>
            <a:ext cx="1552792" cy="104292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B68650C-2987-F97E-CCA4-CA94CDE95E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0005" y="6318324"/>
            <a:ext cx="681254" cy="40621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44503B0-21B8-D375-DABB-B4B6240E6390}"/>
              </a:ext>
            </a:extLst>
          </p:cNvPr>
          <p:cNvSpPr txBox="1"/>
          <p:nvPr/>
        </p:nvSpPr>
        <p:spPr>
          <a:xfrm>
            <a:off x="8384870" y="3777442"/>
            <a:ext cx="20995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Maximum </a:t>
            </a:r>
            <a:r>
              <a:rPr lang="el-GR" sz="1400" dirty="0"/>
              <a:t>σ ~ </a:t>
            </a:r>
            <a:r>
              <a:rPr lang="en-US" sz="1400" dirty="0"/>
              <a:t>7% 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E668DA-7DB2-A05F-6FEC-E3BA65925F4E}"/>
              </a:ext>
            </a:extLst>
          </p:cNvPr>
          <p:cNvSpPr txBox="1"/>
          <p:nvPr/>
        </p:nvSpPr>
        <p:spPr>
          <a:xfrm>
            <a:off x="3485385" y="3721427"/>
            <a:ext cx="1495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b="0" i="0" dirty="0">
                <a:effectLst/>
                <a:latin typeface="Consolas" panose="020B0609020204030204" pitchFamily="49" charset="0"/>
              </a:rPr>
              <a:t>[Group Fit Coeff Errors] </a:t>
            </a:r>
          </a:p>
          <a:p>
            <a:r>
              <a:rPr lang="en-GB" sz="600" b="1" i="0" dirty="0">
                <a:effectLst/>
                <a:latin typeface="Consolas" panose="020B0609020204030204" pitchFamily="49" charset="0"/>
              </a:rPr>
              <a:t>Slope a = -2011.587 ± 14.042 </a:t>
            </a:r>
          </a:p>
          <a:p>
            <a:r>
              <a:rPr lang="en-GB" sz="600" b="1" i="0" dirty="0">
                <a:effectLst/>
                <a:latin typeface="Consolas" panose="020B0609020204030204" pitchFamily="49" charset="0"/>
              </a:rPr>
              <a:t>Intercept b = 7859.317 ± 53.135</a:t>
            </a:r>
            <a:endParaRPr lang="en-GB" sz="600" b="1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5EAC60E-180B-D5FD-7637-65F82FDAA2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0970" y="5642872"/>
            <a:ext cx="2998954" cy="440554"/>
          </a:xfrm>
          <a:prstGeom prst="rect">
            <a:avLst/>
          </a:prstGeom>
        </p:spPr>
      </p:pic>
      <p:sp>
        <p:nvSpPr>
          <p:cNvPr id="36" name="Arrow: Right 35">
            <a:extLst>
              <a:ext uri="{FF2B5EF4-FFF2-40B4-BE49-F238E27FC236}">
                <a16:creationId xmlns:a16="http://schemas.microsoft.com/office/drawing/2014/main" id="{BE180FA2-ACFD-E267-33DD-5BE9F4F4FBE2}"/>
              </a:ext>
            </a:extLst>
          </p:cNvPr>
          <p:cNvSpPr/>
          <p:nvPr/>
        </p:nvSpPr>
        <p:spPr>
          <a:xfrm rot="5400000">
            <a:off x="3076779" y="5292209"/>
            <a:ext cx="459668" cy="100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82560A-DD9A-274D-FF43-8D43B6F7AB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1004" y="6318324"/>
            <a:ext cx="681254" cy="486074"/>
          </a:xfrm>
          <a:prstGeom prst="rect">
            <a:avLst/>
          </a:prstGeom>
        </p:spPr>
      </p:pic>
      <p:pic>
        <p:nvPicPr>
          <p:cNvPr id="9" name="Picture 8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7D57F938-6EC6-24E4-F3EE-52914B6566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84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7DE07-7175-92AB-8427-1E109D77B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18D813-942E-439E-CD5E-D6751C70A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AD04B-F4F8-8AB1-85FB-46A8AF940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F0472E-FCB3-4971-4C0A-F874A2E5F63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Successfully developed and deployed a compact, low-cost system for real-time monitoring of environmental and magnetic field parameters in test beam environments.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Combined the strengths of Arduino (real-time sensing), Raspberry Pi (data handling), </a:t>
            </a:r>
            <a:r>
              <a:rPr lang="en-GB" b="0" dirty="0" err="1">
                <a:solidFill>
                  <a:schemeClr val="tx1"/>
                </a:solidFill>
              </a:rPr>
              <a:t>InfluxDB</a:t>
            </a:r>
            <a:r>
              <a:rPr lang="en-GB" b="0" dirty="0">
                <a:solidFill>
                  <a:schemeClr val="tx1"/>
                </a:solidFill>
              </a:rPr>
              <a:t>, and Grafana (storage and visualization) into a single, automated workflow.</a:t>
            </a:r>
          </a:p>
          <a:p>
            <a:r>
              <a:rPr lang="en-GB" dirty="0">
                <a:solidFill>
                  <a:schemeClr val="tx1"/>
                </a:solidFill>
              </a:rPr>
              <a:t>Future Work: </a:t>
            </a:r>
          </a:p>
          <a:p>
            <a:pPr marL="990900" lvl="2" indent="-342900"/>
            <a:r>
              <a:rPr lang="en-GB" dirty="0">
                <a:solidFill>
                  <a:schemeClr val="tx1"/>
                </a:solidFill>
              </a:rPr>
              <a:t>Add automated </a:t>
            </a:r>
            <a:r>
              <a:rPr lang="en-GB" b="1" dirty="0">
                <a:solidFill>
                  <a:schemeClr val="tx1"/>
                </a:solidFill>
              </a:rPr>
              <a:t>threshold-based alerts</a:t>
            </a:r>
            <a:r>
              <a:rPr lang="en-GB" dirty="0">
                <a:solidFill>
                  <a:schemeClr val="tx1"/>
                </a:solidFill>
              </a:rPr>
              <a:t> (e.g., email or UI notifications) when environmental or magnetic values exceed safe or expected limits.</a:t>
            </a:r>
          </a:p>
          <a:p>
            <a:pPr marL="990900" lvl="2" indent="-342900"/>
            <a:r>
              <a:rPr lang="en-GB" dirty="0">
                <a:solidFill>
                  <a:schemeClr val="tx1"/>
                </a:solidFill>
              </a:rPr>
              <a:t>Deploy the system </a:t>
            </a:r>
            <a:r>
              <a:rPr lang="en-GB" b="1" dirty="0">
                <a:solidFill>
                  <a:schemeClr val="tx1"/>
                </a:solidFill>
              </a:rPr>
              <a:t>directly within the magnetic field</a:t>
            </a:r>
            <a:r>
              <a:rPr lang="en-GB" dirty="0">
                <a:solidFill>
                  <a:schemeClr val="tx1"/>
                </a:solidFill>
              </a:rPr>
              <a:t> of the GOLIATH setup to evaluate performance under high-field conditions.</a:t>
            </a:r>
          </a:p>
          <a:p>
            <a:pPr marL="990900" lvl="2" indent="-342900"/>
            <a:r>
              <a:rPr lang="en-GB" dirty="0">
                <a:solidFill>
                  <a:schemeClr val="tx1"/>
                </a:solidFill>
              </a:rPr>
              <a:t>Replace external probe references with </a:t>
            </a:r>
            <a:r>
              <a:rPr lang="en-GB" b="1" dirty="0">
                <a:solidFill>
                  <a:schemeClr val="tx1"/>
                </a:solidFill>
              </a:rPr>
              <a:t>individual calibration routines</a:t>
            </a:r>
            <a:r>
              <a:rPr lang="en-GB" dirty="0">
                <a:solidFill>
                  <a:schemeClr val="tx1"/>
                </a:solidFill>
              </a:rPr>
              <a:t> for each sensor. Improve measurement </a:t>
            </a:r>
            <a:r>
              <a:rPr lang="en-GB" b="1" dirty="0">
                <a:solidFill>
                  <a:schemeClr val="tx1"/>
                </a:solidFill>
              </a:rPr>
              <a:t>accuracy, repeatability</a:t>
            </a:r>
            <a:r>
              <a:rPr lang="en-GB" dirty="0">
                <a:solidFill>
                  <a:schemeClr val="tx1"/>
                </a:solidFill>
              </a:rPr>
              <a:t>, and </a:t>
            </a:r>
            <a:r>
              <a:rPr lang="en-GB" b="1" dirty="0">
                <a:solidFill>
                  <a:schemeClr val="tx1"/>
                </a:solidFill>
              </a:rPr>
              <a:t>long-term reliability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  <a:p>
            <a:pPr marL="990900" lvl="2" indent="-342900"/>
            <a:endParaRPr lang="en-GB" dirty="0">
              <a:solidFill>
                <a:schemeClr val="tx1"/>
              </a:solidFill>
            </a:endParaRPr>
          </a:p>
          <a:p>
            <a:pPr marL="990900" lvl="2" indent="-342900"/>
            <a:endParaRPr lang="en-GB" b="0" dirty="0">
              <a:solidFill>
                <a:schemeClr val="tx1"/>
              </a:solidFill>
            </a:endParaRPr>
          </a:p>
          <a:p>
            <a:endParaRPr lang="en-GB" b="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C4DEF8-BA28-1B7A-B0A7-2CBB5D266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388" y="55160"/>
            <a:ext cx="1552792" cy="1065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071A48-FC84-AC98-15AA-6F427D185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5" y="6318324"/>
            <a:ext cx="681254" cy="539676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C5B28C2A-6633-2E81-25F7-58D57B42C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07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49DE3-987B-B9B3-2008-D2CBF26E8E82}"/>
              </a:ext>
            </a:extLst>
          </p:cNvPr>
          <p:cNvSpPr>
            <a:spLocks/>
          </p:cNvSpPr>
          <p:nvPr/>
        </p:nvSpPr>
        <p:spPr bwMode="auto">
          <a:xfrm>
            <a:off x="2963652" y="4681588"/>
            <a:ext cx="6264696" cy="798377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Thank you for your attention!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8BFEAB-562B-07C6-9AEF-08CCD6E8D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9208" y="0"/>
            <a:ext cx="1552792" cy="1247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D7AC4C-DAB6-21B7-7BDF-B8CB1C6DD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25" y="6263165"/>
            <a:ext cx="681254" cy="4860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62670C-757B-16D8-A3F5-7D17E41DE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258" y="6187965"/>
            <a:ext cx="2190641" cy="539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6FA6C4-96A9-AB1B-648C-29BFF412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79" y="2038951"/>
            <a:ext cx="2190641" cy="2215807"/>
          </a:xfrm>
          <a:prstGeom prst="rect">
            <a:avLst/>
          </a:prstGeom>
        </p:spPr>
      </p:pic>
      <p:pic>
        <p:nvPicPr>
          <p:cNvPr id="6" name="Picture 5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277978CA-EBD6-166F-491A-76BFA9A56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460" y="2284040"/>
            <a:ext cx="1721078" cy="172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72A3C-EF83-5A3C-1FD6-6171BEF4D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A1919-1E17-6D0C-D489-E446493BF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744" y="2559295"/>
            <a:ext cx="9344511" cy="715840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Back Up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D565E99-901D-6DB1-5596-87040CC2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5CD3B-999F-4791-9939-4201BAF9626C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83B979-54E5-756B-BCF3-AFE481B5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EAA0F2-56B9-6D06-57D8-D2E0CA5FA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FE9298-DA16-E9B2-03A6-E293DCA68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5" name="Picture 4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EA6C28CA-C6F7-9C06-83D4-7D33459D0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12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E487C-B5BA-F3C7-689E-C1FA575CD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How Hall Effect Sensors Work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4D002C-61DC-4BB2-8112-FEC521EDA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9BB5E-468F-0418-1982-9A34BB18B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Evgenia Leonida- Students' Coffee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ABB74-0A2D-5A55-C69D-013634817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AE6BC6-9CEA-61A7-E851-DE66CA3AF4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4783" y="1282120"/>
            <a:ext cx="6464314" cy="4821904"/>
          </a:xfrm>
        </p:spPr>
        <p:txBody>
          <a:bodyPr/>
          <a:lstStyle/>
          <a:p>
            <a:r>
              <a:rPr lang="en-GB" sz="1400" b="0" dirty="0">
                <a:solidFill>
                  <a:schemeClr val="tx1"/>
                </a:solidFill>
              </a:rPr>
              <a:t>A Hall effect sensor measures magnetic fields using </a:t>
            </a:r>
            <a:r>
              <a:rPr lang="en-GB" sz="1400" dirty="0">
                <a:solidFill>
                  <a:schemeClr val="tx1"/>
                </a:solidFill>
              </a:rPr>
              <a:t>the Hall effect.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When an electric current flows through a conductor and a magnetic field is applied perpendicular to the current, it pushes charge carriers to one side.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This causes a small voltage, called the Hall voltage, to appear across the conductor.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The Hall voltage is proportional to the magnetic field strength.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By measuring this voltage, the sensor can detect and quantify magnetic fields.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C0B40E-B3CB-5ACC-B7A4-0A4F601DE691}"/>
              </a:ext>
            </a:extLst>
          </p:cNvPr>
          <p:cNvSpPr txBox="1"/>
          <p:nvPr/>
        </p:nvSpPr>
        <p:spPr>
          <a:xfrm>
            <a:off x="7848830" y="1140132"/>
            <a:ext cx="34919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400" b="1" dirty="0"/>
              <a:t>Common Uses: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Magnetic field measurement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Position and speed sensing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Contactless current sensing</a:t>
            </a:r>
          </a:p>
        </p:txBody>
      </p:sp>
      <p:pic>
        <p:nvPicPr>
          <p:cNvPr id="10" name="Picture 9" descr="A diagram of a magnet and a box&#10;&#10;AI-generated content may be incorrect.">
            <a:extLst>
              <a:ext uri="{FF2B5EF4-FFF2-40B4-BE49-F238E27FC236}">
                <a16:creationId xmlns:a16="http://schemas.microsoft.com/office/drawing/2014/main" id="{E1F3A896-5C86-DF54-114A-1036B15BE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201" y="4308429"/>
            <a:ext cx="1856061" cy="1286672"/>
          </a:xfrm>
          <a:prstGeom prst="rect">
            <a:avLst/>
          </a:prstGeom>
        </p:spPr>
      </p:pic>
      <p:pic>
        <p:nvPicPr>
          <p:cNvPr id="12" name="Picture 11" descr="Diagram of a magnetic field&#10;&#10;AI-generated content may be incorrect.">
            <a:extLst>
              <a:ext uri="{FF2B5EF4-FFF2-40B4-BE49-F238E27FC236}">
                <a16:creationId xmlns:a16="http://schemas.microsoft.com/office/drawing/2014/main" id="{AAB8BA30-49E6-2A6C-D9E0-0BC63E9A0F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8435" y="2525522"/>
            <a:ext cx="3491983" cy="2949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8F7B35-05E3-9671-53F7-D2D55F310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4388" y="55160"/>
            <a:ext cx="1552792" cy="10657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F9DA48-B0BC-0262-422D-5BCC25C83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005" y="6358006"/>
            <a:ext cx="631160" cy="499993"/>
          </a:xfrm>
          <a:prstGeom prst="rect">
            <a:avLst/>
          </a:prstGeom>
        </p:spPr>
      </p:pic>
      <p:pic>
        <p:nvPicPr>
          <p:cNvPr id="15" name="Picture 14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AD14CC07-4827-0C7B-F055-BF34E49C85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4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12259-16F1-9BB1-E6A1-F2AC5741C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037FDF0-98E7-DF55-9B38-80830BF4EC49}"/>
              </a:ext>
            </a:extLst>
          </p:cNvPr>
          <p:cNvSpPr/>
          <p:nvPr/>
        </p:nvSpPr>
        <p:spPr>
          <a:xfrm>
            <a:off x="7027270" y="1418264"/>
            <a:ext cx="4764156" cy="293362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A20DEB-FFAA-A853-2BF9-926766F01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Objective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EC3BDA-92E9-A8C1-7BFC-975F34377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85AEB-CDE6-46B9-09F7-2114CEEF1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C91A3D-5B02-005E-7D54-F60FCCBD79BB}"/>
              </a:ext>
            </a:extLst>
          </p:cNvPr>
          <p:cNvSpPr txBox="1"/>
          <p:nvPr/>
        </p:nvSpPr>
        <p:spPr>
          <a:xfrm>
            <a:off x="400574" y="1190794"/>
            <a:ext cx="460721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dirty="0"/>
              <a:t>Particle detector test environments, such as those at CERN's North Area, require </a:t>
            </a:r>
            <a:r>
              <a:rPr lang="en-GB" sz="1400" b="1" dirty="0"/>
              <a:t>precise monitoring</a:t>
            </a:r>
            <a:r>
              <a:rPr lang="en-GB" sz="1400" dirty="0"/>
              <a:t> of environmental conditions to ensure accurate experimental results.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443DE-96D5-E50B-CE23-0EE3D101F124}"/>
              </a:ext>
            </a:extLst>
          </p:cNvPr>
          <p:cNvSpPr txBox="1"/>
          <p:nvPr/>
        </p:nvSpPr>
        <p:spPr>
          <a:xfrm>
            <a:off x="437755" y="2340341"/>
            <a:ext cx="463697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dirty="0"/>
              <a:t>Parameters like </a:t>
            </a:r>
            <a:r>
              <a:rPr lang="en-GB" sz="1400" b="1" dirty="0"/>
              <a:t>temperature, pressure, humidity</a:t>
            </a:r>
            <a:r>
              <a:rPr lang="en-GB" sz="1400" dirty="0"/>
              <a:t>, and </a:t>
            </a:r>
            <a:r>
              <a:rPr lang="en-GB" sz="1400" b="1" dirty="0"/>
              <a:t>magnetic field</a:t>
            </a:r>
            <a:r>
              <a:rPr lang="en-GB" sz="1400" dirty="0"/>
              <a:t> can significantly affect the performance and interpretation of </a:t>
            </a:r>
            <a:r>
              <a:rPr lang="en-GB" sz="1400" b="1" dirty="0"/>
              <a:t>gaseous detectors.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ECCFC6-0E85-7F4E-535F-C540521F74CA}"/>
              </a:ext>
            </a:extLst>
          </p:cNvPr>
          <p:cNvSpPr txBox="1"/>
          <p:nvPr/>
        </p:nvSpPr>
        <p:spPr>
          <a:xfrm>
            <a:off x="437754" y="3274446"/>
            <a:ext cx="46368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dirty="0"/>
              <a:t>There is a growing demand for </a:t>
            </a:r>
            <a:r>
              <a:rPr lang="en-GB" sz="1400" b="1" dirty="0"/>
              <a:t>low-cost, accurate, and easy-to-maintain monitoring systems</a:t>
            </a:r>
            <a:r>
              <a:rPr lang="en-GB" sz="1400" dirty="0"/>
              <a:t> that support detector operations.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ABDCF0AF-D995-A8DF-287F-BEBE0CE4C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6248" y="1684077"/>
            <a:ext cx="4649251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 a complete system for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monitoring critical environmental and magnetic parameters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using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Arduino, Raspberry Pi,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sensor boards.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Ensure integration with Grafana </a:t>
            </a:r>
            <a:r>
              <a:rPr lang="en-US" altLang="en-US" sz="1400" dirty="0">
                <a:latin typeface="Arial" panose="020B0604020202020204" pitchFamily="34" charset="0"/>
              </a:rPr>
              <a:t>and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modern SCADA platforms (e.g.,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WinCC OA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for real-time control and visualization.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Provide a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reliable, scalable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and field-tested solution that contributes to improving the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usability and robustness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existing detector infrastructure.</a:t>
            </a:r>
          </a:p>
        </p:txBody>
      </p:sp>
      <p:pic>
        <p:nvPicPr>
          <p:cNvPr id="18" name="Picture 17" descr="A large warehouse with lots of machinery&#10;&#10;AI-generated content may be incorrect.">
            <a:extLst>
              <a:ext uri="{FF2B5EF4-FFF2-40B4-BE49-F238E27FC236}">
                <a16:creationId xmlns:a16="http://schemas.microsoft.com/office/drawing/2014/main" id="{1AACDBE3-AF4D-633F-271E-E47B84C3A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863" y="4208550"/>
            <a:ext cx="2572625" cy="1715083"/>
          </a:xfrm>
          <a:prstGeom prst="rect">
            <a:avLst/>
          </a:prstGeo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591523BD-643E-B433-C2FC-CA5E8626AF58}"/>
              </a:ext>
            </a:extLst>
          </p:cNvPr>
          <p:cNvSpPr/>
          <p:nvPr/>
        </p:nvSpPr>
        <p:spPr>
          <a:xfrm>
            <a:off x="5313710" y="2314378"/>
            <a:ext cx="1515911" cy="5976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objective</a:t>
            </a:r>
            <a:endParaRPr lang="en-GB" sz="1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E8F98BA-ADE2-48F2-8215-4420B4BF0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D9E06B-EC84-3C8C-3911-4F1BD5F39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C86F03C4-478C-F967-B481-E47347C1A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02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F9389-8D56-D367-D730-CB04772F3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7FE47-18FC-D62A-A1A2-8586C6B94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744" y="2559295"/>
            <a:ext cx="9344511" cy="715840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System Overview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9DCD20-5055-0348-BA32-EA6A1D83D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5CD3B-999F-4791-9939-4201BAF9626C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823497-DC24-2B9A-5F19-108843B81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6684D5-C1FB-7133-A857-6F9064C10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BFED28-D55B-4B94-8AB0-CCB664EB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5" name="Picture 4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0C408F69-0C12-F212-EE97-D2D74D96A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302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7B48E-3DE5-2967-0DF3-1C791F538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8229B629-9A55-DD54-6A1B-1DEF741A129A}"/>
              </a:ext>
            </a:extLst>
          </p:cNvPr>
          <p:cNvSpPr/>
          <p:nvPr/>
        </p:nvSpPr>
        <p:spPr>
          <a:xfrm>
            <a:off x="538808" y="2981969"/>
            <a:ext cx="5557189" cy="188198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9F21BE-C960-0F15-D910-E3B127FB6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Overview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C8FB9F-2984-18B2-038A-0AC9F0D46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39AE-F1F6-FF07-58F1-A31C0CFBC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sp>
        <p:nvSpPr>
          <p:cNvPr id="100" name="Rectangle 1">
            <a:extLst>
              <a:ext uri="{FF2B5EF4-FFF2-40B4-BE49-F238E27FC236}">
                <a16:creationId xmlns:a16="http://schemas.microsoft.com/office/drawing/2014/main" id="{23C86EC2-6393-77CA-6419-14679D5D7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885" y="3111372"/>
            <a:ext cx="5297544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Arduino Uno/Mega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Reads sensor data and sends it over serial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Raspberry Pi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Acts as a bridge and local processing node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InfluxDB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Stores sensor data in time-series format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Grafana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Provides real-time visualization and historical analysis</a:t>
            </a:r>
          </a:p>
        </p:txBody>
      </p:sp>
      <p:sp>
        <p:nvSpPr>
          <p:cNvPr id="103" name="Rectangle 4">
            <a:extLst>
              <a:ext uri="{FF2B5EF4-FFF2-40B4-BE49-F238E27FC236}">
                <a16:creationId xmlns:a16="http://schemas.microsoft.com/office/drawing/2014/main" id="{612B0B9B-F98A-D895-84D0-88D652BBA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666" y="1349345"/>
            <a:ext cx="54611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system is designed to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measure environmental and magnetic field parameters.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600" dirty="0">
                <a:latin typeface="Arial" panose="020B0604020202020204" pitchFamily="34" charset="0"/>
              </a:rPr>
              <a:t>I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 integrates hardware (sensors + microcontrollers) and software (data collection, storage, and visualization).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6" name="Picture 105" descr="A raspberry logo with green leaves&#10;&#10;AI-generated content may be incorrect.">
            <a:extLst>
              <a:ext uri="{FF2B5EF4-FFF2-40B4-BE49-F238E27FC236}">
                <a16:creationId xmlns:a16="http://schemas.microsoft.com/office/drawing/2014/main" id="{8B7B9206-1F17-DA8D-4C91-0A6B7AAAD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85" y="4984220"/>
            <a:ext cx="822217" cy="822217"/>
          </a:xfrm>
          <a:prstGeom prst="rect">
            <a:avLst/>
          </a:prstGeom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A2B62ECD-82DC-1418-942E-84AB334AD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87625" y="5067385"/>
            <a:ext cx="630367" cy="630619"/>
          </a:xfrm>
          <a:prstGeom prst="rect">
            <a:avLst/>
          </a:prstGeom>
        </p:spPr>
      </p:pic>
      <p:pic>
        <p:nvPicPr>
          <p:cNvPr id="110" name="Picture 109" descr="A blue and black logo&#10;&#10;AI-generated content may be incorrect.">
            <a:extLst>
              <a:ext uri="{FF2B5EF4-FFF2-40B4-BE49-F238E27FC236}">
                <a16:creationId xmlns:a16="http://schemas.microsoft.com/office/drawing/2014/main" id="{92E29313-9FF4-1105-899B-8B7CC7883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8744" y="4873004"/>
            <a:ext cx="2800120" cy="1043045"/>
          </a:xfrm>
          <a:prstGeom prst="rect">
            <a:avLst/>
          </a:prstGeom>
        </p:spPr>
      </p:pic>
      <p:pic>
        <p:nvPicPr>
          <p:cNvPr id="112" name="Picture 111" descr="A logo with a circle and a circle with a circle and a circle with a circle with a circle with a circle with a circle with a circle with a circle with a circle with a circle with&#10;&#10;AI-generated content may be incorrect.">
            <a:extLst>
              <a:ext uri="{FF2B5EF4-FFF2-40B4-BE49-F238E27FC236}">
                <a16:creationId xmlns:a16="http://schemas.microsoft.com/office/drawing/2014/main" id="{EBB54919-D05F-701E-AD57-DCC3661F26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262" y="5046695"/>
            <a:ext cx="1219874" cy="686608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143AC73F-5740-E59A-7A13-DA53AE7CB9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7546" y="55159"/>
            <a:ext cx="929634" cy="1247949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AFBCDB23-5A61-8735-B5B3-1CF88561AB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grpSp>
        <p:nvGrpSpPr>
          <p:cNvPr id="139" name="Group 138">
            <a:extLst>
              <a:ext uri="{FF2B5EF4-FFF2-40B4-BE49-F238E27FC236}">
                <a16:creationId xmlns:a16="http://schemas.microsoft.com/office/drawing/2014/main" id="{6EA812C1-5290-F36D-2007-E114DADA15B5}"/>
              </a:ext>
            </a:extLst>
          </p:cNvPr>
          <p:cNvGrpSpPr/>
          <p:nvPr/>
        </p:nvGrpSpPr>
        <p:grpSpPr>
          <a:xfrm>
            <a:off x="7981497" y="505323"/>
            <a:ext cx="2866589" cy="5410726"/>
            <a:chOff x="7059381" y="163961"/>
            <a:chExt cx="3118837" cy="579122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085AD66-EF1C-AB7F-28D0-39174CF6C627}"/>
                </a:ext>
              </a:extLst>
            </p:cNvPr>
            <p:cNvSpPr/>
            <p:nvPr/>
          </p:nvSpPr>
          <p:spPr>
            <a:xfrm>
              <a:off x="7177436" y="314117"/>
              <a:ext cx="1316192" cy="5864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Environmental Sensor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276FBC1-642E-7C6D-8416-FFE12F115B15}"/>
                </a:ext>
              </a:extLst>
            </p:cNvPr>
            <p:cNvSpPr/>
            <p:nvPr/>
          </p:nvSpPr>
          <p:spPr>
            <a:xfrm>
              <a:off x="8678129" y="316336"/>
              <a:ext cx="1303466" cy="5864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Magnetic Field Sensors</a:t>
              </a:r>
              <a:endParaRPr lang="en-GB" sz="1200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F6F0E03-08EF-C09C-7896-4BE1C58767BC}"/>
                </a:ext>
              </a:extLst>
            </p:cNvPr>
            <p:cNvSpPr/>
            <p:nvPr/>
          </p:nvSpPr>
          <p:spPr>
            <a:xfrm>
              <a:off x="7870110" y="1554660"/>
              <a:ext cx="1500877" cy="369333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Sensor Board</a:t>
              </a:r>
              <a:endParaRPr lang="en-GB" sz="1200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F4E3C6F-016F-3F4B-ACE1-B8CE891AD5D6}"/>
                </a:ext>
              </a:extLst>
            </p:cNvPr>
            <p:cNvSpPr/>
            <p:nvPr/>
          </p:nvSpPr>
          <p:spPr>
            <a:xfrm>
              <a:off x="8115859" y="2439077"/>
              <a:ext cx="1009380" cy="369332"/>
            </a:xfrm>
            <a:prstGeom prst="round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Arduino</a:t>
              </a:r>
              <a:endParaRPr lang="en-GB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4230364-64A8-5097-96B6-7EA6D0853B19}"/>
                </a:ext>
              </a:extLst>
            </p:cNvPr>
            <p:cNvSpPr/>
            <p:nvPr/>
          </p:nvSpPr>
          <p:spPr>
            <a:xfrm>
              <a:off x="7963445" y="3566400"/>
              <a:ext cx="1314205" cy="586477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Raspberry Pi</a:t>
              </a:r>
              <a:endParaRPr lang="en-GB" sz="1400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2D47856-EDA5-3035-9F52-32ED1DDA066A}"/>
                </a:ext>
              </a:extLst>
            </p:cNvPr>
            <p:cNvSpPr/>
            <p:nvPr/>
          </p:nvSpPr>
          <p:spPr>
            <a:xfrm>
              <a:off x="8069153" y="4561421"/>
              <a:ext cx="1110876" cy="42967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Influxdb</a:t>
              </a:r>
              <a:endParaRPr lang="en-GB" sz="1400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28022F1-A7A4-7981-0A7F-EF57C0CBD085}"/>
                </a:ext>
              </a:extLst>
            </p:cNvPr>
            <p:cNvSpPr/>
            <p:nvPr/>
          </p:nvSpPr>
          <p:spPr>
            <a:xfrm>
              <a:off x="8010309" y="5303628"/>
              <a:ext cx="1220475" cy="42967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Grafana</a:t>
              </a:r>
              <a:endParaRPr lang="en-GB" sz="1400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7258C87-AA67-54C0-CB03-E5080FF4ABF6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7835532" y="900594"/>
              <a:ext cx="300449" cy="60305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07A1A4D-3B97-5135-731B-04FB6D5A2BAF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 flipH="1">
              <a:off x="9145361" y="902813"/>
              <a:ext cx="184501" cy="61292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850816D-976B-DBF5-01E4-69657918CF62}"/>
                </a:ext>
              </a:extLst>
            </p:cNvPr>
            <p:cNvCxnSpPr>
              <a:cxnSpLocks/>
              <a:stCxn id="10" idx="2"/>
              <a:endCxn id="11" idx="0"/>
            </p:cNvCxnSpPr>
            <p:nvPr/>
          </p:nvCxnSpPr>
          <p:spPr>
            <a:xfrm>
              <a:off x="8620549" y="1923993"/>
              <a:ext cx="0" cy="5150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21D99B9-9C6B-2E5E-8B22-D168D834598B}"/>
                </a:ext>
              </a:extLst>
            </p:cNvPr>
            <p:cNvCxnSpPr>
              <a:cxnSpLocks/>
              <a:stCxn id="11" idx="2"/>
              <a:endCxn id="12" idx="0"/>
            </p:cNvCxnSpPr>
            <p:nvPr/>
          </p:nvCxnSpPr>
          <p:spPr>
            <a:xfrm flipH="1">
              <a:off x="8620548" y="2808409"/>
              <a:ext cx="1" cy="7579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BC4DEFE-FEA4-AAF3-2CBA-0C5A6909FB3F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8620548" y="4152877"/>
              <a:ext cx="0" cy="40643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6CCB8D6-D7C5-E44A-7996-7E4B0CAECDAE}"/>
                </a:ext>
              </a:extLst>
            </p:cNvPr>
            <p:cNvCxnSpPr>
              <a:cxnSpLocks/>
              <a:stCxn id="13" idx="2"/>
              <a:endCxn id="14" idx="0"/>
            </p:cNvCxnSpPr>
            <p:nvPr/>
          </p:nvCxnSpPr>
          <p:spPr>
            <a:xfrm flipH="1">
              <a:off x="8620547" y="4991096"/>
              <a:ext cx="4044" cy="31253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9C1906C5-FC65-CEC7-6755-21EE09C57DE9}"/>
                </a:ext>
              </a:extLst>
            </p:cNvPr>
            <p:cNvSpPr/>
            <p:nvPr/>
          </p:nvSpPr>
          <p:spPr>
            <a:xfrm>
              <a:off x="7059381" y="163961"/>
              <a:ext cx="3118837" cy="5791226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68DCE1C3-C614-6060-C99D-AE10BCA46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23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97715-ABED-A2CA-4A82-FE4CC8DC7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29014F5-2E4C-CCE4-698E-678850A83C30}"/>
              </a:ext>
            </a:extLst>
          </p:cNvPr>
          <p:cNvSpPr/>
          <p:nvPr/>
        </p:nvSpPr>
        <p:spPr>
          <a:xfrm>
            <a:off x="254331" y="1359159"/>
            <a:ext cx="2866588" cy="23711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CCBDD6-621A-C641-8D4D-5DD0E9CE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Overview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617D6-F20D-565E-FFFF-BAFBFC23A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FC9BC-7BD6-98B1-3454-60FA7ADB3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100" name="Rectangle 1">
            <a:extLst>
              <a:ext uri="{FF2B5EF4-FFF2-40B4-BE49-F238E27FC236}">
                <a16:creationId xmlns:a16="http://schemas.microsoft.com/office/drawing/2014/main" id="{727B05DC-E8E0-4F6A-4801-8255B89CE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063" y="1556727"/>
            <a:ext cx="2582764" cy="1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Arduino Uno/Mega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Reads sensor data and sends it over serial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Raspberry Pi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Acts as a bridge and local processing node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InfluxDB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Stores sensor data in time-series format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Grafana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Provides real-time visualization and historical analysis</a:t>
            </a:r>
          </a:p>
        </p:txBody>
      </p:sp>
      <p:pic>
        <p:nvPicPr>
          <p:cNvPr id="106" name="Picture 105" descr="A raspberry logo with green leaves&#10;&#10;AI-generated content may be incorrect.">
            <a:extLst>
              <a:ext uri="{FF2B5EF4-FFF2-40B4-BE49-F238E27FC236}">
                <a16:creationId xmlns:a16="http://schemas.microsoft.com/office/drawing/2014/main" id="{687D0B6F-00FF-8412-9083-921131B5F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76" y="3862644"/>
            <a:ext cx="822217" cy="822217"/>
          </a:xfrm>
          <a:prstGeom prst="rect">
            <a:avLst/>
          </a:prstGeom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A3AE3A24-36AC-449B-5B20-D913BD8EA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2810" y="4805780"/>
            <a:ext cx="630367" cy="630619"/>
          </a:xfrm>
          <a:prstGeom prst="rect">
            <a:avLst/>
          </a:prstGeom>
        </p:spPr>
      </p:pic>
      <p:pic>
        <p:nvPicPr>
          <p:cNvPr id="110" name="Picture 109" descr="A blue and black logo&#10;&#10;AI-generated content may be incorrect.">
            <a:extLst>
              <a:ext uri="{FF2B5EF4-FFF2-40B4-BE49-F238E27FC236}">
                <a16:creationId xmlns:a16="http://schemas.microsoft.com/office/drawing/2014/main" id="{409E312E-A10D-4440-9678-A9ABB6DC3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343" y="3775939"/>
            <a:ext cx="2800120" cy="1043045"/>
          </a:xfrm>
          <a:prstGeom prst="rect">
            <a:avLst/>
          </a:prstGeom>
        </p:spPr>
      </p:pic>
      <p:pic>
        <p:nvPicPr>
          <p:cNvPr id="112" name="Picture 111" descr="A logo with a circle and a circle with a circle and a circle with a circle with a circle with a circle with a circle with a circle with a circle with a circle with a circle with&#10;&#10;AI-generated content may be incorrect.">
            <a:extLst>
              <a:ext uri="{FF2B5EF4-FFF2-40B4-BE49-F238E27FC236}">
                <a16:creationId xmlns:a16="http://schemas.microsoft.com/office/drawing/2014/main" id="{83DB0366-E48C-B627-15EF-AA335406FB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7394" y="4716582"/>
            <a:ext cx="1219874" cy="686608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89D29DB0-ED9A-D86E-812E-C722EB81C1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7546" y="55159"/>
            <a:ext cx="929634" cy="1247949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BED0C9B1-12B5-D2AB-7B32-5803483758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grpSp>
        <p:nvGrpSpPr>
          <p:cNvPr id="139" name="Group 138">
            <a:extLst>
              <a:ext uri="{FF2B5EF4-FFF2-40B4-BE49-F238E27FC236}">
                <a16:creationId xmlns:a16="http://schemas.microsoft.com/office/drawing/2014/main" id="{D5F16F19-E432-EE1A-250B-4C1A15D683D0}"/>
              </a:ext>
            </a:extLst>
          </p:cNvPr>
          <p:cNvGrpSpPr/>
          <p:nvPr/>
        </p:nvGrpSpPr>
        <p:grpSpPr>
          <a:xfrm>
            <a:off x="3775241" y="1196950"/>
            <a:ext cx="2800120" cy="4258882"/>
            <a:chOff x="7059381" y="163961"/>
            <a:chExt cx="3118837" cy="579122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B9A0176-C2CD-92B2-6945-A9CDDF605725}"/>
                </a:ext>
              </a:extLst>
            </p:cNvPr>
            <p:cNvSpPr/>
            <p:nvPr/>
          </p:nvSpPr>
          <p:spPr>
            <a:xfrm>
              <a:off x="7177436" y="314117"/>
              <a:ext cx="1316192" cy="5864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Environmental Sensor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DF4D64B-82A1-4EBA-6C4B-962E5D988534}"/>
                </a:ext>
              </a:extLst>
            </p:cNvPr>
            <p:cNvSpPr/>
            <p:nvPr/>
          </p:nvSpPr>
          <p:spPr>
            <a:xfrm>
              <a:off x="8678129" y="316336"/>
              <a:ext cx="1303466" cy="58647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Magnetic Field Sensors</a:t>
              </a:r>
              <a:endParaRPr lang="en-GB" sz="1200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8F66B3A-0018-9E0C-94D1-3E84E74A58F9}"/>
                </a:ext>
              </a:extLst>
            </p:cNvPr>
            <p:cNvSpPr/>
            <p:nvPr/>
          </p:nvSpPr>
          <p:spPr>
            <a:xfrm>
              <a:off x="7870110" y="1554660"/>
              <a:ext cx="1500877" cy="369333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Sensor Board</a:t>
              </a:r>
              <a:endParaRPr lang="en-GB" sz="1200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8D03027-C91F-5150-344B-7A83DF8447F2}"/>
                </a:ext>
              </a:extLst>
            </p:cNvPr>
            <p:cNvSpPr/>
            <p:nvPr/>
          </p:nvSpPr>
          <p:spPr>
            <a:xfrm>
              <a:off x="8115859" y="2439077"/>
              <a:ext cx="1009380" cy="369332"/>
            </a:xfrm>
            <a:prstGeom prst="round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Arduino</a:t>
              </a:r>
              <a:endParaRPr lang="en-GB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FEC229B-DB42-6391-4C15-946D78DDF780}"/>
                </a:ext>
              </a:extLst>
            </p:cNvPr>
            <p:cNvSpPr/>
            <p:nvPr/>
          </p:nvSpPr>
          <p:spPr>
            <a:xfrm>
              <a:off x="7963445" y="3566400"/>
              <a:ext cx="1314205" cy="586477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Raspberry Pi</a:t>
              </a:r>
              <a:endParaRPr lang="en-GB" sz="1200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52F081B-A3E3-7C0B-2D22-4B8FC9FE5631}"/>
                </a:ext>
              </a:extLst>
            </p:cNvPr>
            <p:cNvSpPr/>
            <p:nvPr/>
          </p:nvSpPr>
          <p:spPr>
            <a:xfrm>
              <a:off x="8069153" y="4561421"/>
              <a:ext cx="1110876" cy="42967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/>
                <a:t>Influxdb</a:t>
              </a:r>
              <a:endParaRPr lang="en-GB" sz="1400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6F44412-69B5-7A4B-9ADE-84D51299DE5E}"/>
                </a:ext>
              </a:extLst>
            </p:cNvPr>
            <p:cNvSpPr/>
            <p:nvPr/>
          </p:nvSpPr>
          <p:spPr>
            <a:xfrm>
              <a:off x="8010309" y="5303628"/>
              <a:ext cx="1220475" cy="42967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Grafana</a:t>
              </a:r>
              <a:endParaRPr lang="en-GB" sz="1400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5C2CF0B-8806-6EA4-462B-16C4C6A5AEAA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7835532" y="900594"/>
              <a:ext cx="300449" cy="60305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CB75A98-07ED-BA13-898D-03C01BB136E7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 flipH="1">
              <a:off x="9145361" y="902813"/>
              <a:ext cx="184501" cy="61292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DCC3FD6-AC8E-3651-DD34-19CCC2C540C1}"/>
                </a:ext>
              </a:extLst>
            </p:cNvPr>
            <p:cNvCxnSpPr>
              <a:cxnSpLocks/>
              <a:stCxn id="10" idx="2"/>
              <a:endCxn id="11" idx="0"/>
            </p:cNvCxnSpPr>
            <p:nvPr/>
          </p:nvCxnSpPr>
          <p:spPr>
            <a:xfrm>
              <a:off x="8620549" y="1923993"/>
              <a:ext cx="0" cy="5150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A057993-9B5E-8753-C46D-D647AA7F0A65}"/>
                </a:ext>
              </a:extLst>
            </p:cNvPr>
            <p:cNvCxnSpPr>
              <a:cxnSpLocks/>
              <a:stCxn id="11" idx="2"/>
              <a:endCxn id="12" idx="0"/>
            </p:cNvCxnSpPr>
            <p:nvPr/>
          </p:nvCxnSpPr>
          <p:spPr>
            <a:xfrm flipH="1">
              <a:off x="8620548" y="2808409"/>
              <a:ext cx="1" cy="7579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CEE18F6-CF55-68C4-5DE0-E6C44E38FBB3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8620548" y="4152877"/>
              <a:ext cx="0" cy="40643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26ECE97-C894-9343-C682-3B282AADEB06}"/>
                </a:ext>
              </a:extLst>
            </p:cNvPr>
            <p:cNvCxnSpPr>
              <a:cxnSpLocks/>
              <a:stCxn id="13" idx="2"/>
              <a:endCxn id="14" idx="0"/>
            </p:cNvCxnSpPr>
            <p:nvPr/>
          </p:nvCxnSpPr>
          <p:spPr>
            <a:xfrm flipH="1">
              <a:off x="8620547" y="4991096"/>
              <a:ext cx="4044" cy="31253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A30CD536-A6BD-A0B9-1B46-12CAF1C80333}"/>
                </a:ext>
              </a:extLst>
            </p:cNvPr>
            <p:cNvSpPr/>
            <p:nvPr/>
          </p:nvSpPr>
          <p:spPr>
            <a:xfrm>
              <a:off x="7059381" y="163961"/>
              <a:ext cx="3118837" cy="5791226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C70E1D8C-04DF-319A-4CED-8FF6885415E8}"/>
              </a:ext>
            </a:extLst>
          </p:cNvPr>
          <p:cNvSpPr/>
          <p:nvPr/>
        </p:nvSpPr>
        <p:spPr>
          <a:xfrm>
            <a:off x="7161838" y="1196950"/>
            <a:ext cx="4107353" cy="4258882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BA3A48-A7A5-EC70-EA85-0569507ABAA9}"/>
              </a:ext>
            </a:extLst>
          </p:cNvPr>
          <p:cNvSpPr/>
          <p:nvPr/>
        </p:nvSpPr>
        <p:spPr>
          <a:xfrm>
            <a:off x="8004369" y="1383732"/>
            <a:ext cx="2536226" cy="65840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Magnet</a:t>
            </a:r>
            <a:r>
              <a:rPr lang="en-US" b="1" dirty="0"/>
              <a:t> </a:t>
            </a:r>
            <a:endParaRPr lang="en-GB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70DB4ED-5EFD-7BCC-AE41-60148414B81D}"/>
              </a:ext>
            </a:extLst>
          </p:cNvPr>
          <p:cNvSpPr/>
          <p:nvPr/>
        </p:nvSpPr>
        <p:spPr>
          <a:xfrm>
            <a:off x="9893289" y="1730012"/>
            <a:ext cx="938194" cy="425966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Magnetic Field Sensors</a:t>
            </a:r>
            <a:endParaRPr lang="en-GB" sz="800" b="1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4C0D86F-B73B-8FEE-2807-E3A03F7E993F}"/>
              </a:ext>
            </a:extLst>
          </p:cNvPr>
          <p:cNvSpPr/>
          <p:nvPr/>
        </p:nvSpPr>
        <p:spPr>
          <a:xfrm>
            <a:off x="9893289" y="2610196"/>
            <a:ext cx="959340" cy="425966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Environmental Sensors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CDF0F59-C6D2-801D-809E-31B6A4101BDA}"/>
              </a:ext>
            </a:extLst>
          </p:cNvPr>
          <p:cNvSpPr/>
          <p:nvPr/>
        </p:nvSpPr>
        <p:spPr>
          <a:xfrm>
            <a:off x="8683782" y="2233226"/>
            <a:ext cx="906230" cy="26825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Arduino</a:t>
            </a:r>
            <a:endParaRPr lang="en-GB" sz="1200" b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729C5CD-3368-5E22-5B6E-C712DC474F97}"/>
              </a:ext>
            </a:extLst>
          </p:cNvPr>
          <p:cNvSpPr/>
          <p:nvPr/>
        </p:nvSpPr>
        <p:spPr>
          <a:xfrm>
            <a:off x="7404623" y="4124364"/>
            <a:ext cx="1024381" cy="42596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Raspberry Pi</a:t>
            </a:r>
            <a:endParaRPr lang="en-GB" sz="105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707FF37-6BC0-CABD-0368-B6A7C7049EB3}"/>
              </a:ext>
            </a:extLst>
          </p:cNvPr>
          <p:cNvCxnSpPr>
            <a:cxnSpLocks/>
          </p:cNvCxnSpPr>
          <p:nvPr/>
        </p:nvCxnSpPr>
        <p:spPr>
          <a:xfrm>
            <a:off x="7913020" y="4550330"/>
            <a:ext cx="0" cy="295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E827AB2-6C41-628C-32CD-9F7413E3C036}"/>
              </a:ext>
            </a:extLst>
          </p:cNvPr>
          <p:cNvSpPr/>
          <p:nvPr/>
        </p:nvSpPr>
        <p:spPr>
          <a:xfrm>
            <a:off x="7452678" y="4863774"/>
            <a:ext cx="976326" cy="3120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Grafana</a:t>
            </a:r>
            <a:endParaRPr lang="en-GB" sz="1400" dirty="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5B58DFDD-3823-2D0F-9B27-7B5C387CD480}"/>
              </a:ext>
            </a:extLst>
          </p:cNvPr>
          <p:cNvCxnSpPr>
            <a:cxnSpLocks/>
            <a:stCxn id="17" idx="1"/>
            <a:endCxn id="19" idx="0"/>
          </p:cNvCxnSpPr>
          <p:nvPr/>
        </p:nvCxnSpPr>
        <p:spPr>
          <a:xfrm rot="10800000" flipV="1">
            <a:off x="7916814" y="2367350"/>
            <a:ext cx="766968" cy="175701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6319628-532F-097D-5693-56AC63CFDFAD}"/>
              </a:ext>
            </a:extLst>
          </p:cNvPr>
          <p:cNvSpPr/>
          <p:nvPr/>
        </p:nvSpPr>
        <p:spPr>
          <a:xfrm>
            <a:off x="9723374" y="4025994"/>
            <a:ext cx="959340" cy="425966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Environmental Sensors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2F59949-7E97-BA1F-AAAE-230976CC0561}"/>
              </a:ext>
            </a:extLst>
          </p:cNvPr>
          <p:cNvCxnSpPr>
            <a:cxnSpLocks/>
            <a:stCxn id="17" idx="0"/>
            <a:endCxn id="7" idx="1"/>
          </p:cNvCxnSpPr>
          <p:nvPr/>
        </p:nvCxnSpPr>
        <p:spPr>
          <a:xfrm flipV="1">
            <a:off x="9136897" y="1942995"/>
            <a:ext cx="756392" cy="29023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23DEF4E-E960-A8BE-6DF8-0FE8155A59A6}"/>
              </a:ext>
            </a:extLst>
          </p:cNvPr>
          <p:cNvCxnSpPr>
            <a:cxnSpLocks/>
            <a:stCxn id="17" idx="2"/>
            <a:endCxn id="15" idx="1"/>
          </p:cNvCxnSpPr>
          <p:nvPr/>
        </p:nvCxnSpPr>
        <p:spPr>
          <a:xfrm>
            <a:off x="9136897" y="2501476"/>
            <a:ext cx="756392" cy="32170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2441A0F-AEBA-93D2-7CD4-DD919EBCE3B0}"/>
              </a:ext>
            </a:extLst>
          </p:cNvPr>
          <p:cNvCxnSpPr>
            <a:cxnSpLocks/>
            <a:stCxn id="17" idx="2"/>
            <a:endCxn id="32" idx="1"/>
          </p:cNvCxnSpPr>
          <p:nvPr/>
        </p:nvCxnSpPr>
        <p:spPr>
          <a:xfrm>
            <a:off x="9136897" y="2501476"/>
            <a:ext cx="586477" cy="173750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2EBAFA4-9B3F-66A8-A08D-72883CFC7AFE}"/>
              </a:ext>
            </a:extLst>
          </p:cNvPr>
          <p:cNvSpPr txBox="1"/>
          <p:nvPr/>
        </p:nvSpPr>
        <p:spPr>
          <a:xfrm>
            <a:off x="9843674" y="5121089"/>
            <a:ext cx="12638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Test Beam Area</a:t>
            </a:r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D122A7-0166-88A3-3D98-92A7ACF675F3}"/>
              </a:ext>
            </a:extLst>
          </p:cNvPr>
          <p:cNvSpPr txBox="1"/>
          <p:nvPr/>
        </p:nvSpPr>
        <p:spPr>
          <a:xfrm>
            <a:off x="7522183" y="5528245"/>
            <a:ext cx="3500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/>
              <a:t>Raspberry Pi </a:t>
            </a:r>
            <a:r>
              <a:rPr lang="en-GB" sz="900" dirty="0"/>
              <a:t>fails under strong magnetic fields due to high-speed components and poor EMI shielding;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2DFF1E8-C005-DAA4-82E6-C6B9F6A752AE}"/>
              </a:ext>
            </a:extLst>
          </p:cNvPr>
          <p:cNvSpPr txBox="1"/>
          <p:nvPr/>
        </p:nvSpPr>
        <p:spPr>
          <a:xfrm>
            <a:off x="8022276" y="2983702"/>
            <a:ext cx="88806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Serial </a:t>
            </a:r>
          </a:p>
          <a:p>
            <a:pPr algn="l"/>
            <a:r>
              <a:rPr lang="en-US" sz="1000" dirty="0"/>
              <a:t>Communication</a:t>
            </a:r>
            <a:endParaRPr lang="en-GB" sz="1000" dirty="0"/>
          </a:p>
        </p:txBody>
      </p:sp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F3CAC989-A1A5-57C5-5B21-58339A32B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9702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A4527-1AC6-2A7C-E762-D7C5AA674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Components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240A47-E6BE-48DF-291F-758FFE229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1B257F-2955-7333-E7C4-51E98804E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A2450390-5F2D-2054-2AD1-AA415599CCA4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 bwMode="auto">
          <a:xfrm>
            <a:off x="407988" y="1338436"/>
            <a:ext cx="710270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2x BME280 Sensor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(temperature, pressure, humidity) </a:t>
            </a:r>
            <a:endParaRPr lang="en-US" altLang="en-US" sz="18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3x Hall Effect Sensors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(magnetic field monitoring) (CYSJ362A)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Arduino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Mega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(data acquisition)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Raspberry Pi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3B+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(data collection + database interface)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505449-064F-D42C-DF29-B1423365A34A}"/>
              </a:ext>
            </a:extLst>
          </p:cNvPr>
          <p:cNvSpPr txBox="1"/>
          <p:nvPr/>
        </p:nvSpPr>
        <p:spPr>
          <a:xfrm>
            <a:off x="3047475" y="3245910"/>
            <a:ext cx="6094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684057-E2E8-CABF-35D4-A213343380DC}"/>
              </a:ext>
            </a:extLst>
          </p:cNvPr>
          <p:cNvSpPr txBox="1"/>
          <p:nvPr/>
        </p:nvSpPr>
        <p:spPr>
          <a:xfrm>
            <a:off x="3047475" y="3245910"/>
            <a:ext cx="6094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pic>
        <p:nvPicPr>
          <p:cNvPr id="19" name="Picture 18" descr="A close-up of a transistor&#10;&#10;AI-generated content may be incorrect.">
            <a:extLst>
              <a:ext uri="{FF2B5EF4-FFF2-40B4-BE49-F238E27FC236}">
                <a16:creationId xmlns:a16="http://schemas.microsoft.com/office/drawing/2014/main" id="{27304665-94B4-031D-9539-FCD91A0958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432" t="27703" r="24866" b="22973"/>
          <a:stretch/>
        </p:blipFill>
        <p:spPr>
          <a:xfrm>
            <a:off x="9883646" y="3923062"/>
            <a:ext cx="1895674" cy="1751699"/>
          </a:xfrm>
          <a:prstGeom prst="rect">
            <a:avLst/>
          </a:prstGeom>
        </p:spPr>
      </p:pic>
      <p:pic>
        <p:nvPicPr>
          <p:cNvPr id="21" name="Picture 20" descr="A blue circuit board with white text&#10;&#10;AI-generated content may be incorrect.">
            <a:extLst>
              <a:ext uri="{FF2B5EF4-FFF2-40B4-BE49-F238E27FC236}">
                <a16:creationId xmlns:a16="http://schemas.microsoft.com/office/drawing/2014/main" id="{AFE7A331-FF26-E484-6194-7E740FFF4D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364" t="9249" r="15932" b="11894"/>
          <a:stretch/>
        </p:blipFill>
        <p:spPr>
          <a:xfrm>
            <a:off x="7350172" y="4162642"/>
            <a:ext cx="1455759" cy="1272540"/>
          </a:xfrm>
          <a:prstGeom prst="rect">
            <a:avLst/>
          </a:prstGeom>
        </p:spPr>
      </p:pic>
      <p:pic>
        <p:nvPicPr>
          <p:cNvPr id="23" name="Picture 22" descr="A green electronic device with black wires&#10;&#10;AI-generated content may be incorrect.">
            <a:extLst>
              <a:ext uri="{FF2B5EF4-FFF2-40B4-BE49-F238E27FC236}">
                <a16:creationId xmlns:a16="http://schemas.microsoft.com/office/drawing/2014/main" id="{AE294C4C-38D0-259B-6DBC-B798EE9891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720" b="12202"/>
          <a:stretch/>
        </p:blipFill>
        <p:spPr>
          <a:xfrm>
            <a:off x="4200208" y="3967852"/>
            <a:ext cx="2520632" cy="1892450"/>
          </a:xfrm>
          <a:prstGeom prst="rect">
            <a:avLst/>
          </a:prstGeom>
        </p:spPr>
      </p:pic>
      <p:pic>
        <p:nvPicPr>
          <p:cNvPr id="25" name="Picture 24" descr="A close-up of a green circuit board&#10;&#10;AI-generated content may be incorrect.">
            <a:extLst>
              <a:ext uri="{FF2B5EF4-FFF2-40B4-BE49-F238E27FC236}">
                <a16:creationId xmlns:a16="http://schemas.microsoft.com/office/drawing/2014/main" id="{B91138AC-A3FE-B297-2820-3A5653F5C1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124" y="4050045"/>
            <a:ext cx="2428104" cy="1872068"/>
          </a:xfrm>
          <a:prstGeom prst="rect">
            <a:avLst/>
          </a:prstGeom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8CC026A8-232E-EC6C-3F51-3247F14D2F44}"/>
              </a:ext>
            </a:extLst>
          </p:cNvPr>
          <p:cNvSpPr/>
          <p:nvPr/>
        </p:nvSpPr>
        <p:spPr>
          <a:xfrm>
            <a:off x="7290020" y="2070265"/>
            <a:ext cx="1515911" cy="15631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35C948-A58D-179E-3993-D337FD71FA38}"/>
              </a:ext>
            </a:extLst>
          </p:cNvPr>
          <p:cNvSpPr txBox="1"/>
          <p:nvPr/>
        </p:nvSpPr>
        <p:spPr>
          <a:xfrm>
            <a:off x="9015904" y="1992879"/>
            <a:ext cx="24322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one for each axis (</a:t>
            </a:r>
            <a:r>
              <a:rPr lang="en-US" dirty="0" err="1"/>
              <a:t>x,y,z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8F980CB-C304-9FAF-B88B-EA07FC79F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964CBB3-EF05-6C29-FEA2-5F594D050F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3485C5F-1E23-C905-6C08-8E7073735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7EA226FE-FCC4-96CC-141B-59DC4A4399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4036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6335-2C14-7D92-E6D4-A595BA8FA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Boards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E461E-D656-888B-1FC5-BFBBF4F43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052F46-2C2A-684D-05DD-DC6F6DC87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Content Placeholder 7" descr="A green circuit board with black and white text&#10;&#10;AI-generated content may be incorrect.">
            <a:extLst>
              <a:ext uri="{FF2B5EF4-FFF2-40B4-BE49-F238E27FC236}">
                <a16:creationId xmlns:a16="http://schemas.microsoft.com/office/drawing/2014/main" id="{2C0385AC-7A2F-29FE-37B1-A5700F4A032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81973" y="1245852"/>
            <a:ext cx="2338709" cy="2032200"/>
          </a:xfrm>
        </p:spPr>
      </p:pic>
      <p:pic>
        <p:nvPicPr>
          <p:cNvPr id="10" name="Picture 9" descr="A green rectangular object with white text&#10;&#10;AI-generated content may be incorrect.">
            <a:extLst>
              <a:ext uri="{FF2B5EF4-FFF2-40B4-BE49-F238E27FC236}">
                <a16:creationId xmlns:a16="http://schemas.microsoft.com/office/drawing/2014/main" id="{E6A62CD9-CA55-6A21-AEF2-43A57FD0A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732" y="1245852"/>
            <a:ext cx="2476643" cy="2032200"/>
          </a:xfrm>
          <a:prstGeom prst="rect">
            <a:avLst/>
          </a:prstGeom>
        </p:spPr>
      </p:pic>
      <p:pic>
        <p:nvPicPr>
          <p:cNvPr id="12" name="Picture 11" descr="A green circuit board with black and white connectors&#10;&#10;AI-generated content may be incorrect.">
            <a:extLst>
              <a:ext uri="{FF2B5EF4-FFF2-40B4-BE49-F238E27FC236}">
                <a16:creationId xmlns:a16="http://schemas.microsoft.com/office/drawing/2014/main" id="{BF291ECB-650B-CC3F-3486-8AFE42928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3425" y="1245853"/>
            <a:ext cx="1978316" cy="2032200"/>
          </a:xfrm>
          <a:prstGeom prst="rect">
            <a:avLst/>
          </a:prstGeom>
        </p:spPr>
      </p:pic>
      <p:pic>
        <p:nvPicPr>
          <p:cNvPr id="14" name="Picture 13" descr="A diagram of a computer&#10;&#10;AI-generated content may be incorrect.">
            <a:extLst>
              <a:ext uri="{FF2B5EF4-FFF2-40B4-BE49-F238E27FC236}">
                <a16:creationId xmlns:a16="http://schemas.microsoft.com/office/drawing/2014/main" id="{749AA9C7-C657-3FCA-7957-16CE5F620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6849" y="1306638"/>
            <a:ext cx="1454634" cy="1306235"/>
          </a:xfrm>
          <a:prstGeom prst="rect">
            <a:avLst/>
          </a:prstGeom>
        </p:spPr>
      </p:pic>
      <p:pic>
        <p:nvPicPr>
          <p:cNvPr id="18" name="Picture 17" descr="A close-up of a computer&#10;&#10;AI-generated content may be incorrect.">
            <a:extLst>
              <a:ext uri="{FF2B5EF4-FFF2-40B4-BE49-F238E27FC236}">
                <a16:creationId xmlns:a16="http://schemas.microsoft.com/office/drawing/2014/main" id="{CC4D906A-9798-5722-731B-AA3BEC2D1EB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1083" t="38222" r="20478" b="5287"/>
          <a:stretch/>
        </p:blipFill>
        <p:spPr>
          <a:xfrm>
            <a:off x="2426123" y="3988620"/>
            <a:ext cx="3867998" cy="2033132"/>
          </a:xfrm>
          <a:prstGeom prst="rect">
            <a:avLst/>
          </a:prstGeom>
        </p:spPr>
      </p:pic>
      <p:pic>
        <p:nvPicPr>
          <p:cNvPr id="22" name="Picture 21" descr="A green circuit board with wires and wires&#10;&#10;AI-generated content may be incorrect.">
            <a:extLst>
              <a:ext uri="{FF2B5EF4-FFF2-40B4-BE49-F238E27FC236}">
                <a16:creationId xmlns:a16="http://schemas.microsoft.com/office/drawing/2014/main" id="{4DCE4D0C-AEA2-EB87-DAC2-6BEB788706F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22" t="41539" r="62643" b="13260"/>
          <a:stretch/>
        </p:blipFill>
        <p:spPr>
          <a:xfrm>
            <a:off x="6361070" y="3980923"/>
            <a:ext cx="2173329" cy="2009106"/>
          </a:xfrm>
          <a:prstGeom prst="rect">
            <a:avLst/>
          </a:prstGeom>
        </p:spPr>
      </p:pic>
      <p:pic>
        <p:nvPicPr>
          <p:cNvPr id="24" name="Picture 23" descr="A blue and white object with a orange circle&#10;&#10;AI-generated content may be incorrect.">
            <a:extLst>
              <a:ext uri="{FF2B5EF4-FFF2-40B4-BE49-F238E27FC236}">
                <a16:creationId xmlns:a16="http://schemas.microsoft.com/office/drawing/2014/main" id="{023D2626-DC3E-0653-9F17-D2EE97D528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0552" y="2760413"/>
            <a:ext cx="1221862" cy="499245"/>
          </a:xfrm>
          <a:prstGeom prst="rect">
            <a:avLst/>
          </a:prstGeom>
        </p:spPr>
      </p:pic>
      <p:pic>
        <p:nvPicPr>
          <p:cNvPr id="26" name="Picture 25" descr="A computer screen shot of a circuit board&#10;&#10;AI-generated content may be incorrect.">
            <a:extLst>
              <a:ext uri="{FF2B5EF4-FFF2-40B4-BE49-F238E27FC236}">
                <a16:creationId xmlns:a16="http://schemas.microsoft.com/office/drawing/2014/main" id="{20B1198B-6A0D-407B-096E-CB68E3604E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57414" y="1320201"/>
            <a:ext cx="1226696" cy="132773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4FFF082-51B5-F20A-1410-12BB08AF25B3}"/>
              </a:ext>
            </a:extLst>
          </p:cNvPr>
          <p:cNvSpPr txBox="1"/>
          <p:nvPr/>
        </p:nvSpPr>
        <p:spPr>
          <a:xfrm>
            <a:off x="287841" y="1651710"/>
            <a:ext cx="214535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Used </a:t>
            </a:r>
            <a:r>
              <a:rPr lang="en-US" dirty="0" err="1"/>
              <a:t>KiCAD</a:t>
            </a:r>
            <a:r>
              <a:rPr lang="en-US" dirty="0"/>
              <a:t> for PCB Design to create the boards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D32CC1-764D-D7C3-DA95-1585284A546E}"/>
              </a:ext>
            </a:extLst>
          </p:cNvPr>
          <p:cNvSpPr txBox="1"/>
          <p:nvPr/>
        </p:nvSpPr>
        <p:spPr>
          <a:xfrm>
            <a:off x="8962195" y="4898244"/>
            <a:ext cx="21453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Printed Boards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3ECD8E-BA48-676E-1A92-B888557C9FE6}"/>
              </a:ext>
            </a:extLst>
          </p:cNvPr>
          <p:cNvSpPr txBox="1"/>
          <p:nvPr/>
        </p:nvSpPr>
        <p:spPr>
          <a:xfrm>
            <a:off x="2556042" y="3343639"/>
            <a:ext cx="235343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Arduino Sensor Board</a:t>
            </a: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CCA2C4-91F0-C721-9BDA-39C6492C3964}"/>
              </a:ext>
            </a:extLst>
          </p:cNvPr>
          <p:cNvSpPr txBox="1"/>
          <p:nvPr/>
        </p:nvSpPr>
        <p:spPr>
          <a:xfrm>
            <a:off x="5314920" y="3367239"/>
            <a:ext cx="235343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BME280 Board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452D8A-0318-73CB-AC35-94B04DC258F3}"/>
              </a:ext>
            </a:extLst>
          </p:cNvPr>
          <p:cNvSpPr txBox="1"/>
          <p:nvPr/>
        </p:nvSpPr>
        <p:spPr>
          <a:xfrm>
            <a:off x="7520781" y="3371660"/>
            <a:ext cx="202723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Hall Sensors Board</a:t>
            </a:r>
            <a:endParaRPr lang="en-GB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ADBE902-5475-2BEF-B0AE-CEEB9E0730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84388" y="55159"/>
            <a:ext cx="1552792" cy="97905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B74F6A5-1EF4-F044-C5D9-2AC00B9C35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84388" y="55159"/>
            <a:ext cx="1552792" cy="97905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24AA475-67D1-1375-21EF-C53759CA8B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56709F3B-3597-F9FB-FCDD-8D5DE81518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269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8DDA-BD98-A4DF-BD8E-018848D0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2174"/>
          </a:xfrm>
        </p:spPr>
        <p:txBody>
          <a:bodyPr/>
          <a:lstStyle/>
          <a:p>
            <a:r>
              <a:rPr lang="en-US" dirty="0"/>
              <a:t>Data Flow and Communication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57F2D3-CB07-9D49-86CF-D441531B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C11D38-0BA5-8863-6B86-FA73684B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249E683-EC3B-9B8A-C30A-9B6C8842CAEE}"/>
              </a:ext>
            </a:extLst>
          </p:cNvPr>
          <p:cNvSpPr/>
          <p:nvPr/>
        </p:nvSpPr>
        <p:spPr>
          <a:xfrm>
            <a:off x="681069" y="1103586"/>
            <a:ext cx="1299079" cy="41940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Environmental Sensor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BBD17B6-AA86-5318-1CD7-54F9497D15FB}"/>
              </a:ext>
            </a:extLst>
          </p:cNvPr>
          <p:cNvSpPr/>
          <p:nvPr/>
        </p:nvSpPr>
        <p:spPr>
          <a:xfrm>
            <a:off x="2181762" y="1105805"/>
            <a:ext cx="1303466" cy="41940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Magnetic Field Sensors</a:t>
            </a:r>
            <a:endParaRPr lang="en-GB" sz="12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A812EFA-DC70-0573-B1A9-BEA50DC2323D}"/>
              </a:ext>
            </a:extLst>
          </p:cNvPr>
          <p:cNvSpPr/>
          <p:nvPr/>
        </p:nvSpPr>
        <p:spPr>
          <a:xfrm>
            <a:off x="1373743" y="2150211"/>
            <a:ext cx="1500877" cy="264120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Sensor Board</a:t>
            </a:r>
            <a:endParaRPr lang="en-GB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1050EA-B7FD-3EA4-7C07-C24C324ABF69}"/>
              </a:ext>
            </a:extLst>
          </p:cNvPr>
          <p:cNvSpPr/>
          <p:nvPr/>
        </p:nvSpPr>
        <p:spPr>
          <a:xfrm>
            <a:off x="1619492" y="2806955"/>
            <a:ext cx="1009380" cy="26412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Arduino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61D96E2-1A9B-E085-6DC2-921D9873C3DE}"/>
              </a:ext>
            </a:extLst>
          </p:cNvPr>
          <p:cNvSpPr/>
          <p:nvPr/>
        </p:nvSpPr>
        <p:spPr>
          <a:xfrm>
            <a:off x="1467078" y="3768884"/>
            <a:ext cx="1314205" cy="41940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Raspberry Pi</a:t>
            </a:r>
            <a:endParaRPr lang="en-GB" sz="14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5B2E1EE-3ADF-8609-DE6A-9284646BAD53}"/>
              </a:ext>
            </a:extLst>
          </p:cNvPr>
          <p:cNvSpPr/>
          <p:nvPr/>
        </p:nvSpPr>
        <p:spPr>
          <a:xfrm>
            <a:off x="1568744" y="4605338"/>
            <a:ext cx="1110876" cy="3072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Influxdb</a:t>
            </a:r>
            <a:endParaRPr lang="en-GB" sz="14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B44E1EA-1BB9-1BEE-8011-E1C49AB92106}"/>
              </a:ext>
            </a:extLst>
          </p:cNvPr>
          <p:cNvSpPr/>
          <p:nvPr/>
        </p:nvSpPr>
        <p:spPr>
          <a:xfrm>
            <a:off x="1539875" y="5468875"/>
            <a:ext cx="1220475" cy="3072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Grafana</a:t>
            </a:r>
            <a:endParaRPr lang="en-GB" sz="14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41253F4-C2E9-CC78-403B-45B50AA52D76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1330609" y="1522992"/>
            <a:ext cx="309005" cy="6030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B27BDF4-1D6B-5139-92B3-1C34AF35DF5B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2648994" y="1525211"/>
            <a:ext cx="184501" cy="612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9FB5AC-23A9-41DF-15A1-705D5696D90D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>
            <a:off x="2124182" y="2414331"/>
            <a:ext cx="0" cy="3926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C4243A5-7A33-583E-568A-18143D3BBAD6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flipH="1">
            <a:off x="2124181" y="3071075"/>
            <a:ext cx="1" cy="6978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CFCF615-63E5-83CD-8DF9-86608E894EFB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2124181" y="4188290"/>
            <a:ext cx="0" cy="4064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70E568D-3F28-4670-AC00-104D25BADF33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2124182" y="4912611"/>
            <a:ext cx="0" cy="5562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47E328B-AD19-524D-41DA-615303917F1E}"/>
              </a:ext>
            </a:extLst>
          </p:cNvPr>
          <p:cNvSpPr txBox="1"/>
          <p:nvPr/>
        </p:nvSpPr>
        <p:spPr>
          <a:xfrm>
            <a:off x="2897532" y="3726625"/>
            <a:ext cx="121885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000" b="1" dirty="0"/>
              <a:t>Python Script</a:t>
            </a:r>
            <a:r>
              <a:rPr lang="en-US" sz="1000" dirty="0"/>
              <a:t>: Serial  Communication, logging of data</a:t>
            </a:r>
            <a:endParaRPr lang="en-GB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95B394-4763-7E0D-2859-D116FA793654}"/>
              </a:ext>
            </a:extLst>
          </p:cNvPr>
          <p:cNvSpPr txBox="1"/>
          <p:nvPr/>
        </p:nvSpPr>
        <p:spPr>
          <a:xfrm>
            <a:off x="528926" y="4627016"/>
            <a:ext cx="10657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Time-series database</a:t>
            </a:r>
            <a:endParaRPr lang="en-GB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1F41FA-5255-45A9-2CBB-75A072ED9C8C}"/>
              </a:ext>
            </a:extLst>
          </p:cNvPr>
          <p:cNvSpPr txBox="1"/>
          <p:nvPr/>
        </p:nvSpPr>
        <p:spPr>
          <a:xfrm>
            <a:off x="576306" y="5468875"/>
            <a:ext cx="96356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Data Visualization</a:t>
            </a:r>
            <a:endParaRPr lang="en-GB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CC46B0-A3E8-31E1-C802-4BF556B2725E}"/>
              </a:ext>
            </a:extLst>
          </p:cNvPr>
          <p:cNvSpPr txBox="1"/>
          <p:nvPr/>
        </p:nvSpPr>
        <p:spPr>
          <a:xfrm>
            <a:off x="633326" y="2514400"/>
            <a:ext cx="143473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Data Acquisition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80C0BB-171A-A853-2F61-591E1240FA2F}"/>
              </a:ext>
            </a:extLst>
          </p:cNvPr>
          <p:cNvSpPr txBox="1"/>
          <p:nvPr/>
        </p:nvSpPr>
        <p:spPr>
          <a:xfrm>
            <a:off x="898280" y="3316441"/>
            <a:ext cx="126373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Data Parsing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A527C8-AA3D-E823-1DAE-FB6565CAA2B1}"/>
              </a:ext>
            </a:extLst>
          </p:cNvPr>
          <p:cNvSpPr txBox="1"/>
          <p:nvPr/>
        </p:nvSpPr>
        <p:spPr>
          <a:xfrm>
            <a:off x="1737640" y="1636343"/>
            <a:ext cx="862416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I2C Protocol</a:t>
            </a:r>
          </a:p>
          <a:p>
            <a:pPr algn="l"/>
            <a:r>
              <a:rPr lang="en-US" sz="1100" dirty="0"/>
              <a:t>Analog Inputs</a:t>
            </a:r>
            <a:endParaRPr lang="en-GB" sz="1100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18D0F0D2-E7DE-D7E1-6E1C-234FA11ABF0F}"/>
              </a:ext>
            </a:extLst>
          </p:cNvPr>
          <p:cNvSpPr/>
          <p:nvPr/>
        </p:nvSpPr>
        <p:spPr>
          <a:xfrm>
            <a:off x="8328566" y="3548089"/>
            <a:ext cx="2695571" cy="19207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AE4AA30F-2106-79A3-EAA1-FCF709A54CED}"/>
              </a:ext>
            </a:extLst>
          </p:cNvPr>
          <p:cNvSpPr/>
          <p:nvPr/>
        </p:nvSpPr>
        <p:spPr>
          <a:xfrm>
            <a:off x="8328566" y="1446081"/>
            <a:ext cx="2695565" cy="17851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E5DAB7D5-A6DA-C16C-818F-C624BCBDFA95}"/>
              </a:ext>
            </a:extLst>
          </p:cNvPr>
          <p:cNvSpPr/>
          <p:nvPr/>
        </p:nvSpPr>
        <p:spPr>
          <a:xfrm>
            <a:off x="5044520" y="3548089"/>
            <a:ext cx="2767126" cy="186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C9030AEA-7E64-F3A4-4C9C-12DECAECBDC7}"/>
              </a:ext>
            </a:extLst>
          </p:cNvPr>
          <p:cNvSpPr/>
          <p:nvPr/>
        </p:nvSpPr>
        <p:spPr>
          <a:xfrm>
            <a:off x="5032206" y="1450917"/>
            <a:ext cx="2767126" cy="17823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GB"/>
          </a:p>
        </p:txBody>
      </p:sp>
      <p:sp>
        <p:nvSpPr>
          <p:cNvPr id="84" name="Rectangle 18">
            <a:extLst>
              <a:ext uri="{FF2B5EF4-FFF2-40B4-BE49-F238E27FC236}">
                <a16:creationId xmlns:a16="http://schemas.microsoft.com/office/drawing/2014/main" id="{78B7F152-57A9-CE5C-A8C8-7CF7C9BDB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12" y="1519480"/>
            <a:ext cx="2541046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Arduino Mega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Acts as the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main data acquisition unit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Interfaces with sensors: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BME280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for temperature, pressure, and humidity.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Hall effect sensors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for magnetic field measurement.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Periodically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reads sensor values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and transmits them via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serial communication (UART)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to the Raspberry Pi.</a:t>
            </a:r>
          </a:p>
        </p:txBody>
      </p:sp>
      <p:sp>
        <p:nvSpPr>
          <p:cNvPr id="85" name="Rectangle 20">
            <a:extLst>
              <a:ext uri="{FF2B5EF4-FFF2-40B4-BE49-F238E27FC236}">
                <a16:creationId xmlns:a16="http://schemas.microsoft.com/office/drawing/2014/main" id="{514D22BD-99FE-9836-F158-9FF9F5BD6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444" y="3653397"/>
            <a:ext cx="252688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Raspberry Pi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Continuously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reads serial data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from Arduino via a Python script.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Formats and filters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the data before forwarding it to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InfluxDB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Acts as a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network-connected device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, capable of running services like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InfluxDB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clients or monitoring scripts.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Provides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flexibility for remote access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4">
            <a:extLst>
              <a:ext uri="{FF2B5EF4-FFF2-40B4-BE49-F238E27FC236}">
                <a16:creationId xmlns:a16="http://schemas.microsoft.com/office/drawing/2014/main" id="{50EFCD26-A347-A062-1ABC-7F6F52E6E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6177" y="3605604"/>
            <a:ext cx="247316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Grafana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Connects to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InfluxDB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to create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custom dashboards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with interactive plots.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Real-time monitoring of environmental parameters</a:t>
            </a:r>
            <a:endParaRPr lang="en-US" altLang="en-US" sz="9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Zooming into specific time ranges, Setting up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alerts or thresholds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(e.g., for magnetic field limits).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Highly customizable and accessible from any device with a browser.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2">
            <a:extLst>
              <a:ext uri="{FF2B5EF4-FFF2-40B4-BE49-F238E27FC236}">
                <a16:creationId xmlns:a16="http://schemas.microsoft.com/office/drawing/2014/main" id="{6FDEE3FE-E579-6BB2-5149-008E88A0A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6176" y="1656166"/>
            <a:ext cx="2473162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A specialized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database optimized for time-stamped data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Stores data in a way that supports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queries, aggregations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Enables tracking of changes over time (e.g., temperature drift, magnetic field fluctuations).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Data is organized into 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measurements, tags, and fields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3C17D038-8DBF-4368-2289-E643005CD58C}"/>
              </a:ext>
            </a:extLst>
          </p:cNvPr>
          <p:cNvSpPr/>
          <p:nvPr/>
        </p:nvSpPr>
        <p:spPr>
          <a:xfrm>
            <a:off x="5911079" y="1402250"/>
            <a:ext cx="1009380" cy="369332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Arduino</a:t>
            </a:r>
            <a:endParaRPr lang="en-GB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184BEEAD-2EB6-ACA0-F3E5-7778D44914E2}"/>
              </a:ext>
            </a:extLst>
          </p:cNvPr>
          <p:cNvSpPr/>
          <p:nvPr/>
        </p:nvSpPr>
        <p:spPr>
          <a:xfrm>
            <a:off x="9120910" y="1342650"/>
            <a:ext cx="1110876" cy="4296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Influxdb</a:t>
            </a:r>
            <a:endParaRPr lang="en-GB" sz="1400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F5D9F61E-D967-D0AE-7EE1-26A0720A6D51}"/>
              </a:ext>
            </a:extLst>
          </p:cNvPr>
          <p:cNvSpPr/>
          <p:nvPr/>
        </p:nvSpPr>
        <p:spPr>
          <a:xfrm>
            <a:off x="5767210" y="3464375"/>
            <a:ext cx="1335244" cy="474923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Raspberry Pi</a:t>
            </a:r>
            <a:endParaRPr lang="en-GB" sz="1400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D3749983-F86D-EADE-2B44-B0B31E9CD5CC}"/>
              </a:ext>
            </a:extLst>
          </p:cNvPr>
          <p:cNvSpPr/>
          <p:nvPr/>
        </p:nvSpPr>
        <p:spPr>
          <a:xfrm>
            <a:off x="9120910" y="3464375"/>
            <a:ext cx="1220475" cy="4296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Grafana</a:t>
            </a:r>
            <a:endParaRPr lang="en-GB" sz="1400" dirty="0"/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DF46D552-CCC4-4C35-0454-D70F1E156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388" y="55159"/>
            <a:ext cx="1552792" cy="1247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C7FE2525-3475-00D9-BD5E-08BBC77EB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5" y="6318324"/>
            <a:ext cx="681254" cy="486074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A2A42FCF-EBBC-AA8B-E390-F2EFE5442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83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C867B-BDDD-7F76-F575-CA5583DA8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02DD6-EF0F-80C0-200C-A570776EF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 and Communication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2DAEE1-C41A-854D-3762-0D2E65830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A7487-C990-489F-8BCF-CE53AA8E1732}" type="datetime1">
              <a:rPr lang="en-GB" smtClean="0"/>
              <a:t>19/06/2025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7C16D-AF90-AB88-632D-C193698A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5C047C3-773B-EAB9-6A81-A043F5921B27}"/>
              </a:ext>
            </a:extLst>
          </p:cNvPr>
          <p:cNvSpPr/>
          <p:nvPr/>
        </p:nvSpPr>
        <p:spPr>
          <a:xfrm>
            <a:off x="8080324" y="400488"/>
            <a:ext cx="1299079" cy="5864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Environmental Sensor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1254B60-19D6-2D24-B5CB-85C65AFB7CB6}"/>
              </a:ext>
            </a:extLst>
          </p:cNvPr>
          <p:cNvSpPr/>
          <p:nvPr/>
        </p:nvSpPr>
        <p:spPr>
          <a:xfrm>
            <a:off x="9581017" y="402707"/>
            <a:ext cx="1303466" cy="5864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Magnetic Field Sensors</a:t>
            </a:r>
            <a:endParaRPr lang="en-GB" sz="12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772CA1A-16FC-8A8F-46ED-1101A088E3EB}"/>
              </a:ext>
            </a:extLst>
          </p:cNvPr>
          <p:cNvSpPr/>
          <p:nvPr/>
        </p:nvSpPr>
        <p:spPr>
          <a:xfrm>
            <a:off x="8772998" y="1641031"/>
            <a:ext cx="1500877" cy="369333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Sensor Board</a:t>
            </a:r>
            <a:endParaRPr lang="en-GB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A9C8966-7311-DF51-8D24-A10CEBF1D2E2}"/>
              </a:ext>
            </a:extLst>
          </p:cNvPr>
          <p:cNvSpPr/>
          <p:nvPr/>
        </p:nvSpPr>
        <p:spPr>
          <a:xfrm>
            <a:off x="9018747" y="2525448"/>
            <a:ext cx="1009380" cy="369332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Arduino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7C74AE9-FBD2-14A5-EA6D-0B7F297E840F}"/>
              </a:ext>
            </a:extLst>
          </p:cNvPr>
          <p:cNvSpPr/>
          <p:nvPr/>
        </p:nvSpPr>
        <p:spPr>
          <a:xfrm>
            <a:off x="8866333" y="3652771"/>
            <a:ext cx="1314205" cy="586477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Raspberry Pi</a:t>
            </a:r>
            <a:endParaRPr lang="en-GB" sz="14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96E481B-11EE-9917-71A0-FD190D58EA10}"/>
              </a:ext>
            </a:extLst>
          </p:cNvPr>
          <p:cNvSpPr/>
          <p:nvPr/>
        </p:nvSpPr>
        <p:spPr>
          <a:xfrm>
            <a:off x="8972041" y="4647792"/>
            <a:ext cx="1110876" cy="4296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Influxdb</a:t>
            </a:r>
            <a:endParaRPr lang="en-GB" sz="14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8F2FF64-2055-BB01-C49F-1228CC9CDF1D}"/>
              </a:ext>
            </a:extLst>
          </p:cNvPr>
          <p:cNvSpPr/>
          <p:nvPr/>
        </p:nvSpPr>
        <p:spPr>
          <a:xfrm>
            <a:off x="8913197" y="5389999"/>
            <a:ext cx="1220475" cy="4296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Grafana</a:t>
            </a:r>
            <a:endParaRPr lang="en-GB" sz="14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BFE2125-1BDB-BC7F-5BAC-31C8D82D85FC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8729864" y="986965"/>
            <a:ext cx="309005" cy="6030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9454BC-2649-5D18-95F2-A8EE182CB3ED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10048249" y="989184"/>
            <a:ext cx="184501" cy="612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105C65B-4EB7-6F52-3A70-2CF19528CEDE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>
            <a:off x="9523437" y="2010364"/>
            <a:ext cx="0" cy="5150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E2C2736-9055-B985-BB96-A3FC5F038CDD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flipH="1">
            <a:off x="9523436" y="2894780"/>
            <a:ext cx="1" cy="7579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A7C9ECD-5F2E-4B70-1063-7AB9954D3EC4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9523436" y="4239248"/>
            <a:ext cx="0" cy="4064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997A5EC-B734-7FB8-ECFE-3079D6A3B5F0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 flipH="1">
            <a:off x="9523435" y="5077467"/>
            <a:ext cx="4044" cy="3125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653B5F8-6A76-8599-F663-31592380BA84}"/>
              </a:ext>
            </a:extLst>
          </p:cNvPr>
          <p:cNvSpPr txBox="1"/>
          <p:nvPr/>
        </p:nvSpPr>
        <p:spPr>
          <a:xfrm>
            <a:off x="10284034" y="3682431"/>
            <a:ext cx="1499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Python Script</a:t>
            </a:r>
            <a:r>
              <a:rPr lang="en-US" sz="1200" dirty="0"/>
              <a:t>: Serial  Communication, logging of data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0C50DD-63D0-6CAD-F912-51596B0EDF32}"/>
              </a:ext>
            </a:extLst>
          </p:cNvPr>
          <p:cNvSpPr txBox="1"/>
          <p:nvPr/>
        </p:nvSpPr>
        <p:spPr>
          <a:xfrm>
            <a:off x="7901050" y="4645687"/>
            <a:ext cx="10657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Time-series database</a:t>
            </a:r>
            <a:endParaRPr lang="en-GB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A4F4CD-E8E5-2DE3-CE26-DDA31CBDE70C}"/>
              </a:ext>
            </a:extLst>
          </p:cNvPr>
          <p:cNvSpPr txBox="1"/>
          <p:nvPr/>
        </p:nvSpPr>
        <p:spPr>
          <a:xfrm>
            <a:off x="7920797" y="5394527"/>
            <a:ext cx="96356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Data Visualization</a:t>
            </a:r>
            <a:endParaRPr lang="en-GB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9999DA-2719-F24A-6308-53ADB6C14AA8}"/>
              </a:ext>
            </a:extLst>
          </p:cNvPr>
          <p:cNvSpPr txBox="1"/>
          <p:nvPr/>
        </p:nvSpPr>
        <p:spPr>
          <a:xfrm>
            <a:off x="8047100" y="2518600"/>
            <a:ext cx="94794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Data Acquisition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C6FA8C-3DAB-A52A-C580-7D421704475F}"/>
              </a:ext>
            </a:extLst>
          </p:cNvPr>
          <p:cNvSpPr txBox="1"/>
          <p:nvPr/>
        </p:nvSpPr>
        <p:spPr>
          <a:xfrm>
            <a:off x="7730194" y="3816509"/>
            <a:ext cx="126373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Data Parsing</a:t>
            </a:r>
            <a:endParaRPr lang="en-GB" sz="1200" dirty="0"/>
          </a:p>
        </p:txBody>
      </p:sp>
      <p:pic>
        <p:nvPicPr>
          <p:cNvPr id="34" name="Picture 3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FDFA3C6-C995-47C4-CC02-B652569AC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66" y="3606771"/>
            <a:ext cx="4072522" cy="1972628"/>
          </a:xfrm>
          <a:prstGeom prst="rect">
            <a:avLst/>
          </a:prstGeom>
        </p:spPr>
      </p:pic>
      <p:pic>
        <p:nvPicPr>
          <p:cNvPr id="36" name="Picture 35" descr="A graph of a graph&#10;&#10;AI-generated content may be incorrect.">
            <a:extLst>
              <a:ext uri="{FF2B5EF4-FFF2-40B4-BE49-F238E27FC236}">
                <a16:creationId xmlns:a16="http://schemas.microsoft.com/office/drawing/2014/main" id="{883A3B45-558B-A487-AB37-302A362C1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162" y="3908842"/>
            <a:ext cx="3384032" cy="12637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A61A26C-23CF-7C9D-79BF-381A7CED0759}"/>
              </a:ext>
            </a:extLst>
          </p:cNvPr>
          <p:cNvSpPr txBox="1"/>
          <p:nvPr/>
        </p:nvSpPr>
        <p:spPr>
          <a:xfrm>
            <a:off x="10413062" y="1656420"/>
            <a:ext cx="862416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I2C Protocol</a:t>
            </a:r>
          </a:p>
          <a:p>
            <a:pPr algn="l"/>
            <a:r>
              <a:rPr lang="en-US" sz="1100" dirty="0"/>
              <a:t>Analog Inputs</a:t>
            </a:r>
            <a:endParaRPr lang="en-GB" sz="1100" dirty="0"/>
          </a:p>
        </p:txBody>
      </p:sp>
      <p:pic>
        <p:nvPicPr>
          <p:cNvPr id="8" name="Picture 7" descr="A close-up of a computer&#10;&#10;AI-generated content may be incorrect.">
            <a:extLst>
              <a:ext uri="{FF2B5EF4-FFF2-40B4-BE49-F238E27FC236}">
                <a16:creationId xmlns:a16="http://schemas.microsoft.com/office/drawing/2014/main" id="{E9CE4101-9A40-4568-636A-2D340273DA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083" t="38222" r="20478" b="5287"/>
          <a:stretch/>
        </p:blipFill>
        <p:spPr>
          <a:xfrm>
            <a:off x="1869884" y="1191467"/>
            <a:ext cx="3867998" cy="20331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A98885-FCFE-DACC-EB6B-097F7D10D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7546" y="30652"/>
            <a:ext cx="944328" cy="11107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B31C54-139D-324B-54DC-1FF0481466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869" y="6293816"/>
            <a:ext cx="658084" cy="564183"/>
          </a:xfrm>
          <a:prstGeom prst="rect">
            <a:avLst/>
          </a:prstGeom>
        </p:spPr>
      </p:pic>
      <p:pic>
        <p:nvPicPr>
          <p:cNvPr id="4" name="Picture 3" descr="A black circle with a figure on it&#10;&#10;AI-generated content may be incorrect.">
            <a:extLst>
              <a:ext uri="{FF2B5EF4-FFF2-40B4-BE49-F238E27FC236}">
                <a16:creationId xmlns:a16="http://schemas.microsoft.com/office/drawing/2014/main" id="{1C0D2288-45F1-6C46-E0A0-3CB272F882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586" y="6332239"/>
            <a:ext cx="415636" cy="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13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40057</TotalTime>
  <Words>1241</Words>
  <Application>Microsoft Office PowerPoint</Application>
  <PresentationFormat>Widescreen</PresentationFormat>
  <Paragraphs>211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Consolas</vt:lpstr>
      <vt:lpstr>Office Theme</vt:lpstr>
      <vt:lpstr>PowerPoint Presentation</vt:lpstr>
      <vt:lpstr>Motivation and Objective</vt:lpstr>
      <vt:lpstr>System Overview</vt:lpstr>
      <vt:lpstr>System Overview</vt:lpstr>
      <vt:lpstr>System Overview</vt:lpstr>
      <vt:lpstr>Hardware Components</vt:lpstr>
      <vt:lpstr>Sensor Boards</vt:lpstr>
      <vt:lpstr>Data Flow and Communication</vt:lpstr>
      <vt:lpstr>Data Flow and Communication</vt:lpstr>
      <vt:lpstr>Testing at Magnet Park</vt:lpstr>
      <vt:lpstr>Testing and Calibrating the Hall Sensors in Magnet Park</vt:lpstr>
      <vt:lpstr>Calibrating the Hall Sensors in Magnet Park</vt:lpstr>
      <vt:lpstr>Results of Calibration</vt:lpstr>
      <vt:lpstr>Conclusion</vt:lpstr>
      <vt:lpstr>PowerPoint Presentation</vt:lpstr>
      <vt:lpstr>Back Up</vt:lpstr>
      <vt:lpstr>How Hall Effect Sensors Work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Peter Sollander</dc:creator>
  <cp:lastModifiedBy>Evgenia Leonida</cp:lastModifiedBy>
  <cp:revision>157</cp:revision>
  <cp:lastPrinted>2020-01-30T13:49:18Z</cp:lastPrinted>
  <dcterms:created xsi:type="dcterms:W3CDTF">2021-01-06T15:04:58Z</dcterms:created>
  <dcterms:modified xsi:type="dcterms:W3CDTF">2025-06-19T13:02:39Z</dcterms:modified>
</cp:coreProperties>
</file>