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 snapToGrid="0">
      <p:cViewPr varScale="1">
        <p:scale>
          <a:sx n="69" d="100"/>
          <a:sy n="69" d="100"/>
        </p:scale>
        <p:origin x="5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06/17/2025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06/17/2025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‹N°›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‹N°›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Name: GIULIA GADDI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53240" y="1379280"/>
            <a:ext cx="1098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and the Future: Why and What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1021874" y="3165504"/>
            <a:ext cx="96486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In 2030 I envision 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as a place to keep experimenting new methodologies and new collaborations, related to research but also to the educational programs.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1087967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3F250-5A49-F387-8C78-237170215EA5}"/>
              </a:ext>
            </a:extLst>
          </p:cNvPr>
          <p:cNvSpPr txBox="1"/>
          <p:nvPr/>
        </p:nvSpPr>
        <p:spPr>
          <a:xfrm>
            <a:off x="941743" y="2505364"/>
            <a:ext cx="9648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Research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projects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related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to the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improvement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of the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educational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programs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Research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projects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in collaboration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CERN on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other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topics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More </a:t>
            </a:r>
            <a:r>
              <a:rPr lang="en-GB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research on local topics 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(outside CERN but not too far either)</a:t>
            </a:r>
            <a:endParaRPr lang="fr-CH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From </a:t>
            </a:r>
            <a:r>
              <a:rPr lang="en-GB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multidisciplinarity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to </a:t>
            </a:r>
            <a:r>
              <a:rPr lang="en-GB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interdisciplinarity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A place where </a:t>
            </a:r>
            <a:r>
              <a:rPr lang="en-GB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internal researchers 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can conduct their own experiments/collect data </a:t>
            </a: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393700" y="1087967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C4B40-C5DF-26EF-D6C6-7EB0BD5FCDFD}"/>
              </a:ext>
            </a:extLst>
          </p:cNvPr>
          <p:cNvSpPr txBox="1"/>
          <p:nvPr/>
        </p:nvSpPr>
        <p:spPr>
          <a:xfrm>
            <a:off x="1003401" y="2215215"/>
            <a:ext cx="964868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Closer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collaboration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the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educational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team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Finding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common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topics of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interest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other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users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of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from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CERN (ex. Hackathons)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Researching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the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actual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impact of CERN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on 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local areas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(ex.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related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to the FCC)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Trying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to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find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a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common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methodology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without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loosing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each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discipline’s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core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methodological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traits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Reinstaurating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research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coordinator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srgbClr val="7030A0"/>
                </a:solidFill>
                <a:latin typeface="Sagona Book" panose="02020503050505020204" pitchFamily="18" charset="0"/>
              </a:rPr>
              <a:t>role</a:t>
            </a:r>
            <a:r>
              <a:rPr lang="fr-CH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(</a:t>
            </a:r>
            <a:r>
              <a:rPr lang="fr-CH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Lauri’s</a:t>
            </a:r>
            <a:r>
              <a:rPr lang="fr-CH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replacement)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CH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CH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fr-CH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393700" y="2248743"/>
            <a:ext cx="112064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Sagona Book" panose="02020503050505020204" pitchFamily="18" charset="0"/>
              </a:rPr>
              <a:t>Finishing the </a:t>
            </a:r>
            <a:r>
              <a:rPr lang="en-US" sz="3600" b="1" dirty="0">
                <a:solidFill>
                  <a:srgbClr val="7030A0"/>
                </a:solidFill>
                <a:latin typeface="Sagona Book" panose="02020503050505020204" pitchFamily="18" charset="0"/>
              </a:rPr>
              <a:t>content analysis on the narratives</a:t>
            </a:r>
            <a:r>
              <a:rPr lang="en-US" sz="3600" b="1" dirty="0">
                <a:solidFill>
                  <a:schemeClr val="bg1"/>
                </a:solidFill>
                <a:latin typeface="Sagona Book" panose="02020503050505020204" pitchFamily="18" charset="0"/>
              </a:rPr>
              <a:t> as established with the education team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chemeClr val="bg1"/>
                </a:solidFill>
                <a:latin typeface="Sagona Book" panose="02020503050505020204" pitchFamily="18" charset="0"/>
              </a:rPr>
              <a:t>Doing a </a:t>
            </a:r>
            <a:r>
              <a:rPr lang="en-US" sz="3600" b="1" dirty="0">
                <a:solidFill>
                  <a:srgbClr val="7030A0"/>
                </a:solidFill>
                <a:latin typeface="Sagona Book" panose="02020503050505020204" pitchFamily="18" charset="0"/>
              </a:rPr>
              <a:t>literature review </a:t>
            </a:r>
            <a:r>
              <a:rPr lang="en-US" sz="3600" b="1" dirty="0">
                <a:solidFill>
                  <a:schemeClr val="bg1"/>
                </a:solidFill>
                <a:latin typeface="Sagona Book" panose="02020503050505020204" pitchFamily="18" charset="0"/>
              </a:rPr>
              <a:t>on </a:t>
            </a:r>
            <a:r>
              <a:rPr lang="en-US" sz="3600" b="1" dirty="0">
                <a:solidFill>
                  <a:srgbClr val="7030A0"/>
                </a:solidFill>
                <a:latin typeface="Sagona Book" panose="02020503050505020204" pitchFamily="18" charset="0"/>
              </a:rPr>
              <a:t>hackathons</a:t>
            </a:r>
            <a:r>
              <a:rPr lang="en-US" sz="3600" b="1" dirty="0">
                <a:solidFill>
                  <a:schemeClr val="bg1"/>
                </a:solidFill>
                <a:latin typeface="Sagona Book" panose="02020503050505020204" pitchFamily="18" charset="0"/>
              </a:rPr>
              <a:t>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7030A0"/>
                </a:solidFill>
                <a:latin typeface="Sagona Book" panose="02020503050505020204" pitchFamily="18" charset="0"/>
              </a:rPr>
              <a:t>Continue collecting data </a:t>
            </a:r>
            <a:r>
              <a:rPr lang="en-US" sz="3600" b="1" dirty="0">
                <a:solidFill>
                  <a:schemeClr val="bg1"/>
                </a:solidFill>
                <a:latin typeface="Sagona Book" panose="02020503050505020204" pitchFamily="18" charset="0"/>
              </a:rPr>
              <a:t>(observations) on the student programs </a:t>
            </a: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393700" y="10879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45038-1081-B4DD-A19B-8BAD7774D295}"/>
              </a:ext>
            </a:extLst>
          </p:cNvPr>
          <p:cNvSpPr txBox="1"/>
          <p:nvPr/>
        </p:nvSpPr>
        <p:spPr>
          <a:xfrm>
            <a:off x="393700" y="2388448"/>
            <a:ext cx="115278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7030A0"/>
                </a:solidFill>
                <a:latin typeface="Sagona Book" panose="02020503050505020204" pitchFamily="18" charset="0"/>
              </a:rPr>
              <a:t>Time is my number 1 enemy </a:t>
            </a:r>
            <a:r>
              <a:rPr lang="en-US" sz="3200" b="1" dirty="0">
                <a:solidFill>
                  <a:schemeClr val="bg1"/>
                </a:solidFill>
                <a:latin typeface="Sagona Book" panose="02020503050505020204" pitchFamily="18" charset="0"/>
              </a:rPr>
              <a:t>since, as of today, I am the sole full-time young researcher.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bg1"/>
                </a:solidFill>
                <a:latin typeface="Sagona Book" panose="02020503050505020204" pitchFamily="18" charset="0"/>
              </a:rPr>
              <a:t>…and </a:t>
            </a:r>
            <a:r>
              <a:rPr lang="en-US" sz="3200" b="1" dirty="0">
                <a:solidFill>
                  <a:srgbClr val="7030A0"/>
                </a:solidFill>
                <a:latin typeface="Sagona Book" panose="02020503050505020204" pitchFamily="18" charset="0"/>
              </a:rPr>
              <a:t>I need to finish writing my thesis</a:t>
            </a:r>
            <a:r>
              <a:rPr lang="en-US" sz="3200" b="1" dirty="0">
                <a:solidFill>
                  <a:schemeClr val="bg1"/>
                </a:solidFill>
                <a:latin typeface="Sagona Book" panose="02020503050505020204" pitchFamily="18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393700" y="1087967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91EF3-37FF-CE24-26A2-AB6789C8A148}"/>
              </a:ext>
            </a:extLst>
          </p:cNvPr>
          <p:cNvSpPr txBox="1"/>
          <p:nvPr/>
        </p:nvSpPr>
        <p:spPr>
          <a:xfrm>
            <a:off x="653892" y="2969180"/>
            <a:ext cx="112064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Having a </a:t>
            </a:r>
            <a:r>
              <a:rPr lang="en-US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new research coordinator 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would help </a:t>
            </a:r>
            <a:r>
              <a:rPr lang="en-US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A LOT!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  <a:latin typeface="Sagona Book" panose="02020503050505020204" pitchFamily="18" charset="0"/>
              </a:rPr>
              <a:t>Accepting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that some things might take more time to do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262</Words>
  <Application>Microsoft Office PowerPoint</Application>
  <PresentationFormat>Grand écran</PresentationFormat>
  <Paragraphs>31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4" baseType="lpstr">
      <vt:lpstr>Aptos</vt:lpstr>
      <vt:lpstr>Arial</vt:lpstr>
      <vt:lpstr>Helvetica</vt:lpstr>
      <vt:lpstr>Helvetica 75</vt:lpstr>
      <vt:lpstr>Sagona Book</vt:lpstr>
      <vt:lpstr>Opcion Foto</vt:lpstr>
      <vt:lpstr>My IdeaSquare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Giulia Gaddi</cp:lastModifiedBy>
  <cp:revision>7</cp:revision>
  <dcterms:created xsi:type="dcterms:W3CDTF">2025-03-04T14:10:04Z</dcterms:created>
  <dcterms:modified xsi:type="dcterms:W3CDTF">2025-06-17T13:59:05Z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