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256" r:id="rId5"/>
    <p:sldId id="2146850620" r:id="rId6"/>
    <p:sldId id="2146850621" r:id="rId7"/>
    <p:sldId id="2146850628" r:id="rId8"/>
    <p:sldId id="2146850622" r:id="rId9"/>
    <p:sldId id="2146850629" r:id="rId10"/>
    <p:sldId id="2146850630" r:id="rId11"/>
    <p:sldId id="214685062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447" autoAdjust="0"/>
  </p:normalViewPr>
  <p:slideViewPr>
    <p:cSldViewPr snapToGrid="0">
      <p:cViewPr varScale="1">
        <p:scale>
          <a:sx n="63" d="100"/>
          <a:sy n="63" d="100"/>
        </p:scale>
        <p:origin x="84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4D88B8-FB16-4F79-844C-1B014D7F8422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9A82A-97BD-411A-9665-AB7DB9DFF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55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36"/>
            <a:ext cx="12192000" cy="683319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786034" y="1088483"/>
            <a:ext cx="4704961" cy="1911404"/>
          </a:xfrm>
        </p:spPr>
        <p:txBody>
          <a:bodyPr anchor="b">
            <a:normAutofit/>
          </a:bodyPr>
          <a:lstStyle>
            <a:lvl1pPr algn="l">
              <a:defRPr sz="4267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794618" y="3166500"/>
            <a:ext cx="4619055" cy="1163459"/>
          </a:xfrm>
        </p:spPr>
        <p:txBody>
          <a:bodyPr>
            <a:normAutofit/>
          </a:bodyPr>
          <a:lstStyle>
            <a:lvl1pPr marL="0" indent="0">
              <a:buNone/>
              <a:defRPr sz="1467" b="1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6037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130D6-1594-0916-FD49-59D679AEA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A25642-8E9D-6BF2-8B9E-123DDE950E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A4320B-B5F3-A123-1A3F-7370C9EFC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C923D-F829-D747-9BBF-C3719BD123C7}" type="datetimeFigureOut">
              <a:rPr lang="en-CH" smtClean="0"/>
              <a:t>06/18/2025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3A4A7-C0ED-5B69-14EF-FCB0C555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F35EC-AF8E-DD45-475B-97ED564C3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852F-BFEA-C742-9485-3CA7BE0E06C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4830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76035-0780-1250-DC20-19F3AE8C4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0447C-A3BC-1535-512B-589380AC9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25E6B-0C41-3AF2-CE70-126C493C7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DA5-F025-2646-8FC9-3F2977BD9A5A}" type="datetimeFigureOut">
              <a:rPr lang="en-CH" smtClean="0"/>
              <a:t>06/18/2025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C2E69-91CC-E6ED-ABC4-6F765857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50145-9BA4-C5F3-8EBD-45BD003A2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7C0A-8D68-3C4A-9750-788939C34D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28046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36"/>
            <a:ext cx="12192000" cy="683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490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752552" y="1736271"/>
            <a:ext cx="10693273" cy="4404981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1547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752552" y="1736270"/>
            <a:ext cx="10703989" cy="4490724"/>
          </a:xfrm>
        </p:spPr>
        <p:txBody>
          <a:bodyPr anchor="t">
            <a:normAutofit/>
          </a:bodyPr>
          <a:lstStyle>
            <a:lvl1pPr marL="0" indent="0">
              <a:buNone/>
              <a:defRPr sz="2133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3022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52552" y="1736270"/>
            <a:ext cx="10703989" cy="4490724"/>
          </a:xfrm>
        </p:spPr>
        <p:txBody>
          <a:bodyPr anchor="t">
            <a:normAutofit/>
          </a:bodyPr>
          <a:lstStyle>
            <a:lvl1pPr marL="380990" indent="-380990">
              <a:buFont typeface="Arial" panose="020B0604020202020204" pitchFamily="34" charset="0"/>
              <a:buChar char="•"/>
              <a:defRPr sz="2133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62179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1219200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9098788" y="0"/>
            <a:ext cx="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9488494"/>
              </p:ext>
            </p:extLst>
          </p:nvPr>
        </p:nvGraphicFramePr>
        <p:xfrm>
          <a:off x="815414" y="2180861"/>
          <a:ext cx="10901441" cy="353568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20082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385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30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21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3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0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0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9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r"/>
                      <a:endParaRPr lang="es-ES" sz="3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s-ES" sz="3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6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6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6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600" b="1" i="0" baseline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6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600" b="0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600" b="0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467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1219200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738910" y="1539393"/>
            <a:ext cx="10724444" cy="4624340"/>
          </a:xfrm>
        </p:spPr>
        <p:txBody>
          <a:bodyPr>
            <a:normAutofit/>
          </a:bodyPr>
          <a:lstStyle>
            <a:lvl1pPr marL="0" indent="0">
              <a:buNone/>
              <a:defRPr sz="3733">
                <a:latin typeface="Helvetica" pitchFamily="2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Your image here</a:t>
            </a:r>
          </a:p>
        </p:txBody>
      </p:sp>
      <p:cxnSp>
        <p:nvCxnSpPr>
          <p:cNvPr id="5" name="Conector recto 4"/>
          <p:cNvCxnSpPr/>
          <p:nvPr userDrawn="1"/>
        </p:nvCxnSpPr>
        <p:spPr>
          <a:xfrm>
            <a:off x="9447717" y="0"/>
            <a:ext cx="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420768"/>
            <a:ext cx="4300040" cy="643723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8394829" y="0"/>
            <a:ext cx="3797172" cy="5582869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738909" y="1"/>
            <a:ext cx="2815112" cy="1539393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8680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4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3601" y="823391"/>
            <a:ext cx="6224260" cy="66739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753601" y="1757080"/>
            <a:ext cx="4960953" cy="4466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733">
                <a:latin typeface="Helvetica" pitchFamily="2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24800" y="5565407"/>
            <a:ext cx="3725221" cy="663373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26737" y="1748224"/>
            <a:ext cx="5324183" cy="343764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2133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402263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3830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609585" rtl="0" eaLnBrk="1" latinLnBrk="0" hangingPunct="1">
        <a:spcBef>
          <a:spcPct val="0"/>
        </a:spcBef>
        <a:buNone/>
        <a:defRPr sz="4267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C4DA99-BED6-C645-8D30-10200398F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100" y="1735667"/>
            <a:ext cx="4704961" cy="900154"/>
          </a:xfrm>
        </p:spPr>
        <p:txBody>
          <a:bodyPr>
            <a:normAutofit/>
          </a:bodyPr>
          <a:lstStyle/>
          <a:p>
            <a:pPr algn="ctr"/>
            <a:r>
              <a:rPr lang="en-GB" sz="2400" dirty="0">
                <a:latin typeface="Sagona Book" panose="02020503050505020204" pitchFamily="18" charset="0"/>
              </a:rPr>
              <a:t>My IdeaSquare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D747A27-29EB-1B65-D5B3-CCBCFCB0CA03}"/>
              </a:ext>
            </a:extLst>
          </p:cNvPr>
          <p:cNvSpPr txBox="1">
            <a:spLocks/>
          </p:cNvSpPr>
          <p:nvPr/>
        </p:nvSpPr>
        <p:spPr>
          <a:xfrm>
            <a:off x="6828367" y="3500965"/>
            <a:ext cx="5274733" cy="77470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609585" rtl="0" eaLnBrk="1" latinLnBrk="0" hangingPunct="1">
              <a:spcBef>
                <a:spcPct val="0"/>
              </a:spcBef>
              <a:buNone/>
              <a:defRPr sz="4267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GB" sz="2000" b="0" dirty="0"/>
            </a:br>
            <a:r>
              <a:rPr lang="en-GB" sz="2000" dirty="0">
                <a:latin typeface="Sagona Book" panose="02020503050505020204" pitchFamily="18" charset="0"/>
              </a:rPr>
              <a:t>Saamiya</a:t>
            </a:r>
          </a:p>
          <a:p>
            <a:endParaRPr lang="en-GB" sz="2000" b="0" dirty="0">
              <a:latin typeface="Sagona Book" panose="02020503050505020204" pitchFamily="18" charset="0"/>
            </a:endParaRPr>
          </a:p>
          <a:p>
            <a:r>
              <a:rPr lang="en-GB" sz="2000" b="0" dirty="0">
                <a:latin typeface="Sagona Book" panose="02020503050505020204" pitchFamily="18" charset="0"/>
              </a:rPr>
              <a:t>Team Meeting June 19</a:t>
            </a:r>
            <a:r>
              <a:rPr lang="en-GB" sz="2000" b="0" baseline="30000" dirty="0">
                <a:latin typeface="Sagona Book" panose="02020503050505020204" pitchFamily="18" charset="0"/>
              </a:rPr>
              <a:t>th</a:t>
            </a:r>
            <a:r>
              <a:rPr lang="en-GB" sz="2000" b="0" dirty="0">
                <a:latin typeface="Sagona Book" panose="02020503050505020204" pitchFamily="18" charset="0"/>
              </a:rPr>
              <a:t> and 20</a:t>
            </a:r>
            <a:r>
              <a:rPr lang="en-GB" sz="2000" b="0" baseline="30000" dirty="0">
                <a:latin typeface="Sagona Book" panose="02020503050505020204" pitchFamily="18" charset="0"/>
              </a:rPr>
              <a:t>th</a:t>
            </a:r>
            <a:r>
              <a:rPr lang="en-GB" sz="2000" b="0" dirty="0">
                <a:latin typeface="Sagona Book" panose="02020503050505020204" pitchFamily="18" charset="0"/>
              </a:rPr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2250104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138444-6F88-C7E7-157A-6EF327185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E2E936-4C57-0434-34AE-FA2FBB85D2BA}"/>
              </a:ext>
            </a:extLst>
          </p:cNvPr>
          <p:cNvSpPr txBox="1"/>
          <p:nvPr/>
        </p:nvSpPr>
        <p:spPr>
          <a:xfrm>
            <a:off x="353240" y="1379280"/>
            <a:ext cx="10985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IdeaSquare and the Future: Why and What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BDBC15-4A40-7608-38CA-360E49C8535A}"/>
              </a:ext>
            </a:extLst>
          </p:cNvPr>
          <p:cNvSpPr txBox="1"/>
          <p:nvPr/>
        </p:nvSpPr>
        <p:spPr>
          <a:xfrm>
            <a:off x="852804" y="2087166"/>
            <a:ext cx="104863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In 5 years from now, </a:t>
            </a:r>
            <a:r>
              <a:rPr lang="en-US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IdeaSquare</a:t>
            </a:r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: The place to be at CERN, collaborating with different organizations and partners, maybe something similar to TED. A global hub of </a:t>
            </a:r>
            <a:r>
              <a:rPr lang="en-US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insipiration</a:t>
            </a:r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but also a space where ideas become  prototypes and prototypes become real-world solutions.</a:t>
            </a:r>
            <a:endParaRPr lang="en-GB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512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97338E-A204-CC2D-7BC9-DD5BDEBDF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35E88B-B60C-64A6-4830-DA6039618952}"/>
              </a:ext>
            </a:extLst>
          </p:cNvPr>
          <p:cNvSpPr txBox="1"/>
          <p:nvPr/>
        </p:nvSpPr>
        <p:spPr>
          <a:xfrm>
            <a:off x="393700" y="752687"/>
            <a:ext cx="5827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Elements of My Vision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D3F250-5A49-F387-8C78-237170215EA5}"/>
              </a:ext>
            </a:extLst>
          </p:cNvPr>
          <p:cNvSpPr txBox="1"/>
          <p:nvPr/>
        </p:nvSpPr>
        <p:spPr>
          <a:xfrm>
            <a:off x="393700" y="1460573"/>
            <a:ext cx="10252149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500" b="1" dirty="0">
                <a:solidFill>
                  <a:schemeClr val="bg1"/>
                </a:solidFill>
                <a:latin typeface="Sagona Book" panose="02020503050505020204" pitchFamily="18" charset="0"/>
              </a:rPr>
              <a:t>-Sharing innovative </a:t>
            </a:r>
            <a:r>
              <a:rPr lang="fr-CH" sz="25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ideas</a:t>
            </a:r>
            <a:r>
              <a:rPr lang="fr-CH" sz="2500" b="1" dirty="0">
                <a:solidFill>
                  <a:schemeClr val="bg1"/>
                </a:solidFill>
                <a:latin typeface="Sagona Book" panose="02020503050505020204" pitchFamily="18" charset="0"/>
              </a:rPr>
              <a:t> and perspectives</a:t>
            </a:r>
          </a:p>
          <a:p>
            <a:r>
              <a:rPr lang="fr-CH" sz="2500" b="1" dirty="0">
                <a:solidFill>
                  <a:schemeClr val="bg1"/>
                </a:solidFill>
                <a:latin typeface="Sagona Book" panose="02020503050505020204" pitchFamily="18" charset="0"/>
              </a:rPr>
              <a:t>-Collaboration </a:t>
            </a:r>
            <a:r>
              <a:rPr lang="fr-CH" sz="25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with</a:t>
            </a:r>
            <a:r>
              <a:rPr lang="fr-CH" sz="2500" b="1" dirty="0">
                <a:solidFill>
                  <a:schemeClr val="bg1"/>
                </a:solidFill>
                <a:latin typeface="Sagona Book" panose="02020503050505020204" pitchFamily="18" charset="0"/>
              </a:rPr>
              <a:t> non-</a:t>
            </a:r>
            <a:r>
              <a:rPr lang="fr-CH" sz="25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traditional</a:t>
            </a:r>
            <a:r>
              <a:rPr lang="fr-CH" sz="2500" b="1" dirty="0">
                <a:solidFill>
                  <a:schemeClr val="bg1"/>
                </a:solidFill>
                <a:latin typeface="Sagona Book" panose="02020503050505020204" pitchFamily="18" charset="0"/>
              </a:rPr>
              <a:t> </a:t>
            </a:r>
            <a:r>
              <a:rPr lang="fr-CH" sz="25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innovators</a:t>
            </a:r>
            <a:r>
              <a:rPr lang="fr-CH" sz="2500" b="1" dirty="0">
                <a:solidFill>
                  <a:schemeClr val="bg1"/>
                </a:solidFill>
                <a:latin typeface="Sagona Book" panose="02020503050505020204" pitchFamily="18" charset="0"/>
              </a:rPr>
              <a:t> for new </a:t>
            </a:r>
            <a:r>
              <a:rPr lang="fr-CH" sz="25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ideas</a:t>
            </a:r>
            <a:r>
              <a:rPr lang="fr-CH" sz="2500" b="1" dirty="0">
                <a:solidFill>
                  <a:schemeClr val="bg1"/>
                </a:solidFill>
                <a:latin typeface="Sagona Book" panose="02020503050505020204" pitchFamily="18" charset="0"/>
              </a:rPr>
              <a:t> (like Yuri for </a:t>
            </a:r>
            <a:r>
              <a:rPr lang="fr-CH" sz="25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example</a:t>
            </a:r>
            <a:r>
              <a:rPr lang="fr-CH" sz="2500" b="1" dirty="0">
                <a:solidFill>
                  <a:schemeClr val="bg1"/>
                </a:solidFill>
                <a:latin typeface="Sagona Book" panose="02020503050505020204" pitchFamily="18" charset="0"/>
              </a:rPr>
              <a:t>)</a:t>
            </a:r>
          </a:p>
          <a:p>
            <a:r>
              <a:rPr lang="fr-CH" sz="2500" b="1" dirty="0">
                <a:solidFill>
                  <a:schemeClr val="bg1"/>
                </a:solidFill>
                <a:latin typeface="Sagona Book" panose="02020503050505020204" pitchFamily="18" charset="0"/>
              </a:rPr>
              <a:t>-A global stage for </a:t>
            </a:r>
            <a:r>
              <a:rPr lang="fr-CH" sz="25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ideas</a:t>
            </a:r>
            <a:r>
              <a:rPr lang="fr-CH" sz="2500" b="1" dirty="0">
                <a:solidFill>
                  <a:schemeClr val="bg1"/>
                </a:solidFill>
                <a:latin typeface="Sagona Book" panose="02020503050505020204" pitchFamily="18" charset="0"/>
              </a:rPr>
              <a:t> in action (real-world application of </a:t>
            </a:r>
            <a:r>
              <a:rPr lang="fr-CH" sz="25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ideas</a:t>
            </a:r>
            <a:r>
              <a:rPr lang="fr-CH" sz="2500" b="1" dirty="0">
                <a:solidFill>
                  <a:schemeClr val="bg1"/>
                </a:solidFill>
                <a:latin typeface="Sagona Book" panose="02020503050505020204" pitchFamily="18" charset="0"/>
              </a:rPr>
              <a:t>)</a:t>
            </a:r>
          </a:p>
          <a:p>
            <a:r>
              <a:rPr lang="fr-CH" sz="2500" b="1" dirty="0">
                <a:solidFill>
                  <a:schemeClr val="bg1"/>
                </a:solidFill>
                <a:latin typeface="Sagona Book" panose="02020503050505020204" pitchFamily="18" charset="0"/>
              </a:rPr>
              <a:t>-A </a:t>
            </a:r>
            <a:r>
              <a:rPr lang="fr-CH" sz="25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hybrid</a:t>
            </a:r>
            <a:r>
              <a:rPr lang="fr-CH" sz="2500" b="1" dirty="0">
                <a:solidFill>
                  <a:schemeClr val="bg1"/>
                </a:solidFill>
                <a:latin typeface="Sagona Book" panose="02020503050505020204" pitchFamily="18" charset="0"/>
              </a:rPr>
              <a:t> innovation </a:t>
            </a:r>
            <a:r>
              <a:rPr lang="fr-CH" sz="25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playground</a:t>
            </a:r>
            <a:r>
              <a:rPr lang="fr-CH" sz="2500" b="1" dirty="0">
                <a:solidFill>
                  <a:schemeClr val="bg1"/>
                </a:solidFill>
                <a:latin typeface="Sagona Book" panose="02020503050505020204" pitchFamily="18" charset="0"/>
              </a:rPr>
              <a:t> (online and in-</a:t>
            </a:r>
            <a:r>
              <a:rPr lang="fr-CH" sz="25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person</a:t>
            </a:r>
            <a:r>
              <a:rPr lang="fr-CH" sz="2500" b="1" dirty="0">
                <a:solidFill>
                  <a:schemeClr val="bg1"/>
                </a:solidFill>
                <a:latin typeface="Sagona Book" panose="02020503050505020204" pitchFamily="18" charset="0"/>
              </a:rPr>
              <a:t> </a:t>
            </a:r>
            <a:r>
              <a:rPr lang="fr-CH" sz="25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event</a:t>
            </a:r>
            <a:r>
              <a:rPr lang="fr-CH" sz="2500" b="1" dirty="0">
                <a:solidFill>
                  <a:schemeClr val="bg1"/>
                </a:solidFill>
                <a:latin typeface="Sagona Book" panose="02020503050505020204" pitchFamily="18" charset="0"/>
              </a:rPr>
              <a:t>)</a:t>
            </a:r>
          </a:p>
          <a:p>
            <a:pPr algn="ctr"/>
            <a:endParaRPr lang="en-GB" sz="25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r>
              <a:rPr lang="en-GB" sz="2500" b="1" dirty="0">
                <a:solidFill>
                  <a:schemeClr val="bg1"/>
                </a:solidFill>
                <a:latin typeface="Sagona Book" panose="02020503050505020204" pitchFamily="18" charset="0"/>
              </a:rPr>
              <a:t>TED: </a:t>
            </a:r>
          </a:p>
          <a:p>
            <a:r>
              <a:rPr lang="en-GB" sz="2500" b="1" dirty="0">
                <a:solidFill>
                  <a:schemeClr val="bg1"/>
                </a:solidFill>
                <a:latin typeface="Sagona Book" panose="02020503050505020204" pitchFamily="18" charset="0"/>
              </a:rPr>
              <a:t>-Inspire people by sharing innovative ideas and perspectives</a:t>
            </a:r>
          </a:p>
          <a:p>
            <a:r>
              <a:rPr lang="en-GB" sz="2500" b="1" dirty="0">
                <a:solidFill>
                  <a:schemeClr val="bg1"/>
                </a:solidFill>
                <a:latin typeface="Sagona Book" panose="02020503050505020204" pitchFamily="18" charset="0"/>
              </a:rPr>
              <a:t>-Inform audiences on a wide range of topics through accessible contents (</a:t>
            </a:r>
            <a:r>
              <a:rPr lang="en-GB" sz="25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youtube</a:t>
            </a:r>
            <a:r>
              <a:rPr lang="en-GB" sz="2500" b="1" dirty="0">
                <a:solidFill>
                  <a:schemeClr val="bg1"/>
                </a:solidFill>
                <a:latin typeface="Sagona Book" panose="02020503050505020204" pitchFamily="18" charset="0"/>
              </a:rPr>
              <a:t>, website)</a:t>
            </a:r>
          </a:p>
          <a:p>
            <a:r>
              <a:rPr lang="en-GB" sz="2500" b="1" dirty="0">
                <a:solidFill>
                  <a:schemeClr val="bg1"/>
                </a:solidFill>
                <a:latin typeface="Sagona Book" panose="02020503050505020204" pitchFamily="18" charset="0"/>
              </a:rPr>
              <a:t>-Foster global conversations around important ideas that can lead to positive change</a:t>
            </a:r>
          </a:p>
        </p:txBody>
      </p:sp>
    </p:spTree>
    <p:extLst>
      <p:ext uri="{BB962C8B-B14F-4D97-AF65-F5344CB8AC3E}">
        <p14:creationId xmlns:p14="http://schemas.microsoft.com/office/powerpoint/2010/main" val="2495490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1A2F0F-EE45-6039-A912-334ABA230E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202331A-3323-DCB0-4F00-6288573FB691}"/>
              </a:ext>
            </a:extLst>
          </p:cNvPr>
          <p:cNvSpPr txBox="1"/>
          <p:nvPr/>
        </p:nvSpPr>
        <p:spPr>
          <a:xfrm>
            <a:off x="393700" y="1087967"/>
            <a:ext cx="68069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How to Achieve My Vision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1C4B40-C5DF-26EF-D6C6-7EB0BD5FCDFD}"/>
              </a:ext>
            </a:extLst>
          </p:cNvPr>
          <p:cNvSpPr txBox="1"/>
          <p:nvPr/>
        </p:nvSpPr>
        <p:spPr>
          <a:xfrm>
            <a:off x="393700" y="1795853"/>
            <a:ext cx="1027686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1. Partner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with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NGOs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,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governments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and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and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institutions to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get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more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fundings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and a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broader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network</a:t>
            </a:r>
          </a:p>
          <a:p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2. Launch an open call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inviting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expert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with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diffent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backgroung</a:t>
            </a:r>
            <a:endParaRPr lang="fr-CH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3. Host an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annual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«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IdeaSquare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Live» showcase for teams to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present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globally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their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projects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to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get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funding</a:t>
            </a:r>
            <a:endParaRPr lang="fr-CH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4.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Develop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a digital platform for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remote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ideation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,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prototyping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and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mentorship</a:t>
            </a:r>
            <a:endParaRPr lang="en-GB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408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875F8-AF82-6E28-D7D0-0ED43D196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4B0FEC-0B22-5F83-47F2-808388DEAD66}"/>
              </a:ext>
            </a:extLst>
          </p:cNvPr>
          <p:cNvSpPr txBox="1"/>
          <p:nvPr/>
        </p:nvSpPr>
        <p:spPr>
          <a:xfrm>
            <a:off x="393700" y="1087967"/>
            <a:ext cx="6140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Where do I start today?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7EDFCD-8DE4-B727-5992-1BBFD3F4A230}"/>
              </a:ext>
            </a:extLst>
          </p:cNvPr>
          <p:cNvSpPr txBox="1"/>
          <p:nvPr/>
        </p:nvSpPr>
        <p:spPr>
          <a:xfrm>
            <a:off x="321382" y="3107725"/>
            <a:ext cx="1120642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-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Define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a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clear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vision of the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project</a:t>
            </a:r>
            <a:endParaRPr kumimoji="0" lang="fr-CH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gona Book" panose="02020503050505020204" pitchFamily="18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-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Identify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key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collaborators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-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Build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a narrative 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gona Book" panose="02020503050505020204" pitchFamily="18" charset="0"/>
              <a:ea typeface="+mn-ea"/>
              <a:cs typeface="+mn-cs"/>
            </a:endParaRPr>
          </a:p>
          <a:p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454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4D7F52-8BB4-67FB-1574-DB8712B830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B1C1FC-BA90-BCF1-E59C-E90A18F827EC}"/>
              </a:ext>
            </a:extLst>
          </p:cNvPr>
          <p:cNvSpPr txBox="1"/>
          <p:nvPr/>
        </p:nvSpPr>
        <p:spPr>
          <a:xfrm>
            <a:off x="393700" y="1087967"/>
            <a:ext cx="52236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Possible roadblocks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A45038-1081-B4DD-A19B-8BAD7774D295}"/>
              </a:ext>
            </a:extLst>
          </p:cNvPr>
          <p:cNvSpPr txBox="1"/>
          <p:nvPr/>
        </p:nvSpPr>
        <p:spPr>
          <a:xfrm>
            <a:off x="259080" y="1795853"/>
            <a:ext cx="1126872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Sagona Book" panose="02020503050505020204" pitchFamily="18" charset="0"/>
              </a:rPr>
              <a:t>-Limited resources : </a:t>
            </a:r>
          </a:p>
          <a:p>
            <a:r>
              <a:rPr lang="en-US" sz="3000" b="1" dirty="0">
                <a:solidFill>
                  <a:schemeClr val="bg1"/>
                </a:solidFill>
                <a:latin typeface="Sagona Book" panose="02020503050505020204" pitchFamily="18" charset="0"/>
              </a:rPr>
              <a:t>      Time : time constraints</a:t>
            </a:r>
          </a:p>
          <a:p>
            <a:r>
              <a:rPr lang="en-US" sz="3000" b="1" dirty="0">
                <a:solidFill>
                  <a:schemeClr val="bg1"/>
                </a:solidFill>
                <a:latin typeface="Sagona Book" panose="02020503050505020204" pitchFamily="18" charset="0"/>
              </a:rPr>
              <a:t>      Money : need to find fundings</a:t>
            </a:r>
          </a:p>
          <a:p>
            <a:r>
              <a:rPr lang="en-US" sz="3000" b="1" dirty="0">
                <a:solidFill>
                  <a:schemeClr val="bg1"/>
                </a:solidFill>
                <a:latin typeface="Sagona Book" panose="02020503050505020204" pitchFamily="18" charset="0"/>
              </a:rPr>
              <a:t>      Staff: busy with our work/projects </a:t>
            </a:r>
          </a:p>
          <a:p>
            <a:endParaRPr lang="en-US" sz="3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r>
              <a:rPr lang="en-US" sz="3000" b="1" dirty="0">
                <a:solidFill>
                  <a:schemeClr val="bg1"/>
                </a:solidFill>
                <a:latin typeface="Sagona Book" panose="02020503050505020204" pitchFamily="18" charset="0"/>
              </a:rPr>
              <a:t>-Coordination across institutions : can slow down due to bureaucracy and differing priorities</a:t>
            </a:r>
          </a:p>
        </p:txBody>
      </p:sp>
    </p:spTree>
    <p:extLst>
      <p:ext uri="{BB962C8B-B14F-4D97-AF65-F5344CB8AC3E}">
        <p14:creationId xmlns:p14="http://schemas.microsoft.com/office/powerpoint/2010/main" val="2641814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123D1E-D0D7-7F7A-7B0A-2FE776A092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44496E5-0B76-47CC-5C89-E5C1EE11D51E}"/>
              </a:ext>
            </a:extLst>
          </p:cNvPr>
          <p:cNvSpPr txBox="1"/>
          <p:nvPr/>
        </p:nvSpPr>
        <p:spPr>
          <a:xfrm>
            <a:off x="393700" y="1087967"/>
            <a:ext cx="3530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Ways around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191EF3-37FF-CE24-26A2-AB6789C8A148}"/>
              </a:ext>
            </a:extLst>
          </p:cNvPr>
          <p:cNvSpPr txBox="1"/>
          <p:nvPr/>
        </p:nvSpPr>
        <p:spPr>
          <a:xfrm>
            <a:off x="123262" y="1934245"/>
            <a:ext cx="1120642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-Start by :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Trying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to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find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small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funding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opportunities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/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partneship</a:t>
            </a:r>
            <a:endParaRPr lang="fr-CH" sz="2800" b="1" dirty="0">
              <a:solidFill>
                <a:prstClr val="white"/>
              </a:solidFill>
              <a:latin typeface="Sagona Book" panose="02020503050505020204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sz="2800" b="1" dirty="0">
              <a:solidFill>
                <a:prstClr val="white"/>
              </a:solidFill>
              <a:latin typeface="Sagona Book" panose="02020503050505020204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-Share the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tasks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between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all of us to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save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time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sz="2800" b="1" dirty="0">
              <a:solidFill>
                <a:prstClr val="white"/>
              </a:solidFill>
              <a:latin typeface="Sagona Book" panose="02020503050505020204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chemeClr val="bg1"/>
                </a:solidFill>
              </a:rPr>
              <a:t>-Begin partnerships with a small number of aligned, motivated organisations.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agona Book" panose="0202050305050502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4901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F67C7-F1A1-D34B-C9D0-F3AC8CF4B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8AF5238-2D6D-45EE-7D3F-2B170CB11107}"/>
              </a:ext>
            </a:extLst>
          </p:cNvPr>
          <p:cNvSpPr txBox="1"/>
          <p:nvPr/>
        </p:nvSpPr>
        <p:spPr>
          <a:xfrm>
            <a:off x="4035695" y="3167390"/>
            <a:ext cx="41206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Thanks and Questions</a:t>
            </a:r>
            <a:endParaRPr lang="en-GB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715933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lantilla base_LL_2" id="{B3621099-D00D-064A-9509-1190505C8C17}" vid="{EFF8DA4F-A527-2A44-B550-F3673114F34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adline xmlns="551f674b-acf4-400c-83be-637346b2f9cb">2024-05-02T22:00:00+00:00</Deadline>
    <lcf76f155ced4ddcb4097134ff3c332f xmlns="551f674b-acf4-400c-83be-637346b2f9cb">
      <Terms xmlns="http://schemas.microsoft.com/office/infopath/2007/PartnerControls"/>
    </lcf76f155ced4ddcb4097134ff3c332f>
    <TaxCatchAll xmlns="8d120825-0378-4063-8777-0aa7db6274f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73B7EF7883844837E7AFFDA038724" ma:contentTypeVersion="16" ma:contentTypeDescription="Create a new document." ma:contentTypeScope="" ma:versionID="991f791cb6813aba7012c17168700d0e">
  <xsd:schema xmlns:xsd="http://www.w3.org/2001/XMLSchema" xmlns:xs="http://www.w3.org/2001/XMLSchema" xmlns:p="http://schemas.microsoft.com/office/2006/metadata/properties" xmlns:ns2="551f674b-acf4-400c-83be-637346b2f9cb" xmlns:ns3="8d120825-0378-4063-8777-0aa7db6274f0" targetNamespace="http://schemas.microsoft.com/office/2006/metadata/properties" ma:root="true" ma:fieldsID="4cb8d4089dec2bb546370337b2a81bbd" ns2:_="" ns3:_="">
    <xsd:import namespace="551f674b-acf4-400c-83be-637346b2f9cb"/>
    <xsd:import namespace="8d120825-0378-4063-8777-0aa7db6274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Deadlin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1f674b-acf4-400c-83be-637346b2f9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eadline" ma:index="14" nillable="true" ma:displayName="Deadline" ma:default="2024-05-02T22:00:00.000Z" ma:format="DateOnly" ma:internalName="Deadline">
      <xsd:simpleType>
        <xsd:restriction base="dms:DateTime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120825-0378-4063-8777-0aa7db6274f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bf6a89bf-50fa-42f7-ac23-b323c9f500ee}" ma:internalName="TaxCatchAll" ma:showField="CatchAllData" ma:web="8d120825-0378-4063-8777-0aa7db6274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943C7A-FF29-4799-9E76-59D9AC3FAAAE}">
  <ds:schemaRefs>
    <ds:schemaRef ds:uri="551f674b-acf4-400c-83be-637346b2f9cb"/>
    <ds:schemaRef ds:uri="http://purl.org/dc/elements/1.1/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8d120825-0378-4063-8777-0aa7db6274f0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0B026D3E-F0F8-4690-AF40-0A1EF1FCC2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1f674b-acf4-400c-83be-637346b2f9cb"/>
    <ds:schemaRef ds:uri="8d120825-0378-4063-8777-0aa7db6274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C281A16-6754-42D2-B587-F40E59EE88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1019</TotalTime>
  <Words>327</Words>
  <Application>Microsoft Office PowerPoint</Application>
  <PresentationFormat>Widescreen</PresentationFormat>
  <Paragraphs>39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Arial</vt:lpstr>
      <vt:lpstr>Helvetica</vt:lpstr>
      <vt:lpstr>Helvetica 75</vt:lpstr>
      <vt:lpstr>Sagona Book</vt:lpstr>
      <vt:lpstr>Opcion Foto</vt:lpstr>
      <vt:lpstr>My IdeaSquare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Lauri Valtonen</dc:creator>
  <cp:lastModifiedBy>Saamiya Adow</cp:lastModifiedBy>
  <cp:revision>7</cp:revision>
  <dcterms:created xsi:type="dcterms:W3CDTF">2025-03-04T14:10:04Z</dcterms:created>
  <dcterms:modified xsi:type="dcterms:W3CDTF">2025-06-18T20:57:04Z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0x010100E9A73B7EF7883844837E7AFFDA038724</vt:lpwstr>
  </property>
  <property fmtid="{D5CDD505-2E9C-101B-9397-08002B2CF9AE}" pid="3" name="MediaServiceImageTags">
    <vt:lpwstr/>
  </property>
</Properties>
</file>