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146850620" r:id="rId6"/>
    <p:sldId id="2146850621" r:id="rId7"/>
    <p:sldId id="2146850628" r:id="rId8"/>
    <p:sldId id="2146850622" r:id="rId9"/>
    <p:sldId id="2146850629" r:id="rId10"/>
    <p:sldId id="2146850630" r:id="rId11"/>
    <p:sldId id="21468506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3411" autoAdjust="0"/>
  </p:normalViewPr>
  <p:slideViewPr>
    <p:cSldViewPr snapToGrid="0">
      <p:cViewPr>
        <p:scale>
          <a:sx n="78" d="100"/>
          <a:sy n="78" d="100"/>
        </p:scale>
        <p:origin x="1664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18.06.2025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18.06.2025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8367" y="1748546"/>
            <a:ext cx="4704961" cy="900154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Sagona Book" panose="02020503050505020204" pitchFamily="18" charset="0"/>
              </a:rPr>
              <a:t>My IdeaSquare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Name: Catarina Batista </a:t>
            </a:r>
            <a:r>
              <a:rPr lang="en-GB" sz="900" b="0" dirty="0">
                <a:latin typeface="Sagona Book" panose="02020503050505020204" pitchFamily="18" charset="0"/>
              </a:rPr>
              <a:t>(+ Lauri)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Team Meeting June 19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and 20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603022" y="975839"/>
            <a:ext cx="7659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and the Future: Why and What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689535" y="2527397"/>
            <a:ext cx="48557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"/>
                <a:cs typeface="Calibri" panose="020F0502020204030204" pitchFamily="34" charset="0"/>
              </a:rPr>
              <a:t>Is respected and at peace within CERN, while maintaining its values and freedom.</a:t>
            </a: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"/>
                <a:cs typeface="Calibri" panose="020F0502020204030204" pitchFamily="34" charset="0"/>
              </a:rPr>
              <a:t>Is reinventing (again) our innovation approaches.</a:t>
            </a: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"/>
                <a:cs typeface="Calibri" panose="020F0502020204030204" pitchFamily="34" charset="0"/>
              </a:rPr>
              <a:t>Is giving rest/repairing its physical space.</a:t>
            </a: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D3DAB-22B7-8932-B73F-6BE84BD29E8F}"/>
              </a:ext>
            </a:extLst>
          </p:cNvPr>
          <p:cNvSpPr txBox="1"/>
          <p:nvPr/>
        </p:nvSpPr>
        <p:spPr>
          <a:xfrm>
            <a:off x="6646746" y="2810036"/>
            <a:ext cx="55452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"/>
                <a:cs typeface="Calibri" panose="020F0502020204030204" pitchFamily="34" charset="0"/>
              </a:rPr>
              <a:t>We need to ensure safety for I2 in order to achieve anything else.</a:t>
            </a: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"/>
                <a:cs typeface="Calibri" panose="020F0502020204030204" pitchFamily="34" charset="0"/>
              </a:rPr>
              <a:t>We should live by what we preach and keep pushing the limits of innovative educational methodologies.</a:t>
            </a: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endParaRPr lang="en-US" sz="2000" b="1" dirty="0">
              <a:solidFill>
                <a:schemeClr val="bg1"/>
              </a:solidFill>
              <a:latin typeface="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"/>
                <a:cs typeface="Calibri" panose="020F0502020204030204" pitchFamily="34" charset="0"/>
              </a:rPr>
              <a:t>The space is tired and needs care in order to keep up with the demand.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E7B48DF-1F8A-9021-3A99-089C92B8D431}"/>
              </a:ext>
            </a:extLst>
          </p:cNvPr>
          <p:cNvCxnSpPr/>
          <p:nvPr/>
        </p:nvCxnSpPr>
        <p:spPr>
          <a:xfrm>
            <a:off x="5712273" y="3200399"/>
            <a:ext cx="66947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A6546B-1C69-905F-002B-31E24F4ACA36}"/>
              </a:ext>
            </a:extLst>
          </p:cNvPr>
          <p:cNvCxnSpPr/>
          <p:nvPr/>
        </p:nvCxnSpPr>
        <p:spPr>
          <a:xfrm>
            <a:off x="5638792" y="4548973"/>
            <a:ext cx="66947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62DE0D-C249-0093-1288-7FAA840040EC}"/>
              </a:ext>
            </a:extLst>
          </p:cNvPr>
          <p:cNvCxnSpPr/>
          <p:nvPr/>
        </p:nvCxnSpPr>
        <p:spPr>
          <a:xfrm>
            <a:off x="5712273" y="5882470"/>
            <a:ext cx="66947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622300" y="1017174"/>
            <a:ext cx="5827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Elements of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3F250-5A49-F387-8C78-237170215EA5}"/>
              </a:ext>
            </a:extLst>
          </p:cNvPr>
          <p:cNvSpPr txBox="1"/>
          <p:nvPr/>
        </p:nvSpPr>
        <p:spPr>
          <a:xfrm>
            <a:off x="818243" y="2835886"/>
            <a:ext cx="9648688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Buy-in from upper management (council, DG, </a:t>
            </a:r>
            <a:r>
              <a:rPr lang="en-US" sz="2000" b="1" dirty="0" err="1">
                <a:solidFill>
                  <a:schemeClr val="bg1"/>
                </a:solidFill>
                <a:latin typeface=""/>
              </a:rPr>
              <a:t>etc</a:t>
            </a:r>
            <a:r>
              <a:rPr lang="en-US" sz="2000" b="1" dirty="0">
                <a:solidFill>
                  <a:schemeClr val="bg1"/>
                </a:solidFill>
                <a:latin typeface=""/>
              </a:rPr>
              <a:t>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Benchmarked development of external and internal know-how.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3.  Continuous improvement of the space and the fundamentals are fixed. </a:t>
            </a:r>
          </a:p>
          <a:p>
            <a:pPr>
              <a:lnSpc>
                <a:spcPct val="150000"/>
              </a:lnSpc>
            </a:pPr>
            <a:endParaRPr lang="en-GB" sz="2000" b="1" dirty="0">
              <a:solidFill>
                <a:schemeClr val="bg1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A2F0F-EE45-6039-A912-334ABA23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2331A-3323-DCB0-4F00-6288573FB691}"/>
              </a:ext>
            </a:extLst>
          </p:cNvPr>
          <p:cNvSpPr txBox="1"/>
          <p:nvPr/>
        </p:nvSpPr>
        <p:spPr>
          <a:xfrm>
            <a:off x="654957" y="981086"/>
            <a:ext cx="680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How to Achieve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C4B40-C5DF-26EF-D6C6-7EB0BD5FCDFD}"/>
              </a:ext>
            </a:extLst>
          </p:cNvPr>
          <p:cNvSpPr txBox="1"/>
          <p:nvPr/>
        </p:nvSpPr>
        <p:spPr>
          <a:xfrm>
            <a:off x="842258" y="2615776"/>
            <a:ext cx="1075102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Continue being present in social media, internal comms, engage with relevant stakeholders. 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Developing activities that target more internal CERN folks  - deliver more core value (by scientist, for scientists)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Be more thorough with measuring the  success of programs, be open to external (sometimes opposing) perspectives.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More human resources on (maker) space management and upkeeping.</a:t>
            </a:r>
          </a:p>
          <a:p>
            <a:endParaRPr lang="en-GB" sz="2000" b="1" dirty="0">
              <a:solidFill>
                <a:schemeClr val="bg1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0304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671286" y="892024"/>
            <a:ext cx="6140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Where do I start today?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D422A1-AFD5-5BDB-C0CE-EFE1551014DC}"/>
              </a:ext>
            </a:extLst>
          </p:cNvPr>
          <p:cNvSpPr txBox="1"/>
          <p:nvPr/>
        </p:nvSpPr>
        <p:spPr>
          <a:xfrm>
            <a:off x="720486" y="2289205"/>
            <a:ext cx="1075102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Continue offering </a:t>
            </a:r>
            <a:r>
              <a:rPr lang="en-US" sz="2000" b="1" dirty="0" err="1">
                <a:solidFill>
                  <a:schemeClr val="bg1"/>
                </a:solidFill>
                <a:latin typeface=""/>
              </a:rPr>
              <a:t>CERNies</a:t>
            </a:r>
            <a:r>
              <a:rPr lang="en-US" sz="2000" b="1" dirty="0">
                <a:solidFill>
                  <a:schemeClr val="bg1"/>
                </a:solidFill>
                <a:latin typeface=""/>
              </a:rPr>
              <a:t> to co-create events that are rather tailored to our expertise – to showcase clear value.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Reach out to the CERN “usual suspects” to ideate how else we could contribute to the CERN community.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Continue building materials for the consolidation of our methodology and to have it as a process to build from.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Keep cleaning ;)  Engage with current plans for space revamp.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endParaRPr lang="en-GB" sz="2000" b="1" dirty="0">
              <a:solidFill>
                <a:schemeClr val="bg1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D7F52-8BB4-67FB-1574-DB8712B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1C1FC-BA90-BCF1-E59C-E90A18F827EC}"/>
              </a:ext>
            </a:extLst>
          </p:cNvPr>
          <p:cNvSpPr txBox="1"/>
          <p:nvPr/>
        </p:nvSpPr>
        <p:spPr>
          <a:xfrm>
            <a:off x="687828" y="859367"/>
            <a:ext cx="522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Possible roadblocks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DCFED2-F61A-03F8-919C-DF5C9B62D977}"/>
              </a:ext>
            </a:extLst>
          </p:cNvPr>
          <p:cNvSpPr txBox="1"/>
          <p:nvPr/>
        </p:nvSpPr>
        <p:spPr>
          <a:xfrm>
            <a:off x="720486" y="2191233"/>
            <a:ext cx="1075102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2000" b="1" dirty="0">
                <a:solidFill>
                  <a:schemeClr val="bg1"/>
                </a:solidFill>
                <a:latin typeface=""/>
              </a:rPr>
              <a:t>Internal re-shuffling of </a:t>
            </a:r>
            <a:r>
              <a:rPr lang="en-GB" sz="2000" b="1" dirty="0" err="1">
                <a:solidFill>
                  <a:schemeClr val="bg1"/>
                </a:solidFill>
                <a:latin typeface=""/>
              </a:rPr>
              <a:t>IdeaSquare</a:t>
            </a:r>
            <a:endParaRPr lang="en-GB" sz="2000" b="1" dirty="0">
              <a:solidFill>
                <a:schemeClr val="bg1"/>
              </a:solidFill>
              <a:latin typeface=""/>
            </a:endParaRPr>
          </a:p>
          <a:p>
            <a:pPr marL="914400" lvl="1" indent="-457200">
              <a:buFont typeface="Wingdings" pitchFamily="2" charset="2"/>
              <a:buChar char="§"/>
            </a:pPr>
            <a:r>
              <a:rPr lang="en-GB" sz="2000" b="1" dirty="0">
                <a:solidFill>
                  <a:schemeClr val="bg1"/>
                </a:solidFill>
                <a:latin typeface=""/>
              </a:rPr>
              <a:t>Within the CERN organigram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GB" sz="2000" b="1" dirty="0">
                <a:solidFill>
                  <a:schemeClr val="bg1"/>
                </a:solidFill>
                <a:latin typeface=""/>
              </a:rPr>
              <a:t>Within the core team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000" b="1" dirty="0">
                <a:solidFill>
                  <a:schemeClr val="bg1"/>
                </a:solidFill>
                <a:latin typeface=""/>
              </a:rPr>
              <a:t>Keeping the hamster wheel – no time to stop, reflect and adapt.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000" b="1" dirty="0">
                <a:solidFill>
                  <a:schemeClr val="bg1"/>
                </a:solidFill>
                <a:latin typeface=""/>
              </a:rPr>
              <a:t>Drinking the </a:t>
            </a:r>
            <a:r>
              <a:rPr lang="en-GB" sz="2000" b="1" dirty="0" err="1">
                <a:solidFill>
                  <a:schemeClr val="bg1"/>
                </a:solidFill>
                <a:latin typeface=""/>
              </a:rPr>
              <a:t>kool-aid</a:t>
            </a:r>
            <a:r>
              <a:rPr lang="en-GB" sz="2000" b="1" dirty="0">
                <a:solidFill>
                  <a:schemeClr val="bg1"/>
                </a:solidFill>
                <a:latin typeface=""/>
              </a:rPr>
              <a:t> – not accepting other’s perspectives, staying with what is comfortable.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000" b="1" dirty="0">
                <a:solidFill>
                  <a:schemeClr val="bg1"/>
                </a:solidFill>
                <a:latin typeface=""/>
              </a:rPr>
              <a:t>Funding difficulties – </a:t>
            </a:r>
            <a:r>
              <a:rPr lang="en-GB" sz="2000" b="1" i="1" dirty="0">
                <a:solidFill>
                  <a:schemeClr val="bg1"/>
                </a:solidFill>
                <a:latin typeface=""/>
              </a:rPr>
              <a:t>duh.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000" b="1" dirty="0">
              <a:solidFill>
                <a:schemeClr val="bg1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6418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3D1E-D0D7-7F7A-7B0A-2FE776A09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496E5-0B76-47CC-5C89-E5C1EE11D51E}"/>
              </a:ext>
            </a:extLst>
          </p:cNvPr>
          <p:cNvSpPr txBox="1"/>
          <p:nvPr/>
        </p:nvSpPr>
        <p:spPr>
          <a:xfrm>
            <a:off x="720272" y="826710"/>
            <a:ext cx="353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Ways around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EC6546-EE9F-EA15-C50D-844235CD052F}"/>
              </a:ext>
            </a:extLst>
          </p:cNvPr>
          <p:cNvSpPr txBox="1"/>
          <p:nvPr/>
        </p:nvSpPr>
        <p:spPr>
          <a:xfrm>
            <a:off x="836838" y="1954964"/>
            <a:ext cx="10789105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Use the opportunity of having new management to clearly showcase the true value of </a:t>
            </a:r>
            <a:r>
              <a:rPr lang="en-US" sz="2000" b="1" dirty="0" err="1">
                <a:solidFill>
                  <a:schemeClr val="bg1"/>
                </a:solidFill>
                <a:latin typeface=""/>
              </a:rPr>
              <a:t>IdeaSquare</a:t>
            </a:r>
            <a:r>
              <a:rPr lang="en-US" sz="2000" b="1" dirty="0">
                <a:solidFill>
                  <a:schemeClr val="bg1"/>
                </a:solidFill>
                <a:latin typeface=""/>
              </a:rPr>
              <a:t> and position ourselves clearly within the organization.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Try to document as best as possible my institutional and tacit knowledge to </a:t>
            </a:r>
            <a:r>
              <a:rPr lang="en-US" sz="2000" b="1" dirty="0" err="1">
                <a:solidFill>
                  <a:schemeClr val="bg1"/>
                </a:solidFill>
                <a:latin typeface=""/>
              </a:rPr>
              <a:t>minimise</a:t>
            </a:r>
            <a:r>
              <a:rPr lang="en-US" sz="2000" b="1" dirty="0">
                <a:solidFill>
                  <a:schemeClr val="bg1"/>
                </a:solidFill>
                <a:latin typeface=""/>
              </a:rPr>
              <a:t> knowledge drain.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Keeping rotation of </a:t>
            </a:r>
            <a:r>
              <a:rPr lang="en-US" sz="2000" b="1" dirty="0" err="1">
                <a:solidFill>
                  <a:schemeClr val="bg1"/>
                </a:solidFill>
                <a:latin typeface=""/>
              </a:rPr>
              <a:t>edu</a:t>
            </a:r>
            <a:r>
              <a:rPr lang="en-US" sz="2000" b="1" dirty="0">
                <a:solidFill>
                  <a:schemeClr val="bg1"/>
                </a:solidFill>
                <a:latin typeface=""/>
              </a:rPr>
              <a:t> programs, making room for breathing.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Closer “R&amp;D” style collaboration with Research Team.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"/>
              </a:rPr>
              <a:t>Keep looking to what is being done outside, remix it.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"/>
              </a:rPr>
              <a:t>Personally, I will try to be available in our comms channels to share ideas/resources, discuss or simply help with smaller questions.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bg1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29490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444</Words>
  <Application>Microsoft Macintosh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Arial</vt:lpstr>
      <vt:lpstr>Helvetica</vt:lpstr>
      <vt:lpstr>Helvetica 75</vt:lpstr>
      <vt:lpstr>Sagona Book</vt:lpstr>
      <vt:lpstr>Wingdings</vt:lpstr>
      <vt:lpstr>Opcion Foto</vt:lpstr>
      <vt:lpstr>My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Catarina Batista</cp:lastModifiedBy>
  <cp:revision>9</cp:revision>
  <dcterms:created xsi:type="dcterms:W3CDTF">2025-03-04T14:10:04Z</dcterms:created>
  <dcterms:modified xsi:type="dcterms:W3CDTF">2025-06-18T19:34:18Z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