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2146850620" r:id="rId6"/>
    <p:sldId id="2146850621" r:id="rId7"/>
    <p:sldId id="2146850628" r:id="rId8"/>
    <p:sldId id="2146850622" r:id="rId9"/>
    <p:sldId id="2146850629" r:id="rId10"/>
    <p:sldId id="2146850630" r:id="rId11"/>
    <p:sldId id="2146850627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7"/>
    <p:restoredTop sz="93448" autoAdjust="0"/>
  </p:normalViewPr>
  <p:slideViewPr>
    <p:cSldViewPr snapToGrid="0">
      <p:cViewPr varScale="1">
        <p:scale>
          <a:sx n="117" d="100"/>
          <a:sy n="117" d="100"/>
        </p:scale>
        <p:origin x="60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4D88B8-FB16-4F79-844C-1B014D7F8422}" type="datetimeFigureOut">
              <a:rPr lang="en-GB" smtClean="0"/>
              <a:t>17/06/2025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F9A82A-97BD-411A-9665-AB7DB9DFF3A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555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786034" y="1088483"/>
            <a:ext cx="4704961" cy="1911404"/>
          </a:xfrm>
        </p:spPr>
        <p:txBody>
          <a:bodyPr anchor="b">
            <a:normAutofit/>
          </a:bodyPr>
          <a:lstStyle>
            <a:lvl1pPr algn="l">
              <a:defRPr sz="4267" b="1">
                <a:solidFill>
                  <a:schemeClr val="bg1"/>
                </a:solidFill>
              </a:defRPr>
            </a:lvl1pPr>
          </a:lstStyle>
          <a:p>
            <a:r>
              <a:rPr lang="en-GB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6794618" y="3166500"/>
            <a:ext cx="4619055" cy="1163459"/>
          </a:xfrm>
        </p:spPr>
        <p:txBody>
          <a:bodyPr>
            <a:normAutofit/>
          </a:bodyPr>
          <a:lstStyle>
            <a:lvl1pPr marL="0" indent="0">
              <a:buNone/>
              <a:defRPr sz="1467" b="1">
                <a:solidFill>
                  <a:schemeClr val="bg1"/>
                </a:solidFill>
              </a:defRPr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6037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130D6-1594-0916-FD49-59D679AEA9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A25642-8E9D-6BF2-8B9E-123DDE950E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A4320B-B5F3-A123-1A3F-7370C9EFC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C923D-F829-D747-9BBF-C3719BD123C7}" type="datetimeFigureOut">
              <a:rPr lang="en-CH" smtClean="0"/>
              <a:t>17.06.2025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3A4A7-C0ED-5B69-14EF-FCB0C555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3F35EC-AF8E-DD45-475B-97ED564C3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53852F-BFEA-C742-9485-3CA7BE0E06C6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4830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76035-0780-1250-DC20-19F3AE8C4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20447C-A3BC-1535-512B-589380AC99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25E6B-0C41-3AF2-CE70-126C493C7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53DA5-F025-2646-8FC9-3F2977BD9A5A}" type="datetimeFigureOut">
              <a:rPr lang="en-CH" smtClean="0"/>
              <a:t>17.06.2025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C2E69-91CC-E6ED-ABC4-6F765857C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50145-9BA4-C5F3-8EBD-45BD003A21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1E7C0A-8D68-3C4A-9750-788939C34DE4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28046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836"/>
            <a:ext cx="12192000" cy="683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09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 hasCustomPrompt="1"/>
          </p:nvPr>
        </p:nvSpPr>
        <p:spPr>
          <a:xfrm>
            <a:off x="752552" y="1736271"/>
            <a:ext cx="10693273" cy="440498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1547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0" indent="0"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</p:spTree>
    <p:extLst>
      <p:ext uri="{BB962C8B-B14F-4D97-AF65-F5344CB8AC3E}">
        <p14:creationId xmlns:p14="http://schemas.microsoft.com/office/powerpoint/2010/main" val="130223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752552" y="1736270"/>
            <a:ext cx="10703989" cy="4490724"/>
          </a:xfrm>
        </p:spPr>
        <p:txBody>
          <a:bodyPr anchor="t">
            <a:normAutofit/>
          </a:bodyPr>
          <a:lstStyle>
            <a:lvl1pPr marL="380990" indent="-380990">
              <a:buFont typeface="Arial" panose="020B0604020202020204" pitchFamily="34" charset="0"/>
              <a:buChar char="•"/>
              <a:defRPr sz="2133">
                <a:solidFill>
                  <a:schemeClr val="bg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621790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9098788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91590" y="823391"/>
            <a:ext cx="6224260" cy="66739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69488494"/>
              </p:ext>
            </p:extLst>
          </p:nvPr>
        </p:nvGraphicFramePr>
        <p:xfrm>
          <a:off x="815414" y="2180861"/>
          <a:ext cx="10901441" cy="353568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20082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385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30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453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3207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320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9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9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r"/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endParaRPr lang="es-ES" sz="32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r>
                        <a:rPr lang="es-ES" sz="19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9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600" b="1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600" b="1" i="0" baseline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600" b="1" i="0" baseline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600" b="0" i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600" b="0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5760">
                <a:tc gridSpan="2"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6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600" b="1" i="0">
                        <a:latin typeface="Helvetica 75"/>
                        <a:cs typeface="Helvetica 75"/>
                      </a:endParaRPr>
                    </a:p>
                  </a:txBody>
                  <a:tcPr marL="121920" marR="121920" marT="60960" marB="60960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4675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1219200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738910" y="1539393"/>
            <a:ext cx="10724444" cy="4624340"/>
          </a:xfr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cxnSp>
        <p:nvCxnSpPr>
          <p:cNvPr id="5" name="Conector recto 4"/>
          <p:cNvCxnSpPr/>
          <p:nvPr userDrawn="1"/>
        </p:nvCxnSpPr>
        <p:spPr>
          <a:xfrm>
            <a:off x="9447717" y="0"/>
            <a:ext cx="0" cy="68580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420768"/>
            <a:ext cx="4300040" cy="643723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8394829" y="0"/>
            <a:ext cx="3797172" cy="5582869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738909" y="1"/>
            <a:ext cx="2815112" cy="1539393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8680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42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752551" y="644691"/>
            <a:ext cx="1214991" cy="413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10043782" y="-7673"/>
            <a:ext cx="2177189" cy="1295645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240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3601" y="823391"/>
            <a:ext cx="6224260" cy="66739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3733"/>
            </a:lvl1pPr>
          </a:lstStyle>
          <a:p>
            <a:r>
              <a:rPr lang="en-GB" noProof="0"/>
              <a:t>Your title here</a:t>
            </a:r>
            <a:br>
              <a:rPr lang="en-GB" noProof="0"/>
            </a:br>
            <a:endParaRPr lang="en-GB" noProof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753601" y="1757080"/>
            <a:ext cx="4960953" cy="446641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3733">
                <a:latin typeface="Helvetica" pitchFamily="2" charset="0"/>
              </a:defRPr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GB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124800" y="5565407"/>
            <a:ext cx="3725221" cy="663373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126737" y="1748224"/>
            <a:ext cx="5324183" cy="343764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2133">
                <a:solidFill>
                  <a:schemeClr val="tx1"/>
                </a:solidFill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4022639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3830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ctr" defTabSz="609585" rtl="0" eaLnBrk="1" latinLnBrk="0" hangingPunct="1">
        <a:spcBef>
          <a:spcPct val="0"/>
        </a:spcBef>
        <a:buNone/>
        <a:defRPr sz="4267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133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133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C4DA99-BED6-C645-8D30-10200398F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100" y="1735667"/>
            <a:ext cx="4704961" cy="900154"/>
          </a:xfrm>
        </p:spPr>
        <p:txBody>
          <a:bodyPr>
            <a:normAutofit/>
          </a:bodyPr>
          <a:lstStyle/>
          <a:p>
            <a:pPr algn="ctr"/>
            <a:r>
              <a:rPr lang="en-GB" sz="2400" dirty="0">
                <a:latin typeface="Sagona Book" panose="02020503050505020204" pitchFamily="18" charset="0"/>
              </a:rPr>
              <a:t>My IdeaSquare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D747A27-29EB-1B65-D5B3-CCBCFCB0CA03}"/>
              </a:ext>
            </a:extLst>
          </p:cNvPr>
          <p:cNvSpPr txBox="1">
            <a:spLocks/>
          </p:cNvSpPr>
          <p:nvPr/>
        </p:nvSpPr>
        <p:spPr>
          <a:xfrm>
            <a:off x="6828367" y="3500965"/>
            <a:ext cx="5274733" cy="77470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0000" lnSpcReduction="20000"/>
          </a:bodyPr>
          <a:lstStyle>
            <a:lvl1pPr algn="l" defTabSz="609585" rtl="0" eaLnBrk="1" latinLnBrk="0" hangingPunct="1">
              <a:spcBef>
                <a:spcPct val="0"/>
              </a:spcBef>
              <a:buNone/>
              <a:defRPr sz="4267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br>
              <a:rPr lang="en-GB" sz="2000" b="0" dirty="0"/>
            </a:br>
            <a:r>
              <a:rPr lang="en-GB" sz="2000" b="0" dirty="0">
                <a:latin typeface="Sagona Book" panose="02020503050505020204" pitchFamily="18" charset="0"/>
              </a:rPr>
              <a:t>Name:</a:t>
            </a:r>
          </a:p>
          <a:p>
            <a:endParaRPr lang="en-GB" sz="2000" b="0" dirty="0">
              <a:latin typeface="Sagona Book" panose="02020503050505020204" pitchFamily="18" charset="0"/>
            </a:endParaRPr>
          </a:p>
          <a:p>
            <a:r>
              <a:rPr lang="en-GB" sz="2000" b="0" dirty="0">
                <a:latin typeface="Sagona Book" panose="02020503050505020204" pitchFamily="18" charset="0"/>
              </a:rPr>
              <a:t>Team Meeting June 19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and 20</a:t>
            </a:r>
            <a:r>
              <a:rPr lang="en-GB" sz="2000" b="0" baseline="30000" dirty="0">
                <a:latin typeface="Sagona Book" panose="02020503050505020204" pitchFamily="18" charset="0"/>
              </a:rPr>
              <a:t>th</a:t>
            </a:r>
            <a:r>
              <a:rPr lang="en-GB" sz="2000" b="0" dirty="0">
                <a:latin typeface="Sagona Book" panose="02020503050505020204" pitchFamily="18" charset="0"/>
              </a:rPr>
              <a:t> 2025</a:t>
            </a:r>
          </a:p>
        </p:txBody>
      </p:sp>
    </p:spTree>
    <p:extLst>
      <p:ext uri="{BB962C8B-B14F-4D97-AF65-F5344CB8AC3E}">
        <p14:creationId xmlns:p14="http://schemas.microsoft.com/office/powerpoint/2010/main" val="2250104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138444-6F88-C7E7-157A-6EF3271858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E2E936-4C57-0434-34AE-FA2FBB85D2BA}"/>
              </a:ext>
            </a:extLst>
          </p:cNvPr>
          <p:cNvSpPr txBox="1"/>
          <p:nvPr/>
        </p:nvSpPr>
        <p:spPr>
          <a:xfrm>
            <a:off x="353240" y="1379280"/>
            <a:ext cx="109859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IdeaSquare and the Future: Why and What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BDBC15-4A40-7608-38CA-360E49C8535A}"/>
              </a:ext>
            </a:extLst>
          </p:cNvPr>
          <p:cNvSpPr txBox="1"/>
          <p:nvPr/>
        </p:nvSpPr>
        <p:spPr>
          <a:xfrm>
            <a:off x="1000102" y="2545018"/>
            <a:ext cx="964868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In 5 years,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has scientifically developed a teaching methodology, which is internationally accepted, regarded and adapted. Hubs across the world are running their own I2Planet exercises.</a:t>
            </a:r>
          </a:p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I like this vision because I see an opportunity for us to strengthen connections with MS and beyond, Establish ourselves in the world of innovative Education or Innovation Education, and for me to pursue a PhD.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95127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338E-A204-CC2D-7BC9-DD5BDEBD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135E88B-B60C-64A6-4830-DA6039618952}"/>
              </a:ext>
            </a:extLst>
          </p:cNvPr>
          <p:cNvSpPr txBox="1"/>
          <p:nvPr/>
        </p:nvSpPr>
        <p:spPr>
          <a:xfrm>
            <a:off x="371728" y="663425"/>
            <a:ext cx="58276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Elements of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D3F250-5A49-F387-8C78-237170215EA5}"/>
              </a:ext>
            </a:extLst>
          </p:cNvPr>
          <p:cNvSpPr txBox="1"/>
          <p:nvPr/>
        </p:nvSpPr>
        <p:spPr>
          <a:xfrm>
            <a:off x="54429" y="1494915"/>
            <a:ext cx="1213757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accent6"/>
                </a:solidFill>
                <a:latin typeface="Sagona Book" panose="02020503050505020204" pitchFamily="18" charset="0"/>
              </a:rPr>
              <a:t>Research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- Core to work at CERN &amp; the best way of understanding the past &amp; future</a:t>
            </a:r>
          </a:p>
          <a:p>
            <a:pPr algn="ctr"/>
            <a:r>
              <a:rPr lang="en-US" sz="2800" b="1" dirty="0">
                <a:solidFill>
                  <a:schemeClr val="accent6"/>
                </a:solidFill>
                <a:latin typeface="Sagona Book" panose="02020503050505020204" pitchFamily="18" charset="0"/>
              </a:rPr>
              <a:t>Collaboration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- We need partners sending their students to us, they benefit by a beneficial learning experience and we get data to refine this experience</a:t>
            </a:r>
          </a:p>
          <a:p>
            <a:pPr algn="ctr"/>
            <a:r>
              <a:rPr lang="en-GB" sz="2800" b="1" dirty="0" err="1">
                <a:solidFill>
                  <a:schemeClr val="accent6"/>
                </a:solidFill>
                <a:latin typeface="Sagona Book" panose="02020503050505020204" pitchFamily="18" charset="0"/>
              </a:rPr>
              <a:t>Adaptaion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- By creating a scientific analysis and thus a methodology to copy, we enable people across the world to partake in innovative educational formats without having to spend thousands to come here </a:t>
            </a:r>
          </a:p>
          <a:p>
            <a:pPr algn="ctr"/>
            <a:r>
              <a:rPr lang="en-GB" sz="2800" b="1" dirty="0">
                <a:solidFill>
                  <a:schemeClr val="accent6"/>
                </a:solidFill>
                <a:latin typeface="Sagona Book" panose="02020503050505020204" pitchFamily="18" charset="0"/>
              </a:rPr>
              <a:t>Evolution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- Just as the program develops, all participants and developers are learning and improving, enabling them to open “new doors” (e.g. </a:t>
            </a:r>
            <a:r>
              <a:rPr lang="en-GB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carreer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opportunities &amp; personal growth)</a:t>
            </a:r>
          </a:p>
        </p:txBody>
      </p:sp>
    </p:spTree>
    <p:extLst>
      <p:ext uri="{BB962C8B-B14F-4D97-AF65-F5344CB8AC3E}">
        <p14:creationId xmlns:p14="http://schemas.microsoft.com/office/powerpoint/2010/main" val="2495490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1A2F0F-EE45-6039-A912-334ABA230E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02331A-3323-DCB0-4F00-6288573FB691}"/>
              </a:ext>
            </a:extLst>
          </p:cNvPr>
          <p:cNvSpPr txBox="1"/>
          <p:nvPr/>
        </p:nvSpPr>
        <p:spPr>
          <a:xfrm>
            <a:off x="393700" y="1087967"/>
            <a:ext cx="6806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How to Achieve My Vision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C4B40-C5DF-26EF-D6C6-7EB0BD5FCDFD}"/>
              </a:ext>
            </a:extLst>
          </p:cNvPr>
          <p:cNvSpPr txBox="1"/>
          <p:nvPr/>
        </p:nvSpPr>
        <p:spPr>
          <a:xfrm>
            <a:off x="1021874" y="2860704"/>
            <a:ext cx="96486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Secure a PhD Supervision by a (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exising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partner) research group/University that understands what we do and aims to broaden their knowledge on innovative/-ion education using the 500+students/year  at </a:t>
            </a:r>
            <a:r>
              <a:rPr lang="en-US" sz="2800" b="1" dirty="0" err="1">
                <a:solidFill>
                  <a:schemeClr val="bg1"/>
                </a:solidFill>
                <a:latin typeface="Sagona Book" panose="02020503050505020204" pitchFamily="18" charset="0"/>
              </a:rPr>
              <a:t>IdeaSquare</a:t>
            </a:r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 as Participants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08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A875F8-AF82-6E28-D7D0-0ED43D196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B4B0FEC-0B22-5F83-47F2-808388DEAD66}"/>
              </a:ext>
            </a:extLst>
          </p:cNvPr>
          <p:cNvSpPr txBox="1"/>
          <p:nvPr/>
        </p:nvSpPr>
        <p:spPr>
          <a:xfrm>
            <a:off x="2516415" y="0"/>
            <a:ext cx="61400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Where do I start today?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7EDFCD-8DE4-B727-5992-1BBFD3F4A230}"/>
              </a:ext>
            </a:extLst>
          </p:cNvPr>
          <p:cNvSpPr txBox="1"/>
          <p:nvPr/>
        </p:nvSpPr>
        <p:spPr>
          <a:xfrm>
            <a:off x="136324" y="707886"/>
            <a:ext cx="5546019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Identifying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potential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Partners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: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Uni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Bologna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: PhD possible, BUT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very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time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intensice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/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need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to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be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there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regularly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during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Year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1,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less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so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year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2, full at i2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during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y 3&amp;4,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half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-time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should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be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possible (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takes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more time)) 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UPC :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Contacted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Ramon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TU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Eindoven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: About to contact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Sjord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Romme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Esade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: Only Take PhD’s that did Master at ESADE</a:t>
            </a:r>
          </a:p>
          <a:p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D9AE3E3-E5B6-EBD1-8A83-CC520D2E6C2F}"/>
              </a:ext>
            </a:extLst>
          </p:cNvPr>
          <p:cNvSpPr txBox="1"/>
          <p:nvPr/>
        </p:nvSpPr>
        <p:spPr>
          <a:xfrm>
            <a:off x="5508173" y="707886"/>
            <a:ext cx="6988628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Identifying Research </a:t>
            </a:r>
            <a:r>
              <a:rPr lang="en-GB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Topi</a:t>
            </a:r>
            <a:r>
              <a:rPr lang="en-GB" sz="2800" b="1" dirty="0">
                <a:latin typeface="Sagona Book" panose="02020503050505020204" pitchFamily="18" charset="0"/>
              </a:rPr>
              <a:t>cs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Development of  teaching methodology to foster 21</a:t>
            </a:r>
            <a:r>
              <a:rPr lang="en-GB" sz="2800" b="1" baseline="30000" dirty="0">
                <a:solidFill>
                  <a:prstClr val="white"/>
                </a:solidFill>
                <a:latin typeface="Sagona Book" panose="02020503050505020204" pitchFamily="18" charset="0"/>
              </a:rPr>
              <a:t>st</a:t>
            </a:r>
            <a:r>
              <a:rPr lang="en-GB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Century skills (Innovation management)- Taxonomy of skills, analysis of development/Testing batteries, interventions to improve</a:t>
            </a:r>
          </a:p>
          <a:p>
            <a:pPr marL="514350" marR="0" lvl="0" indent="-5143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Team dynamics in multidisciplinary teams without superimposed hierarchy, understanding development, defining and measuring </a:t>
            </a: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coeficcients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and designing interventions (i2P)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15274549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4D7F52-8BB4-67FB-1574-DB8712B830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1C1FC-BA90-BCF1-E59C-E90A18F827EC}"/>
              </a:ext>
            </a:extLst>
          </p:cNvPr>
          <p:cNvSpPr txBox="1"/>
          <p:nvPr/>
        </p:nvSpPr>
        <p:spPr>
          <a:xfrm>
            <a:off x="393700" y="1087967"/>
            <a:ext cx="52236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Possible roadblocks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A45038-1081-B4DD-A19B-8BAD7774D295}"/>
              </a:ext>
            </a:extLst>
          </p:cNvPr>
          <p:cNvSpPr txBox="1"/>
          <p:nvPr/>
        </p:nvSpPr>
        <p:spPr>
          <a:xfrm>
            <a:off x="310497" y="2628753"/>
            <a:ext cx="1120642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University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demanding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me to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be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there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in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person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too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much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to combine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with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40h/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week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at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IdeaSquare</a:t>
            </a:r>
            <a:endParaRPr kumimoji="0" lang="fr-CH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agona Book" panose="02020503050505020204" pitchFamily="18" charset="0"/>
              <a:ea typeface="+mn-ea"/>
              <a:cs typeface="+mn-cs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Research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interests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of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University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not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aligned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what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can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measure</a:t>
            </a: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Time Horizon not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aligned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(3 or 4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years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?)</a:t>
            </a:r>
          </a:p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Too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bad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grades in Uni for me to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accepted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  <a:sym typeface="Wingdings" pitchFamily="2" charset="2"/>
              </a:rPr>
              <a:t></a:t>
            </a: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8149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23D1E-D0D7-7F7A-7B0A-2FE776A092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4496E5-0B76-47CC-5C89-E5C1EE11D51E}"/>
              </a:ext>
            </a:extLst>
          </p:cNvPr>
          <p:cNvSpPr txBox="1"/>
          <p:nvPr/>
        </p:nvSpPr>
        <p:spPr>
          <a:xfrm>
            <a:off x="393700" y="1087967"/>
            <a:ext cx="3530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Sagona Book" panose="02020503050505020204" pitchFamily="18" charset="0"/>
              </a:rPr>
              <a:t>Ways around</a:t>
            </a:r>
            <a:endParaRPr lang="en-GB" sz="4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6191EF3-37FF-CE24-26A2-AB6789C8A148}"/>
              </a:ext>
            </a:extLst>
          </p:cNvPr>
          <p:cNvSpPr txBox="1"/>
          <p:nvPr/>
        </p:nvSpPr>
        <p:spPr>
          <a:xfrm>
            <a:off x="393700" y="1975610"/>
            <a:ext cx="112064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Time at I2-Uni: Half-time position at Uni, </a:t>
            </a:r>
            <a:r>
              <a:rPr kumimoji="0" lang="fr-CH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half</a:t>
            </a:r>
            <a:r>
              <a:rPr kumimoji="0" lang="fr-CH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agona Book" panose="02020503050505020204" pitchFamily="18" charset="0"/>
                <a:ea typeface="+mn-ea"/>
                <a:cs typeface="+mn-cs"/>
              </a:rPr>
              <a:t> at I2?</a:t>
            </a: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Research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interests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not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aligned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with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data: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Make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it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make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sense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, Psychology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wide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field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and I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am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interested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in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both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: Curriculum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development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and Team Dynamics/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individual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processes</a:t>
            </a: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Time Horizon not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Aligned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: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Working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hard, Extra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hours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/support in Day-to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day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 by (new)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colleague</a:t>
            </a: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(s)/redistribution of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tasks</a:t>
            </a:r>
            <a:endParaRPr lang="fr-CH" sz="2800" b="1" dirty="0">
              <a:solidFill>
                <a:prstClr val="white"/>
              </a:solidFill>
              <a:latin typeface="Sagona Book" panose="02020503050505020204" pitchFamily="18" charset="0"/>
            </a:endParaRPr>
          </a:p>
          <a:p>
            <a:pPr marL="457200" marR="0" lvl="0" indent="-45720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arenR"/>
              <a:tabLst/>
              <a:defRPr/>
            </a:pPr>
            <a:r>
              <a:rPr lang="fr-CH" sz="2800" b="1" dirty="0">
                <a:solidFill>
                  <a:prstClr val="white"/>
                </a:solidFill>
                <a:latin typeface="Sagona Book" panose="02020503050505020204" pitchFamily="18" charset="0"/>
              </a:rPr>
              <a:t>Cant change the </a:t>
            </a:r>
            <a:r>
              <a:rPr lang="fr-CH" sz="2800" b="1" dirty="0" err="1">
                <a:solidFill>
                  <a:prstClr val="white"/>
                </a:solidFill>
                <a:latin typeface="Sagona Book" panose="02020503050505020204" pitchFamily="18" charset="0"/>
              </a:rPr>
              <a:t>past</a:t>
            </a:r>
            <a:endParaRPr lang="en-US" sz="20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901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8F67C7-F1A1-D34B-C9D0-F3AC8CF4BD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8AF5238-2D6D-45EE-7D3F-2B170CB11107}"/>
              </a:ext>
            </a:extLst>
          </p:cNvPr>
          <p:cNvSpPr txBox="1"/>
          <p:nvPr/>
        </p:nvSpPr>
        <p:spPr>
          <a:xfrm>
            <a:off x="4035695" y="3167390"/>
            <a:ext cx="4120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latin typeface="Sagona Book" panose="02020503050505020204" pitchFamily="18" charset="0"/>
              </a:rPr>
              <a:t>Thanks and Questions</a:t>
            </a:r>
            <a:endParaRPr lang="en-GB" sz="2800" b="1" dirty="0">
              <a:solidFill>
                <a:schemeClr val="bg1"/>
              </a:solidFill>
              <a:latin typeface="Sagona Book" panose="02020503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7715933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lantilla base_LL_2" id="{B3621099-D00D-064A-9509-1190505C8C17}" vid="{EFF8DA4F-A527-2A44-B550-F3673114F34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943C7A-FF29-4799-9E76-59D9AC3FAAAE}">
  <ds:schemaRefs>
    <ds:schemaRef ds:uri="http://purl.org/dc/terms/"/>
    <ds:schemaRef ds:uri="http://purl.org/dc/dcmitype/"/>
    <ds:schemaRef ds:uri="http://schemas.microsoft.com/office/infopath/2007/PartnerControls"/>
    <ds:schemaRef ds:uri="8d120825-0378-4063-8777-0aa7db6274f0"/>
    <ds:schemaRef ds:uri="551f674b-acf4-400c-83be-637346b2f9cb"/>
    <ds:schemaRef ds:uri="http://www.w3.org/XML/1998/namespace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0B026D3E-F0F8-4690-AF40-0A1EF1FCC2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C281A16-6754-42D2-B587-F40E59EE887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508</Words>
  <Application>Microsoft Macintosh PowerPoint</Application>
  <PresentationFormat>Widescreen</PresentationFormat>
  <Paragraphs>34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Aptos</vt:lpstr>
      <vt:lpstr>Arial</vt:lpstr>
      <vt:lpstr>Helvetica</vt:lpstr>
      <vt:lpstr>Helvetica 75</vt:lpstr>
      <vt:lpstr>Sagona Book</vt:lpstr>
      <vt:lpstr>Opcion Foto</vt:lpstr>
      <vt:lpstr>My IdeaSquare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Lauri Valtonen</dc:creator>
  <cp:lastModifiedBy>Ole Anton Werner</cp:lastModifiedBy>
  <cp:revision>7</cp:revision>
  <dcterms:created xsi:type="dcterms:W3CDTF">2025-03-04T14:10:04Z</dcterms:created>
  <dcterms:modified xsi:type="dcterms:W3CDTF">2025-06-17T12:33:29Z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