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146850620" r:id="rId6"/>
    <p:sldId id="2146850621" r:id="rId7"/>
    <p:sldId id="2146850628" r:id="rId8"/>
    <p:sldId id="2146850622" r:id="rId9"/>
    <p:sldId id="2146850629" r:id="rId10"/>
    <p:sldId id="2146850630" r:id="rId11"/>
    <p:sldId id="214685062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99AA"/>
    <a:srgbClr val="04E9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3475" autoAdjust="0"/>
  </p:normalViewPr>
  <p:slideViewPr>
    <p:cSldViewPr snapToGrid="0">
      <p:cViewPr varScale="1">
        <p:scale>
          <a:sx n="90" d="100"/>
          <a:sy n="90" d="100"/>
        </p:scale>
        <p:origin x="232" y="7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18.06.2025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18.06.2025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100" y="1735667"/>
            <a:ext cx="4704961" cy="900154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Sagona Book" panose="02020503050505020204" pitchFamily="18" charset="0"/>
              </a:rPr>
              <a:t>My IdeaSquare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5274733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b="0" dirty="0"/>
            </a:br>
            <a:r>
              <a:rPr lang="en-GB" sz="2000" b="0" dirty="0">
                <a:latin typeface="Sagona Book" panose="02020503050505020204" pitchFamily="18" charset="0"/>
              </a:rPr>
              <a:t>Name: Laura Wirtavuori</a:t>
            </a:r>
          </a:p>
          <a:p>
            <a:endParaRPr lang="en-GB" sz="2000" b="0" dirty="0">
              <a:latin typeface="Sagona Book" panose="02020503050505020204" pitchFamily="18" charset="0"/>
            </a:endParaRPr>
          </a:p>
          <a:p>
            <a:r>
              <a:rPr lang="en-GB" sz="2000" b="0" dirty="0">
                <a:latin typeface="Sagona Book" panose="02020503050505020204" pitchFamily="18" charset="0"/>
              </a:rPr>
              <a:t>Team Meeting June 19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and 20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38444-6F88-C7E7-157A-6EF32718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orldbuilding for Futures Beyond Capitalism">
            <a:extLst>
              <a:ext uri="{FF2B5EF4-FFF2-40B4-BE49-F238E27FC236}">
                <a16:creationId xmlns:a16="http://schemas.microsoft.com/office/drawing/2014/main" id="{DECCBD6E-6A00-FB05-FFF3-C842CA3DA78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 b="7812"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414E4F4-14CA-B57A-1C47-1252AA667783}"/>
              </a:ext>
            </a:extLst>
          </p:cNvPr>
          <p:cNvSpPr txBox="1"/>
          <p:nvPr/>
        </p:nvSpPr>
        <p:spPr>
          <a:xfrm>
            <a:off x="2311650" y="2017206"/>
            <a:ext cx="7568699" cy="954107"/>
          </a:xfrm>
          <a:prstGeom prst="rect">
            <a:avLst/>
          </a:prstGeom>
          <a:solidFill>
            <a:schemeClr val="tx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2800" dirty="0">
                <a:solidFill>
                  <a:schemeClr val="bg1"/>
                </a:solidFill>
              </a:rPr>
              <a:t>IdeaSquare, the serendipity space at CERN building radical futures.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F594FE-C105-F2DC-D642-48A8F209065C}"/>
              </a:ext>
            </a:extLst>
          </p:cNvPr>
          <p:cNvSpPr txBox="1"/>
          <p:nvPr/>
        </p:nvSpPr>
        <p:spPr>
          <a:xfrm>
            <a:off x="3241287" y="4988519"/>
            <a:ext cx="5709424" cy="646331"/>
          </a:xfrm>
          <a:prstGeom prst="rect">
            <a:avLst/>
          </a:prstGeom>
          <a:solidFill>
            <a:schemeClr val="tx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i="1" dirty="0">
                <a:solidFill>
                  <a:schemeClr val="bg1"/>
                </a:solidFill>
              </a:rPr>
              <a:t>Why? To have a broader impact and better harness the potential brought by being at CERN.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1D24BA-2662-BC42-68A7-E9E601E49363}"/>
              </a:ext>
            </a:extLst>
          </p:cNvPr>
          <p:cNvSpPr txBox="1"/>
          <p:nvPr/>
        </p:nvSpPr>
        <p:spPr>
          <a:xfrm>
            <a:off x="3038474" y="3429000"/>
            <a:ext cx="6115050" cy="1200329"/>
          </a:xfrm>
          <a:prstGeom prst="rect">
            <a:avLst/>
          </a:prstGeom>
          <a:solidFill>
            <a:schemeClr val="tx1">
              <a:alpha val="68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CH" i="1" dirty="0">
                <a:solidFill>
                  <a:schemeClr val="bg1"/>
                </a:solidFill>
              </a:rPr>
              <a:t>What do I mean? Not only focused on education but also on providing space for and actively participating in different projects bringing together multidisciplinary participants from science, industry, and policy-making</a:t>
            </a:r>
            <a:endParaRPr lang="en-CH" i="1" dirty="0"/>
          </a:p>
        </p:txBody>
      </p:sp>
    </p:spTree>
    <p:extLst>
      <p:ext uri="{BB962C8B-B14F-4D97-AF65-F5344CB8AC3E}">
        <p14:creationId xmlns:p14="http://schemas.microsoft.com/office/powerpoint/2010/main" val="10995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338E-A204-CC2D-7BC9-DD5BDEB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35E88B-B60C-64A6-4830-DA6039618952}"/>
              </a:ext>
            </a:extLst>
          </p:cNvPr>
          <p:cNvSpPr txBox="1"/>
          <p:nvPr/>
        </p:nvSpPr>
        <p:spPr>
          <a:xfrm>
            <a:off x="393700" y="1087967"/>
            <a:ext cx="5827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Elements of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6762E4-A336-1B5C-D3B5-0DDB3D44A210}"/>
              </a:ext>
            </a:extLst>
          </p:cNvPr>
          <p:cNvSpPr txBox="1"/>
          <p:nvPr/>
        </p:nvSpPr>
        <p:spPr>
          <a:xfrm>
            <a:off x="271035" y="2829604"/>
            <a:ext cx="3832612" cy="1200329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New partners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C</a:t>
            </a:r>
            <a:r>
              <a:rPr lang="en-CH" dirty="0">
                <a:solidFill>
                  <a:schemeClr val="bg1"/>
                </a:solidFill>
              </a:rPr>
              <a:t>loser collaboration with CERN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Industry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bg1"/>
                </a:solidFill>
              </a:rPr>
              <a:t>Policymakers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BBBC9F-4396-5114-7B12-63B06FBCC7A0}"/>
              </a:ext>
            </a:extLst>
          </p:cNvPr>
          <p:cNvSpPr txBox="1"/>
          <p:nvPr/>
        </p:nvSpPr>
        <p:spPr>
          <a:xfrm>
            <a:off x="437998" y="4803865"/>
            <a:ext cx="5120579" cy="1200329"/>
          </a:xfrm>
          <a:prstGeom prst="rect">
            <a:avLst/>
          </a:prstGeom>
          <a:solidFill>
            <a:srgbClr val="FC99A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Different formats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bg1"/>
                </a:solidFill>
              </a:rPr>
              <a:t>From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one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year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courses</a:t>
            </a:r>
            <a:r>
              <a:rPr lang="fi-FI" dirty="0">
                <a:solidFill>
                  <a:schemeClr val="bg1"/>
                </a:solidFill>
              </a:rPr>
              <a:t> to </a:t>
            </a:r>
            <a:r>
              <a:rPr lang="fi-FI" dirty="0" err="1">
                <a:solidFill>
                  <a:schemeClr val="bg1"/>
                </a:solidFill>
              </a:rPr>
              <a:t>week</a:t>
            </a:r>
            <a:r>
              <a:rPr lang="fi-FI" dirty="0">
                <a:solidFill>
                  <a:schemeClr val="bg1"/>
                </a:solidFill>
              </a:rPr>
              <a:t> long design </a:t>
            </a:r>
            <a:r>
              <a:rPr lang="fi-FI" dirty="0" err="1">
                <a:solidFill>
                  <a:schemeClr val="bg1"/>
                </a:solidFill>
              </a:rPr>
              <a:t>sprints,a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clear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offering</a:t>
            </a:r>
            <a:r>
              <a:rPr lang="fi-FI" dirty="0">
                <a:solidFill>
                  <a:schemeClr val="bg1"/>
                </a:solidFill>
              </a:rPr>
              <a:t> to </a:t>
            </a:r>
            <a:r>
              <a:rPr lang="fi-FI" dirty="0" err="1">
                <a:solidFill>
                  <a:schemeClr val="bg1"/>
                </a:solidFill>
              </a:rPr>
              <a:t>attract</a:t>
            </a:r>
            <a:r>
              <a:rPr lang="fi-FI" dirty="0">
                <a:solidFill>
                  <a:schemeClr val="bg1"/>
                </a:solidFill>
              </a:rPr>
              <a:t> a </a:t>
            </a:r>
            <a:r>
              <a:rPr lang="fi-FI" dirty="0" err="1">
                <a:solidFill>
                  <a:schemeClr val="bg1"/>
                </a:solidFill>
              </a:rPr>
              <a:t>carefully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curated</a:t>
            </a:r>
            <a:r>
              <a:rPr lang="fi-FI" dirty="0">
                <a:solidFill>
                  <a:schemeClr val="bg1"/>
                </a:solidFill>
              </a:rPr>
              <a:t> set of </a:t>
            </a:r>
            <a:r>
              <a:rPr lang="fi-FI" dirty="0" err="1">
                <a:solidFill>
                  <a:schemeClr val="bg1"/>
                </a:solidFill>
              </a:rPr>
              <a:t>participants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23933D-BE34-FAEF-3760-255DD632255A}"/>
              </a:ext>
            </a:extLst>
          </p:cNvPr>
          <p:cNvSpPr txBox="1"/>
          <p:nvPr/>
        </p:nvSpPr>
        <p:spPr>
          <a:xfrm>
            <a:off x="4255742" y="2265147"/>
            <a:ext cx="3832612" cy="1754326"/>
          </a:xfrm>
          <a:prstGeom prst="rect">
            <a:avLst/>
          </a:prstGeom>
          <a:solidFill>
            <a:srgbClr val="04E9D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Continuity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bg1"/>
                </a:solidFill>
              </a:rPr>
              <a:t>When</a:t>
            </a:r>
            <a:r>
              <a:rPr lang="fi-FI" dirty="0">
                <a:solidFill>
                  <a:schemeClr val="bg1"/>
                </a:solidFill>
              </a:rPr>
              <a:t> a </a:t>
            </a:r>
            <a:r>
              <a:rPr lang="fi-FI" dirty="0" err="1">
                <a:solidFill>
                  <a:schemeClr val="bg1"/>
                </a:solidFill>
              </a:rPr>
              <a:t>course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or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project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ends</a:t>
            </a:r>
            <a:r>
              <a:rPr lang="fi-FI" dirty="0">
                <a:solidFill>
                  <a:schemeClr val="bg1"/>
                </a:solidFill>
              </a:rPr>
              <a:t>,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outputs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are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not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dropped</a:t>
            </a:r>
            <a:r>
              <a:rPr lang="fi-FI" dirty="0">
                <a:solidFill>
                  <a:schemeClr val="bg1"/>
                </a:solidFill>
              </a:rPr>
              <a:t> – </a:t>
            </a:r>
            <a:r>
              <a:rPr lang="fi-FI" dirty="0" err="1">
                <a:solidFill>
                  <a:schemeClr val="bg1"/>
                </a:solidFill>
              </a:rPr>
              <a:t>either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they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work</a:t>
            </a:r>
            <a:r>
              <a:rPr lang="fi-FI" dirty="0">
                <a:solidFill>
                  <a:schemeClr val="bg1"/>
                </a:solidFill>
              </a:rPr>
              <a:t> as input for </a:t>
            </a:r>
            <a:r>
              <a:rPr lang="fi-FI" dirty="0" err="1">
                <a:solidFill>
                  <a:schemeClr val="bg1"/>
                </a:solidFill>
              </a:rPr>
              <a:t>next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projects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or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there</a:t>
            </a:r>
            <a:r>
              <a:rPr lang="fi-FI" dirty="0">
                <a:solidFill>
                  <a:schemeClr val="bg1"/>
                </a:solidFill>
              </a:rPr>
              <a:t> is a </a:t>
            </a:r>
            <a:r>
              <a:rPr lang="fi-FI" dirty="0" err="1">
                <a:solidFill>
                  <a:schemeClr val="bg1"/>
                </a:solidFill>
              </a:rPr>
              <a:t>stakeholder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that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continues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work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13DA08-2022-36D5-4D7A-D297372CAD23}"/>
              </a:ext>
            </a:extLst>
          </p:cNvPr>
          <p:cNvSpPr txBox="1"/>
          <p:nvPr/>
        </p:nvSpPr>
        <p:spPr>
          <a:xfrm>
            <a:off x="6633424" y="4388368"/>
            <a:ext cx="4795810" cy="2031325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Radical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bg1"/>
                </a:solidFill>
              </a:rPr>
              <a:t>Collaboration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bg1"/>
                </a:solidFill>
              </a:rPr>
              <a:t>Non-</a:t>
            </a:r>
            <a:r>
              <a:rPr lang="fi-FI" dirty="0" err="1">
                <a:solidFill>
                  <a:schemeClr val="bg1"/>
                </a:solidFill>
              </a:rPr>
              <a:t>acceptance</a:t>
            </a:r>
            <a:r>
              <a:rPr lang="fi-FI" dirty="0">
                <a:solidFill>
                  <a:schemeClr val="bg1"/>
                </a:solidFill>
              </a:rPr>
              <a:t> of </a:t>
            </a:r>
            <a:r>
              <a:rPr lang="fi-FI" dirty="0" err="1">
                <a:solidFill>
                  <a:schemeClr val="bg1"/>
                </a:solidFill>
              </a:rPr>
              <a:t>shit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that’s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going</a:t>
            </a:r>
            <a:r>
              <a:rPr lang="fi-FI" dirty="0">
                <a:solidFill>
                  <a:schemeClr val="bg1"/>
                </a:solidFill>
              </a:rPr>
              <a:t> on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bg1"/>
                </a:solidFill>
              </a:rPr>
              <a:t>Belief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that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there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can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be</a:t>
            </a:r>
            <a:r>
              <a:rPr lang="fi-FI" dirty="0">
                <a:solidFill>
                  <a:schemeClr val="bg1"/>
                </a:solidFill>
              </a:rPr>
              <a:t> a </a:t>
            </a:r>
            <a:r>
              <a:rPr lang="fi-FI" dirty="0" err="1">
                <a:solidFill>
                  <a:schemeClr val="bg1"/>
                </a:solidFill>
              </a:rPr>
              <a:t>more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equitable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world</a:t>
            </a:r>
            <a:endParaRPr lang="fi-FI" dirty="0">
              <a:solidFill>
                <a:schemeClr val="bg1"/>
              </a:solidFill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bg1"/>
                </a:solidFill>
              </a:rPr>
              <a:t>Value of </a:t>
            </a:r>
            <a:r>
              <a:rPr lang="fi-FI" dirty="0" err="1">
                <a:solidFill>
                  <a:schemeClr val="bg1"/>
                </a:solidFill>
              </a:rPr>
              <a:t>working</a:t>
            </a:r>
            <a:r>
              <a:rPr lang="fi-FI" dirty="0">
                <a:solidFill>
                  <a:schemeClr val="bg1"/>
                </a:solidFill>
              </a:rPr>
              <a:t> and </a:t>
            </a:r>
            <a:r>
              <a:rPr lang="fi-FI" dirty="0" err="1">
                <a:solidFill>
                  <a:schemeClr val="bg1"/>
                </a:solidFill>
              </a:rPr>
              <a:t>communicating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based</a:t>
            </a:r>
            <a:r>
              <a:rPr lang="fi-FI" dirty="0">
                <a:solidFill>
                  <a:schemeClr val="bg1"/>
                </a:solidFill>
              </a:rPr>
              <a:t> on </a:t>
            </a:r>
            <a:r>
              <a:rPr lang="fi-FI" dirty="0" err="1">
                <a:solidFill>
                  <a:schemeClr val="bg1"/>
                </a:solidFill>
              </a:rPr>
              <a:t>fact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875EFC7-9D98-33C9-6779-2D871FC86431}"/>
              </a:ext>
            </a:extLst>
          </p:cNvPr>
          <p:cNvSpPr txBox="1"/>
          <p:nvPr/>
        </p:nvSpPr>
        <p:spPr>
          <a:xfrm>
            <a:off x="8240449" y="1988148"/>
            <a:ext cx="3832612" cy="203132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Value for CERN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bg1"/>
                </a:solidFill>
              </a:rPr>
              <a:t>Being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place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through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which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people</a:t>
            </a:r>
            <a:r>
              <a:rPr lang="fi-FI" dirty="0">
                <a:solidFill>
                  <a:schemeClr val="bg1"/>
                </a:solidFill>
              </a:rPr>
              <a:t> at CERN </a:t>
            </a:r>
            <a:r>
              <a:rPr lang="fi-FI" dirty="0" err="1">
                <a:solidFill>
                  <a:schemeClr val="bg1"/>
                </a:solidFill>
              </a:rPr>
              <a:t>can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contribute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back</a:t>
            </a:r>
            <a:r>
              <a:rPr lang="fi-FI" dirty="0">
                <a:solidFill>
                  <a:schemeClr val="bg1"/>
                </a:solidFill>
              </a:rPr>
              <a:t> to </a:t>
            </a:r>
            <a:r>
              <a:rPr lang="fi-FI" dirty="0" err="1">
                <a:solidFill>
                  <a:schemeClr val="bg1"/>
                </a:solidFill>
              </a:rPr>
              <a:t>society</a:t>
            </a:r>
            <a:r>
              <a:rPr lang="fi-FI" dirty="0">
                <a:solidFill>
                  <a:schemeClr val="bg1"/>
                </a:solidFill>
              </a:rPr>
              <a:t> and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broadcaster</a:t>
            </a:r>
            <a:r>
              <a:rPr lang="fi-FI" dirty="0">
                <a:solidFill>
                  <a:schemeClr val="bg1"/>
                </a:solidFill>
              </a:rPr>
              <a:t> of CERN and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scientific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way</a:t>
            </a:r>
            <a:r>
              <a:rPr lang="fi-FI" dirty="0">
                <a:solidFill>
                  <a:schemeClr val="bg1"/>
                </a:solidFill>
              </a:rPr>
              <a:t> of </a:t>
            </a:r>
            <a:r>
              <a:rPr lang="fi-FI" dirty="0" err="1">
                <a:solidFill>
                  <a:schemeClr val="bg1"/>
                </a:solidFill>
              </a:rPr>
              <a:t>working</a:t>
            </a:r>
            <a:r>
              <a:rPr lang="fi-FI" dirty="0">
                <a:solidFill>
                  <a:schemeClr val="bg1"/>
                </a:solidFill>
              </a:rPr>
              <a:t> and </a:t>
            </a:r>
            <a:r>
              <a:rPr lang="fi-FI" dirty="0" err="1">
                <a:solidFill>
                  <a:schemeClr val="bg1"/>
                </a:solidFill>
              </a:rPr>
              <a:t>thinking</a:t>
            </a:r>
            <a:r>
              <a:rPr lang="fi-FI" dirty="0">
                <a:solidFill>
                  <a:schemeClr val="bg1"/>
                </a:solidFill>
              </a:rPr>
              <a:t>.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49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A2F0F-EE45-6039-A912-334ABA230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02331A-3323-DCB0-4F00-6288573FB691}"/>
              </a:ext>
            </a:extLst>
          </p:cNvPr>
          <p:cNvSpPr txBox="1"/>
          <p:nvPr/>
        </p:nvSpPr>
        <p:spPr>
          <a:xfrm>
            <a:off x="393700" y="894685"/>
            <a:ext cx="6806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How to Achieve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6C14F6-4A02-B659-932A-A67544740803}"/>
              </a:ext>
            </a:extLst>
          </p:cNvPr>
          <p:cNvSpPr txBox="1"/>
          <p:nvPr/>
        </p:nvSpPr>
        <p:spPr>
          <a:xfrm>
            <a:off x="737244" y="2804743"/>
            <a:ext cx="6463384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New partners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bg1"/>
                </a:solidFill>
              </a:rPr>
              <a:t>Find</a:t>
            </a:r>
            <a:r>
              <a:rPr lang="fi-FI" dirty="0">
                <a:solidFill>
                  <a:schemeClr val="bg1"/>
                </a:solidFill>
              </a:rPr>
              <a:t> a </a:t>
            </a:r>
            <a:r>
              <a:rPr lang="fi-FI" dirty="0" err="1">
                <a:solidFill>
                  <a:schemeClr val="bg1"/>
                </a:solidFill>
              </a:rPr>
              <a:t>partner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working</a:t>
            </a:r>
            <a:r>
              <a:rPr lang="fi-FI" dirty="0">
                <a:solidFill>
                  <a:schemeClr val="bg1"/>
                </a:solidFill>
              </a:rPr>
              <a:t> on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identified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challenge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believing</a:t>
            </a:r>
            <a:r>
              <a:rPr lang="fi-FI" dirty="0">
                <a:solidFill>
                  <a:schemeClr val="bg1"/>
                </a:solidFill>
              </a:rPr>
              <a:t> in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value</a:t>
            </a:r>
            <a:r>
              <a:rPr lang="fi-FI" dirty="0">
                <a:solidFill>
                  <a:schemeClr val="bg1"/>
                </a:solidFill>
              </a:rPr>
              <a:t> of </a:t>
            </a:r>
            <a:r>
              <a:rPr lang="fi-FI" dirty="0" err="1">
                <a:solidFill>
                  <a:schemeClr val="bg1"/>
                </a:solidFill>
              </a:rPr>
              <a:t>working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together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with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students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using</a:t>
            </a:r>
            <a:r>
              <a:rPr lang="fi-FI" dirty="0">
                <a:solidFill>
                  <a:schemeClr val="bg1"/>
                </a:solidFill>
              </a:rPr>
              <a:t> i2P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B2A1C3-996C-BF90-0DA4-99F84DA37985}"/>
              </a:ext>
            </a:extLst>
          </p:cNvPr>
          <p:cNvSpPr txBox="1"/>
          <p:nvPr/>
        </p:nvSpPr>
        <p:spPr>
          <a:xfrm>
            <a:off x="3385280" y="4545524"/>
            <a:ext cx="7098557" cy="923330"/>
          </a:xfrm>
          <a:prstGeom prst="rect">
            <a:avLst/>
          </a:prstGeom>
          <a:solidFill>
            <a:srgbClr val="FC99AA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Different formats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bg1"/>
                </a:solidFill>
              </a:rPr>
              <a:t>Together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with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partner</a:t>
            </a:r>
            <a:r>
              <a:rPr lang="fi-FI" dirty="0">
                <a:solidFill>
                  <a:schemeClr val="bg1"/>
                </a:solidFill>
              </a:rPr>
              <a:t> design a </a:t>
            </a:r>
            <a:r>
              <a:rPr lang="fi-FI" dirty="0" err="1">
                <a:solidFill>
                  <a:schemeClr val="bg1"/>
                </a:solidFill>
              </a:rPr>
              <a:t>format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that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utilises</a:t>
            </a:r>
            <a:r>
              <a:rPr lang="fi-FI" dirty="0">
                <a:solidFill>
                  <a:schemeClr val="bg1"/>
                </a:solidFill>
              </a:rPr>
              <a:t> i2P and </a:t>
            </a:r>
            <a:r>
              <a:rPr lang="fi-FI" dirty="0" err="1">
                <a:solidFill>
                  <a:schemeClr val="bg1"/>
                </a:solidFill>
              </a:rPr>
              <a:t>involves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partner</a:t>
            </a:r>
            <a:r>
              <a:rPr lang="fi-FI" dirty="0">
                <a:solidFill>
                  <a:schemeClr val="bg1"/>
                </a:solidFill>
              </a:rPr>
              <a:t> and </a:t>
            </a:r>
            <a:r>
              <a:rPr lang="fi-FI" dirty="0" err="1">
                <a:solidFill>
                  <a:schemeClr val="bg1"/>
                </a:solidFill>
              </a:rPr>
              <a:t>students</a:t>
            </a:r>
            <a:r>
              <a:rPr lang="fi-FI" dirty="0">
                <a:solidFill>
                  <a:schemeClr val="bg1"/>
                </a:solidFill>
              </a:rPr>
              <a:t> to </a:t>
            </a:r>
            <a:r>
              <a:rPr lang="fi-FI" dirty="0" err="1">
                <a:solidFill>
                  <a:schemeClr val="bg1"/>
                </a:solidFill>
              </a:rPr>
              <a:t>work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together</a:t>
            </a:r>
            <a:r>
              <a:rPr lang="fi-FI" dirty="0">
                <a:solidFill>
                  <a:schemeClr val="bg1"/>
                </a:solidFill>
              </a:rPr>
              <a:t> 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4BB21E-74DC-9EF2-3490-EEA7D6C8C9E7}"/>
              </a:ext>
            </a:extLst>
          </p:cNvPr>
          <p:cNvSpPr txBox="1"/>
          <p:nvPr/>
        </p:nvSpPr>
        <p:spPr>
          <a:xfrm>
            <a:off x="1654039" y="3813633"/>
            <a:ext cx="8109973" cy="646331"/>
          </a:xfrm>
          <a:prstGeom prst="rect">
            <a:avLst/>
          </a:prstGeom>
          <a:solidFill>
            <a:srgbClr val="04E9D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Continuity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>
                <a:solidFill>
                  <a:schemeClr val="bg1"/>
                </a:solidFill>
              </a:rPr>
              <a:t>Make sure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partner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has</a:t>
            </a:r>
            <a:r>
              <a:rPr lang="fi-FI" dirty="0">
                <a:solidFill>
                  <a:schemeClr val="bg1"/>
                </a:solidFill>
              </a:rPr>
              <a:t> a </a:t>
            </a:r>
            <a:r>
              <a:rPr lang="fi-FI" dirty="0" err="1">
                <a:solidFill>
                  <a:schemeClr val="bg1"/>
                </a:solidFill>
              </a:rPr>
              <a:t>clear</a:t>
            </a:r>
            <a:r>
              <a:rPr lang="fi-FI" dirty="0">
                <a:solidFill>
                  <a:schemeClr val="bg1"/>
                </a:solidFill>
              </a:rPr>
              <a:t> vision on </a:t>
            </a:r>
            <a:r>
              <a:rPr lang="fi-FI" dirty="0" err="1">
                <a:solidFill>
                  <a:schemeClr val="bg1"/>
                </a:solidFill>
              </a:rPr>
              <a:t>how</a:t>
            </a:r>
            <a:r>
              <a:rPr lang="fi-FI" dirty="0">
                <a:solidFill>
                  <a:schemeClr val="bg1"/>
                </a:solidFill>
              </a:rPr>
              <a:t> to </a:t>
            </a:r>
            <a:r>
              <a:rPr lang="fi-FI" dirty="0" err="1">
                <a:solidFill>
                  <a:schemeClr val="bg1"/>
                </a:solidFill>
              </a:rPr>
              <a:t>utilise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outputs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B7F430-AC67-8757-236D-71EFF75861F8}"/>
              </a:ext>
            </a:extLst>
          </p:cNvPr>
          <p:cNvSpPr txBox="1"/>
          <p:nvPr/>
        </p:nvSpPr>
        <p:spPr>
          <a:xfrm>
            <a:off x="209108" y="1795853"/>
            <a:ext cx="4134292" cy="92333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Radical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bg1"/>
                </a:solidFill>
              </a:rPr>
              <a:t>Identify</a:t>
            </a:r>
            <a:r>
              <a:rPr lang="fi-FI" dirty="0">
                <a:solidFill>
                  <a:schemeClr val="bg1"/>
                </a:solidFill>
              </a:rPr>
              <a:t> a </a:t>
            </a:r>
            <a:r>
              <a:rPr lang="fi-FI" dirty="0" err="1">
                <a:solidFill>
                  <a:schemeClr val="bg1"/>
                </a:solidFill>
              </a:rPr>
              <a:t>challenge</a:t>
            </a:r>
            <a:r>
              <a:rPr lang="fi-FI" dirty="0">
                <a:solidFill>
                  <a:schemeClr val="bg1"/>
                </a:solidFill>
              </a:rPr>
              <a:t> / </a:t>
            </a:r>
            <a:r>
              <a:rPr lang="fi-FI" dirty="0" err="1">
                <a:solidFill>
                  <a:schemeClr val="bg1"/>
                </a:solidFill>
              </a:rPr>
              <a:t>issue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that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think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requires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urgent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solving</a:t>
            </a:r>
            <a:endParaRPr lang="en-CH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D2EF93-7AF2-FC6A-34BE-99587E0831A5}"/>
              </a:ext>
            </a:extLst>
          </p:cNvPr>
          <p:cNvSpPr txBox="1"/>
          <p:nvPr/>
        </p:nvSpPr>
        <p:spPr>
          <a:xfrm>
            <a:off x="209108" y="5554414"/>
            <a:ext cx="11698029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chemeClr val="bg1"/>
                </a:solidFill>
              </a:rPr>
              <a:t>Value for CERN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fi-FI" dirty="0" err="1">
                <a:solidFill>
                  <a:schemeClr val="bg1"/>
                </a:solidFill>
              </a:rPr>
              <a:t>Find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people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from</a:t>
            </a:r>
            <a:r>
              <a:rPr lang="fi-FI" dirty="0">
                <a:solidFill>
                  <a:schemeClr val="bg1"/>
                </a:solidFill>
              </a:rPr>
              <a:t> CERN to </a:t>
            </a:r>
            <a:r>
              <a:rPr lang="fi-FI" dirty="0" err="1">
                <a:solidFill>
                  <a:schemeClr val="bg1"/>
                </a:solidFill>
              </a:rPr>
              <a:t>work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together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with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students</a:t>
            </a:r>
            <a:r>
              <a:rPr lang="fi-FI" dirty="0">
                <a:solidFill>
                  <a:schemeClr val="bg1"/>
                </a:solidFill>
              </a:rPr>
              <a:t> and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partner</a:t>
            </a:r>
            <a:r>
              <a:rPr lang="fi-FI" dirty="0">
                <a:solidFill>
                  <a:schemeClr val="bg1"/>
                </a:solidFill>
              </a:rPr>
              <a:t> on </a:t>
            </a:r>
            <a:r>
              <a:rPr lang="fi-FI" dirty="0" err="1">
                <a:solidFill>
                  <a:schemeClr val="bg1"/>
                </a:solidFill>
              </a:rPr>
              <a:t>the</a:t>
            </a:r>
            <a:r>
              <a:rPr lang="fi-FI" dirty="0">
                <a:solidFill>
                  <a:schemeClr val="bg1"/>
                </a:solidFill>
              </a:rPr>
              <a:t> </a:t>
            </a:r>
            <a:r>
              <a:rPr lang="fi-FI" dirty="0" err="1">
                <a:solidFill>
                  <a:schemeClr val="bg1"/>
                </a:solidFill>
              </a:rPr>
              <a:t>challenge</a:t>
            </a:r>
            <a:endParaRPr lang="en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40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875F8-AF82-6E28-D7D0-0ED43D196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4B0FEC-0B22-5F83-47F2-808388DEAD66}"/>
              </a:ext>
            </a:extLst>
          </p:cNvPr>
          <p:cNvSpPr txBox="1"/>
          <p:nvPr/>
        </p:nvSpPr>
        <p:spPr>
          <a:xfrm>
            <a:off x="393700" y="1087967"/>
            <a:ext cx="6140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Where do I start today?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5087983-A0DA-2294-B1D3-13A02E1FBE6C}"/>
              </a:ext>
            </a:extLst>
          </p:cNvPr>
          <p:cNvSpPr txBox="1"/>
          <p:nvPr/>
        </p:nvSpPr>
        <p:spPr>
          <a:xfrm>
            <a:off x="393700" y="2903518"/>
            <a:ext cx="7568699" cy="1815882"/>
          </a:xfrm>
          <a:prstGeom prst="rect">
            <a:avLst/>
          </a:prstGeom>
          <a:solidFill>
            <a:schemeClr val="tx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2800" dirty="0">
                <a:solidFill>
                  <a:schemeClr val="bg1"/>
                </a:solidFill>
              </a:rPr>
              <a:t>Seeing if any of this resonates and how cause none of it is gonna happen alone, and nothing is gonna happen if we all pull to different directions. </a:t>
            </a:r>
          </a:p>
        </p:txBody>
      </p:sp>
    </p:spTree>
    <p:extLst>
      <p:ext uri="{BB962C8B-B14F-4D97-AF65-F5344CB8AC3E}">
        <p14:creationId xmlns:p14="http://schemas.microsoft.com/office/powerpoint/2010/main" val="152745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D7F52-8BB4-67FB-1574-DB8712B83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1C1FC-BA90-BCF1-E59C-E90A18F827EC}"/>
              </a:ext>
            </a:extLst>
          </p:cNvPr>
          <p:cNvSpPr txBox="1"/>
          <p:nvPr/>
        </p:nvSpPr>
        <p:spPr>
          <a:xfrm>
            <a:off x="393700" y="1087967"/>
            <a:ext cx="5223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Possible roadblocks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45038-1081-B4DD-A19B-8BAD7774D295}"/>
              </a:ext>
            </a:extLst>
          </p:cNvPr>
          <p:cNvSpPr txBox="1"/>
          <p:nvPr/>
        </p:nvSpPr>
        <p:spPr>
          <a:xfrm>
            <a:off x="393698" y="5078514"/>
            <a:ext cx="552132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No time to do anything about it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61671E-DD25-12B7-EFC6-9DBA0CE6C29C}"/>
              </a:ext>
            </a:extLst>
          </p:cNvPr>
          <p:cNvSpPr txBox="1"/>
          <p:nvPr/>
        </p:nvSpPr>
        <p:spPr>
          <a:xfrm>
            <a:off x="393699" y="2816247"/>
            <a:ext cx="5521324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Too big vision for it to be realistic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B44C7B-A9DB-880A-8BB2-C9ED925796F2}"/>
              </a:ext>
            </a:extLst>
          </p:cNvPr>
          <p:cNvSpPr txBox="1"/>
          <p:nvPr/>
        </p:nvSpPr>
        <p:spPr>
          <a:xfrm>
            <a:off x="393699" y="3467744"/>
            <a:ext cx="5521324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Can’t find partners interested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0C4DA6-F8EF-6349-D78E-C52EB8037105}"/>
              </a:ext>
            </a:extLst>
          </p:cNvPr>
          <p:cNvSpPr txBox="1"/>
          <p:nvPr/>
        </p:nvSpPr>
        <p:spPr>
          <a:xfrm>
            <a:off x="393699" y="4119241"/>
            <a:ext cx="5521324" cy="70788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Too complex for unis / students to participate</a:t>
            </a:r>
          </a:p>
        </p:txBody>
      </p:sp>
    </p:spTree>
    <p:extLst>
      <p:ext uri="{BB962C8B-B14F-4D97-AF65-F5344CB8AC3E}">
        <p14:creationId xmlns:p14="http://schemas.microsoft.com/office/powerpoint/2010/main" val="264181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23D1E-D0D7-7F7A-7B0A-2FE776A09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496E5-0B76-47CC-5C89-E5C1EE11D51E}"/>
              </a:ext>
            </a:extLst>
          </p:cNvPr>
          <p:cNvSpPr txBox="1"/>
          <p:nvPr/>
        </p:nvSpPr>
        <p:spPr>
          <a:xfrm>
            <a:off x="393700" y="1087967"/>
            <a:ext cx="353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Ways around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2FD2C09-F04D-067D-7159-94F2C70057C2}"/>
              </a:ext>
            </a:extLst>
          </p:cNvPr>
          <p:cNvSpPr txBox="1"/>
          <p:nvPr/>
        </p:nvSpPr>
        <p:spPr>
          <a:xfrm>
            <a:off x="393698" y="5078514"/>
            <a:ext cx="5521325" cy="40011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No time to do anything about it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4A4509-9B21-93E0-FA46-046BBED22075}"/>
              </a:ext>
            </a:extLst>
          </p:cNvPr>
          <p:cNvSpPr txBox="1"/>
          <p:nvPr/>
        </p:nvSpPr>
        <p:spPr>
          <a:xfrm>
            <a:off x="393699" y="2816247"/>
            <a:ext cx="5521324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Too big vision for it to be realistic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33C17F-6928-0A3A-D91F-F8FDD7413C1F}"/>
              </a:ext>
            </a:extLst>
          </p:cNvPr>
          <p:cNvSpPr txBox="1"/>
          <p:nvPr/>
        </p:nvSpPr>
        <p:spPr>
          <a:xfrm>
            <a:off x="393699" y="3467744"/>
            <a:ext cx="5521324" cy="40011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Can’t find partners interested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16A98A-1207-CC35-C201-0C715EDD69B6}"/>
              </a:ext>
            </a:extLst>
          </p:cNvPr>
          <p:cNvSpPr txBox="1"/>
          <p:nvPr/>
        </p:nvSpPr>
        <p:spPr>
          <a:xfrm>
            <a:off x="393699" y="4119241"/>
            <a:ext cx="5521324" cy="70788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Too complex for unis / students to participate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172538-48EB-C73A-D926-606B28F72597}"/>
              </a:ext>
            </a:extLst>
          </p:cNvPr>
          <p:cNvSpPr txBox="1"/>
          <p:nvPr/>
        </p:nvSpPr>
        <p:spPr>
          <a:xfrm>
            <a:off x="6276979" y="5078514"/>
            <a:ext cx="5521325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Something else needs to go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40AF78-C5D5-EE96-7325-806F52F5027B}"/>
              </a:ext>
            </a:extLst>
          </p:cNvPr>
          <p:cNvSpPr txBox="1"/>
          <p:nvPr/>
        </p:nvSpPr>
        <p:spPr>
          <a:xfrm>
            <a:off x="6276980" y="2816247"/>
            <a:ext cx="5521324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Break it into intermediate victories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7652A7-A4F2-DFF0-33CD-0807E35BEA3B}"/>
              </a:ext>
            </a:extLst>
          </p:cNvPr>
          <p:cNvSpPr txBox="1"/>
          <p:nvPr/>
        </p:nvSpPr>
        <p:spPr>
          <a:xfrm>
            <a:off x="6276980" y="3467744"/>
            <a:ext cx="5521324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Allow time and be smart in looking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81453FA-F874-6FE2-F0DB-94AC7B92F4AE}"/>
              </a:ext>
            </a:extLst>
          </p:cNvPr>
          <p:cNvSpPr txBox="1"/>
          <p:nvPr/>
        </p:nvSpPr>
        <p:spPr>
          <a:xfrm>
            <a:off x="6276977" y="4273129"/>
            <a:ext cx="5521324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Sagona Book" panose="02020503050505020204" pitchFamily="18" charset="0"/>
              </a:rPr>
              <a:t>Start small with one pilot</a:t>
            </a:r>
          </a:p>
        </p:txBody>
      </p:sp>
    </p:spTree>
    <p:extLst>
      <p:ext uri="{BB962C8B-B14F-4D97-AF65-F5344CB8AC3E}">
        <p14:creationId xmlns:p14="http://schemas.microsoft.com/office/powerpoint/2010/main" val="4294901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67C7-F1A1-D34B-C9D0-F3AC8CF4B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F5238-2D6D-45EE-7D3F-2B170CB11107}"/>
              </a:ext>
            </a:extLst>
          </p:cNvPr>
          <p:cNvSpPr txBox="1"/>
          <p:nvPr/>
        </p:nvSpPr>
        <p:spPr>
          <a:xfrm>
            <a:off x="4035695" y="3167390"/>
            <a:ext cx="4120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Thanks and Questions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1593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943C7A-FF29-4799-9E76-59D9AC3FAAAE}">
  <ds:schemaRefs>
    <ds:schemaRef ds:uri="http://purl.org/dc/terms/"/>
    <ds:schemaRef ds:uri="http://purl.org/dc/dcmitype/"/>
    <ds:schemaRef ds:uri="http://schemas.microsoft.com/office/infopath/2007/PartnerControls"/>
    <ds:schemaRef ds:uri="8d120825-0378-4063-8777-0aa7db6274f0"/>
    <ds:schemaRef ds:uri="551f674b-acf4-400c-83be-637346b2f9cb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537</TotalTime>
  <Words>409</Words>
  <Application>Microsoft Macintosh PowerPoint</Application>
  <PresentationFormat>Widescreen</PresentationFormat>
  <Paragraphs>51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Helvetica</vt:lpstr>
      <vt:lpstr>Helvetica 75</vt:lpstr>
      <vt:lpstr>Sagona Book</vt:lpstr>
      <vt:lpstr>Opcion Foto</vt:lpstr>
      <vt:lpstr>My IdeaSquare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Laura Wirtavuori</cp:lastModifiedBy>
  <cp:revision>8</cp:revision>
  <dcterms:created xsi:type="dcterms:W3CDTF">2025-03-04T14:10:04Z</dcterms:created>
  <dcterms:modified xsi:type="dcterms:W3CDTF">2025-06-18T12:24:55Z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