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7" r:id="rId3"/>
    <p:sldId id="285" r:id="rId4"/>
    <p:sldId id="292" r:id="rId5"/>
    <p:sldId id="288" r:id="rId6"/>
    <p:sldId id="286" r:id="rId7"/>
    <p:sldId id="287" r:id="rId8"/>
    <p:sldId id="289" r:id="rId9"/>
    <p:sldId id="291" r:id="rId10"/>
    <p:sldId id="290" r:id="rId11"/>
    <p:sldId id="296" r:id="rId12"/>
    <p:sldId id="297" r:id="rId13"/>
    <p:sldId id="298" r:id="rId14"/>
    <p:sldId id="279" r:id="rId15"/>
    <p:sldId id="280" r:id="rId16"/>
    <p:sldId id="281" r:id="rId17"/>
    <p:sldId id="282" r:id="rId18"/>
    <p:sldId id="283" r:id="rId19"/>
    <p:sldId id="284" r:id="rId20"/>
    <p:sldId id="294" r:id="rId21"/>
    <p:sldId id="29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1"/>
    <p:restoredTop sz="94703"/>
  </p:normalViewPr>
  <p:slideViewPr>
    <p:cSldViewPr snapToGrid="0">
      <p:cViewPr varScale="1">
        <p:scale>
          <a:sx n="128" d="100"/>
          <a:sy n="128" d="100"/>
        </p:scale>
        <p:origin x="2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E9A9E-7E54-30EF-8E54-6924082BBA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F38460-BA45-3CE8-F845-994AFD2810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0D4C0-2D6C-DF61-8F11-F11EF8CCB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70903-E7DE-4BEC-E8B1-36989E6CD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EE091-B15B-DF82-5C35-49EDA5EBB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2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A963E-3232-5BBA-85B4-93D866145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62A56A-DA2D-4B41-6E41-382D05E342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12556-8796-1441-52F5-041F321B1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94C8C-B5AB-69EE-B57B-23EE7B346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3A38B-2CE6-BA35-50A4-FE2CB2489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6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E3D150-7233-C9E8-086F-F61C0CB8A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4D08DA-620E-87A5-8725-1FBA7FBDD7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48D0C-3611-7EDE-D99F-2CA03288D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97FAB-0163-09A1-ED32-B8BADF2CB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BA0B2-9E46-A78D-5F56-2C4442F31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1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12B33-4A96-6660-2D5A-C1A0464F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BA6C5B-5800-9530-C4B5-6D27AD929A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CC6C3-B110-6671-4CE6-9158A99F3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3644-101E-C146-A67E-1C01638FC54A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A9D47-B2F3-BB40-22CA-0C9774654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06FBE-3B2D-6FAB-2AD8-88FFBFEE6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90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A655B1-67E7-25D1-A34F-D9E8B910640B}"/>
              </a:ext>
            </a:extLst>
          </p:cNvPr>
          <p:cNvSpPr/>
          <p:nvPr userDrawn="1"/>
        </p:nvSpPr>
        <p:spPr>
          <a:xfrm>
            <a:off x="0" y="0"/>
            <a:ext cx="12192000" cy="107314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C2631B-9DFF-62CE-5080-E4D6BC0B1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731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7AF67-5C67-3198-D0F4-E4D625410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03BA2-EAA0-6D12-5286-090F215DE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62AD1-4191-0E7D-C5E6-21C2C96F0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47DA0-D664-AC69-F7D8-D40C80A5C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74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421C0-FAA7-BCDF-CDD5-76FE03630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039AC-479A-0CF9-32F1-5145117B67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358F5-DB08-AD24-140D-7BE514889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C0A3-34BD-FE49-ACB8-C7FCD9CB80BD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87677-FB6E-7640-1D2D-06C9D80E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EC424-233D-FA53-E4B9-DBD8E646B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492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32858-34DF-B6B4-8A9D-97FE53C3D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D9809-B73B-059F-A713-96EF390BBA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00C753-EE85-2B13-AC9C-1548E028BA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B0F15-448D-EFCD-E814-1F4B98707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EF9A9-FEF7-C04F-A089-C6B055F41773}" type="datetime1">
              <a:rPr lang="en-US" smtClean="0"/>
              <a:t>5/6/25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30E10-D30F-6609-4535-0E6AC0BE5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BB196-23B2-5DBA-AD44-F69F92B3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07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BE0AD-44F8-219F-B0AB-4BE5082FA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3970D3-1E2D-EA58-6A85-273F9C665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715B5-B309-80DC-CE7E-661FE43D4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3BB765-3163-68FD-B3D9-8DD4912C0E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86AF7E-682B-6D22-C0F1-B754C49220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168972-D601-4B07-5D7F-C0B47FC8F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28080-00D9-CB43-A584-DF95F7F390E4}" type="datetime1">
              <a:rPr lang="en-US" smtClean="0"/>
              <a:t>5/6/25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E8E737-95CF-2EBD-ACE4-6EC677527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D8715-5903-8312-A7A8-D0021D61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03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9998D-22F2-B153-0D9F-09EE41150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2C00C0-B93E-3E26-45DE-66A34B3C2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F6EC1-905C-224A-8B31-FE99B8F6F5EF}" type="datetime1">
              <a:rPr lang="en-US" smtClean="0"/>
              <a:t>5/6/25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A187C-B3B4-1190-B72B-E5E71C6A9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BBF7B-4823-F766-C62E-0DE6A62E4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987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B3E75D-0B42-C115-4957-569A3F222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25878-65E1-0942-9A6F-CD23E20707D3}" type="datetime1">
              <a:rPr lang="en-US" smtClean="0"/>
              <a:t>5/6/25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703766-0478-5553-7EA3-C6B63250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156AA-B474-61FA-0F88-F66CE557A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710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D6AAD-E878-169A-5B59-193528E6A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AE4D5-34D6-1152-03AB-8C32B0FB9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E6C1B5-0CC2-BD53-1BD0-CF4462E55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F2B4A-B6A8-A1E7-3768-C5A220FAE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26D09-C740-354D-8018-C00F27C139E1}" type="datetime1">
              <a:rPr lang="en-US" smtClean="0"/>
              <a:t>5/6/25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84F2D-15D4-5935-C8D2-430EC9F2A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7E81CC-E26C-76C9-5D90-C73BCB0C1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61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86A29-0CBF-A39A-742C-50389BA41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18412-3900-8BA6-F328-DC62849F1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49F6E-F596-295D-F6C6-656D7544C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67306-BED0-4952-B345-73AFDB7CC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25620-C3CB-5566-8A2A-FADA0C22F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764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685E5-63A5-2979-2510-ACD40628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B3A90B-61C3-D1A1-DF96-2085F2905E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76CF06-0BBD-DDAD-C6B0-2CAC97D5B4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4CDBD-A3FC-E1F7-C037-2E9D87501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D636D-860E-0045-9A88-7F8C7A210F09}" type="datetime1">
              <a:rPr lang="en-US" smtClean="0"/>
              <a:t>5/6/25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EFAD81-21F2-E9E3-D98A-B819BBD14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D99BC-41D3-470D-5EC2-56E83D9E3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78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25BDC-586B-2CC0-B629-659E724AA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C6689A-9E53-17EC-B9CD-3272E77AA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61A78-8446-1032-A443-71FF4851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802BE-A47A-3441-A8C9-DB0FEF327A31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BCF54-A204-416C-C59A-C1AC03E9A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7A25C-0E66-8BB9-D201-5378D3402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559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07273B-1011-83B9-D0A7-39A29DC868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73D518-FC84-F05C-9A37-01EE0CE95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1281A-3261-96DB-90E3-7D3A1575E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84FBD-1726-0B47-AF14-48C305ED41B3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74D4E-45A2-246A-8832-2A6BC5801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4F6AC-D99D-A8F6-0A54-F866AC3E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C8915-CC3E-DBC6-21F5-D5F890823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7D42ED-8B68-B307-F41F-E619015B0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4D95D-ED3D-B780-0550-3C4C51683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97559-4B67-3D49-1BE7-9241B7885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DD433-FF78-9F20-E85C-858D2D50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1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1EFF0-4285-7BCC-8900-C300142A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B8010-8B7C-070B-6E05-81934BD192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26235-9592-C166-105E-FDDAED0B45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78D35-9E19-797F-B7F1-72D52AA67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9C558-AB9C-CB67-6FFB-61259C29E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A2BB3-C044-B56B-3408-546ED58E6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66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F8CA9-A3B2-9227-1283-0A11D224A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41629-CE4D-E46A-CFE5-F4042B210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25A746-E93C-BAAC-9170-014A8EC638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FB5339-DFAE-1DA5-3DAE-7293BDD0DC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4BA13E-3A1B-2078-81C1-111F360BBD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47E84D-988A-20C7-4D2D-C56D18660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467DF9-38FD-F00F-7ECB-D518338C2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C7A7DA-6B07-160C-7481-C93B5679E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506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A2A23-48B6-BF81-55D0-A8DA60DA2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AC667D-F879-E0F3-1C75-C8D0D5E38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40A8D2-A2D0-101D-56B1-E6A33D5E0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BFB22-C9CA-DD36-2F5D-525A69CFE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78AEA4-7C25-CBAB-805B-6C38487D5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D4D629-9828-F473-29EB-4C8EBD637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AA5B3-4429-06A3-88B9-4C386CC29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87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844F5-23FA-0D69-9F70-4AFE4871F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093B8-FF0A-0957-510F-045E0D96A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7324E-54C4-B06C-F680-BBA20BF8F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400B6C-A4BD-CF9E-DFBC-B9B951CD7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C0B2D5-D9F4-59BE-EEEB-26726A634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640858-7D23-571F-476B-B0987466B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09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9C9B4-FA8C-3004-143F-B47D2695F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A9CED0-6201-DA59-35D9-D42A36E1A4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8AE45-3288-A290-5C20-00D23DD9C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4AD34A-5F19-F4FB-C625-369E33B49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D83D91-B21A-1281-92C9-4FB6F1EE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7D5D16-3536-9DF2-8720-5209D3F6C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34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5C0617-50B3-760E-8E5D-BAE12188F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7DF65-D438-EA7F-74F0-C554121FC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6EA71-D147-0707-7380-954C644469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4023D8-2A38-9249-BFF4-083295284F66}" type="datetimeFigureOut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0B58EE-C1A9-32D5-1F78-100DBD7DA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8360B-6A60-F436-093D-480A033CF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078A1E-9563-3241-8D9F-F4A7AD6CE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90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2217D2-EE84-11BC-EB76-FE6F5958F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8DA61-F3FF-1646-5711-6B21CCB62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8F765-CAA2-9034-6D8A-A75DA7FA2D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BDFB5F-088B-5C40-A41B-578AD6B8B111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D76BF-2349-023A-7EFA-22A3D429E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225F7-14EC-6170-BCE5-531031BD10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gif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ms-analysis.github.io/HiggsAnalysis-CombinedLimit/v9.2.X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gif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B9AB7-585D-6D74-7834-6DD8301FBE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EXO-24-030: WH SUEP </a:t>
            </a:r>
            <a:br>
              <a:rPr lang="en-US" dirty="0"/>
            </a:br>
            <a:r>
              <a:rPr lang="en-US" dirty="0"/>
              <a:t>Reinterpretation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EB5DB0-0C4D-4710-9D3B-643E8B7340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05/06/2025</a:t>
            </a:r>
          </a:p>
          <a:p>
            <a:r>
              <a:rPr lang="en-US" dirty="0"/>
              <a:t>Zeynep </a:t>
            </a:r>
            <a:r>
              <a:rPr lang="en-US" dirty="0" err="1"/>
              <a:t>Demiragli</a:t>
            </a:r>
            <a:r>
              <a:rPr lang="en-US" dirty="0"/>
              <a:t>, Carlos </a:t>
            </a:r>
            <a:r>
              <a:rPr lang="en-US" dirty="0" err="1"/>
              <a:t>Erice</a:t>
            </a:r>
            <a:r>
              <a:rPr lang="en-US" dirty="0"/>
              <a:t> Cid, Gianfranco de Castro, </a:t>
            </a:r>
            <a:r>
              <a:rPr lang="en-US" u="sng" dirty="0"/>
              <a:t>Ryleigh </a:t>
            </a:r>
            <a:r>
              <a:rPr lang="en-US" u="sng" dirty="0" err="1"/>
              <a:t>Resendiz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7457132E-DE1E-BE0C-93D4-B4B917E385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83"/>
          <a:stretch/>
        </p:blipFill>
        <p:spPr>
          <a:xfrm>
            <a:off x="0" y="0"/>
            <a:ext cx="1393371" cy="1383845"/>
          </a:xfrm>
          <a:prstGeom prst="rect">
            <a:avLst/>
          </a:prstGeom>
        </p:spPr>
      </p:pic>
      <p:pic>
        <p:nvPicPr>
          <p:cNvPr id="5" name="Picture 2" descr="Boston University Logo, symbol, meaning, history, PNG, brand">
            <a:extLst>
              <a:ext uri="{FF2B5EF4-FFF2-40B4-BE49-F238E27FC236}">
                <a16:creationId xmlns:a16="http://schemas.microsoft.com/office/drawing/2014/main" id="{F70F6678-ABC8-AA87-2E76-6E7037C150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"/>
          <a:stretch/>
        </p:blipFill>
        <p:spPr bwMode="auto">
          <a:xfrm>
            <a:off x="9273822" y="-171104"/>
            <a:ext cx="2940403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adAnalysis · GitHub">
            <a:extLst>
              <a:ext uri="{FF2B5EF4-FFF2-40B4-BE49-F238E27FC236}">
                <a16:creationId xmlns:a16="http://schemas.microsoft.com/office/drawing/2014/main" id="{63E45D2D-7813-AE95-A20A-8B532DF26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11" y="0"/>
            <a:ext cx="1383845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rocess and analysis">
            <a:extLst>
              <a:ext uri="{FF2B5EF4-FFF2-40B4-BE49-F238E27FC236}">
                <a16:creationId xmlns:a16="http://schemas.microsoft.com/office/drawing/2014/main" id="{30F7E05D-85D6-43DC-7A74-04D0ABE1F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164" y="8874"/>
            <a:ext cx="3356896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elphes · GitHub">
            <a:extLst>
              <a:ext uri="{FF2B5EF4-FFF2-40B4-BE49-F238E27FC236}">
                <a16:creationId xmlns:a16="http://schemas.microsoft.com/office/drawing/2014/main" id="{046724FB-8BA0-354E-D7E0-017F2785E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656" y="-1"/>
            <a:ext cx="1383845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whale with containers on it&#10;&#10;AI-generated content may be incorrect.">
            <a:extLst>
              <a:ext uri="{FF2B5EF4-FFF2-40B4-BE49-F238E27FC236}">
                <a16:creationId xmlns:a16="http://schemas.microsoft.com/office/drawing/2014/main" id="{61EB2B4E-4865-50DD-8D01-C31BC8DAB6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9144" y="0"/>
            <a:ext cx="1748013" cy="1383844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17BC55-9DB8-9FF5-71D4-BF3D4F2AF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CB09F-BF8A-994F-8950-BFB21EB073A1}" type="datetime1">
              <a:rPr lang="en-US" smtClean="0"/>
              <a:t>5/6/25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89EEBE7-0BD2-4729-0A1E-E4EFFBF31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C6DEF1E-8C7B-4D60-243B-E37FBC9B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1</a:t>
            </a:fld>
            <a:endParaRPr lang="en-US"/>
          </a:p>
        </p:txBody>
      </p:sp>
      <p:pic>
        <p:nvPicPr>
          <p:cNvPr id="6146" name="Picture 2" descr="Happy Cat Happy Happy Cat Sticker – Happy cat Happy happy cat Happy happy  happy cat – discover and share GIFs | Grappige dierenfoto's, Grappige  videos, Meme">
            <a:extLst>
              <a:ext uri="{FF2B5EF4-FFF2-40B4-BE49-F238E27FC236}">
                <a16:creationId xmlns:a16="http://schemas.microsoft.com/office/drawing/2014/main" id="{42F91EBF-E35C-4266-73AC-8AD704686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01" y="1665064"/>
            <a:ext cx="1844899" cy="184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appy Cat Happy Happy Cat Sticker – Happy cat Happy happy cat Happy happy  happy cat – discover and share GIFs | Grappige dierenfoto's, Grappige  videos, Meme">
            <a:extLst>
              <a:ext uri="{FF2B5EF4-FFF2-40B4-BE49-F238E27FC236}">
                <a16:creationId xmlns:a16="http://schemas.microsoft.com/office/drawing/2014/main" id="{C070652E-F135-1E2C-C362-6AA4261D5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8773" y="5424903"/>
            <a:ext cx="930499" cy="93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appy Cat Happy Happy Cat Sticker – Happy cat Happy happy cat Happy happy  happy cat – discover and share GIFs | Grappige dierenfoto's, Grappige  videos, Meme">
            <a:extLst>
              <a:ext uri="{FF2B5EF4-FFF2-40B4-BE49-F238E27FC236}">
                <a16:creationId xmlns:a16="http://schemas.microsoft.com/office/drawing/2014/main" id="{5F6D8E37-9C0C-6E27-D474-A61061556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0748" y="2161176"/>
            <a:ext cx="1655762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appy Cat Happy Happy Cat Sticker – Happy cat Happy happy cat Happy happy  happy cat – discover and share GIFs | Grappige dierenfoto's, Grappige  videos, Meme">
            <a:extLst>
              <a:ext uri="{FF2B5EF4-FFF2-40B4-BE49-F238E27FC236}">
                <a16:creationId xmlns:a16="http://schemas.microsoft.com/office/drawing/2014/main" id="{04E27CDF-2879-1E2D-62F9-173C75069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244" y="4632326"/>
            <a:ext cx="1655762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EBE3C13-C47C-DC9D-F2F4-64E3EA7EDC0B}"/>
              </a:ext>
            </a:extLst>
          </p:cNvPr>
          <p:cNvSpPr txBox="1"/>
          <p:nvPr/>
        </p:nvSpPr>
        <p:spPr>
          <a:xfrm>
            <a:off x="-1" y="2883752"/>
            <a:ext cx="12192001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today is a good day.</a:t>
            </a:r>
          </a:p>
        </p:txBody>
      </p:sp>
    </p:spTree>
    <p:extLst>
      <p:ext uri="{BB962C8B-B14F-4D97-AF65-F5344CB8AC3E}">
        <p14:creationId xmlns:p14="http://schemas.microsoft.com/office/powerpoint/2010/main" val="227747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401F14-2BC7-F24E-FCA2-DB1C9BBBC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1BD4B83-F477-FBD8-220A-DE0EB8EE8D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08B9E-1750-1A78-F219-2AEDB229A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05343A-542C-5848-A15A-843DC8E94EA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5C4C7-0F5B-9F9A-C8F4-717E6B6D1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53D8E-1A2D-73D7-900E-5D257459E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E90535-00C4-E940-A3C4-52102436664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4392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ADABC-F77D-C305-E987-508FD7B83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SUEP Kinematic Comparison Shapes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B280FD-84F9-8CF2-C5D0-EF88B0C22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6A5FB-55AB-9597-D754-B3FB889D6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264C8-C2CF-ABDC-CC43-083BCF361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3E20D4-DD74-2F5A-95BD-00528F9B7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83" y="1597437"/>
            <a:ext cx="4095200" cy="4095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46AC28-AB68-B9E4-A0EF-4B9B32CA9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443" y="1597437"/>
            <a:ext cx="4114799" cy="4114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B41D4A-E3F3-96C3-13D2-E9FE62BF7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801" y="1597437"/>
            <a:ext cx="4095199" cy="409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3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D51A4-7FA1-26F9-D2E9-20D69F56B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E9073-37F0-D5F0-A2A7-D89166A9C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998BA-DA1D-FC5A-5C03-032085060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351A8-56F7-6C09-8A8D-BDDD58F65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CF60C6-2115-EBA1-B050-AD79ED9CD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39" y="1495839"/>
            <a:ext cx="3866322" cy="38663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736012-9106-B79F-963E-3AC363979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078" y="1495839"/>
            <a:ext cx="3866322" cy="38663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62CB61-CD17-C668-8701-438415F0F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2791" y="1495839"/>
            <a:ext cx="3866322" cy="386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53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E4E46-0F35-3FE1-C4C4-D5121A85D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CMSSW Generic Decay MET Distributions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A068B-38CB-8984-9D18-CEE8FFC76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05343A-542C-5848-A15A-843DC8E94EA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AFE28-AF3A-FE43-FE73-5DDC6A6D9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523BA-759F-E732-F0CF-C14CE906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E90535-00C4-E940-A3C4-52102436664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9" name="Picture 8" descr="A graph of a tall tower&#10;&#10;AI-generated content may be incorrect.">
            <a:extLst>
              <a:ext uri="{FF2B5EF4-FFF2-40B4-BE49-F238E27FC236}">
                <a16:creationId xmlns:a16="http://schemas.microsoft.com/office/drawing/2014/main" id="{B590C2D3-0189-AF23-2017-E981EF80B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4" y="2196672"/>
            <a:ext cx="3936996" cy="2952747"/>
          </a:xfrm>
          <a:prstGeom prst="rect">
            <a:avLst/>
          </a:prstGeom>
        </p:spPr>
      </p:pic>
      <p:pic>
        <p:nvPicPr>
          <p:cNvPr id="11" name="Picture 10" descr="A graph of a tall tower&#10;&#10;AI-generated content may be incorrect.">
            <a:extLst>
              <a:ext uri="{FF2B5EF4-FFF2-40B4-BE49-F238E27FC236}">
                <a16:creationId xmlns:a16="http://schemas.microsoft.com/office/drawing/2014/main" id="{75047A59-946C-DE86-095C-93C577528B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803" y="2200758"/>
            <a:ext cx="3933999" cy="2948661"/>
          </a:xfrm>
          <a:prstGeom prst="rect">
            <a:avLst/>
          </a:prstGeom>
        </p:spPr>
      </p:pic>
      <p:pic>
        <p:nvPicPr>
          <p:cNvPr id="14" name="Picture 13" descr="A graph of a number of people&#10;&#10;AI-generated content may be incorrect.">
            <a:extLst>
              <a:ext uri="{FF2B5EF4-FFF2-40B4-BE49-F238E27FC236}">
                <a16:creationId xmlns:a16="http://schemas.microsoft.com/office/drawing/2014/main" id="{EDE33E4D-C3BC-ACC5-EFD6-FA6A6ED1CD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5005" y="2196672"/>
            <a:ext cx="3936997" cy="295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87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57648-8166-6DD5-A868-E4138EC3D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11315-F431-4642-5ECE-61CF0A9DB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CMSSW Hadronic Decay MET Distributions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17D49-382F-5643-993B-83CDD770D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05343A-542C-5848-A15A-843DC8E94EA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E3B04-3B18-8F21-A47F-00165A191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49F74-90F4-D629-C3E1-5188D1A5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E90535-00C4-E940-A3C4-52102436664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8" name="Picture 7" descr="A graph of a person in a suit&#10;&#10;AI-generated content may be incorrect.">
            <a:extLst>
              <a:ext uri="{FF2B5EF4-FFF2-40B4-BE49-F238E27FC236}">
                <a16:creationId xmlns:a16="http://schemas.microsoft.com/office/drawing/2014/main" id="{B484855F-F7B7-A4AD-3222-021C4A3E6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5" y="2072858"/>
            <a:ext cx="3934485" cy="2954548"/>
          </a:xfrm>
          <a:prstGeom prst="rect">
            <a:avLst/>
          </a:prstGeom>
        </p:spPr>
      </p:pic>
      <p:pic>
        <p:nvPicPr>
          <p:cNvPr id="12" name="Picture 11" descr="A graph of a tall tower&#10;&#10;AI-generated content may be incorrect.">
            <a:extLst>
              <a:ext uri="{FF2B5EF4-FFF2-40B4-BE49-F238E27FC236}">
                <a16:creationId xmlns:a16="http://schemas.microsoft.com/office/drawing/2014/main" id="{CB57C779-FC87-FF29-3685-63461BDB6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8757" y="2072858"/>
            <a:ext cx="3934485" cy="2960091"/>
          </a:xfrm>
          <a:prstGeom prst="rect">
            <a:avLst/>
          </a:prstGeom>
        </p:spPr>
      </p:pic>
      <p:pic>
        <p:nvPicPr>
          <p:cNvPr id="14" name="Picture 13" descr="A graph of a tower&#10;&#10;AI-generated content may be incorrect.">
            <a:extLst>
              <a:ext uri="{FF2B5EF4-FFF2-40B4-BE49-F238E27FC236}">
                <a16:creationId xmlns:a16="http://schemas.microsoft.com/office/drawing/2014/main" id="{2C9CF970-BAE6-3DA9-04D7-F40146A84F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7173" y="2072858"/>
            <a:ext cx="3929622" cy="2954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088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27FBD-79F1-2207-AC25-F6CEEE44A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C2B41-5848-284F-42A8-44A902C59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CMSSW Leptonic Decay MET Distributions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F1F25-07C9-7DD3-57F8-9A3452BE5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05343A-542C-5848-A15A-843DC8E94EA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D419C-A324-6E89-44A8-C59A51D03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0314A-1511-1041-76D0-D9A432B7F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E90535-00C4-E940-A3C4-52102436664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7" name="Picture 6" descr="A graph of a number of people&#10;&#10;AI-generated content may be incorrect.">
            <a:extLst>
              <a:ext uri="{FF2B5EF4-FFF2-40B4-BE49-F238E27FC236}">
                <a16:creationId xmlns:a16="http://schemas.microsoft.com/office/drawing/2014/main" id="{14DD9CC0-4298-D27E-6FCD-5DCBE9132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66" y="2072859"/>
            <a:ext cx="3938438" cy="2963065"/>
          </a:xfrm>
          <a:prstGeom prst="rect">
            <a:avLst/>
          </a:prstGeom>
        </p:spPr>
      </p:pic>
      <p:pic>
        <p:nvPicPr>
          <p:cNvPr id="10" name="Picture 9" descr="A graph of a tall tower&#10;&#10;AI-generated content may be incorrect.">
            <a:extLst>
              <a:ext uri="{FF2B5EF4-FFF2-40B4-BE49-F238E27FC236}">
                <a16:creationId xmlns:a16="http://schemas.microsoft.com/office/drawing/2014/main" id="{99B8D641-77D2-2D20-12B1-849C26314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0623" y="2072859"/>
            <a:ext cx="3950753" cy="2970491"/>
          </a:xfrm>
          <a:prstGeom prst="rect">
            <a:avLst/>
          </a:prstGeom>
        </p:spPr>
      </p:pic>
      <p:pic>
        <p:nvPicPr>
          <p:cNvPr id="13" name="Picture 12" descr="A graph of a tall tower&#10;&#10;AI-generated content may be incorrect.">
            <a:extLst>
              <a:ext uri="{FF2B5EF4-FFF2-40B4-BE49-F238E27FC236}">
                <a16:creationId xmlns:a16="http://schemas.microsoft.com/office/drawing/2014/main" id="{434AB785-34A6-A8F7-D093-7F9DD6571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8395" y="2072859"/>
            <a:ext cx="3906528" cy="296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76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4ADF-A2DE-1A77-20E9-FAA72A9EB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CMSSW MET Distributions by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DEBB5-1ED3-4FA9-8233-EE5EF5897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805F-C2D1-F10C-0DDE-B023D8C3A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7D440-FE66-0C76-7E04-F09EC6206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 descr="A graph of a number of numbers and a line&#10;&#10;AI-generated content may be incorrect.">
            <a:extLst>
              <a:ext uri="{FF2B5EF4-FFF2-40B4-BE49-F238E27FC236}">
                <a16:creationId xmlns:a16="http://schemas.microsoft.com/office/drawing/2014/main" id="{660DCBC0-9DA6-05C9-80E6-33FEE2E4C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02" y="2063242"/>
            <a:ext cx="3801865" cy="2843303"/>
          </a:xfrm>
          <a:prstGeom prst="rect">
            <a:avLst/>
          </a:prstGeom>
        </p:spPr>
      </p:pic>
      <p:pic>
        <p:nvPicPr>
          <p:cNvPr id="9" name="Picture 8" descr="A graph of a tall tower&#10;&#10;AI-generated content may be incorrect.">
            <a:extLst>
              <a:ext uri="{FF2B5EF4-FFF2-40B4-BE49-F238E27FC236}">
                <a16:creationId xmlns:a16="http://schemas.microsoft.com/office/drawing/2014/main" id="{F0541781-5CCF-D09D-1B47-4A1919F8A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3082" y="2058290"/>
            <a:ext cx="3785835" cy="2848255"/>
          </a:xfrm>
          <a:prstGeom prst="rect">
            <a:avLst/>
          </a:prstGeom>
        </p:spPr>
      </p:pic>
      <p:pic>
        <p:nvPicPr>
          <p:cNvPr id="12" name="Picture 11" descr="A graph of a tall tower&#10;&#10;AI-generated content may be incorrect.">
            <a:extLst>
              <a:ext uri="{FF2B5EF4-FFF2-40B4-BE49-F238E27FC236}">
                <a16:creationId xmlns:a16="http://schemas.microsoft.com/office/drawing/2014/main" id="{D4EE1DE0-0F0F-1CC0-D5D1-4C148B5DE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0932" y="2063242"/>
            <a:ext cx="3781664" cy="284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20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BDB49-D810-7354-B325-67F417D2A6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2B84F-3675-3C73-D103-AC2F5BBFF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Delphes</a:t>
            </a:r>
            <a:r>
              <a:rPr lang="en-US" dirty="0"/>
              <a:t> MET Distributions by Decay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CC6B0-26D4-938C-BD0A-D0A14CAA3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B8D49-09FF-453B-1154-CED16CC9B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253F3D-0955-CBBE-FFBF-C9D10A721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17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DF9438A-B5EE-B3B8-D13B-423256331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2139334"/>
            <a:ext cx="3717746" cy="2835827"/>
          </a:xfrm>
          <a:prstGeom prst="rect">
            <a:avLst/>
          </a:prstGeom>
        </p:spPr>
      </p:pic>
      <p:pic>
        <p:nvPicPr>
          <p:cNvPr id="15" name="Picture 14" descr="A graph with green and red lines&#10;&#10;AI-generated content may be incorrect.">
            <a:extLst>
              <a:ext uri="{FF2B5EF4-FFF2-40B4-BE49-F238E27FC236}">
                <a16:creationId xmlns:a16="http://schemas.microsoft.com/office/drawing/2014/main" id="{EAE6D009-D0D0-6D60-7F74-C843BA9F8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76" y="2134029"/>
            <a:ext cx="3864117" cy="2937679"/>
          </a:xfrm>
          <a:prstGeom prst="rect">
            <a:avLst/>
          </a:prstGeom>
        </p:spPr>
      </p:pic>
      <p:pic>
        <p:nvPicPr>
          <p:cNvPr id="18" name="Picture 17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F397E8DF-B483-9558-6CD2-6269BCFBF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6887" y="2134029"/>
            <a:ext cx="3864118" cy="293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013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34BB6-AB8A-220E-75D4-A8E59B9149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57CB4-B277-265C-AA2D-DE1B74F7E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CMSSW MET Distributions by (</a:t>
            </a:r>
            <a:r>
              <a:rPr lang="en-US" dirty="0" err="1"/>
              <a:t>mD</a:t>
            </a:r>
            <a:r>
              <a:rPr lang="en-US" dirty="0"/>
              <a:t>, 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2E3EB-FBC2-481C-EF8F-D98735906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850A5-5E89-BA7D-488A-BCB58953D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FA715-3AAA-144B-3128-1ACB7A275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200B4015-C122-F112-7208-FE960D69F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00" y="2065229"/>
            <a:ext cx="3783670" cy="2828912"/>
          </a:xfrm>
          <a:prstGeom prst="rect">
            <a:avLst/>
          </a:prstGeom>
        </p:spPr>
      </p:pic>
      <p:pic>
        <p:nvPicPr>
          <p:cNvPr id="10" name="Picture 9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E70969C4-0CF7-7574-69A7-560741412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882" y="2065229"/>
            <a:ext cx="3774234" cy="2828912"/>
          </a:xfrm>
          <a:prstGeom prst="rect">
            <a:avLst/>
          </a:prstGeom>
        </p:spPr>
      </p:pic>
      <p:pic>
        <p:nvPicPr>
          <p:cNvPr id="16" name="Picture 15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1B41308C-98D0-38ED-D649-4B43CA1C0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6116" y="2065229"/>
            <a:ext cx="3748484" cy="282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918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A68E9-C8A4-28DD-943B-387454E13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7D9F3-BECC-2F8D-FE78-AB3B76FF8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Delphes</a:t>
            </a:r>
            <a:r>
              <a:rPr lang="en-US" dirty="0"/>
              <a:t> MET Distributions by (</a:t>
            </a:r>
            <a:r>
              <a:rPr lang="en-US" dirty="0" err="1"/>
              <a:t>mD</a:t>
            </a:r>
            <a:r>
              <a:rPr lang="en-US" dirty="0"/>
              <a:t>, T)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18131-A87D-E5BA-BA06-E87780E55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63A9C-D843-BF98-21BD-EEDC1D43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751F0-6CF0-1207-E80A-2FFE43454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19</a:t>
            </a:fld>
            <a:endParaRPr lang="en-US"/>
          </a:p>
        </p:txBody>
      </p:sp>
      <p:pic>
        <p:nvPicPr>
          <p:cNvPr id="16" name="Picture 15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98442271-49C9-5C9F-19B1-80DF965CC7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86" y="2296836"/>
            <a:ext cx="3829514" cy="2942090"/>
          </a:xfrm>
          <a:prstGeom prst="rect">
            <a:avLst/>
          </a:prstGeom>
        </p:spPr>
      </p:pic>
      <p:pic>
        <p:nvPicPr>
          <p:cNvPr id="18" name="Picture 17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12C3B965-4337-B1DC-777E-287A4B0E9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242" y="2335141"/>
            <a:ext cx="3829515" cy="2903785"/>
          </a:xfrm>
          <a:prstGeom prst="rect">
            <a:avLst/>
          </a:prstGeom>
        </p:spPr>
      </p:pic>
      <p:pic>
        <p:nvPicPr>
          <p:cNvPr id="21" name="Picture 20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C41235AC-3EE2-CAF2-7ED9-7A22FB4F6C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2335141"/>
            <a:ext cx="3829516" cy="2956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4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A68E9-C8A4-28DD-943B-387454E13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7D9F3-BECC-2F8D-FE78-AB3B76FF8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with the fun stuff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18131-A87D-E5BA-BA06-E87780E55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05343A-542C-5848-A15A-843DC8E94EA5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5/6/25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63A9C-D843-BF98-21BD-EEDC1D43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751F0-6CF0-1207-E80A-2FFE43454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E90535-00C4-E940-A3C4-52102436664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08337F-65EC-E20F-AD3C-C63D8E1B9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6752"/>
            <a:ext cx="12192000" cy="3898946"/>
          </a:xfrm>
        </p:spPr>
        <p:txBody>
          <a:bodyPr>
            <a:normAutofit/>
          </a:bodyPr>
          <a:lstStyle/>
          <a:p>
            <a:r>
              <a:rPr lang="en-US" sz="2000" dirty="0"/>
              <a:t>Meeting with Common Analysis Tools (CAT) conveners tomorrow</a:t>
            </a:r>
          </a:p>
          <a:p>
            <a:pPr lvl="1"/>
            <a:r>
              <a:rPr lang="en-US" sz="1800" dirty="0"/>
              <a:t>CAT talk, nothing physics-y, just about the reinterpretation materials we’re putting out</a:t>
            </a:r>
          </a:p>
          <a:p>
            <a:pPr lvl="1"/>
            <a:r>
              <a:rPr lang="en-US" sz="1800" dirty="0"/>
              <a:t>everyone seems to be excited</a:t>
            </a:r>
          </a:p>
          <a:p>
            <a:r>
              <a:rPr lang="en-US" sz="2000" dirty="0"/>
              <a:t>New grad student in the office !!</a:t>
            </a:r>
          </a:p>
          <a:p>
            <a:r>
              <a:rPr lang="en-US" sz="2000" dirty="0"/>
              <a:t> </a:t>
            </a:r>
          </a:p>
          <a:p>
            <a:pPr lvl="1"/>
            <a:r>
              <a:rPr lang="en-US" sz="1800" dirty="0"/>
              <a:t>Potential talk at CMS week in June</a:t>
            </a:r>
          </a:p>
          <a:p>
            <a:pPr lvl="1"/>
            <a:r>
              <a:rPr lang="en-US" sz="1800" dirty="0"/>
              <a:t>EXO conveners have been pinged</a:t>
            </a:r>
          </a:p>
          <a:p>
            <a:r>
              <a:rPr lang="en-US" sz="2000" dirty="0"/>
              <a:t>in a race against another unknown analysis to release model agnostic results</a:t>
            </a:r>
          </a:p>
          <a:p>
            <a:pPr lvl="1"/>
            <a:r>
              <a:rPr lang="en-US" sz="1800" dirty="0"/>
              <a:t>got a suspicious message inquiring about when we plan on going public…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403FA7-0D30-DC9B-6B8A-AF58FB34D6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35"/>
          <a:stretch/>
        </p:blipFill>
        <p:spPr>
          <a:xfrm>
            <a:off x="285710" y="2696822"/>
            <a:ext cx="6252572" cy="253712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BAA5E74A-90E0-94DC-2555-CB5B72543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9842" y="1216752"/>
            <a:ext cx="1526448" cy="152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keptical Dog Meme Generator - Imgflip">
            <a:extLst>
              <a:ext uri="{FF2B5EF4-FFF2-40B4-BE49-F238E27FC236}">
                <a16:creationId xmlns:a16="http://schemas.microsoft.com/office/drawing/2014/main" id="{92CEC061-BEC7-8B29-2D53-0908C3638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6011" y="4670056"/>
            <a:ext cx="1345522" cy="168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baby sitting on the floor with a computer&#10;&#10;AI-generated content may be incorrect.">
            <a:extLst>
              <a:ext uri="{FF2B5EF4-FFF2-40B4-BE49-F238E27FC236}">
                <a16:creationId xmlns:a16="http://schemas.microsoft.com/office/drawing/2014/main" id="{654FEB31-C3CB-CD09-F324-4387A95BE2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8298" y="2313801"/>
            <a:ext cx="1355102" cy="141209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3804D25-CC49-D776-F75F-816ED87A11BA}"/>
              </a:ext>
            </a:extLst>
          </p:cNvPr>
          <p:cNvSpPr txBox="1"/>
          <p:nvPr/>
        </p:nvSpPr>
        <p:spPr>
          <a:xfrm>
            <a:off x="8413416" y="3214175"/>
            <a:ext cx="2275111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she’s so back</a:t>
            </a:r>
          </a:p>
        </p:txBody>
      </p:sp>
      <p:pic>
        <p:nvPicPr>
          <p:cNvPr id="1032" name="Picture 8" descr="Happy Cat Happy Happy Cat Sticker – Happy cat Happy happy cat Happy happy  happy cat – discover and share GIFs | Grappige dierenfoto's, Grappige  videos, Meme">
            <a:extLst>
              <a:ext uri="{FF2B5EF4-FFF2-40B4-BE49-F238E27FC236}">
                <a16:creationId xmlns:a16="http://schemas.microsoft.com/office/drawing/2014/main" id="{04A24C7B-86AB-C9CE-B04F-49C5BA806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643" y="2203276"/>
            <a:ext cx="621406" cy="62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0635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225CF-10B8-A231-9CBE-CBA7BBABD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Var Scans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52590-326B-1372-B078-77C1F17FA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277A7-BD4D-9E11-88F5-204053B72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24A3B-4FE3-368B-316C-775912C2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 descr="A graph of a graph&#10;&#10;AI-generated content may be incorrect.">
            <a:extLst>
              <a:ext uri="{FF2B5EF4-FFF2-40B4-BE49-F238E27FC236}">
                <a16:creationId xmlns:a16="http://schemas.microsoft.com/office/drawing/2014/main" id="{E868D06B-1E62-781C-0A96-53C80D95D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107659"/>
            <a:ext cx="3468255" cy="2607090"/>
          </a:xfrm>
          <a:prstGeom prst="rect">
            <a:avLst/>
          </a:prstGeom>
        </p:spPr>
      </p:pic>
      <p:pic>
        <p:nvPicPr>
          <p:cNvPr id="10" name="Picture 9" descr="A graph of a function&#10;&#10;AI-generated content may be incorrect.">
            <a:extLst>
              <a:ext uri="{FF2B5EF4-FFF2-40B4-BE49-F238E27FC236}">
                <a16:creationId xmlns:a16="http://schemas.microsoft.com/office/drawing/2014/main" id="{19F26ACB-14BF-1157-04C8-4573B9041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709" y="1107659"/>
            <a:ext cx="3483072" cy="2607090"/>
          </a:xfrm>
          <a:prstGeom prst="rect">
            <a:avLst/>
          </a:prstGeom>
        </p:spPr>
      </p:pic>
      <p:pic>
        <p:nvPicPr>
          <p:cNvPr id="12" name="Picture 11" descr="A graph of a graph&#10;&#10;AI-generated content may be incorrect.">
            <a:extLst>
              <a:ext uri="{FF2B5EF4-FFF2-40B4-BE49-F238E27FC236}">
                <a16:creationId xmlns:a16="http://schemas.microsoft.com/office/drawing/2014/main" id="{C8C42D8D-CCEE-4A31-6B6F-39B43C971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4882" y="3714749"/>
            <a:ext cx="3472644" cy="2607090"/>
          </a:xfrm>
          <a:prstGeom prst="rect">
            <a:avLst/>
          </a:prstGeom>
        </p:spPr>
      </p:pic>
      <p:pic>
        <p:nvPicPr>
          <p:cNvPr id="14" name="Picture 13" descr="A screenshot of a graph&#10;&#10;AI-generated content may be incorrect.">
            <a:extLst>
              <a:ext uri="{FF2B5EF4-FFF2-40B4-BE49-F238E27FC236}">
                <a16:creationId xmlns:a16="http://schemas.microsoft.com/office/drawing/2014/main" id="{BC09554D-CB64-3909-2CA3-DE7D3CC314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7526" y="3718044"/>
            <a:ext cx="3468255" cy="260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4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AF9811A-0012-2F31-8C95-B39AA12937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Don’t worry guys the fun has only just begun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202F519D-DCE7-52C9-B151-A70D5A092F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can you tell I am excited and there are very cool things underway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CA5F9-F941-28A0-A6FA-892B555A4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>
                <a:solidFill>
                  <a:schemeClr val="bg1"/>
                </a:solidFill>
              </a:rPr>
              <a:t>5/6/25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178F24-AEC4-0473-BD4B-3FB0BAF2B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11A7A-0B91-A906-0F00-47A024E01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0" name="Picture 9" descr="A baby sitting on the floor with a computer&#10;&#10;AI-generated content may be incorrect.">
            <a:extLst>
              <a:ext uri="{FF2B5EF4-FFF2-40B4-BE49-F238E27FC236}">
                <a16:creationId xmlns:a16="http://schemas.microsoft.com/office/drawing/2014/main" id="{5C6927E3-0CAB-F55A-9627-67E0F8DBE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679" y="11140"/>
            <a:ext cx="6559840" cy="683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7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0C2D4-1B15-8DC8-19B2-0FBC0BE87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for CAT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803CA-A4AF-8854-0681-82E98E601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7237927" cy="4351338"/>
          </a:xfrm>
        </p:spPr>
        <p:txBody>
          <a:bodyPr>
            <a:normAutofit/>
          </a:bodyPr>
          <a:lstStyle/>
          <a:p>
            <a:r>
              <a:rPr lang="en-US" sz="1800" dirty="0"/>
              <a:t>Reinterpretation material packet presentation will be given by Gianfranco</a:t>
            </a:r>
          </a:p>
          <a:p>
            <a:r>
              <a:rPr lang="en-US" sz="1800" dirty="0"/>
              <a:t>I will be touching on issues with software installation/Combine installation </a:t>
            </a:r>
            <a:r>
              <a:rPr lang="en-US" sz="1800" dirty="0">
                <a:hlinkClick r:id="rId2"/>
              </a:rPr>
              <a:t>instructions</a:t>
            </a:r>
            <a:r>
              <a:rPr lang="en-US" sz="1800" dirty="0"/>
              <a:t>, etc.</a:t>
            </a:r>
          </a:p>
          <a:p>
            <a:pPr lvl="1"/>
            <a:r>
              <a:rPr lang="en-US" sz="1600" dirty="0"/>
              <a:t>combine installations (in particular) don’t work out of the box</a:t>
            </a:r>
          </a:p>
          <a:p>
            <a:r>
              <a:rPr lang="en-US" sz="1800" dirty="0"/>
              <a:t>Ran through ZH data card workflow to ensure results were reproduceable</a:t>
            </a:r>
          </a:p>
          <a:p>
            <a:pPr lvl="1"/>
            <a:r>
              <a:rPr lang="en-US" sz="1600" dirty="0"/>
              <a:t>they weren’t</a:t>
            </a:r>
          </a:p>
          <a:p>
            <a:r>
              <a:rPr lang="en-US" sz="1800" dirty="0"/>
              <a:t>Working through streamlining software installation instructions and will be presenting solutions to all issues: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Combine installation for non CMS-users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 err="1"/>
              <a:t>gcc</a:t>
            </a:r>
            <a:r>
              <a:rPr lang="en-US" sz="1400" dirty="0"/>
              <a:t> vs. clang. a nightmare for any macOS user.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 err="1"/>
              <a:t>Dockerfile</a:t>
            </a:r>
            <a:r>
              <a:rPr lang="en-US" sz="1400" dirty="0"/>
              <a:t> for SUEP HEPMC generator also does not work</a:t>
            </a:r>
          </a:p>
          <a:p>
            <a:pPr lvl="2"/>
            <a:r>
              <a:rPr lang="en-US" sz="1000" dirty="0"/>
              <a:t>obviously not a CAT issue but we’re working on 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C15E9-8B2D-37B5-A2B0-563413A6E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29E17-AC93-5926-0FF7-444DBBEFD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5E64AF-7B69-D0FE-94A8-7D02779F4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167AC652-8FA5-E985-B9B5-BE14C5192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133" y="3373160"/>
            <a:ext cx="3078647" cy="983709"/>
          </a:xfrm>
          <a:prstGeom prst="rect">
            <a:avLst/>
          </a:pr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838BF10-1B08-E004-0502-5AAC4B9A6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3133" y="4491890"/>
            <a:ext cx="3093967" cy="1630983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0094DE9-A709-13D3-E9D8-AB5203DCE8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9560" y="1194946"/>
            <a:ext cx="4157540" cy="205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771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AB090-462A-7A92-1CA3-FBDD7694F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Updated </a:t>
            </a:r>
            <a:r>
              <a:rPr lang="en-US" dirty="0" err="1"/>
              <a:t>Delphes</a:t>
            </a:r>
            <a:r>
              <a:rPr lang="en-US" dirty="0"/>
              <a:t>/CMSSW Comparisons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9457C-3F22-E898-0E5E-8F9130F71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8FA1B-1F19-137D-3C3A-BB71A05F2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CF5AA-709B-9459-4388-B41B225E9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7FB191-F1A8-1A13-FEE5-236E5A462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5" y="1569741"/>
            <a:ext cx="4016590" cy="40165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81B0DD-B207-2FEE-90EF-446A566B1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2995" y="1569740"/>
            <a:ext cx="4016591" cy="40165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4EB327-A7F1-EED8-E4E7-85E5BB1130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9585" y="1569740"/>
            <a:ext cx="4016591" cy="401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41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number of numbers and a number of text&#10;&#10;AI-generated content may be incorrect.">
            <a:extLst>
              <a:ext uri="{FF2B5EF4-FFF2-40B4-BE49-F238E27FC236}">
                <a16:creationId xmlns:a16="http://schemas.microsoft.com/office/drawing/2014/main" id="{09DA92D2-42B5-F87B-D616-3324622D4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126" y="1409799"/>
            <a:ext cx="2631374" cy="1964036"/>
          </a:xfrm>
          <a:prstGeom prst="rect">
            <a:avLst/>
          </a:prstGeom>
        </p:spPr>
      </p:pic>
      <p:pic>
        <p:nvPicPr>
          <p:cNvPr id="14" name="Content Placeholder 11" descr="A graph of a number of numbers and a line&#10;&#10;AI-generated content may be incorrect.">
            <a:extLst>
              <a:ext uri="{FF2B5EF4-FFF2-40B4-BE49-F238E27FC236}">
                <a16:creationId xmlns:a16="http://schemas.microsoft.com/office/drawing/2014/main" id="{32112CDB-CC5C-0CAD-936C-32A75D0F0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206" y="1395017"/>
            <a:ext cx="2631374" cy="1962657"/>
          </a:xfrm>
          <a:prstGeom prst="rect">
            <a:avLst/>
          </a:prstGeom>
        </p:spPr>
      </p:pic>
      <p:pic>
        <p:nvPicPr>
          <p:cNvPr id="15" name="Picture 14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E663BA65-77D3-6C2C-5006-C85F3C21CD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1166" y="1395017"/>
            <a:ext cx="2613262" cy="1962657"/>
          </a:xfrm>
          <a:prstGeom prst="rect">
            <a:avLst/>
          </a:prstGeom>
        </p:spPr>
      </p:pic>
      <p:pic>
        <p:nvPicPr>
          <p:cNvPr id="16" name="Picture 15" descr="A graph of a number of numbers and a line&#10;&#10;AI-generated content may be incorrect.">
            <a:extLst>
              <a:ext uri="{FF2B5EF4-FFF2-40B4-BE49-F238E27FC236}">
                <a16:creationId xmlns:a16="http://schemas.microsoft.com/office/drawing/2014/main" id="{E6CEC6EF-840D-ABA1-E248-A76AADC175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600" y="3539331"/>
            <a:ext cx="2576699" cy="1945889"/>
          </a:xfrm>
          <a:prstGeom prst="rect">
            <a:avLst/>
          </a:prstGeom>
        </p:spPr>
      </p:pic>
      <p:pic>
        <p:nvPicPr>
          <p:cNvPr id="17" name="Picture 16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3758C851-E5D1-25B3-2C46-0302E5CCAF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4687" y="3539331"/>
            <a:ext cx="2608893" cy="1945889"/>
          </a:xfrm>
          <a:prstGeom prst="rect">
            <a:avLst/>
          </a:prstGeom>
        </p:spPr>
      </p:pic>
      <p:pic>
        <p:nvPicPr>
          <p:cNvPr id="18" name="Picture 17" descr="A graph of a number of numbers and a line&#10;&#10;AI-generated content may be incorrect.">
            <a:extLst>
              <a:ext uri="{FF2B5EF4-FFF2-40B4-BE49-F238E27FC236}">
                <a16:creationId xmlns:a16="http://schemas.microsoft.com/office/drawing/2014/main" id="{0617B996-C98E-2273-C6E1-72E6F5A0C3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1166" y="3539331"/>
            <a:ext cx="2601686" cy="19458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D0B6C8-6227-206F-1C73-07464D5D1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 mismodeling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41C7C-367C-0ED4-FB85-B511AE31B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86" y="1411178"/>
            <a:ext cx="3931014" cy="4182269"/>
          </a:xfrm>
        </p:spPr>
        <p:txBody>
          <a:bodyPr>
            <a:normAutofit/>
          </a:bodyPr>
          <a:lstStyle/>
          <a:p>
            <a:r>
              <a:rPr lang="en-US" sz="1600" dirty="0"/>
              <a:t>Top plots: MET distribution for the same decay modes with different mass and temperature (CMSSW)</a:t>
            </a:r>
          </a:p>
          <a:p>
            <a:r>
              <a:rPr lang="en-US" sz="1600" dirty="0"/>
              <a:t>Bottom plots: MET distribution for the same decay modes with different mass and temperature (</a:t>
            </a:r>
            <a:r>
              <a:rPr lang="en-US" sz="1600" dirty="0" err="1"/>
              <a:t>Delphes</a:t>
            </a:r>
            <a:r>
              <a:rPr lang="en-US" sz="1600" dirty="0"/>
              <a:t>)</a:t>
            </a:r>
          </a:p>
          <a:p>
            <a:r>
              <a:rPr lang="en-US" sz="1600" dirty="0"/>
              <a:t>Generic_7_7 and Leptonic_7_7 are severely problematic</a:t>
            </a:r>
          </a:p>
          <a:p>
            <a:r>
              <a:rPr lang="en-US" sz="1600" dirty="0"/>
              <a:t>No pileup simulated in </a:t>
            </a:r>
            <a:r>
              <a:rPr lang="en-US" sz="1600" dirty="0" err="1"/>
              <a:t>Delphes</a:t>
            </a:r>
            <a:r>
              <a:rPr lang="en-US" sz="1600" dirty="0"/>
              <a:t>, which means MET modeling will be way ‘cleaner’ than CMSSW</a:t>
            </a:r>
          </a:p>
          <a:p>
            <a:r>
              <a:rPr lang="en-US" sz="1600" dirty="0"/>
              <a:t>Expect this to vary across years because of the COM energy and integrated luminosity of the detector increasing → more pileup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1AA01-76D5-D61A-3451-9BCF0133D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8BFFE-A18E-B013-0C3A-B302C1877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399B7-9778-5800-49FA-2A27CBFA8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78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53E03-9D8A-5CBB-1AE9-101DEEED8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to smear MET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05875-77AA-0758-94B3-0FE7D1765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C42CB-6E71-F7E6-6FE4-E7884136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78F84-5214-177B-B02A-9D17F6940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60455A5F-A563-6AA0-933D-1C6140D8DF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4699" y="1247640"/>
                <a:ext cx="3928056" cy="492852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sz="1400" dirty="0"/>
                  <a:t>In awe of Gianfranco’s genius, honestly.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sz="1400" dirty="0"/>
                  <a:t>Determine the relative resolution of the MET distributions in </a:t>
                </a:r>
                <a:r>
                  <a:rPr lang="en-US" sz="1400" dirty="0" err="1"/>
                  <a:t>Delphes</a:t>
                </a:r>
                <a:r>
                  <a:rPr lang="en-US" sz="1400" dirty="0"/>
                  <a:t> and CMSSW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𝑀𝐸𝑇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𝑅𝑒𝑐𝑜</m:t>
                            </m:r>
                          </m:sup>
                        </m:sSub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𝑀𝐸𝑇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𝐺𝑒𝑛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𝑀𝐸𝑇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𝐺𝑒𝑛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400" dirty="0"/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𝑀𝐸𝑇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𝑅𝑒𝑐𝑜</m:t>
                            </m:r>
                          </m:sup>
                        </m:sSub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𝑀𝐸𝑇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𝐺𝑒𝑛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𝑀𝐸𝑇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𝐺𝑒𝑛</m:t>
                            </m:r>
                          </m:sup>
                        </m:sSubSup>
                      </m:den>
                    </m:f>
                  </m:oMath>
                </a14:m>
                <a:endParaRPr lang="en-US" sz="1400" dirty="0"/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sz="1400" dirty="0"/>
                  <a:t>(Assume the distributions are Gaussian) Find the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400" dirty="0"/>
                  <a:t>) of the distributions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latin typeface="Cambria Math" panose="02040503050406030204" pitchFamily="18" charset="0"/>
                              </a:rPr>
                              <m:t>Χ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en-US" sz="1400" dirty="0"/>
                  <a:t> &amp;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latin typeface="Cambria Math" panose="02040503050406030204" pitchFamily="18" charset="0"/>
                              </a:rPr>
                              <m:t>Χ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e>
                    </m:d>
                    <m:r>
                      <a:rPr lang="en-US" sz="140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US" sz="1400" dirty="0"/>
              </a:p>
              <a:p>
                <a:pPr marL="457200" indent="-457200">
                  <a:buFont typeface="+mj-lt"/>
                  <a:buAutoNum type="arabicPeriod" startAt="3"/>
                </a:pPr>
                <a:r>
                  <a:rPr lang="en-US" sz="1400" dirty="0"/>
                  <a:t>Determine the appropriate scale factor required to smear the </a:t>
                </a:r>
                <a:r>
                  <a:rPr lang="en-US" sz="1400" dirty="0" err="1"/>
                  <a:t>Delphes</a:t>
                </a:r>
                <a:r>
                  <a:rPr lang="en-US" sz="1400" dirty="0"/>
                  <a:t> distribution</a:t>
                </a:r>
              </a:p>
              <a:p>
                <a:pPr marL="457200" indent="-457200">
                  <a:buFont typeface="+mj-lt"/>
                  <a:buAutoNum type="arabicPeriod" startAt="3"/>
                </a:pPr>
                <a:endParaRPr lang="en-US" sz="1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𝑠𝑚𝑒𝑎𝑟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 panose="02040503050406030204" pitchFamily="18" charset="0"/>
                                </a:rPr>
                                <m:t>Χ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e>
                      </m:d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400" i="1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 panose="02040503050406030204" pitchFamily="18" charset="0"/>
                                </a:rPr>
                                <m:t>Χ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𝑠𝑚𝑒𝑎𝑟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⌊"/>
                              <m:endChr m:val="⌋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latin typeface="Cambria Math" panose="02040503050406030204" pitchFamily="18" charset="0"/>
                                        </a:rPr>
                                        <m:t>Χ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latin typeface="Cambria Math" panose="02040503050406030204" pitchFamily="18" charset="0"/>
                                    </a:rPr>
                                    <m:t>Χ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457200" indent="-457200">
                  <a:buFont typeface="+mj-lt"/>
                  <a:buAutoNum type="arabicPeriod" startAt="4"/>
                </a:pPr>
                <a:r>
                  <a:rPr lang="en-US" sz="1400" dirty="0"/>
                  <a:t>Throw a gaussian with (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latin typeface="Cambria Math" panose="02040503050406030204" pitchFamily="18" charset="0"/>
                              </a:rPr>
                              <m:t>Χ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𝑠𝑚𝑒𝑎𝑟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>
                                <a:latin typeface="Cambria Math" panose="02040503050406030204" pitchFamily="18" charset="0"/>
                              </a:rPr>
                              <m:t>Χ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𝑠𝑚𝑒𝑎𝑟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400" dirty="0"/>
                  <a:t>) and scale</a:t>
                </a:r>
              </a:p>
              <a:p>
                <a:pPr marL="0" indent="0">
                  <a:buNone/>
                </a:pPr>
                <a:r>
                  <a:rPr lang="en-US" sz="1400" dirty="0"/>
                  <a:t>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𝑀𝐸𝑇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𝑅𝑒𝑐𝑜</m:t>
                        </m:r>
                      </m:sup>
                    </m:sSubSup>
                  </m:oMath>
                </a14:m>
                <a:r>
                  <a:rPr lang="en-US" sz="1400" dirty="0"/>
                  <a:t> only if the gaussian is positive</a:t>
                </a:r>
              </a:p>
              <a:p>
                <a:pPr lvl="1"/>
                <a:r>
                  <a:rPr lang="en-US" sz="1000" dirty="0"/>
                  <a:t>gauss. &gt; 0 worked the best</a:t>
                </a:r>
              </a:p>
            </p:txBody>
          </p:sp>
        </mc:Choice>
        <mc:Fallback xmlns="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60455A5F-A563-6AA0-933D-1C6140D8DF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4699" y="1247640"/>
                <a:ext cx="3928056" cy="4928528"/>
              </a:xfrm>
              <a:blipFill>
                <a:blip r:embed="rId2"/>
                <a:stretch>
                  <a:fillRect l="-645" t="-10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Content Placeholder 9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9F327095-063B-CD8E-1698-27B1D007F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147" y="1895146"/>
            <a:ext cx="3467100" cy="3328998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74539A8A-8485-687D-F00D-219D224775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t="11415" r="4883" b="4861"/>
          <a:stretch/>
        </p:blipFill>
        <p:spPr bwMode="auto">
          <a:xfrm>
            <a:off x="8398638" y="1895146"/>
            <a:ext cx="3610551" cy="33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578AF2-D8EE-4709-29C9-A612D17E6715}"/>
              </a:ext>
            </a:extLst>
          </p:cNvPr>
          <p:cNvSpPr txBox="1"/>
          <p:nvPr/>
        </p:nvSpPr>
        <p:spPr>
          <a:xfrm>
            <a:off x="-1" y="2883752"/>
            <a:ext cx="12192001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decided to ditch and not do this because…</a:t>
            </a:r>
          </a:p>
        </p:txBody>
      </p:sp>
      <p:pic>
        <p:nvPicPr>
          <p:cNvPr id="16" name="Picture 15" descr="A screenshot of a phone&#10;&#10;AI-generated content may be incorrect.">
            <a:extLst>
              <a:ext uri="{FF2B5EF4-FFF2-40B4-BE49-F238E27FC236}">
                <a16:creationId xmlns:a16="http://schemas.microsoft.com/office/drawing/2014/main" id="{8FE71F9F-850B-DC41-9B82-F742605E7D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099" y="1892560"/>
            <a:ext cx="9275196" cy="307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19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8413A-D57F-2DDC-4500-99567709B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 Full ABCD Region Fit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A61AB-5486-80A9-578A-B150BAB91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E0C82-F8A0-3404-D0A5-4AB1569F3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15BBF-0981-1E71-C5C4-C5546A6EB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8</a:t>
            </a:fld>
            <a:endParaRPr lang="en-US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C506F06C-C57C-BEFF-CDD7-8D50FE0AF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99" y="1986598"/>
            <a:ext cx="3171891" cy="237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9B694190-872E-DD0A-15FD-FAF7BCDA3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99" y="4460779"/>
            <a:ext cx="3171892" cy="237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DFBF843-F0EA-3413-29A8-E795E31C36CD}"/>
              </a:ext>
            </a:extLst>
          </p:cNvPr>
          <p:cNvSpPr txBox="1"/>
          <p:nvPr/>
        </p:nvSpPr>
        <p:spPr>
          <a:xfrm>
            <a:off x="-1909" y="1123526"/>
            <a:ext cx="12192001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it’s so </a:t>
            </a:r>
            <a:r>
              <a:rPr lang="en-US" sz="4800" dirty="0" err="1">
                <a:solidFill>
                  <a:schemeClr val="bg1"/>
                </a:solidFill>
              </a:rPr>
              <a:t>fcking</a:t>
            </a:r>
            <a:r>
              <a:rPr lang="en-US" sz="4800" dirty="0">
                <a:solidFill>
                  <a:schemeClr val="bg1"/>
                </a:solidFill>
              </a:rPr>
              <a:t> beautiful </a:t>
            </a:r>
            <a:r>
              <a:rPr lang="en-US" sz="4800" dirty="0" err="1">
                <a:solidFill>
                  <a:schemeClr val="bg1"/>
                </a:solidFill>
              </a:rPr>
              <a:t>i</a:t>
            </a:r>
            <a:r>
              <a:rPr lang="en-US" sz="4800" dirty="0">
                <a:solidFill>
                  <a:schemeClr val="bg1"/>
                </a:solidFill>
              </a:rPr>
              <a:t> could cry</a:t>
            </a:r>
          </a:p>
        </p:txBody>
      </p:sp>
      <p:pic>
        <p:nvPicPr>
          <p:cNvPr id="5128" name="Picture 8">
            <a:extLst>
              <a:ext uri="{FF2B5EF4-FFF2-40B4-BE49-F238E27FC236}">
                <a16:creationId xmlns:a16="http://schemas.microsoft.com/office/drawing/2014/main" id="{33D3B3AA-3E71-71B3-16B5-8BF168F31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130" y="1986598"/>
            <a:ext cx="3171891" cy="237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id="{00FC0284-A8F1-D15D-1EDF-A2AE0D5AA2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130" y="4365516"/>
            <a:ext cx="3171891" cy="237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appy Cat Happy Happy Cat Sticker – Happy cat Happy happy cat Happy happy  happy cat – discover and share GIFs | Grappige dierenfoto's, Grappige  videos, Meme">
            <a:extLst>
              <a:ext uri="{FF2B5EF4-FFF2-40B4-BE49-F238E27FC236}">
                <a16:creationId xmlns:a16="http://schemas.microsoft.com/office/drawing/2014/main" id="{9E29474E-FF4B-1BEF-26F6-E9B0F31615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9"/>
          <a:stretch/>
        </p:blipFill>
        <p:spPr bwMode="auto">
          <a:xfrm>
            <a:off x="9446891" y="2376692"/>
            <a:ext cx="2681114" cy="325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appy Cat Happy Happy Cat Sticker – Happy cat Happy happy cat Happy happy  happy cat – discover and share GIFs | Grappige dierenfoto's, Grappige  videos, Meme">
            <a:extLst>
              <a:ext uri="{FF2B5EF4-FFF2-40B4-BE49-F238E27FC236}">
                <a16:creationId xmlns:a16="http://schemas.microsoft.com/office/drawing/2014/main" id="{5CBF3D45-01A4-6EB6-16D7-5C7960AC92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9"/>
          <a:stretch/>
        </p:blipFill>
        <p:spPr bwMode="auto">
          <a:xfrm>
            <a:off x="0" y="2376692"/>
            <a:ext cx="2681114" cy="325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66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E375C-42B5-6A03-B182-BCA009D3F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Completed basically everything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9450B-A0FE-D236-F5CD-08A9A4A67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DONE WITH THE ANALYZER !!!!!!!!!!!!!!!!!!!!!!!!!!!!!!!!!!!!!!!</a:t>
            </a:r>
          </a:p>
          <a:p>
            <a:pPr lvl="1"/>
            <a:r>
              <a:rPr lang="en-US" sz="1600" dirty="0"/>
              <a:t>totally not jinxing it at all</a:t>
            </a:r>
          </a:p>
          <a:p>
            <a:pPr lvl="1"/>
            <a:r>
              <a:rPr lang="en-US" sz="1600" dirty="0"/>
              <a:t>end of an era</a:t>
            </a:r>
          </a:p>
          <a:p>
            <a:r>
              <a:rPr lang="en-US" sz="1800" dirty="0"/>
              <a:t>Checked signal yields and predictions with the tuned nominal </a:t>
            </a:r>
            <a:r>
              <a:rPr lang="en-US" sz="1800" dirty="0" err="1"/>
              <a:t>Delphes</a:t>
            </a:r>
            <a:r>
              <a:rPr lang="en-US" sz="1800" dirty="0"/>
              <a:t> VH card</a:t>
            </a:r>
          </a:p>
          <a:p>
            <a:pPr lvl="1"/>
            <a:r>
              <a:rPr lang="en-US" sz="1600" dirty="0"/>
              <a:t>and they look absolutely stunning</a:t>
            </a:r>
          </a:p>
          <a:p>
            <a:r>
              <a:rPr lang="en-US" sz="1800" dirty="0"/>
              <a:t>Looked at upper limits from Combine fits</a:t>
            </a:r>
          </a:p>
          <a:p>
            <a:pPr lvl="1"/>
            <a:r>
              <a:rPr lang="en-US" sz="1600" dirty="0"/>
              <a:t>within 30% agreement</a:t>
            </a:r>
          </a:p>
          <a:p>
            <a:pPr lvl="1"/>
            <a:r>
              <a:rPr lang="en-US" sz="1600" dirty="0"/>
              <a:t>random track dropping → 20% agreement</a:t>
            </a:r>
          </a:p>
          <a:p>
            <a:pPr lvl="2"/>
            <a:r>
              <a:rPr lang="en-US" sz="1200" dirty="0"/>
              <a:t>either going to keep this because it works or strategically approach this</a:t>
            </a:r>
          </a:p>
          <a:p>
            <a:r>
              <a:rPr lang="en-US" sz="1800" dirty="0"/>
              <a:t>Literally jumping for joy. But still a tad too close to call.</a:t>
            </a:r>
          </a:p>
          <a:p>
            <a:r>
              <a:rPr lang="en-US" sz="1800" dirty="0"/>
              <a:t>WH and ZH Reinterpretation materials: complete.</a:t>
            </a:r>
          </a:p>
          <a:p>
            <a:r>
              <a:rPr lang="en-US" sz="1800" dirty="0"/>
              <a:t>Will begin doing this process all over again for VH</a:t>
            </a:r>
          </a:p>
          <a:p>
            <a:pPr lvl="1"/>
            <a:r>
              <a:rPr lang="en-US" sz="1400" dirty="0"/>
              <a:t>except all of the heavy lifting is done.</a:t>
            </a:r>
          </a:p>
          <a:p>
            <a:pPr lvl="1"/>
            <a:r>
              <a:rPr lang="en-US" sz="1400" dirty="0"/>
              <a:t>just have to analyze combine limits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E5C3F-6387-AB28-3907-2B5CB9CB5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5343A-542C-5848-A15A-843DC8E94EA5}" type="datetime1">
              <a:rPr lang="en-US" smtClean="0"/>
              <a:t>5/6/25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70635-5345-9A1D-17C2-10E8247C2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CBBC9-0BF1-F782-5B1F-F57BAE5E0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0B743C-EEA5-1A87-4C99-0C48EAC0E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668" y="5467997"/>
            <a:ext cx="10831132" cy="50731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6F27BC-4EDD-4015-ADCB-348C1A9966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8" r="5490" b="8115"/>
          <a:stretch/>
        </p:blipFill>
        <p:spPr>
          <a:xfrm>
            <a:off x="9034236" y="1136346"/>
            <a:ext cx="2962727" cy="3683198"/>
          </a:xfrm>
          <a:prstGeom prst="rect">
            <a:avLst/>
          </a:prstGeom>
        </p:spPr>
      </p:pic>
      <p:pic>
        <p:nvPicPr>
          <p:cNvPr id="9" name="Picture 8" descr="A close up of a text&#10;&#10;AI-generated content may be incorrect.">
            <a:extLst>
              <a:ext uri="{FF2B5EF4-FFF2-40B4-BE49-F238E27FC236}">
                <a16:creationId xmlns:a16="http://schemas.microsoft.com/office/drawing/2014/main" id="{3BBFD64B-95FA-6B45-CD6E-F81F91DF9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7765" y="1589387"/>
            <a:ext cx="1686211" cy="40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2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770</Words>
  <Application>Microsoft Macintosh PowerPoint</Application>
  <PresentationFormat>Widescreen</PresentationFormat>
  <Paragraphs>139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Aptos Display</vt:lpstr>
      <vt:lpstr>Arial</vt:lpstr>
      <vt:lpstr>Cambria Math</vt:lpstr>
      <vt:lpstr>Office Theme</vt:lpstr>
      <vt:lpstr>1_Office Theme</vt:lpstr>
      <vt:lpstr>EXO-24-030: WH SUEP  Reinterpretation</vt:lpstr>
      <vt:lpstr>Starting with the fun stuff</vt:lpstr>
      <vt:lpstr>Don’t worry guys the fun has only just begun</vt:lpstr>
      <vt:lpstr>Preparing for CAT Meeting</vt:lpstr>
      <vt:lpstr>Updated Delphes/CMSSW Comparisons</vt:lpstr>
      <vt:lpstr>MET mismodeling</vt:lpstr>
      <vt:lpstr>Plans to smear MET model</vt:lpstr>
      <vt:lpstr>WH Full ABCD Region Fit</vt:lpstr>
      <vt:lpstr>Completed basically everything</vt:lpstr>
      <vt:lpstr>Backup</vt:lpstr>
      <vt:lpstr>SUEP Kinematic Comparison Shapes</vt:lpstr>
      <vt:lpstr>Cont.</vt:lpstr>
      <vt:lpstr>CMSSW Generic Decay MET Distributions</vt:lpstr>
      <vt:lpstr>CMSSW Hadronic Decay MET Distributions</vt:lpstr>
      <vt:lpstr>CMSSW Leptonic Decay MET Distributions</vt:lpstr>
      <vt:lpstr>CMSSW MET Distributions by Decay</vt:lpstr>
      <vt:lpstr>Delphes MET Distributions by Decay</vt:lpstr>
      <vt:lpstr>CMSSW MET Distributions by (mD, T)</vt:lpstr>
      <vt:lpstr>Delphes MET Distributions by (mD, T)</vt:lpstr>
      <vt:lpstr>2D Var Scans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Ryleigh Resendiz</dc:creator>
  <cp:lastModifiedBy>Ryleigh Resendiz</cp:lastModifiedBy>
  <cp:revision>25</cp:revision>
  <dcterms:created xsi:type="dcterms:W3CDTF">2025-05-04T11:27:19Z</dcterms:created>
  <dcterms:modified xsi:type="dcterms:W3CDTF">2025-05-06T13:33:07Z</dcterms:modified>
</cp:coreProperties>
</file>