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6"/>
  </p:notesMasterIdLst>
  <p:sldIdLst>
    <p:sldId id="944" r:id="rId5"/>
    <p:sldId id="955" r:id="rId6"/>
    <p:sldId id="957" r:id="rId7"/>
    <p:sldId id="1002" r:id="rId8"/>
    <p:sldId id="1003" r:id="rId9"/>
    <p:sldId id="1004" r:id="rId10"/>
    <p:sldId id="1005" r:id="rId11"/>
    <p:sldId id="1006" r:id="rId12"/>
    <p:sldId id="1007" r:id="rId13"/>
    <p:sldId id="945" r:id="rId14"/>
    <p:sldId id="1008" r:id="rId1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B4FE"/>
    <a:srgbClr val="E9EEF1"/>
    <a:srgbClr val="ED002D"/>
    <a:srgbClr val="000000"/>
    <a:srgbClr val="F09E18"/>
    <a:srgbClr val="0016A0"/>
    <a:srgbClr val="8E04FF"/>
    <a:srgbClr val="006DD0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015" autoAdjust="0"/>
    <p:restoredTop sz="94925" autoAdjust="0"/>
  </p:normalViewPr>
  <p:slideViewPr>
    <p:cSldViewPr snapToGrid="0">
      <p:cViewPr varScale="1">
        <p:scale>
          <a:sx n="108" d="100"/>
          <a:sy n="108" d="100"/>
        </p:scale>
        <p:origin x="92" y="1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4933189" y="4770560"/>
            <a:ext cx="2518215" cy="288543"/>
          </a:xfrm>
          <a:prstGeom prst="rect">
            <a:avLst/>
          </a:prstGeom>
          <a:noFill/>
        </p:spPr>
        <p:txBody>
          <a:bodyPr wrap="square" lIns="68580" tIns="34291" rIns="68580" bIns="34291">
            <a:spAutoFit/>
          </a:bodyPr>
          <a:lstStyle/>
          <a:p>
            <a:pPr algn="ctr"/>
            <a:r>
              <a:rPr lang="en-US" sz="1425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450C6DE9-88F9-17A2-36BA-677C14470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5036400" y="2216002"/>
            <a:ext cx="2311789" cy="26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670196"/>
          </a:xfrm>
        </p:spPr>
        <p:txBody>
          <a:bodyPr/>
          <a:lstStyle>
            <a:lvl1pPr marL="370313" indent="-342882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PIPPO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81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3451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5" y="130498"/>
            <a:ext cx="10959548" cy="936000"/>
          </a:xfrm>
        </p:spPr>
        <p:txBody>
          <a:bodyPr anchor="ctr"/>
          <a:lstStyle>
            <a:lvl1pPr algn="l">
              <a:defRPr sz="3451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8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121688"/>
            <a:ext cx="5389033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43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6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4" y="6272593"/>
            <a:ext cx="759739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05577" y="6306542"/>
            <a:ext cx="808080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90131" y="6236309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933355" y="6568995"/>
            <a:ext cx="991891" cy="173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5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525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13" indent="-34288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10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490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08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24" indent="-13715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6C72A8-1443-5B78-BC8F-8E49F7D9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A9A4CD-D58A-4971-4DCA-8DF0FF72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A2EB0-7439-6518-B41E-B55722792A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103F5-5495-6ACE-F79F-03AA36E6E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7751026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Translate in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enthalpy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Replace HTS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ReBCO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50%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Separate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magnet / by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training speed up at 1.9 K vs 4.5 K</a:t>
            </a:r>
          </a:p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HEP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magnets: 70% or more</a:t>
            </a:r>
          </a:p>
          <a:p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Jc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depends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state of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strain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028" lvl="1" indent="0">
              <a:buNone/>
            </a:pP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A0D4112-885D-B417-FA08-63E91BCD7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comments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B22BAC7-623F-5D1C-BF86-915065FD03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CEC9879-180C-593A-5561-AEA8C07E6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96AFEC4-B5FE-45E0-C1E8-77D67D18D2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446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333214" y="1857111"/>
            <a:ext cx="11515240" cy="2371459"/>
          </a:xfrm>
          <a:prstGeom prst="rect">
            <a:avLst/>
          </a:prstGeom>
        </p:spPr>
        <p:txBody>
          <a:bodyPr vert="horz" lIns="34291" rIns="34291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ome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notes about margins for FCC-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main dipoles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997862" y="4294553"/>
            <a:ext cx="2115194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Ezio Todesco</a:t>
            </a: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commonly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conceptual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ratio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short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1-loadline fraction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short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defined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certain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error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margin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F6E2DC6-40D4-09F6-3DBA-929B51F314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B562841-1B69-18E4-A5B6-A705142B0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984EB87-17E3-BDCD-1847-5305FEF923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DC30B38-B911-2E47-A3DB-2B49692247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01928"/>
              </p:ext>
            </p:extLst>
          </p:nvPr>
        </p:nvGraphicFramePr>
        <p:xfrm>
          <a:off x="5511752" y="2723827"/>
          <a:ext cx="6657977" cy="312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5533">
                  <a:extLst>
                    <a:ext uri="{9D8B030D-6E8A-4147-A177-3AD203B41FA5}">
                      <a16:colId xmlns:a16="http://schemas.microsoft.com/office/drawing/2014/main" val="2474425515"/>
                    </a:ext>
                  </a:extLst>
                </a:gridCol>
                <a:gridCol w="1697125">
                  <a:extLst>
                    <a:ext uri="{9D8B030D-6E8A-4147-A177-3AD203B41FA5}">
                      <a16:colId xmlns:a16="http://schemas.microsoft.com/office/drawing/2014/main" val="1145729620"/>
                    </a:ext>
                  </a:extLst>
                </a:gridCol>
                <a:gridCol w="1895319">
                  <a:extLst>
                    <a:ext uri="{9D8B030D-6E8A-4147-A177-3AD203B41FA5}">
                      <a16:colId xmlns:a16="http://schemas.microsoft.com/office/drawing/2014/main" val="14682907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Loadline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fraction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Loadline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709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 dipoles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0.86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0.14 (or 14%)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746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 dipoles 6.8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0.84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0.16 (or 16%)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543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MQXF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0.78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0.22 (or 22%)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869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MBXF (HL-LHC D1)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0.77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0.23 (or 23%)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6532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MBRD (HL-LHC D2)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0.68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0.32 (or 32%)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6456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MCBRD (HL-LHC CCT correctors)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0.47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0.53 (or 53%)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4909729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4B5A5DB5-3D7D-9ECA-1768-E0487ECA6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4" y="2952427"/>
            <a:ext cx="5347604" cy="302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419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F61EE9-63FB-DBEB-5A86-3FEFA7754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43294-3176-AD77-91EA-0DC2C9A46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 lnSpcReduction="10000"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 has no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has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advantage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 observable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</a:t>
            </a:r>
          </a:p>
          <a:p>
            <a:pPr lvl="1"/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short model magnet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reaching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36028" lvl="1" indent="0">
              <a:buNone/>
            </a:pP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90% of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36028" lvl="1" indent="0">
              <a:buNone/>
            </a:pP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success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short model magnet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36028" lvl="1" indent="0">
              <a:buNone/>
            </a:pP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80% and 90%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good, </a:t>
            </a:r>
          </a:p>
          <a:p>
            <a:pPr marL="336028" lvl="1" indent="0">
              <a:buNone/>
            </a:pP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…</a:t>
            </a:r>
          </a:p>
          <a:p>
            <a:pPr lvl="1"/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short model magnet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36028" lvl="1" indent="0">
              <a:buNone/>
            </a:pP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80%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good</a:t>
            </a:r>
          </a:p>
          <a:p>
            <a:pPr marL="27431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6E1048F-86AF-1D2D-A73B-374C462A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margin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DE6F8BB-FDBD-6ABB-45D8-05830173AB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77BA01A-D748-05F3-D00B-388F678415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EEE4562-AEE6-FB7D-5083-8BB018256D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1D665B-8A1D-6042-4547-2E8539B2E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772" y="1952046"/>
            <a:ext cx="7182157" cy="4069046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DEF4921A-B0C6-0B97-B20F-C1EECF6FD3AF}"/>
              </a:ext>
            </a:extLst>
          </p:cNvPr>
          <p:cNvSpPr/>
          <p:nvPr/>
        </p:nvSpPr>
        <p:spPr>
          <a:xfrm>
            <a:off x="8694550" y="4246773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1157439-2EB4-DDB5-58FD-ED4595E6E939}"/>
              </a:ext>
            </a:extLst>
          </p:cNvPr>
          <p:cNvSpPr/>
          <p:nvPr/>
        </p:nvSpPr>
        <p:spPr>
          <a:xfrm>
            <a:off x="8939939" y="4168743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46071B2-20AA-3F61-0BFC-BA98F74FA636}"/>
              </a:ext>
            </a:extLst>
          </p:cNvPr>
          <p:cNvSpPr/>
          <p:nvPr/>
        </p:nvSpPr>
        <p:spPr>
          <a:xfrm>
            <a:off x="9218909" y="4059717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70B5C21-ED0B-0B52-D0F8-D50DCB9A26E2}"/>
              </a:ext>
            </a:extLst>
          </p:cNvPr>
          <p:cNvSpPr/>
          <p:nvPr/>
        </p:nvSpPr>
        <p:spPr>
          <a:xfrm>
            <a:off x="9278041" y="4028451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454506A-6230-F1A7-4612-030339A3788B}"/>
              </a:ext>
            </a:extLst>
          </p:cNvPr>
          <p:cNvSpPr/>
          <p:nvPr/>
        </p:nvSpPr>
        <p:spPr>
          <a:xfrm>
            <a:off x="9315744" y="4005069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735F691-9E09-1D08-FAFD-33C9CDFEF676}"/>
              </a:ext>
            </a:extLst>
          </p:cNvPr>
          <p:cNvSpPr/>
          <p:nvPr/>
        </p:nvSpPr>
        <p:spPr>
          <a:xfrm>
            <a:off x="9334046" y="3997185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359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102CFD-F4D0-C8A3-CFF5-E9A4B9E56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34546-921E-1FD2-1796-43811ED8E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11570677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 has no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has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advantage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 observable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</a:t>
            </a:r>
          </a:p>
          <a:p>
            <a:pPr lvl="1"/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Obviously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not </a:t>
            </a:r>
          </a:p>
          <a:p>
            <a:pPr marL="336028" lvl="1" indent="0">
              <a:buNone/>
            </a:pP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reaching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surface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</a:p>
          <a:p>
            <a:pPr marL="336028" lvl="1" indent="0">
              <a:buNone/>
            </a:pP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intrisic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weakness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or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lack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028" lvl="1" indent="0">
              <a:buNone/>
            </a:pP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</a:p>
          <a:p>
            <a:pPr marL="336028" lvl="1" indent="0">
              <a:buNone/>
            </a:pP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experiencing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larger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028" lvl="1" indent="0">
              <a:buNone/>
            </a:pP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E65BBD0-8857-07DE-FC3F-B78D9F77C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margin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99C0D0C-DF68-3405-6355-87EFEC07C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387D9F7-B103-E4FD-8635-6CBC966337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B069D9C-4BA2-3542-A334-E752F1E39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30949A-17E5-A290-467A-05D7C8DE4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772" y="1952046"/>
            <a:ext cx="7182157" cy="4069046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A5A5E75B-BC4E-2818-0D97-A5B3CB0B2893}"/>
              </a:ext>
            </a:extLst>
          </p:cNvPr>
          <p:cNvSpPr/>
          <p:nvPr/>
        </p:nvSpPr>
        <p:spPr>
          <a:xfrm>
            <a:off x="8694550" y="4246773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7B474FD-E0AC-37F9-08B2-E040C21155BA}"/>
              </a:ext>
            </a:extLst>
          </p:cNvPr>
          <p:cNvSpPr/>
          <p:nvPr/>
        </p:nvSpPr>
        <p:spPr>
          <a:xfrm>
            <a:off x="8939939" y="4168743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34DBAE4-5B52-682F-5F79-43CDBED1F8E1}"/>
              </a:ext>
            </a:extLst>
          </p:cNvPr>
          <p:cNvSpPr/>
          <p:nvPr/>
        </p:nvSpPr>
        <p:spPr>
          <a:xfrm>
            <a:off x="9218909" y="4059717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ACBD1CF-907F-7178-804C-AFA8DC59C747}"/>
              </a:ext>
            </a:extLst>
          </p:cNvPr>
          <p:cNvSpPr/>
          <p:nvPr/>
        </p:nvSpPr>
        <p:spPr>
          <a:xfrm>
            <a:off x="9278041" y="4028451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011F1CF-2467-570F-E46E-7E83220010C7}"/>
              </a:ext>
            </a:extLst>
          </p:cNvPr>
          <p:cNvSpPr/>
          <p:nvPr/>
        </p:nvSpPr>
        <p:spPr>
          <a:xfrm>
            <a:off x="9315744" y="4005069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7B26C2F-9F60-0B70-9C01-872FD9192A7D}"/>
              </a:ext>
            </a:extLst>
          </p:cNvPr>
          <p:cNvSpPr/>
          <p:nvPr/>
        </p:nvSpPr>
        <p:spPr>
          <a:xfrm>
            <a:off x="9334046" y="3997185"/>
            <a:ext cx="61993" cy="7803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6116AD1-BBCE-2BE3-4E71-013AF6232121}"/>
              </a:ext>
            </a:extLst>
          </p:cNvPr>
          <p:cNvCxnSpPr/>
          <p:nvPr/>
        </p:nvCxnSpPr>
        <p:spPr>
          <a:xfrm>
            <a:off x="8260597" y="2952427"/>
            <a:ext cx="433953" cy="12163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6B47E3-89DB-76AD-31A8-A48B6E1DFB47}"/>
              </a:ext>
            </a:extLst>
          </p:cNvPr>
          <p:cNvSpPr txBox="1"/>
          <p:nvPr/>
        </p:nvSpPr>
        <p:spPr>
          <a:xfrm>
            <a:off x="7567809" y="2365641"/>
            <a:ext cx="894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Quenches</a:t>
            </a:r>
          </a:p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(training)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E1C18D1-C5AD-CDE5-513D-3BE87633B118}"/>
              </a:ext>
            </a:extLst>
          </p:cNvPr>
          <p:cNvCxnSpPr>
            <a:cxnSpLocks/>
          </p:cNvCxnSpPr>
          <p:nvPr/>
        </p:nvCxnSpPr>
        <p:spPr>
          <a:xfrm>
            <a:off x="8375676" y="2901450"/>
            <a:ext cx="564263" cy="12362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1F6CDC0-2731-665D-895D-D11177447FE9}"/>
              </a:ext>
            </a:extLst>
          </p:cNvPr>
          <p:cNvCxnSpPr>
            <a:cxnSpLocks/>
          </p:cNvCxnSpPr>
          <p:nvPr/>
        </p:nvCxnSpPr>
        <p:spPr>
          <a:xfrm>
            <a:off x="8458607" y="2746435"/>
            <a:ext cx="760302" cy="12976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492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46A09E-125D-7B40-DEB0-C4C1F213B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73A4D-4D21-FEC0-3F3C-A3BD21438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6691911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more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Unfortunately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an observable</a:t>
            </a: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Typically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one has 50%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more: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means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if one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strand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damaged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whole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go in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one</a:t>
            </a: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HEP magnets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usually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70%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36028" lvl="1" indent="0">
              <a:buNone/>
            </a:pP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0470BE5-4C6B-695F-EF51-CCAF5B0C3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margin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10AE80B-3BA5-4BF3-2CF5-9AC0AE5C7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ACB6D2F-9491-B1D4-22FC-407FB1DE2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767D9EC-BB1A-9B87-7985-0E975364F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8DBF01F-2323-E172-D060-6B4140E5A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2359" y="53452"/>
            <a:ext cx="3581139" cy="2028262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0FF879E9-AD0B-055E-78E5-43B226CE1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77202"/>
              </p:ext>
            </p:extLst>
          </p:nvPr>
        </p:nvGraphicFramePr>
        <p:xfrm>
          <a:off x="1390128" y="4090576"/>
          <a:ext cx="5299817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6039">
                  <a:extLst>
                    <a:ext uri="{9D8B030D-6E8A-4147-A177-3AD203B41FA5}">
                      <a16:colId xmlns:a16="http://schemas.microsoft.com/office/drawing/2014/main" val="2474425515"/>
                    </a:ext>
                  </a:extLst>
                </a:gridCol>
                <a:gridCol w="1362751">
                  <a:extLst>
                    <a:ext uri="{9D8B030D-6E8A-4147-A177-3AD203B41FA5}">
                      <a16:colId xmlns:a16="http://schemas.microsoft.com/office/drawing/2014/main" val="1145729620"/>
                    </a:ext>
                  </a:extLst>
                </a:gridCol>
                <a:gridCol w="1581027">
                  <a:extLst>
                    <a:ext uri="{9D8B030D-6E8A-4147-A177-3AD203B41FA5}">
                      <a16:colId xmlns:a16="http://schemas.microsoft.com/office/drawing/2014/main" val="14682907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Loadline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Current </a:t>
                      </a:r>
                    </a:p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709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 dipoles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0.14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0.43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746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 dipoles 6.8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0.16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0.46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543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MQXF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0.22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0.54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869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FCC-</a:t>
                      </a:r>
                      <a:r>
                        <a:rPr lang="en-US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hh</a:t>
                      </a:r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14 T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0.20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0.60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39568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F67D62C3-FD7A-5E00-405E-5141992BC6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2359" y="2193173"/>
            <a:ext cx="3642821" cy="20458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5879D5-F06B-6E2C-C912-580F2B84C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4065" y="4199090"/>
            <a:ext cx="3589433" cy="202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60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215CA-BF03-2703-D372-20CE8FD360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FE0E2-E625-0D21-3BF6-129BD02F6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7751026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sharing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minus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checked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&gt;2.6 K for 1.9 K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4.5 K</a:t>
            </a:r>
          </a:p>
          <a:p>
            <a:pPr lvl="1"/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 to have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possibility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variable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better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4.5 K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36028" lvl="1" indent="0">
              <a:buNone/>
            </a:pP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1AB42AA-A18B-3298-786F-DE02710CE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margin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614E1EF-B9A9-33BA-C12F-0A70AFD39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2C4648-7020-B0DC-DDBB-90DB7E89ED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04C60A2-85E2-3AF9-86F8-A184EC58A1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5996F133-B417-AF6D-8198-947B9843C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990716"/>
              </p:ext>
            </p:extLst>
          </p:nvPr>
        </p:nvGraphicFramePr>
        <p:xfrm>
          <a:off x="819595" y="3867422"/>
          <a:ext cx="6279035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976">
                  <a:extLst>
                    <a:ext uri="{9D8B030D-6E8A-4147-A177-3AD203B41FA5}">
                      <a16:colId xmlns:a16="http://schemas.microsoft.com/office/drawing/2014/main" val="2474425515"/>
                    </a:ext>
                  </a:extLst>
                </a:gridCol>
                <a:gridCol w="1243563">
                  <a:extLst>
                    <a:ext uri="{9D8B030D-6E8A-4147-A177-3AD203B41FA5}">
                      <a16:colId xmlns:a16="http://schemas.microsoft.com/office/drawing/2014/main" val="1145729620"/>
                    </a:ext>
                  </a:extLst>
                </a:gridCol>
                <a:gridCol w="1442748">
                  <a:extLst>
                    <a:ext uri="{9D8B030D-6E8A-4147-A177-3AD203B41FA5}">
                      <a16:colId xmlns:a16="http://schemas.microsoft.com/office/drawing/2014/main" val="1468290715"/>
                    </a:ext>
                  </a:extLst>
                </a:gridCol>
                <a:gridCol w="1442748">
                  <a:extLst>
                    <a:ext uri="{9D8B030D-6E8A-4147-A177-3AD203B41FA5}">
                      <a16:colId xmlns:a16="http://schemas.microsoft.com/office/drawing/2014/main" val="21497586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Loadline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Current </a:t>
                      </a:r>
                    </a:p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Temperature</a:t>
                      </a:r>
                    </a:p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709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 dipoles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0.14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0.43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1.4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746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 dipoles 6.8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0.16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0.46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1.5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543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MQXF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0.22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0.54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4.9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869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FCC-</a:t>
                      </a:r>
                      <a:r>
                        <a:rPr lang="en-US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hh</a:t>
                      </a:r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14 T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0.20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0.60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4.5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39568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4E9400A0-E399-A095-116C-D1815E1B3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4141" y="73972"/>
            <a:ext cx="3514812" cy="19903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2F9D77-712B-B903-4749-B01984FEC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9358" y="2039141"/>
            <a:ext cx="3951404" cy="22201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991FA8-0DFC-6249-B402-42DFC85962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7241" y="4228994"/>
            <a:ext cx="3521712" cy="199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13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0E4C7-4D23-298A-F7A2-53979E1A2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9AD9E-55A5-BDE1-BDCB-397B22D20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7751026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must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enough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accept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variable </a:t>
            </a:r>
            <a:r>
              <a:rPr lang="fr-CH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magnets 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cryogenic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system</a:t>
            </a:r>
          </a:p>
          <a:p>
            <a:pPr lvl="1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can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4.5 K</a:t>
            </a:r>
          </a:p>
          <a:p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translated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enthalpy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gives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local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losses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instantaneous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tolerated</a:t>
            </a:r>
            <a:r>
              <a:rPr lang="fr-CH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movements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CH" sz="2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36028" lvl="1" indent="0">
              <a:buNone/>
            </a:pP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CE58216-042D-2583-9B00-65EC4DB3B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margin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8D4B59A-D498-F96F-7E86-CB19F6E615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94F7B93-8C16-585D-364B-BC45F8ECBA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B53DA6D-DE09-B182-F648-664B0F626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C7021FF6-E16E-5F4F-ED71-693085236E7F}"/>
              </a:ext>
            </a:extLst>
          </p:cNvPr>
          <p:cNvGraphicFramePr>
            <a:graphicFrameLocks noGrp="1"/>
          </p:cNvGraphicFramePr>
          <p:nvPr/>
        </p:nvGraphicFramePr>
        <p:xfrm>
          <a:off x="819595" y="3867422"/>
          <a:ext cx="6279035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976">
                  <a:extLst>
                    <a:ext uri="{9D8B030D-6E8A-4147-A177-3AD203B41FA5}">
                      <a16:colId xmlns:a16="http://schemas.microsoft.com/office/drawing/2014/main" val="2474425515"/>
                    </a:ext>
                  </a:extLst>
                </a:gridCol>
                <a:gridCol w="1243563">
                  <a:extLst>
                    <a:ext uri="{9D8B030D-6E8A-4147-A177-3AD203B41FA5}">
                      <a16:colId xmlns:a16="http://schemas.microsoft.com/office/drawing/2014/main" val="1145729620"/>
                    </a:ext>
                  </a:extLst>
                </a:gridCol>
                <a:gridCol w="1442748">
                  <a:extLst>
                    <a:ext uri="{9D8B030D-6E8A-4147-A177-3AD203B41FA5}">
                      <a16:colId xmlns:a16="http://schemas.microsoft.com/office/drawing/2014/main" val="1468290715"/>
                    </a:ext>
                  </a:extLst>
                </a:gridCol>
                <a:gridCol w="1442748">
                  <a:extLst>
                    <a:ext uri="{9D8B030D-6E8A-4147-A177-3AD203B41FA5}">
                      <a16:colId xmlns:a16="http://schemas.microsoft.com/office/drawing/2014/main" val="21497586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Loadline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Current </a:t>
                      </a:r>
                    </a:p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Temperature</a:t>
                      </a:r>
                    </a:p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709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 dipoles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0.14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0.43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1.4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746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 dipoles 6.8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0.16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0.46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1.5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543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MQXF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0.22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0.54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4.9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869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FCC-</a:t>
                      </a:r>
                      <a:r>
                        <a:rPr lang="en-US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hh</a:t>
                      </a:r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14 T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0.20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0.60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4.5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39568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77CC616-D56F-7EC5-F0AA-DFC54C94C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4141" y="73972"/>
            <a:ext cx="3514812" cy="19903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3569DB-0F66-34E9-3972-39BDF1465B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9358" y="2039141"/>
            <a:ext cx="3951404" cy="22201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653BDF-1EE6-6942-29B9-4C88B0FDBC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7241" y="4228994"/>
            <a:ext cx="3521712" cy="199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51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A4A1A-1A38-04BE-9594-9329EB742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99456-97EE-45F4-3BF5-23931AFEB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23" y="1069145"/>
            <a:ext cx="7751026" cy="5029200"/>
          </a:xfrm>
        </p:spPr>
        <p:txBody>
          <a:bodyPr>
            <a:normAutofit/>
          </a:bodyPr>
          <a:lstStyle/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ReBCO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0.80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gets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twice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larger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to 10 K)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Nb</a:t>
            </a:r>
            <a:r>
              <a:rPr lang="fr-CH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Sn, but the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reduced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1/3 (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goes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down to 32%)</a:t>
            </a: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want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have the ~50%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for ~ 20 T short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(~ 30%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loadline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028" lvl="1" indent="0">
              <a:buNone/>
            </a:pPr>
            <a:endParaRPr lang="fr-CH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0429F-8C66-BEA6-CDE4-1ADC60997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56" y="247434"/>
            <a:ext cx="11376073" cy="70604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ReBCO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case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4F8F045-5D0C-AFE1-3E48-312A33A9E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EC9C62F-18AE-327F-EDB5-1933D0D838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</p:spPr>
        <p:txBody>
          <a:bodyPr/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2EE3A66-E893-DB74-A0CC-3031D23FA4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B24BEBF-9530-5D22-90E6-AC470AFC8E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225269"/>
              </p:ext>
            </p:extLst>
          </p:nvPr>
        </p:nvGraphicFramePr>
        <p:xfrm>
          <a:off x="913170" y="3159500"/>
          <a:ext cx="6279035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976">
                  <a:extLst>
                    <a:ext uri="{9D8B030D-6E8A-4147-A177-3AD203B41FA5}">
                      <a16:colId xmlns:a16="http://schemas.microsoft.com/office/drawing/2014/main" val="2474425515"/>
                    </a:ext>
                  </a:extLst>
                </a:gridCol>
                <a:gridCol w="1243563">
                  <a:extLst>
                    <a:ext uri="{9D8B030D-6E8A-4147-A177-3AD203B41FA5}">
                      <a16:colId xmlns:a16="http://schemas.microsoft.com/office/drawing/2014/main" val="1145729620"/>
                    </a:ext>
                  </a:extLst>
                </a:gridCol>
                <a:gridCol w="1442748">
                  <a:extLst>
                    <a:ext uri="{9D8B030D-6E8A-4147-A177-3AD203B41FA5}">
                      <a16:colId xmlns:a16="http://schemas.microsoft.com/office/drawing/2014/main" val="1468290715"/>
                    </a:ext>
                  </a:extLst>
                </a:gridCol>
                <a:gridCol w="1442748">
                  <a:extLst>
                    <a:ext uri="{9D8B030D-6E8A-4147-A177-3AD203B41FA5}">
                      <a16:colId xmlns:a16="http://schemas.microsoft.com/office/drawing/2014/main" val="21497586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Loadline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Current </a:t>
                      </a:r>
                    </a:p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Temperature</a:t>
                      </a:r>
                    </a:p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margin</a:t>
                      </a:r>
                      <a:endParaRPr lang="en-GB" b="0" dirty="0">
                        <a:solidFill>
                          <a:schemeClr val="tx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709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 dipoles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0.14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0.43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1.4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746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 dipoles 6.8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0.16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0.46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1.5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543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MQXF 7 TeV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0.22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0.54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4.9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869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FCC-</a:t>
                      </a:r>
                      <a:r>
                        <a:rPr lang="en-US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hh</a:t>
                      </a:r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14 T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0.20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0.60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4.5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39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FCC-</a:t>
                      </a:r>
                      <a:r>
                        <a:rPr lang="en-US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hh</a:t>
                      </a:r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14 T HTS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0.20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0.32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8.5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979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FCC-</a:t>
                      </a:r>
                      <a:r>
                        <a:rPr lang="en-US" dirty="0" err="1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hh</a:t>
                      </a:r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14 T HTS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0.30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0.47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17.5 K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275000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EEC26B42-BE4A-1FF5-9605-B8F7D3234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7562" y="3657600"/>
            <a:ext cx="4306619" cy="24407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6AF2187-D83C-2F6F-24E1-23B81D01168F}"/>
              </a:ext>
            </a:extLst>
          </p:cNvPr>
          <p:cNvSpPr txBox="1"/>
          <p:nvPr/>
        </p:nvSpPr>
        <p:spPr>
          <a:xfrm>
            <a:off x="8840741" y="3179246"/>
            <a:ext cx="2659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Thanks to M. Statera and G. Succi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FD11A61-7DF5-EF03-AC4F-D8C3B4268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6325" y="609494"/>
            <a:ext cx="4307376" cy="244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98814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13149</TotalTime>
  <Words>754</Words>
  <Application>Microsoft Office PowerPoint</Application>
  <PresentationFormat>Widescreen</PresentationFormat>
  <Paragraphs>193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Rockwell Light</vt:lpstr>
      <vt:lpstr>Times</vt:lpstr>
      <vt:lpstr>Times New Roman</vt:lpstr>
      <vt:lpstr>HFM(4-3)</vt:lpstr>
      <vt:lpstr>PowerPoint Presentation</vt:lpstr>
      <vt:lpstr>PowerPoint Presentation</vt:lpstr>
      <vt:lpstr>Loadline margin</vt:lpstr>
      <vt:lpstr>Loadline margin</vt:lpstr>
      <vt:lpstr>Loadline margin</vt:lpstr>
      <vt:lpstr>Current margin</vt:lpstr>
      <vt:lpstr>Temperature margin</vt:lpstr>
      <vt:lpstr>Temperature margin</vt:lpstr>
      <vt:lpstr>The ReBCO case</vt:lpstr>
      <vt:lpstr>PowerPoint Presentation</vt:lpstr>
      <vt:lpstr>Some comments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66</cp:revision>
  <cp:lastPrinted>2022-04-29T08:24:36Z</cp:lastPrinted>
  <dcterms:created xsi:type="dcterms:W3CDTF">2012-11-30T11:04:26Z</dcterms:created>
  <dcterms:modified xsi:type="dcterms:W3CDTF">2025-06-05T12:06:16Z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