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8" r:id="rId2"/>
    <p:sldId id="259" r:id="rId3"/>
    <p:sldId id="261" r:id="rId4"/>
    <p:sldId id="262" r:id="rId5"/>
    <p:sldId id="264" r:id="rId6"/>
    <p:sldId id="265" r:id="rId7"/>
    <p:sldId id="266" r:id="rId8"/>
    <p:sldId id="263" r:id="rId9"/>
    <p:sldId id="257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132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44424/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B2E6A4-1DE5-904D-8A76-69687CA92332}"/>
              </a:ext>
            </a:extLst>
          </p:cNvPr>
          <p:cNvSpPr txBox="1"/>
          <p:nvPr/>
        </p:nvSpPr>
        <p:spPr>
          <a:xfrm>
            <a:off x="1855130" y="773157"/>
            <a:ext cx="4572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/>
              <a:t>Some thoughts on Margins and Stability in Nb</a:t>
            </a:r>
            <a:r>
              <a:rPr lang="nl-NL" sz="1800" baseline="-25000"/>
              <a:t>3</a:t>
            </a:r>
            <a:r>
              <a:rPr lang="nl-NL" sz="1800"/>
              <a:t>Sn magnets</a:t>
            </a:r>
          </a:p>
          <a:p>
            <a:endParaRPr lang="nl-NL"/>
          </a:p>
          <a:p>
            <a:endParaRPr lang="nl-NL"/>
          </a:p>
          <a:p>
            <a:endParaRPr lang="nl-NL"/>
          </a:p>
          <a:p>
            <a:endParaRPr lang="nl-NL"/>
          </a:p>
          <a:p>
            <a:r>
              <a:rPr lang="nl-NL"/>
              <a:t>HFM forum – 4 June 2025</a:t>
            </a:r>
          </a:p>
          <a:p>
            <a:r>
              <a:rPr lang="nl-NL" sz="1800"/>
              <a:t>Gerard Willering (CERN)</a:t>
            </a:r>
          </a:p>
          <a:p>
            <a:endParaRPr lang="nl-NL" sz="18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09FD5F-048A-80E7-54AC-9668D1CE0554}"/>
              </a:ext>
            </a:extLst>
          </p:cNvPr>
          <p:cNvSpPr txBox="1"/>
          <p:nvPr/>
        </p:nvSpPr>
        <p:spPr>
          <a:xfrm>
            <a:off x="1855130" y="3358480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>
                <a:hlinkClick r:id="rId2"/>
              </a:rPr>
              <a:t>https://indico.cern.ch/event/1544424/</a:t>
            </a:r>
            <a:r>
              <a:rPr lang="en-GB" sz="1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0217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046EB-BBE0-DCC5-5085-07985030E9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560482-2499-573E-AC8D-0DF091D3E840}"/>
              </a:ext>
            </a:extLst>
          </p:cNvPr>
          <p:cNvSpPr txBox="1"/>
          <p:nvPr/>
        </p:nvSpPr>
        <p:spPr>
          <a:xfrm>
            <a:off x="321849" y="269860"/>
            <a:ext cx="4839786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/>
              <a:t>Some thoughts on Margins and Stability in Nb</a:t>
            </a:r>
            <a:r>
              <a:rPr lang="nl-NL" sz="1400" baseline="-25000"/>
              <a:t>3</a:t>
            </a:r>
            <a:r>
              <a:rPr lang="nl-NL" sz="1400"/>
              <a:t>Sn magnets</a:t>
            </a:r>
          </a:p>
          <a:p>
            <a:pPr marL="285750" indent="-285750">
              <a:buFontTx/>
              <a:buChar char="-"/>
            </a:pPr>
            <a:r>
              <a:rPr lang="nl-NL" sz="1400"/>
              <a:t>Non-uniform current distribution in Rutherford cables</a:t>
            </a:r>
          </a:p>
          <a:p>
            <a:pPr marL="742950" lvl="1" indent="-285750">
              <a:buFontTx/>
              <a:buChar char="-"/>
            </a:pPr>
            <a:r>
              <a:rPr lang="nl-NL" sz="1400"/>
              <a:t>Effect on margin</a:t>
            </a:r>
          </a:p>
          <a:p>
            <a:pPr marL="742950" lvl="1" indent="-285750">
              <a:buFontTx/>
              <a:buChar char="-"/>
            </a:pPr>
            <a:r>
              <a:rPr lang="nl-NL" sz="1400"/>
              <a:t>Effect on training performance</a:t>
            </a:r>
          </a:p>
          <a:p>
            <a:pPr marL="742950" lvl="1" indent="-285750">
              <a:buFontTx/>
              <a:buChar char="-"/>
            </a:pPr>
            <a:r>
              <a:rPr lang="nl-NL" sz="1400"/>
              <a:t>Effect on stability </a:t>
            </a:r>
          </a:p>
          <a:p>
            <a:pPr marL="742950" lvl="1" indent="-285750">
              <a:buFontTx/>
              <a:buChar char="-"/>
            </a:pPr>
            <a:r>
              <a:rPr lang="nl-NL" sz="1400"/>
              <a:t>4.5 K vs 1.9 K</a:t>
            </a:r>
          </a:p>
          <a:p>
            <a:pPr marL="742950" lvl="1" indent="-285750">
              <a:buFontTx/>
              <a:buChar char="-"/>
            </a:pPr>
            <a:endParaRPr lang="nl-NL" sz="1400"/>
          </a:p>
          <a:p>
            <a:pPr marL="742950" lvl="1" indent="-285750">
              <a:buFontTx/>
              <a:buChar char="-"/>
            </a:pPr>
            <a:endParaRPr lang="nl-NL" sz="1400"/>
          </a:p>
          <a:p>
            <a:pPr marL="285750" indent="-285750">
              <a:buFontTx/>
              <a:buChar char="-"/>
            </a:pPr>
            <a:endParaRPr lang="nl-NL" sz="1400"/>
          </a:p>
          <a:p>
            <a:endParaRPr lang="nl-NL" sz="1400"/>
          </a:p>
          <a:p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829188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94872-E703-4DB2-08D2-CE51F7747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A6EFCE-6858-C3A6-A2ED-B6B65EEBB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47" y="670773"/>
            <a:ext cx="3961255" cy="2000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94BAD7-9640-0C21-AAB8-6DA08A34A3AD}"/>
              </a:ext>
            </a:extLst>
          </p:cNvPr>
          <p:cNvSpPr txBox="1"/>
          <p:nvPr/>
        </p:nvSpPr>
        <p:spPr>
          <a:xfrm>
            <a:off x="177746" y="156417"/>
            <a:ext cx="6806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1800"/>
              <a:t>Non-uniform current distribution in Rutherford cables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5FF559-D352-66EF-9518-152B3616C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036" y="670773"/>
            <a:ext cx="3067330" cy="2000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244445-CC8A-AC0D-BDCF-523ABBD73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110" y="2671012"/>
            <a:ext cx="3560527" cy="20002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07F5DE2-B687-A91D-8ECF-00EC585B389E}"/>
              </a:ext>
            </a:extLst>
          </p:cNvPr>
          <p:cNvSpPr txBox="1"/>
          <p:nvPr/>
        </p:nvSpPr>
        <p:spPr>
          <a:xfrm>
            <a:off x="4210336" y="4035474"/>
            <a:ext cx="43443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 Keijzer et al., Modelling V-I measurements of Nb</a:t>
            </a:r>
            <a:r>
              <a:rPr lang="nl-NL" sz="900" b="1" baseline="-2500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nl-NL" sz="900" b="1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Accelerator Magnets with conductor degradation, Trans. Appl. Supercond., Vol. 32, No 6, Sept 2023</a:t>
            </a:r>
            <a:endParaRPr lang="en-GB" sz="900" b="1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B75FF4-FE82-A5F2-E8B4-DB5B7F0B1485}"/>
              </a:ext>
            </a:extLst>
          </p:cNvPr>
          <p:cNvSpPr txBox="1"/>
          <p:nvPr/>
        </p:nvSpPr>
        <p:spPr>
          <a:xfrm>
            <a:off x="4075206" y="2770062"/>
            <a:ext cx="50687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nl-NL" sz="1100"/>
              <a:t>For several models and prototype Nb</a:t>
            </a:r>
            <a:r>
              <a:rPr lang="nl-NL" sz="1100" baseline="-25000"/>
              <a:t>3</a:t>
            </a:r>
            <a:r>
              <a:rPr lang="nl-NL" sz="1100"/>
              <a:t>Sn magnets (11T and MQXF) measurements showed that local defects caused current redistribution.</a:t>
            </a:r>
          </a:p>
          <a:p>
            <a:pPr marL="171450" indent="-171450">
              <a:buFontTx/>
              <a:buChar char="-"/>
            </a:pPr>
            <a:r>
              <a:rPr lang="nl-NL" sz="1100"/>
              <a:t>At the defect zone, depending on several factors, the neighboring strands can locally reach high current density, up to current sharing conditions.</a:t>
            </a:r>
          </a:p>
          <a:p>
            <a:pPr marL="171450" indent="-171450">
              <a:buFontTx/>
              <a:buChar char="-"/>
            </a:pPr>
            <a:r>
              <a:rPr lang="nl-NL" sz="1100"/>
              <a:t>The current redistribution diffuses until far away from the defect zone, depending on interstrand contact resistance. 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428822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FEEC8-E4B3-88CE-CDB5-BDD6734BC1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356E4A-206A-D3CA-9B99-5B2570E1C180}"/>
              </a:ext>
            </a:extLst>
          </p:cNvPr>
          <p:cNvSpPr txBox="1"/>
          <p:nvPr/>
        </p:nvSpPr>
        <p:spPr>
          <a:xfrm>
            <a:off x="177746" y="156417"/>
            <a:ext cx="6806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/>
              <a:t>Non-uniform current distribution in Rutherford cables – </a:t>
            </a:r>
          </a:p>
          <a:p>
            <a:r>
              <a:rPr lang="nl-NL" sz="1800"/>
              <a:t>effect on margin and training performance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501847-81D7-3EB8-C6EE-0EA85CAA1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46" y="969089"/>
            <a:ext cx="2565454" cy="167296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DE15AE0-61EF-B2F7-9B1D-3DF71ACA3609}"/>
              </a:ext>
            </a:extLst>
          </p:cNvPr>
          <p:cNvCxnSpPr>
            <a:cxnSpLocks/>
          </p:cNvCxnSpPr>
          <p:nvPr/>
        </p:nvCxnSpPr>
        <p:spPr>
          <a:xfrm>
            <a:off x="2350630" y="1306970"/>
            <a:ext cx="0" cy="627154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CA3B9C5-358B-FAA1-B39C-64AECD25A9FD}"/>
              </a:ext>
            </a:extLst>
          </p:cNvPr>
          <p:cNvSpPr txBox="1"/>
          <p:nvPr/>
        </p:nvSpPr>
        <p:spPr>
          <a:xfrm>
            <a:off x="2996935" y="802748"/>
            <a:ext cx="463902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nl-NL" sz="1100"/>
              <a:t>Depending on possible conductor degradation, the current in local strands can be anywhere between 0 and critical current. </a:t>
            </a:r>
          </a:p>
          <a:p>
            <a:pPr marL="171450" indent="-171450">
              <a:buFontTx/>
              <a:buChar char="-"/>
            </a:pPr>
            <a:r>
              <a:rPr lang="nl-NL" sz="1100"/>
              <a:t>Non-uniform current distribution can therefore strongly reduce the effective margin to the current sharing regime. </a:t>
            </a:r>
          </a:p>
          <a:p>
            <a:pPr marL="171450" indent="-171450">
              <a:buFontTx/>
              <a:buChar char="-"/>
            </a:pPr>
            <a:endParaRPr lang="nl-NL" sz="1100"/>
          </a:p>
          <a:p>
            <a:r>
              <a:rPr lang="nl-NL" sz="1100"/>
              <a:t>This means that locally the margin to any perturbation (stick-slip, epoxy cracking, beam loss) can be reduced, giving a lower effective margin. </a:t>
            </a:r>
          </a:p>
          <a:p>
            <a:endParaRPr lang="nl-NL" sz="1100"/>
          </a:p>
          <a:p>
            <a:r>
              <a:rPr lang="nl-NL" sz="1100"/>
              <a:t>This can also impact training if locally the enthalpy margin is recuded. </a:t>
            </a:r>
          </a:p>
          <a:p>
            <a:pPr marL="171450" indent="-171450">
              <a:buFontTx/>
              <a:buChar char="-"/>
            </a:pPr>
            <a:endParaRPr lang="en-GB" sz="1100"/>
          </a:p>
          <a:p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353400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4B313-AB0A-1A60-C532-77A76119D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51B5ED-8A9A-A04B-F396-AEDB2FB9628D}"/>
              </a:ext>
            </a:extLst>
          </p:cNvPr>
          <p:cNvSpPr txBox="1"/>
          <p:nvPr/>
        </p:nvSpPr>
        <p:spPr>
          <a:xfrm>
            <a:off x="177746" y="156417"/>
            <a:ext cx="6806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/>
              <a:t>Non-uniform current distribution in Rutherford cables – </a:t>
            </a:r>
          </a:p>
          <a:p>
            <a:r>
              <a:rPr lang="nl-NL" sz="1800"/>
              <a:t>Effect on stability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7037C0-BCEF-B7F3-9BE6-7971919F9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84" y="802748"/>
            <a:ext cx="2784353" cy="25346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C79888-8B2E-E749-E1DE-F377C4E8F1F6}"/>
              </a:ext>
            </a:extLst>
          </p:cNvPr>
          <p:cNvSpPr txBox="1"/>
          <p:nvPr/>
        </p:nvSpPr>
        <p:spPr>
          <a:xfrm>
            <a:off x="129620" y="3337432"/>
            <a:ext cx="288261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Bordini et al., Impact of the Residual Resistivity Ratio on the stability of Nb</a:t>
            </a:r>
            <a:r>
              <a:rPr lang="nl-NL" sz="900" b="1" baseline="-2500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nl-NL" sz="900" b="1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magnets,  Trans. Appl. Supercond., Vol. 22, No 3, Sept 2012</a:t>
            </a:r>
            <a:endParaRPr lang="en-GB" sz="900" b="1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A09AF8-2918-4F74-25C9-A8AF349CAD31}"/>
              </a:ext>
            </a:extLst>
          </p:cNvPr>
          <p:cNvSpPr txBox="1"/>
          <p:nvPr/>
        </p:nvSpPr>
        <p:spPr>
          <a:xfrm>
            <a:off x="3581102" y="802748"/>
            <a:ext cx="463902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nl-NL" sz="1100"/>
              <a:t>Depending on other conductor properties, like RRR, non-uniform current distribution can push part of the conductor in the SF instability regime, which could lead to instabilities and quench. </a:t>
            </a:r>
          </a:p>
          <a:p>
            <a:pPr marL="171450" indent="-171450">
              <a:buFontTx/>
              <a:buChar char="-"/>
            </a:pPr>
            <a:endParaRPr lang="nl-NL" sz="1100"/>
          </a:p>
          <a:p>
            <a:pPr marL="171450" indent="-171450">
              <a:buFontTx/>
              <a:buChar char="-"/>
            </a:pPr>
            <a:endParaRPr lang="nl-NL" sz="1100"/>
          </a:p>
          <a:p>
            <a:pPr marL="171450" indent="-171450">
              <a:buFontTx/>
              <a:buChar char="-"/>
            </a:pPr>
            <a:r>
              <a:rPr lang="nl-NL" sz="1100"/>
              <a:t>At 4.3 K the short sample limit of each strand is lower, but at 1.9 K the instability limit could be lower, see plot below. </a:t>
            </a:r>
          </a:p>
          <a:p>
            <a:pPr marL="171450" indent="-171450">
              <a:buFontTx/>
              <a:buChar char="-"/>
            </a:pPr>
            <a:endParaRPr lang="nl-NL" sz="1100"/>
          </a:p>
          <a:p>
            <a:pPr marL="171450" indent="-171450">
              <a:buFontTx/>
              <a:buChar char="-"/>
            </a:pPr>
            <a:endParaRPr lang="en-GB" sz="11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725DB9-C6A4-A704-D62A-6A3F8F149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234" y="2357020"/>
            <a:ext cx="4860690" cy="19837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244E152-5442-E9D0-5B7F-B68C76A1ACBC}"/>
              </a:ext>
            </a:extLst>
          </p:cNvPr>
          <p:cNvSpPr txBox="1"/>
          <p:nvPr/>
        </p:nvSpPr>
        <p:spPr>
          <a:xfrm>
            <a:off x="3581102" y="4363835"/>
            <a:ext cx="288261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900" b="1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Bordini et al., Extensive Characterization of the 1 mm PIT Nb</a:t>
            </a:r>
            <a:r>
              <a:rPr lang="nl-NL" sz="900" b="1" baseline="-2500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nl-NL" sz="900" b="1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strand for the 13-T FRESCA2 magnet,  Trans. Appl. Supercond., Vol. 22, No 3, Sept 2012</a:t>
            </a:r>
            <a:endParaRPr lang="en-GB" sz="900" b="1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FC2B27E-B618-5757-3F8C-DCFDDF07DA86}"/>
              </a:ext>
            </a:extLst>
          </p:cNvPr>
          <p:cNvSpPr/>
          <p:nvPr/>
        </p:nvSpPr>
        <p:spPr>
          <a:xfrm rot="18941089">
            <a:off x="7626344" y="2372911"/>
            <a:ext cx="148411" cy="88331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F6BB8F9-8FA0-D08B-43AD-DA56CD1DFDE9}"/>
              </a:ext>
            </a:extLst>
          </p:cNvPr>
          <p:cNvSpPr/>
          <p:nvPr/>
        </p:nvSpPr>
        <p:spPr>
          <a:xfrm rot="16200000">
            <a:off x="6983047" y="2322862"/>
            <a:ext cx="196727" cy="88331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8C4BF1B-5314-347C-6062-B565A1A755DF}"/>
              </a:ext>
            </a:extLst>
          </p:cNvPr>
          <p:cNvCxnSpPr/>
          <p:nvPr/>
        </p:nvCxnSpPr>
        <p:spPr>
          <a:xfrm flipV="1">
            <a:off x="622570" y="1770434"/>
            <a:ext cx="1413753" cy="80131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082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DA38E8-CFF3-AB88-2180-B38E6FBB1F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7F5CA-396A-F497-4D94-8DF20C55F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8597A-BD62-3DD7-5446-904B12F6D7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1F7E61-4886-8F10-A440-11D3F3AB3E70}"/>
              </a:ext>
            </a:extLst>
          </p:cNvPr>
          <p:cNvSpPr txBox="1"/>
          <p:nvPr/>
        </p:nvSpPr>
        <p:spPr>
          <a:xfrm>
            <a:off x="177746" y="156417"/>
            <a:ext cx="6806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/>
              <a:t>1.9 K vs 4.5 K margin</a:t>
            </a:r>
            <a:endParaRPr lang="nl-NL" sz="18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11AB24-7798-F577-A1AA-A3BC8D1B3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532" y="2514599"/>
            <a:ext cx="2582268" cy="16767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58ED11-C931-BD18-DA73-11C1CFA33606}"/>
              </a:ext>
            </a:extLst>
          </p:cNvPr>
          <p:cNvSpPr txBox="1"/>
          <p:nvPr/>
        </p:nvSpPr>
        <p:spPr>
          <a:xfrm>
            <a:off x="259081" y="716280"/>
            <a:ext cx="49236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/>
              <a:t>Some observations: </a:t>
            </a:r>
          </a:p>
          <a:p>
            <a:pPr marL="171450" indent="-171450">
              <a:buFontTx/>
              <a:buChar char="-"/>
            </a:pPr>
            <a:r>
              <a:rPr lang="nl-NL" sz="1200"/>
              <a:t>Instability is typically larger at 1.9 K compared to 4.5 K. </a:t>
            </a:r>
          </a:p>
          <a:p>
            <a:pPr marL="171450" indent="-171450">
              <a:buFontTx/>
              <a:buChar char="-"/>
            </a:pPr>
            <a:r>
              <a:rPr lang="nl-NL" sz="1200"/>
              <a:t>The maximum current density (in case of non-uniform distribution) is higher at 1.9 K compared to 4.5 K. </a:t>
            </a:r>
          </a:p>
          <a:p>
            <a:pPr marL="171450" indent="-171450">
              <a:buFontTx/>
              <a:buChar char="-"/>
            </a:pPr>
            <a:r>
              <a:rPr lang="nl-NL" sz="1200"/>
              <a:t>In case of non-uniformity in real magnets, often an inversed temperature dependency in quench current is observed, especially at lower ramp rates. </a:t>
            </a:r>
          </a:p>
          <a:p>
            <a:pPr marL="171450" indent="-171450">
              <a:buFontTx/>
              <a:buChar char="-"/>
            </a:pPr>
            <a:endParaRPr lang="nl-NL" sz="1200"/>
          </a:p>
          <a:p>
            <a:pPr marL="171450" indent="-171450">
              <a:buFontTx/>
              <a:buChar char="-"/>
            </a:pPr>
            <a:r>
              <a:rPr lang="nl-NL" sz="1200"/>
              <a:t>4.5 K operation for Nb</a:t>
            </a:r>
            <a:r>
              <a:rPr lang="nl-NL" sz="1200" baseline="-25000"/>
              <a:t>3</a:t>
            </a:r>
            <a:r>
              <a:rPr lang="nl-NL" sz="1200"/>
              <a:t>Sn should be considered when discussing stability and margin.</a:t>
            </a:r>
          </a:p>
          <a:p>
            <a:r>
              <a:rPr lang="nl-NL" sz="1200"/>
              <a:t> </a:t>
            </a:r>
          </a:p>
          <a:p>
            <a:endParaRPr lang="en-GB" sz="1200"/>
          </a:p>
          <a:p>
            <a:endParaRPr lang="en-GB" sz="1200"/>
          </a:p>
          <a:p>
            <a:r>
              <a:rPr lang="en-GB" sz="1200"/>
              <a:t>Note: In training in Nb</a:t>
            </a:r>
            <a:r>
              <a:rPr lang="en-GB" sz="1200" baseline="-25000"/>
              <a:t>3</a:t>
            </a:r>
            <a:r>
              <a:rPr lang="en-GB" sz="1200"/>
              <a:t>Sn magnets is often much slower at 4.5 K than at 1.9 K.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74AC0D-6BBC-DC4C-2351-C4EC8B06B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509" y="365173"/>
            <a:ext cx="3067330" cy="200023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DFBDFFF-B8E2-B1E2-B0C5-12C0A051696E}"/>
              </a:ext>
            </a:extLst>
          </p:cNvPr>
          <p:cNvCxnSpPr/>
          <p:nvPr/>
        </p:nvCxnSpPr>
        <p:spPr>
          <a:xfrm>
            <a:off x="8298180" y="716280"/>
            <a:ext cx="0" cy="1720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23A3288B-17D2-DF49-6FF4-7F76F637AFC7}"/>
              </a:ext>
            </a:extLst>
          </p:cNvPr>
          <p:cNvSpPr/>
          <p:nvPr/>
        </p:nvSpPr>
        <p:spPr>
          <a:xfrm flipH="1" flipV="1">
            <a:off x="7348174" y="-2084090"/>
            <a:ext cx="5471160" cy="3397764"/>
          </a:xfrm>
          <a:prstGeom prst="arc">
            <a:avLst>
              <a:gd name="adj1" fmla="val 18831349"/>
              <a:gd name="adj2" fmla="val 2013529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55ABDD-8B95-D012-0E20-AA87298ABD57}"/>
              </a:ext>
            </a:extLst>
          </p:cNvPr>
          <p:cNvSpPr txBox="1"/>
          <p:nvPr/>
        </p:nvSpPr>
        <p:spPr>
          <a:xfrm>
            <a:off x="7786041" y="141177"/>
            <a:ext cx="4619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1.9K</a:t>
            </a:r>
            <a:endParaRPr lang="en-GB" sz="10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BF1022-90C5-50CC-8FC2-D19A08874277}"/>
              </a:ext>
            </a:extLst>
          </p:cNvPr>
          <p:cNvSpPr txBox="1"/>
          <p:nvPr/>
        </p:nvSpPr>
        <p:spPr>
          <a:xfrm>
            <a:off x="7646280" y="421169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4.5 K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155232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ECD82F-C17D-5060-4A68-C1194B54E1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431C88-9CF5-7908-7CFD-7759E531A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B3B9C5-2B2B-9A9C-0786-D02C485CF0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F98B5D-1802-DC52-58CB-305D4E9AC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835" y="297180"/>
            <a:ext cx="3461385" cy="28406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CE7248-B783-0AAB-96B8-8504C9D3D5BC}"/>
              </a:ext>
            </a:extLst>
          </p:cNvPr>
          <p:cNvSpPr txBox="1"/>
          <p:nvPr/>
        </p:nvSpPr>
        <p:spPr>
          <a:xfrm>
            <a:off x="376238" y="3267076"/>
            <a:ext cx="6091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/>
              <a:t>Thesis Gerard Willering (CERN/University of Twente) </a:t>
            </a:r>
            <a:r>
              <a:rPr lang="nl-NL" sz="700" i="1"/>
              <a:t>Stability of Superconducting Rutherford cables for accelerator magnets, 2009</a:t>
            </a:r>
          </a:p>
          <a:p>
            <a:r>
              <a:rPr lang="nl-NL" sz="700"/>
              <a:t>Thesis Michiel De Rapper (CERN/University of Twente) </a:t>
            </a:r>
            <a:r>
              <a:rPr lang="en-GB" sz="700" i="1"/>
              <a:t>Thermal Stability of Nb3Sn Rutherford Cables for Accelerator Magnets</a:t>
            </a:r>
            <a:r>
              <a:rPr lang="nl-NL" sz="700" i="1"/>
              <a:t>, 2014</a:t>
            </a:r>
            <a:endParaRPr lang="en-GB" sz="700" i="1"/>
          </a:p>
        </p:txBody>
      </p:sp>
    </p:spTree>
    <p:extLst>
      <p:ext uri="{BB962C8B-B14F-4D97-AF65-F5344CB8AC3E}">
        <p14:creationId xmlns:p14="http://schemas.microsoft.com/office/powerpoint/2010/main" val="1322374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CE858-E565-3781-4F1B-187619485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C28D8F-FEA0-6F31-AA68-704F8E2CE79F}"/>
              </a:ext>
            </a:extLst>
          </p:cNvPr>
          <p:cNvSpPr txBox="1"/>
          <p:nvPr/>
        </p:nvSpPr>
        <p:spPr>
          <a:xfrm>
            <a:off x="226109" y="199210"/>
            <a:ext cx="434589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/>
              <a:t>Summary: </a:t>
            </a:r>
          </a:p>
          <a:p>
            <a:pPr marL="171450" indent="-171450">
              <a:buFontTx/>
              <a:buChar char="-"/>
            </a:pPr>
            <a:r>
              <a:rPr lang="en-GB" sz="1400"/>
              <a:t>Uniformity of performance between the strands is important to have uniform current distribution. </a:t>
            </a:r>
          </a:p>
          <a:p>
            <a:pPr marL="171450" indent="-171450">
              <a:buFontTx/>
              <a:buChar char="-"/>
            </a:pPr>
            <a:endParaRPr lang="en-GB" sz="1400"/>
          </a:p>
          <a:p>
            <a:pPr marL="171450" indent="-171450">
              <a:buFontTx/>
              <a:buChar char="-"/>
            </a:pPr>
            <a:r>
              <a:rPr lang="en-GB" sz="1400"/>
              <a:t>Non-uniform current distribution will impact negatively  the performance, margin and stability of the magnet. </a:t>
            </a:r>
          </a:p>
          <a:p>
            <a:pPr marL="171450" indent="-171450">
              <a:buFontTx/>
              <a:buChar char="-"/>
            </a:pPr>
            <a:endParaRPr lang="en-GB" sz="1400"/>
          </a:p>
          <a:p>
            <a:pPr marL="171450" indent="-171450">
              <a:buFontTx/>
              <a:buChar char="-"/>
            </a:pPr>
            <a:r>
              <a:rPr lang="en-GB" sz="1400"/>
              <a:t>These slides are only intended to give some thoughts on existing knowledge of stability in Nb</a:t>
            </a:r>
            <a:r>
              <a:rPr lang="en-GB" sz="1400" baseline="-25000"/>
              <a:t>3</a:t>
            </a:r>
            <a:r>
              <a:rPr lang="en-GB" sz="1400"/>
              <a:t>Sn magnets to have a discussion on the topic. </a:t>
            </a:r>
          </a:p>
          <a:p>
            <a:pPr marL="171450" indent="-171450">
              <a:buFontTx/>
              <a:buChar char="-"/>
            </a:pPr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632945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6284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125</TotalTime>
  <Words>606</Words>
  <Application>Microsoft Office PowerPoint</Application>
  <PresentationFormat>On-screen Show (16:9)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Gerard Willering</dc:creator>
  <cp:lastModifiedBy>Gerard Willering</cp:lastModifiedBy>
  <cp:revision>7</cp:revision>
  <dcterms:created xsi:type="dcterms:W3CDTF">2025-06-04T12:59:42Z</dcterms:created>
  <dcterms:modified xsi:type="dcterms:W3CDTF">2025-06-06T06:38:51Z</dcterms:modified>
</cp:coreProperties>
</file>