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21"/>
  </p:notesMasterIdLst>
  <p:handoutMasterIdLst>
    <p:handoutMasterId r:id="rId22"/>
  </p:handoutMasterIdLst>
  <p:sldIdLst>
    <p:sldId id="258" r:id="rId6"/>
    <p:sldId id="280" r:id="rId7"/>
    <p:sldId id="259" r:id="rId8"/>
    <p:sldId id="282" r:id="rId9"/>
    <p:sldId id="283" r:id="rId10"/>
    <p:sldId id="270" r:id="rId11"/>
    <p:sldId id="287" r:id="rId12"/>
    <p:sldId id="288" r:id="rId13"/>
    <p:sldId id="326" r:id="rId14"/>
    <p:sldId id="325" r:id="rId15"/>
    <p:sldId id="277" r:id="rId16"/>
    <p:sldId id="327" r:id="rId17"/>
    <p:sldId id="289" r:id="rId18"/>
    <p:sldId id="278" r:id="rId19"/>
    <p:sldId id="268" r:id="rId2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52" autoAdjust="0"/>
    <p:restoredTop sz="83013" autoAdjust="0"/>
  </p:normalViewPr>
  <p:slideViewPr>
    <p:cSldViewPr snapToObjects="1" showGuides="1">
      <p:cViewPr varScale="1">
        <p:scale>
          <a:sx n="96" d="100"/>
          <a:sy n="96" d="100"/>
        </p:scale>
        <p:origin x="232" y="17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27/06/2025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27/06/2025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114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654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437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271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855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404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357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864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476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648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67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Nicolas DELERUE – I.FAST Challenge based innovation –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Nicolas DELERUE – I.FAST Challenge based innovation – June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3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i-archamps.e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logistics@esi-archamps.e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st-cbi.particle-accelerators.eu/material-about-particle-accelerator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9887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784927"/>
            <a:ext cx="7837880" cy="1661993"/>
          </a:xfrm>
        </p:spPr>
        <p:txBody>
          <a:bodyPr/>
          <a:lstStyle/>
          <a:p>
            <a:r>
              <a:rPr lang="fr-FR" dirty="0"/>
              <a:t>The I.FAST </a:t>
            </a:r>
            <a:br>
              <a:rPr lang="fr-FR" dirty="0"/>
            </a:br>
            <a:r>
              <a:rPr lang="fr-FR" dirty="0"/>
              <a:t>Challenge </a:t>
            </a:r>
            <a:r>
              <a:rPr lang="fr-FR" dirty="0" err="1"/>
              <a:t>Based</a:t>
            </a:r>
            <a:r>
              <a:rPr lang="fr-FR" dirty="0"/>
              <a:t> Innovation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1169780"/>
          </a:xfrm>
        </p:spPr>
        <p:txBody>
          <a:bodyPr>
            <a:normAutofit/>
          </a:bodyPr>
          <a:lstStyle/>
          <a:p>
            <a:r>
              <a:rPr lang="en-GB" dirty="0"/>
              <a:t>Nicolas DELERUE / CNRS</a:t>
            </a:r>
            <a:br>
              <a:rPr lang="en-GB" dirty="0"/>
            </a:br>
            <a:r>
              <a:rPr lang="en-GB" dirty="0"/>
              <a:t>with </a:t>
            </a:r>
            <a:r>
              <a:rPr lang="fr-FR" dirty="0" err="1">
                <a:solidFill>
                  <a:srgbClr val="1F497D"/>
                </a:solidFill>
                <a:effectLst/>
              </a:rPr>
              <a:t>Darina</a:t>
            </a:r>
            <a:r>
              <a:rPr lang="fr-FR" dirty="0">
                <a:solidFill>
                  <a:srgbClr val="1F497D"/>
                </a:solidFill>
                <a:effectLst/>
              </a:rPr>
              <a:t> </a:t>
            </a:r>
            <a:r>
              <a:rPr lang="fr-FR" dirty="0" err="1">
                <a:solidFill>
                  <a:srgbClr val="1F497D"/>
                </a:solidFill>
                <a:effectLst/>
              </a:rPr>
              <a:t>Baizhanova</a:t>
            </a:r>
            <a:r>
              <a:rPr lang="fr-FR" dirty="0">
                <a:solidFill>
                  <a:srgbClr val="1F497D"/>
                </a:solidFill>
                <a:effectLst/>
              </a:rPr>
              <a:t>/ESI, </a:t>
            </a:r>
            <a:r>
              <a:rPr lang="en-GB" dirty="0"/>
              <a:t>Phil Burrows/Oxford, Elias </a:t>
            </a:r>
            <a:r>
              <a:rPr lang="en-GB" dirty="0" err="1"/>
              <a:t>Metral</a:t>
            </a:r>
            <a:r>
              <a:rPr lang="en-GB" dirty="0"/>
              <a:t>/CERN, Florence </a:t>
            </a:r>
            <a:r>
              <a:rPr lang="en-GB" dirty="0" err="1"/>
              <a:t>Mouthon</a:t>
            </a:r>
            <a:r>
              <a:rPr lang="en-GB" dirty="0"/>
              <a:t>/ESI,  Louis </a:t>
            </a:r>
            <a:r>
              <a:rPr lang="en-GB" dirty="0" err="1"/>
              <a:t>Rinolfi</a:t>
            </a:r>
            <a:r>
              <a:rPr lang="en-GB" dirty="0"/>
              <a:t>/ESI, </a:t>
            </a:r>
            <a:r>
              <a:rPr lang="en-GB" dirty="0" err="1"/>
              <a:t>Valeriia</a:t>
            </a:r>
            <a:r>
              <a:rPr lang="en-GB" dirty="0"/>
              <a:t> </a:t>
            </a:r>
            <a:r>
              <a:rPr lang="en-GB" dirty="0" err="1"/>
              <a:t>Starovoitova</a:t>
            </a:r>
            <a:r>
              <a:rPr lang="en-GB" dirty="0"/>
              <a:t>/IAEA, Maurizio </a:t>
            </a:r>
            <a:r>
              <a:rPr lang="en-GB" dirty="0" err="1"/>
              <a:t>Vretenar</a:t>
            </a:r>
            <a:r>
              <a:rPr lang="en-GB" dirty="0"/>
              <a:t>/CERN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169921"/>
            <a:ext cx="7402857" cy="91036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Online welcome meeting</a:t>
            </a:r>
          </a:p>
          <a:p>
            <a:r>
              <a:rPr lang="en-GB" dirty="0"/>
              <a:t>27</a:t>
            </a:r>
            <a:r>
              <a:rPr lang="en-GB" baseline="30000" dirty="0"/>
              <a:t>th</a:t>
            </a:r>
            <a:r>
              <a:rPr lang="en-GB" dirty="0"/>
              <a:t> June 2025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F3BBE5-67EC-0C01-6218-E9EDDD827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0769"/>
            <a:ext cx="10515600" cy="478591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I. FAST CBI 2025 takes place thanks to the generous contributions of the following sponsors:</a:t>
            </a:r>
          </a:p>
          <a:p>
            <a:r>
              <a:rPr lang="en-GB" dirty="0"/>
              <a:t>I.FAST</a:t>
            </a:r>
          </a:p>
          <a:p>
            <a:r>
              <a:rPr lang="en-GB" dirty="0"/>
              <a:t>TIARA</a:t>
            </a:r>
          </a:p>
          <a:p>
            <a:r>
              <a:rPr lang="en-GB" dirty="0"/>
              <a:t>EPS-AG</a:t>
            </a:r>
          </a:p>
          <a:p>
            <a:r>
              <a:rPr lang="en-GB" dirty="0"/>
              <a:t>CERN-ATS</a:t>
            </a:r>
          </a:p>
          <a:p>
            <a:r>
              <a:rPr lang="en-GB" dirty="0"/>
              <a:t>Eddy Offerman</a:t>
            </a:r>
          </a:p>
          <a:p>
            <a:r>
              <a:rPr lang="en-GB" dirty="0"/>
              <a:t>ESS</a:t>
            </a:r>
          </a:p>
          <a:p>
            <a:r>
              <a:rPr lang="en-GB" dirty="0"/>
              <a:t>CNRS</a:t>
            </a:r>
          </a:p>
          <a:p>
            <a:r>
              <a:rPr lang="en-GB" dirty="0"/>
              <a:t>ESI</a:t>
            </a:r>
          </a:p>
          <a:p>
            <a:r>
              <a:rPr lang="en-GB" dirty="0" err="1"/>
              <a:t>Archparc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2B6B09-743C-4E1D-C4EB-86FC91A58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 are grateful to the CBI sponsors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0734FB-C9A1-A62C-269D-30E54245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Challenge based innovation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3BF5C3-9D2A-065B-BC7B-B4C3A6BF6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12">
            <a:extLst>
              <a:ext uri="{FF2B5EF4-FFF2-40B4-BE49-F238E27FC236}">
                <a16:creationId xmlns:a16="http://schemas.microsoft.com/office/drawing/2014/main" id="{7B4A768E-5120-9CBD-2842-EC01531F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801" y="2256620"/>
            <a:ext cx="2693275" cy="153241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E1D3A2B-BE01-2418-0790-31091FFA37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1304" y="4377822"/>
            <a:ext cx="1270000" cy="6477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B6CD3F7-1FCA-E25A-34D2-B9111D7ED9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1988" y="2205648"/>
            <a:ext cx="3013112" cy="64875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84FE072-F3D6-E3D3-8BF6-A412287ADA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9859" y="4424657"/>
            <a:ext cx="2114593" cy="650042"/>
          </a:xfrm>
          <a:prstGeom prst="rect">
            <a:avLst/>
          </a:prstGeom>
          <a:solidFill>
            <a:schemeClr val="accent5"/>
          </a:solidFill>
        </p:spPr>
      </p:pic>
      <p:pic>
        <p:nvPicPr>
          <p:cNvPr id="20" name="Graphique 19">
            <a:extLst>
              <a:ext uri="{FF2B5EF4-FFF2-40B4-BE49-F238E27FC236}">
                <a16:creationId xmlns:a16="http://schemas.microsoft.com/office/drawing/2014/main" id="{B8712567-53D5-8BA5-E958-1F6F3DE871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46351" y="3168966"/>
            <a:ext cx="1812810" cy="970494"/>
          </a:xfrm>
          <a:prstGeom prst="rect">
            <a:avLst/>
          </a:prstGeom>
        </p:spPr>
      </p:pic>
      <p:pic>
        <p:nvPicPr>
          <p:cNvPr id="24" name="Graphique 23">
            <a:extLst>
              <a:ext uri="{FF2B5EF4-FFF2-40B4-BE49-F238E27FC236}">
                <a16:creationId xmlns:a16="http://schemas.microsoft.com/office/drawing/2014/main" id="{5D354D38-304E-AD60-72B8-1B0DE8D3726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566144" y="5514668"/>
            <a:ext cx="977138" cy="977138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009F2064-7C2C-A772-B2C2-319701CFBE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515" y="5473003"/>
            <a:ext cx="648072" cy="4320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EB0C976-9471-0B1B-D075-6111CBCBF674}"/>
              </a:ext>
            </a:extLst>
          </p:cNvPr>
          <p:cNvSpPr/>
          <p:nvPr/>
        </p:nvSpPr>
        <p:spPr>
          <a:xfrm>
            <a:off x="6643595" y="5425044"/>
            <a:ext cx="5031133" cy="5279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44E982C-F847-0691-B9E7-BB95D6D06C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80376" y="4377822"/>
            <a:ext cx="1255523" cy="77330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99803C7-996F-D6F8-A666-BFED61BD0B0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298970" y="3007757"/>
            <a:ext cx="2054830" cy="99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170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4784"/>
            <a:ext cx="5401816" cy="439248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challenge will take place at the European Scientific Institute (ESI) in </a:t>
            </a:r>
            <a:r>
              <a:rPr lang="en-GB" dirty="0" err="1"/>
              <a:t>Archamps</a:t>
            </a:r>
            <a:r>
              <a:rPr lang="en-GB" dirty="0"/>
              <a:t> near Geneva: </a:t>
            </a:r>
            <a:r>
              <a:rPr lang="en-GB" dirty="0">
                <a:hlinkClick r:id="rId3"/>
              </a:rPr>
              <a:t>https://www.esi-archamps.eu/</a:t>
            </a:r>
            <a:r>
              <a:rPr lang="en-GB" dirty="0"/>
              <a:t> </a:t>
            </a:r>
          </a:p>
          <a:p>
            <a:r>
              <a:rPr lang="en-GB" dirty="0"/>
              <a:t>ESI has strong experience in hosting scientific schools</a:t>
            </a:r>
          </a:p>
          <a:p>
            <a:r>
              <a:rPr lang="en-GB" dirty="0"/>
              <a:t>The ESI team is taking care of the logistics, accommodation and travel arrangements for the participants.</a:t>
            </a:r>
          </a:p>
          <a:p>
            <a:r>
              <a:rPr lang="en-GB" dirty="0"/>
              <a:t>Presentation after this one.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6F298DE-83AB-1FAA-1447-6CF86421F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6316" y="186747"/>
            <a:ext cx="3386740" cy="225782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CD626DD-4E8F-3C1F-BA47-D87A3B6B1E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6040" y="2564904"/>
            <a:ext cx="5182145" cy="344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03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2B6B09-743C-4E1D-C4EB-86FC91A58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ESI team and Kasia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3BF5C3-9D2A-065B-BC7B-B4C3A6BF6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FAB9C035-B1A5-75F1-E19D-A254C08D8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4272" y="1268760"/>
            <a:ext cx="2438400" cy="34417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0D517D2-227F-83DD-D269-0E525F76B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5536" y="4437112"/>
            <a:ext cx="2552700" cy="15621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0F76627C-5B3E-0434-2D51-B14AB5FEC0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499" y="1574800"/>
            <a:ext cx="8065743" cy="264628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D9C863E3-D9DD-1595-CCFB-65479B9D4B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6465" y="4502937"/>
            <a:ext cx="3024336" cy="146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957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WhatsApp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4784"/>
            <a:ext cx="10946432" cy="4392487"/>
          </a:xfrm>
        </p:spPr>
        <p:txBody>
          <a:bodyPr>
            <a:normAutofit/>
          </a:bodyPr>
          <a:lstStyle/>
          <a:p>
            <a:r>
              <a:rPr lang="en-GB" dirty="0"/>
              <a:t>To communicate during the challenge we use a WhatsApp group.</a:t>
            </a:r>
          </a:p>
          <a:p>
            <a:r>
              <a:rPr lang="en-GB" dirty="0"/>
              <a:t>If you have not yet done so, please join the group (see email yesterday at 15:44 from ESI Logistics </a:t>
            </a:r>
            <a:r>
              <a:rPr lang="en-GB" dirty="0">
                <a:hlinkClick r:id="rId3"/>
              </a:rPr>
              <a:t>logistics@esi-archamps.eu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640DC05-E1B6-06AA-E4CC-F9A3F58BF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832" y="3284984"/>
            <a:ext cx="2871823" cy="270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27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Looking forward to the I.FAST CBI 2025!</a:t>
            </a:r>
          </a:p>
          <a:p>
            <a:r>
              <a:rPr lang="en-GB" dirty="0"/>
              <a:t>See you in </a:t>
            </a:r>
            <a:r>
              <a:rPr lang="en-GB" dirty="0" err="1"/>
              <a:t>Archamps</a:t>
            </a:r>
            <a:r>
              <a:rPr lang="en-GB" dirty="0"/>
              <a:t> on July 22</a:t>
            </a:r>
            <a:r>
              <a:rPr lang="en-GB" baseline="30000" dirty="0"/>
              <a:t>nd</a:t>
            </a:r>
            <a:r>
              <a:rPr lang="en-GB" dirty="0"/>
              <a:t>!</a:t>
            </a:r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83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D1883-FFFE-494B-04D3-AC7EF0186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I.FAST </a:t>
            </a:r>
            <a:r>
              <a:rPr lang="fr-FR" dirty="0" err="1"/>
              <a:t>project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B2529-8B1E-B176-CF9C-122500B27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I.FAST = Innovation Fostering in Accelerator Science and Technology</a:t>
            </a:r>
          </a:p>
          <a:p>
            <a:r>
              <a:rPr lang="en-GB" dirty="0"/>
              <a:t>https://</a:t>
            </a:r>
            <a:r>
              <a:rPr lang="en-GB" dirty="0" err="1"/>
              <a:t>ifast-project.eu</a:t>
            </a:r>
            <a:r>
              <a:rPr lang="en-GB" dirty="0"/>
              <a:t>/home</a:t>
            </a:r>
          </a:p>
          <a:p>
            <a:r>
              <a:rPr lang="en-GB" dirty="0"/>
              <a:t>49 partners (research organizations, industry,…) including: CERN, CNRS (France), University of Oxford and other UK Universities, INFN (Italy), DESY, GSI  (Germany), ESI,…</a:t>
            </a:r>
          </a:p>
          <a:p>
            <a:r>
              <a:rPr lang="en-GB" dirty="0"/>
              <a:t>Gathering top researchers in the field of particle accelerators</a:t>
            </a:r>
          </a:p>
          <a:p>
            <a:r>
              <a:rPr lang="en-GB" dirty="0"/>
              <a:t>Looking at innovative applications of accelerator technology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7A2367B-E3F2-E61D-690C-44AA57B9E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B323DF-9C02-ECB9-D656-26E3DD8B9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4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I.FAST Challenge Based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690688"/>
            <a:ext cx="7058000" cy="401903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I. FAST CBI is one of the many tasks within the I. FAST Project.</a:t>
            </a:r>
          </a:p>
          <a:p>
            <a:r>
              <a:rPr lang="en-GB" dirty="0"/>
              <a:t>The aim of the challenge:</a:t>
            </a:r>
          </a:p>
          <a:p>
            <a:r>
              <a:rPr lang="en-GB" dirty="0"/>
              <a:t>Use accelerator technology to address a given problem:</a:t>
            </a:r>
            <a:br>
              <a:rPr lang="en-GB" dirty="0"/>
            </a:br>
            <a:r>
              <a:rPr lang="en-GB" dirty="0"/>
              <a:t>“</a:t>
            </a:r>
            <a:r>
              <a:rPr lang="fr-FR" dirty="0" err="1"/>
              <a:t>Accelerators</a:t>
            </a:r>
            <a:r>
              <a:rPr lang="fr-FR" dirty="0"/>
              <a:t> for </a:t>
            </a:r>
            <a:r>
              <a:rPr lang="fr-FR" dirty="0" err="1"/>
              <a:t>health</a:t>
            </a:r>
            <a:r>
              <a:rPr lang="fr-FR" dirty="0"/>
              <a:t>: </a:t>
            </a:r>
            <a:r>
              <a:rPr lang="fr-FR" dirty="0" err="1"/>
              <a:t>imaging</a:t>
            </a:r>
            <a:r>
              <a:rPr lang="fr-FR" dirty="0"/>
              <a:t> and new </a:t>
            </a:r>
            <a:r>
              <a:rPr lang="fr-FR" dirty="0" err="1"/>
              <a:t>treatment</a:t>
            </a:r>
            <a:r>
              <a:rPr lang="fr-FR" dirty="0"/>
              <a:t> </a:t>
            </a:r>
            <a:r>
              <a:rPr lang="fr-FR" dirty="0" err="1"/>
              <a:t>modalities</a:t>
            </a:r>
            <a:r>
              <a:rPr lang="en-GB" dirty="0"/>
              <a:t>”</a:t>
            </a:r>
          </a:p>
          <a:p>
            <a:r>
              <a:rPr lang="en-GB" dirty="0"/>
              <a:t>Can you suggest innovative use of accelerator technology to address the challenge?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946108"/>
            <a:ext cx="7058000" cy="37636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To help you better understand accelerators and the challenge, there will be seminars on both topics.</a:t>
            </a:r>
          </a:p>
          <a:p>
            <a:r>
              <a:rPr lang="en-GB" dirty="0"/>
              <a:t>There is also some material at </a:t>
            </a:r>
            <a:r>
              <a:rPr lang="en-GB" dirty="0">
                <a:hlinkClick r:id="rId3"/>
              </a:rPr>
              <a:t>http://www.ifast-cbi.particle-accelerators.eu/material-about-particle-accelerators/</a:t>
            </a:r>
            <a:r>
              <a:rPr lang="en-GB" dirty="0"/>
              <a:t> </a:t>
            </a:r>
          </a:p>
          <a:p>
            <a:r>
              <a:rPr lang="en-GB" dirty="0"/>
              <a:t>Feel free to contact the seminar speakers for additional details about their presentation.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132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946108"/>
            <a:ext cx="7058000" cy="37636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online seminar program is on indico: </a:t>
            </a:r>
            <a:r>
              <a:rPr lang="en-GB" dirty="0">
                <a:hlinkClick r:id="rId3"/>
              </a:rPr>
              <a:t>https://indico.cern.ch/category/19887/</a:t>
            </a:r>
            <a:endParaRPr lang="en-GB" dirty="0"/>
          </a:p>
          <a:p>
            <a:r>
              <a:rPr lang="en-GB" dirty="0"/>
              <a:t>The in-person seminars program will be posted soon on indico.</a:t>
            </a:r>
          </a:p>
          <a:p>
            <a:r>
              <a:rPr lang="en-GB" dirty="0"/>
              <a:t>In addition to the seminars there is:</a:t>
            </a:r>
          </a:p>
          <a:p>
            <a:pPr lvl="1"/>
            <a:r>
              <a:rPr lang="en-GB" dirty="0"/>
              <a:t>Plenty of time for collaborative work</a:t>
            </a:r>
          </a:p>
          <a:p>
            <a:pPr lvl="1"/>
            <a:r>
              <a:rPr lang="en-GB" dirty="0"/>
              <a:t>A visit of CERN</a:t>
            </a:r>
          </a:p>
          <a:p>
            <a:pPr lvl="1"/>
            <a:r>
              <a:rPr lang="en-GB" dirty="0"/>
              <a:t>A visit of Annecy</a:t>
            </a:r>
          </a:p>
          <a:p>
            <a:pPr lvl="1"/>
            <a:r>
              <a:rPr lang="en-GB" dirty="0"/>
              <a:t>Two “conferences”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902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Seminars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4783"/>
            <a:ext cx="10515600" cy="4824537"/>
          </a:xfrm>
        </p:spPr>
        <p:txBody>
          <a:bodyPr>
            <a:normAutofit/>
          </a:bodyPr>
          <a:lstStyle/>
          <a:p>
            <a:r>
              <a:rPr lang="en-GB" dirty="0"/>
              <a:t>There will be 4 online seminars organised before the challenge (all at 17:00 Geneva time):</a:t>
            </a:r>
          </a:p>
          <a:p>
            <a:pPr lvl="1"/>
            <a:r>
              <a:rPr lang="en-GB" dirty="0"/>
              <a:t>Tuesday July 8th, 17h, Willy </a:t>
            </a:r>
            <a:r>
              <a:rPr lang="en-GB" dirty="0" err="1"/>
              <a:t>Mondelaers</a:t>
            </a:r>
            <a:r>
              <a:rPr lang="en-GB" dirty="0"/>
              <a:t>, "Small particle accelerators and their applications in medicine and industry" </a:t>
            </a:r>
          </a:p>
          <a:p>
            <a:pPr lvl="1"/>
            <a:r>
              <a:rPr lang="en-GB" dirty="0"/>
              <a:t>Thursday 10th July, 17h, Ugo </a:t>
            </a:r>
            <a:r>
              <a:rPr lang="en-GB" dirty="0" err="1"/>
              <a:t>Amaldi</a:t>
            </a:r>
            <a:r>
              <a:rPr lang="en-GB" dirty="0"/>
              <a:t>, "History of </a:t>
            </a:r>
            <a:r>
              <a:rPr lang="en-GB" dirty="0" err="1"/>
              <a:t>hadrontherapy</a:t>
            </a:r>
            <a:r>
              <a:rPr lang="en-GB" dirty="0"/>
              <a:t>" </a:t>
            </a:r>
          </a:p>
          <a:p>
            <a:pPr lvl="1"/>
            <a:r>
              <a:rPr lang="en-GB" dirty="0"/>
              <a:t>Tuesday July 15th, 17h, Joao Seco, "Introduction to Radiation Biology" </a:t>
            </a:r>
          </a:p>
          <a:p>
            <a:pPr lvl="1"/>
            <a:r>
              <a:rPr lang="en-GB" dirty="0"/>
              <a:t>Thursday July 17th, 17h, </a:t>
            </a:r>
            <a:r>
              <a:rPr lang="en-GB" dirty="0" err="1"/>
              <a:t>Valeriia</a:t>
            </a:r>
            <a:r>
              <a:rPr lang="en-GB" dirty="0"/>
              <a:t> </a:t>
            </a:r>
            <a:r>
              <a:rPr lang="en-GB" dirty="0" err="1"/>
              <a:t>Starovoitova</a:t>
            </a:r>
            <a:r>
              <a:rPr lang="en-GB" dirty="0"/>
              <a:t>, “IAEA activities related to accelerators applications to healthcare”</a:t>
            </a:r>
          </a:p>
          <a:p>
            <a:r>
              <a:rPr lang="en-GB" i="1" dirty="0"/>
              <a:t>Please mute your microphone during the seminars.</a:t>
            </a:r>
          </a:p>
          <a:p>
            <a:r>
              <a:rPr lang="en-GB" dirty="0"/>
              <a:t>Feel free to ask questions at the end. Even if the question seems trivial, it is not a problem to ask it!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453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Collaborative spirit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946108"/>
            <a:ext cx="7058000" cy="376361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Although this is a challenge, it is important to keep a collaborative spirit between teams.</a:t>
            </a:r>
          </a:p>
          <a:p>
            <a:r>
              <a:rPr lang="en-GB" dirty="0"/>
              <a:t>In the accelerator world, everyone tries the best for his/her facility but we also go to other facilities to help at critical times.</a:t>
            </a:r>
          </a:p>
          <a:p>
            <a:r>
              <a:rPr lang="en-GB" dirty="0"/>
              <a:t>If you have information that may be relevant to another team. We encourage you to pass it to them.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15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are you? / Teams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946108"/>
            <a:ext cx="7058000" cy="376361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You should have received an email with your team number.</a:t>
            </a:r>
          </a:p>
          <a:p>
            <a:r>
              <a:rPr lang="en-GB" dirty="0"/>
              <a:t>You will have a dedicated meeting this week to meet your team (you have received an email with the time/date). </a:t>
            </a:r>
          </a:p>
          <a:p>
            <a:r>
              <a:rPr lang="en-GB" dirty="0"/>
              <a:t>Each team is balanced (based on the answers you gave in the application forms) in gender, in academic training (physicists, engineers, life scientists, medicine students,…) and in country of study.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June 2025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14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0648"/>
            <a:ext cx="10515600" cy="1325563"/>
          </a:xfrm>
        </p:spPr>
        <p:txBody>
          <a:bodyPr/>
          <a:lstStyle/>
          <a:p>
            <a:r>
              <a:rPr lang="en-GB" dirty="0"/>
              <a:t>Who organises the I. FAST CBI?</a:t>
            </a:r>
            <a:br>
              <a:rPr lang="en-GB" dirty="0"/>
            </a:br>
            <a:r>
              <a:rPr lang="en-GB" dirty="0"/>
              <a:t>The steering committee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0F0185-9E96-B9BB-4BBA-D80DBD522075}"/>
              </a:ext>
            </a:extLst>
          </p:cNvPr>
          <p:cNvSpPr/>
          <p:nvPr/>
        </p:nvSpPr>
        <p:spPr>
          <a:xfrm>
            <a:off x="551384" y="5445224"/>
            <a:ext cx="1224136" cy="2033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4FEEF45-364F-4DF7-7E86-B6A8E68876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942"/>
          <a:stretch/>
        </p:blipFill>
        <p:spPr>
          <a:xfrm>
            <a:off x="522311" y="1560383"/>
            <a:ext cx="5069633" cy="430785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6F45698-3917-7352-7F71-BD25D399DE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8569"/>
          <a:stretch/>
        </p:blipFill>
        <p:spPr>
          <a:xfrm>
            <a:off x="5621017" y="3612087"/>
            <a:ext cx="4148237" cy="264628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91A20FB-3633-C00E-11A0-5A5D9AE6C1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49854" r="24034"/>
          <a:stretch/>
        </p:blipFill>
        <p:spPr>
          <a:xfrm>
            <a:off x="7392144" y="1554068"/>
            <a:ext cx="2578175" cy="216024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06CB057-F22C-D798-B333-D2AC78091E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005" t="-678" r="-691" b="50532"/>
          <a:stretch/>
        </p:blipFill>
        <p:spPr>
          <a:xfrm>
            <a:off x="5426941" y="1560383"/>
            <a:ext cx="215318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83821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17260</TotalTime>
  <Words>922</Words>
  <Application>Microsoft Macintosh PowerPoint</Application>
  <PresentationFormat>Grand écran</PresentationFormat>
  <Paragraphs>105</Paragraphs>
  <Slides>15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Présentation PowerPoint</vt:lpstr>
      <vt:lpstr>The I.FAST project</vt:lpstr>
      <vt:lpstr>I.FAST Challenge Based Innovation</vt:lpstr>
      <vt:lpstr>The process</vt:lpstr>
      <vt:lpstr>The program</vt:lpstr>
      <vt:lpstr>Seminars</vt:lpstr>
      <vt:lpstr>Collaborative spirit</vt:lpstr>
      <vt:lpstr>Who are you? / Teams</vt:lpstr>
      <vt:lpstr>Who organises the I. FAST CBI? The steering committee</vt:lpstr>
      <vt:lpstr>We are grateful to the CBI sponsors</vt:lpstr>
      <vt:lpstr>Hosting</vt:lpstr>
      <vt:lpstr>The ESI team and Kasia</vt:lpstr>
      <vt:lpstr>WhatsApp group</vt:lpstr>
      <vt:lpstr>Outlook</vt:lpstr>
      <vt:lpstr>Présentation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Nicolas Delerue</cp:lastModifiedBy>
  <cp:revision>409</cp:revision>
  <dcterms:created xsi:type="dcterms:W3CDTF">2017-04-26T09:15:49Z</dcterms:created>
  <dcterms:modified xsi:type="dcterms:W3CDTF">2025-06-26T23:41:43Z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