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64" r:id="rId8"/>
    <p:sldId id="265" r:id="rId9"/>
    <p:sldId id="259" r:id="rId10"/>
    <p:sldId id="260" r:id="rId11"/>
    <p:sldId id="266" r:id="rId12"/>
    <p:sldId id="267" r:id="rId13"/>
    <p:sldId id="261" r:id="rId14"/>
    <p:sldId id="262" r:id="rId15"/>
    <p:sldId id="263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irfCR6uwd686wDFs9xzC/yH+yp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8C24"/>
    <a:srgbClr val="AB9018"/>
    <a:srgbClr val="ABA507"/>
    <a:srgbClr val="69A303"/>
    <a:srgbClr val="93D9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919902-8786-48D8-B699-A4D0CC720833}" v="13" dt="2025-05-03T15:27:41.307"/>
  </p1510:revLst>
</p1510:revInfo>
</file>

<file path=ppt/tableStyles.xml><?xml version="1.0" encoding="utf-8"?>
<a:tblStyleLst xmlns:a="http://schemas.openxmlformats.org/drawingml/2006/main" def="{1D242F2F-AADB-4F88-B589-22398603322B}">
  <a:tblStyle styleId="{1D242F2F-AADB-4F88-B589-22398603322B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64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customschemas.google.com/relationships/presentationmetadata" Target="meta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ald.lueck" userId="S::harald.lueck_googlemail.com#ext#@istnazfisnucl.onmicrosoft.com::0d3f9b40-6b63-45e8-b943-5a3b5e5e84f0" providerId="AD" clId="Web-{1A296C12-499F-C909-40FF-E115164FD4E1}"/>
    <pc:docChg chg="modSld">
      <pc:chgData name="harald.lueck" userId="S::harald.lueck_googlemail.com#ext#@istnazfisnucl.onmicrosoft.com::0d3f9b40-6b63-45e8-b943-5a3b5e5e84f0" providerId="AD" clId="Web-{1A296C12-499F-C909-40FF-E115164FD4E1}" dt="2025-04-24T08:27:21.765" v="355" actId="20577"/>
      <pc:docMkLst>
        <pc:docMk/>
      </pc:docMkLst>
      <pc:sldChg chg="modSp">
        <pc:chgData name="harald.lueck" userId="S::harald.lueck_googlemail.com#ext#@istnazfisnucl.onmicrosoft.com::0d3f9b40-6b63-45e8-b943-5a3b5e5e84f0" providerId="AD" clId="Web-{1A296C12-499F-C909-40FF-E115164FD4E1}" dt="2025-04-24T08:27:21.765" v="355" actId="20577"/>
        <pc:sldMkLst>
          <pc:docMk/>
          <pc:sldMk cId="0" sldId="257"/>
        </pc:sldMkLst>
        <pc:spChg chg="mod">
          <ac:chgData name="harald.lueck" userId="S::harald.lueck_googlemail.com#ext#@istnazfisnucl.onmicrosoft.com::0d3f9b40-6b63-45e8-b943-5a3b5e5e84f0" providerId="AD" clId="Web-{1A296C12-499F-C909-40FF-E115164FD4E1}" dt="2025-04-23T08:16:29.216" v="4" actId="20577"/>
          <ac:spMkLst>
            <pc:docMk/>
            <pc:sldMk cId="0" sldId="257"/>
            <ac:spMk id="4" creationId="{1A132DD5-6FD7-5AAD-1698-D4CADD6A7031}"/>
          </ac:spMkLst>
        </pc:spChg>
        <pc:spChg chg="mod">
          <ac:chgData name="harald.lueck" userId="S::harald.lueck_googlemail.com#ext#@istnazfisnucl.onmicrosoft.com::0d3f9b40-6b63-45e8-b943-5a3b5e5e84f0" providerId="AD" clId="Web-{1A296C12-499F-C909-40FF-E115164FD4E1}" dt="2025-04-23T08:39:38.106" v="29" actId="1076"/>
          <ac:spMkLst>
            <pc:docMk/>
            <pc:sldMk cId="0" sldId="257"/>
            <ac:spMk id="8" creationId="{50E40D0F-CBD1-C092-D43B-44AADB31BB08}"/>
          </ac:spMkLst>
        </pc:spChg>
        <pc:spChg chg="mod">
          <ac:chgData name="harald.lueck" userId="S::harald.lueck_googlemail.com#ext#@istnazfisnucl.onmicrosoft.com::0d3f9b40-6b63-45e8-b943-5a3b5e5e84f0" providerId="AD" clId="Web-{1A296C12-499F-C909-40FF-E115164FD4E1}" dt="2025-04-23T08:57:32.410" v="41" actId="1076"/>
          <ac:spMkLst>
            <pc:docMk/>
            <pc:sldMk cId="0" sldId="257"/>
            <ac:spMk id="9" creationId="{A1CBC365-32D8-244D-FBD7-0A66D905D717}"/>
          </ac:spMkLst>
        </pc:spChg>
        <pc:spChg chg="mod">
          <ac:chgData name="harald.lueck" userId="S::harald.lueck_googlemail.com#ext#@istnazfisnucl.onmicrosoft.com::0d3f9b40-6b63-45e8-b943-5a3b5e5e84f0" providerId="AD" clId="Web-{1A296C12-499F-C909-40FF-E115164FD4E1}" dt="2025-04-24T08:27:21.765" v="355" actId="20577"/>
          <ac:spMkLst>
            <pc:docMk/>
            <pc:sldMk cId="0" sldId="257"/>
            <ac:spMk id="70" creationId="{00000000-0000-0000-0000-000000000000}"/>
          </ac:spMkLst>
        </pc:spChg>
        <pc:picChg chg="mod">
          <ac:chgData name="harald.lueck" userId="S::harald.lueck_googlemail.com#ext#@istnazfisnucl.onmicrosoft.com::0d3f9b40-6b63-45e8-b943-5a3b5e5e84f0" providerId="AD" clId="Web-{1A296C12-499F-C909-40FF-E115164FD4E1}" dt="2025-04-23T08:39:07.714" v="22" actId="14100"/>
          <ac:picMkLst>
            <pc:docMk/>
            <pc:sldMk cId="0" sldId="257"/>
            <ac:picMk id="7" creationId="{C5A23E96-C9F1-9A4E-9BDC-AD2323777E22}"/>
          </ac:picMkLst>
        </pc:picChg>
      </pc:sldChg>
      <pc:sldChg chg="modSp">
        <pc:chgData name="harald.lueck" userId="S::harald.lueck_googlemail.com#ext#@istnazfisnucl.onmicrosoft.com::0d3f9b40-6b63-45e8-b943-5a3b5e5e84f0" providerId="AD" clId="Web-{1A296C12-499F-C909-40FF-E115164FD4E1}" dt="2025-04-23T10:40:38.803" v="81" actId="20577"/>
        <pc:sldMkLst>
          <pc:docMk/>
          <pc:sldMk cId="0" sldId="258"/>
        </pc:sldMkLst>
        <pc:spChg chg="mod">
          <ac:chgData name="harald.lueck" userId="S::harald.lueck_googlemail.com#ext#@istnazfisnucl.onmicrosoft.com::0d3f9b40-6b63-45e8-b943-5a3b5e5e84f0" providerId="AD" clId="Web-{1A296C12-499F-C909-40FF-E115164FD4E1}" dt="2025-04-23T10:40:38.803" v="81" actId="20577"/>
          <ac:spMkLst>
            <pc:docMk/>
            <pc:sldMk cId="0" sldId="258"/>
            <ac:spMk id="2" creationId="{97EB79E7-E699-895D-9E71-83017B3C2B23}"/>
          </ac:spMkLst>
        </pc:spChg>
      </pc:sldChg>
      <pc:sldChg chg="modSp">
        <pc:chgData name="harald.lueck" userId="S::harald.lueck_googlemail.com#ext#@istnazfisnucl.onmicrosoft.com::0d3f9b40-6b63-45e8-b943-5a3b5e5e84f0" providerId="AD" clId="Web-{1A296C12-499F-C909-40FF-E115164FD4E1}" dt="2025-04-24T08:14:42.714" v="324" actId="20577"/>
        <pc:sldMkLst>
          <pc:docMk/>
          <pc:sldMk cId="0" sldId="259"/>
        </pc:sldMkLst>
        <pc:spChg chg="mod">
          <ac:chgData name="harald.lueck" userId="S::harald.lueck_googlemail.com#ext#@istnazfisnucl.onmicrosoft.com::0d3f9b40-6b63-45e8-b943-5a3b5e5e84f0" providerId="AD" clId="Web-{1A296C12-499F-C909-40FF-E115164FD4E1}" dt="2025-04-24T08:14:42.714" v="324" actId="20577"/>
          <ac:spMkLst>
            <pc:docMk/>
            <pc:sldMk cId="0" sldId="259"/>
            <ac:spMk id="2" creationId="{07F73287-15D4-3464-B969-BA7CB3F3D5EC}"/>
          </ac:spMkLst>
        </pc:spChg>
      </pc:sldChg>
      <pc:sldChg chg="modSp">
        <pc:chgData name="harald.lueck" userId="S::harald.lueck_googlemail.com#ext#@istnazfisnucl.onmicrosoft.com::0d3f9b40-6b63-45e8-b943-5a3b5e5e84f0" providerId="AD" clId="Web-{1A296C12-499F-C909-40FF-E115164FD4E1}" dt="2025-04-23T12:44:30.721" v="246" actId="20577"/>
        <pc:sldMkLst>
          <pc:docMk/>
          <pc:sldMk cId="0" sldId="260"/>
        </pc:sldMkLst>
        <pc:spChg chg="mod">
          <ac:chgData name="harald.lueck" userId="S::harald.lueck_googlemail.com#ext#@istnazfisnucl.onmicrosoft.com::0d3f9b40-6b63-45e8-b943-5a3b5e5e84f0" providerId="AD" clId="Web-{1A296C12-499F-C909-40FF-E115164FD4E1}" dt="2025-04-23T12:44:30.721" v="246" actId="20577"/>
          <ac:spMkLst>
            <pc:docMk/>
            <pc:sldMk cId="0" sldId="260"/>
            <ac:spMk id="2" creationId="{C53FECFA-FDA9-F598-55F9-46700547DC83}"/>
          </ac:spMkLst>
        </pc:spChg>
        <pc:spChg chg="mod">
          <ac:chgData name="harald.lueck" userId="S::harald.lueck_googlemail.com#ext#@istnazfisnucl.onmicrosoft.com::0d3f9b40-6b63-45e8-b943-5a3b5e5e84f0" providerId="AD" clId="Web-{1A296C12-499F-C909-40FF-E115164FD4E1}" dt="2025-04-23T12:44:09.580" v="242" actId="20577"/>
          <ac:spMkLst>
            <pc:docMk/>
            <pc:sldMk cId="0" sldId="260"/>
            <ac:spMk id="99" creationId="{00000000-0000-0000-0000-000000000000}"/>
          </ac:spMkLst>
        </pc:spChg>
      </pc:sldChg>
      <pc:sldChg chg="addSp modSp">
        <pc:chgData name="harald.lueck" userId="S::harald.lueck_googlemail.com#ext#@istnazfisnucl.onmicrosoft.com::0d3f9b40-6b63-45e8-b943-5a3b5e5e84f0" providerId="AD" clId="Web-{1A296C12-499F-C909-40FF-E115164FD4E1}" dt="2025-04-23T12:51:40.097" v="305" actId="1076"/>
        <pc:sldMkLst>
          <pc:docMk/>
          <pc:sldMk cId="0" sldId="261"/>
        </pc:sldMkLst>
        <pc:spChg chg="mod">
          <ac:chgData name="harald.lueck" userId="S::harald.lueck_googlemail.com#ext#@istnazfisnucl.onmicrosoft.com::0d3f9b40-6b63-45e8-b943-5a3b5e5e84f0" providerId="AD" clId="Web-{1A296C12-499F-C909-40FF-E115164FD4E1}" dt="2025-04-23T12:51:28.940" v="289" actId="20577"/>
          <ac:spMkLst>
            <pc:docMk/>
            <pc:sldMk cId="0" sldId="261"/>
            <ac:spMk id="109" creationId="{00000000-0000-0000-0000-000000000000}"/>
          </ac:spMkLst>
        </pc:spChg>
      </pc:sldChg>
      <pc:sldChg chg="modSp">
        <pc:chgData name="harald.lueck" userId="S::harald.lueck_googlemail.com#ext#@istnazfisnucl.onmicrosoft.com::0d3f9b40-6b63-45e8-b943-5a3b5e5e84f0" providerId="AD" clId="Web-{1A296C12-499F-C909-40FF-E115164FD4E1}" dt="2025-04-23T13:00:31.304" v="322" actId="20577"/>
        <pc:sldMkLst>
          <pc:docMk/>
          <pc:sldMk cId="0" sldId="262"/>
        </pc:sldMkLst>
        <pc:spChg chg="mod">
          <ac:chgData name="harald.lueck" userId="S::harald.lueck_googlemail.com#ext#@istnazfisnucl.onmicrosoft.com::0d3f9b40-6b63-45e8-b943-5a3b5e5e84f0" providerId="AD" clId="Web-{1A296C12-499F-C909-40FF-E115164FD4E1}" dt="2025-04-23T13:00:31.304" v="322" actId="20577"/>
          <ac:spMkLst>
            <pc:docMk/>
            <pc:sldMk cId="0" sldId="262"/>
            <ac:spMk id="2" creationId="{462E0EC7-447D-0B9F-254C-FF14E2AF40FF}"/>
          </ac:spMkLst>
        </pc:spChg>
      </pc:sldChg>
      <pc:sldChg chg="modSp">
        <pc:chgData name="harald.lueck" userId="S::harald.lueck_googlemail.com#ext#@istnazfisnucl.onmicrosoft.com::0d3f9b40-6b63-45e8-b943-5a3b5e5e84f0" providerId="AD" clId="Web-{1A296C12-499F-C909-40FF-E115164FD4E1}" dt="2025-04-23T13:00:39.507" v="323" actId="20577"/>
        <pc:sldMkLst>
          <pc:docMk/>
          <pc:sldMk cId="0" sldId="263"/>
        </pc:sldMkLst>
        <pc:spChg chg="mod">
          <ac:chgData name="harald.lueck" userId="S::harald.lueck_googlemail.com#ext#@istnazfisnucl.onmicrosoft.com::0d3f9b40-6b63-45e8-b943-5a3b5e5e84f0" providerId="AD" clId="Web-{1A296C12-499F-C909-40FF-E115164FD4E1}" dt="2025-04-23T13:00:39.507" v="323" actId="20577"/>
          <ac:spMkLst>
            <pc:docMk/>
            <pc:sldMk cId="0" sldId="263"/>
            <ac:spMk id="128" creationId="{00000000-0000-0000-0000-000000000000}"/>
          </ac:spMkLst>
        </pc:spChg>
      </pc:sldChg>
      <pc:sldChg chg="modSp modNotes">
        <pc:chgData name="harald.lueck" userId="S::harald.lueck_googlemail.com#ext#@istnazfisnucl.onmicrosoft.com::0d3f9b40-6b63-45e8-b943-5a3b5e5e84f0" providerId="AD" clId="Web-{1A296C12-499F-C909-40FF-E115164FD4E1}" dt="2025-04-23T10:45:28.374" v="131" actId="20577"/>
        <pc:sldMkLst>
          <pc:docMk/>
          <pc:sldMk cId="737840429" sldId="264"/>
        </pc:sldMkLst>
        <pc:spChg chg="mod">
          <ac:chgData name="harald.lueck" userId="S::harald.lueck_googlemail.com#ext#@istnazfisnucl.onmicrosoft.com::0d3f9b40-6b63-45e8-b943-5a3b5e5e84f0" providerId="AD" clId="Web-{1A296C12-499F-C909-40FF-E115164FD4E1}" dt="2025-04-23T10:45:28.374" v="131" actId="20577"/>
          <ac:spMkLst>
            <pc:docMk/>
            <pc:sldMk cId="737840429" sldId="264"/>
            <ac:spMk id="2" creationId="{91BAEEE1-57FA-02C2-DDC1-D162B2F86FC7}"/>
          </ac:spMkLst>
        </pc:spChg>
      </pc:sldChg>
      <pc:sldChg chg="modSp modNotes">
        <pc:chgData name="harald.lueck" userId="S::harald.lueck_googlemail.com#ext#@istnazfisnucl.onmicrosoft.com::0d3f9b40-6b63-45e8-b943-5a3b5e5e84f0" providerId="AD" clId="Web-{1A296C12-499F-C909-40FF-E115164FD4E1}" dt="2025-04-23T12:39:21.069" v="202"/>
        <pc:sldMkLst>
          <pc:docMk/>
          <pc:sldMk cId="1573876853" sldId="265"/>
        </pc:sldMkLst>
        <pc:spChg chg="mod">
          <ac:chgData name="harald.lueck" userId="S::harald.lueck_googlemail.com#ext#@istnazfisnucl.onmicrosoft.com::0d3f9b40-6b63-45e8-b943-5a3b5e5e84f0" providerId="AD" clId="Web-{1A296C12-499F-C909-40FF-E115164FD4E1}" dt="2025-04-23T12:38:18.161" v="157" actId="20577"/>
          <ac:spMkLst>
            <pc:docMk/>
            <pc:sldMk cId="1573876853" sldId="265"/>
            <ac:spMk id="2" creationId="{0DE4DFA1-0B2B-D98F-F703-884043BD3241}"/>
          </ac:spMkLst>
        </pc:spChg>
      </pc:sldChg>
      <pc:sldChg chg="modSp">
        <pc:chgData name="harald.lueck" userId="S::harald.lueck_googlemail.com#ext#@istnazfisnucl.onmicrosoft.com::0d3f9b40-6b63-45e8-b943-5a3b5e5e84f0" providerId="AD" clId="Web-{1A296C12-499F-C909-40FF-E115164FD4E1}" dt="2025-04-24T08:18:05.360" v="346" actId="20577"/>
        <pc:sldMkLst>
          <pc:docMk/>
          <pc:sldMk cId="29794319" sldId="266"/>
        </pc:sldMkLst>
        <pc:spChg chg="mod">
          <ac:chgData name="harald.lueck" userId="S::harald.lueck_googlemail.com#ext#@istnazfisnucl.onmicrosoft.com::0d3f9b40-6b63-45e8-b943-5a3b5e5e84f0" providerId="AD" clId="Web-{1A296C12-499F-C909-40FF-E115164FD4E1}" dt="2025-04-24T08:18:05.360" v="346" actId="20577"/>
          <ac:spMkLst>
            <pc:docMk/>
            <pc:sldMk cId="29794319" sldId="266"/>
            <ac:spMk id="2" creationId="{C6A9493D-FAAA-FB7D-0431-A4D8A81485CD}"/>
          </ac:spMkLst>
        </pc:spChg>
      </pc:sldChg>
      <pc:sldChg chg="modSp">
        <pc:chgData name="harald.lueck" userId="S::harald.lueck_googlemail.com#ext#@istnazfisnucl.onmicrosoft.com::0d3f9b40-6b63-45e8-b943-5a3b5e5e84f0" providerId="AD" clId="Web-{1A296C12-499F-C909-40FF-E115164FD4E1}" dt="2025-04-23T12:50:07.359" v="280" actId="20577"/>
        <pc:sldMkLst>
          <pc:docMk/>
          <pc:sldMk cId="3660733166" sldId="267"/>
        </pc:sldMkLst>
        <pc:spChg chg="mod">
          <ac:chgData name="harald.lueck" userId="S::harald.lueck_googlemail.com#ext#@istnazfisnucl.onmicrosoft.com::0d3f9b40-6b63-45e8-b943-5a3b5e5e84f0" providerId="AD" clId="Web-{1A296C12-499F-C909-40FF-E115164FD4E1}" dt="2025-04-23T12:50:07.359" v="280" actId="20577"/>
          <ac:spMkLst>
            <pc:docMk/>
            <pc:sldMk cId="3660733166" sldId="267"/>
            <ac:spMk id="2" creationId="{1C37E80F-901D-7DAD-7CB1-4B02476B9308}"/>
          </ac:spMkLst>
        </pc:spChg>
      </pc:sldChg>
    </pc:docChg>
  </pc:docChgLst>
  <pc:docChgLst>
    <pc:chgData name="Michele Punturo" userId="86b18cf8-2a0e-4c57-888a-300064038c87" providerId="ADAL" clId="{62919902-8786-48D8-B699-A4D0CC720833}"/>
    <pc:docChg chg="undo custSel addSld modSld">
      <pc:chgData name="Michele Punturo" userId="86b18cf8-2a0e-4c57-888a-300064038c87" providerId="ADAL" clId="{62919902-8786-48D8-B699-A4D0CC720833}" dt="2025-05-08T07:04:48.912" v="1469" actId="207"/>
      <pc:docMkLst>
        <pc:docMk/>
      </pc:docMkLst>
      <pc:sldChg chg="modSp mod">
        <pc:chgData name="Michele Punturo" userId="86b18cf8-2a0e-4c57-888a-300064038c87" providerId="ADAL" clId="{62919902-8786-48D8-B699-A4D0CC720833}" dt="2025-04-24T08:30:19.527" v="882" actId="6549"/>
        <pc:sldMkLst>
          <pc:docMk/>
          <pc:sldMk cId="0" sldId="258"/>
        </pc:sldMkLst>
        <pc:spChg chg="mod">
          <ac:chgData name="Michele Punturo" userId="86b18cf8-2a0e-4c57-888a-300064038c87" providerId="ADAL" clId="{62919902-8786-48D8-B699-A4D0CC720833}" dt="2025-04-24T08:30:19.527" v="882" actId="6549"/>
          <ac:spMkLst>
            <pc:docMk/>
            <pc:sldMk cId="0" sldId="258"/>
            <ac:spMk id="80" creationId="{00000000-0000-0000-0000-000000000000}"/>
          </ac:spMkLst>
        </pc:spChg>
      </pc:sldChg>
      <pc:sldChg chg="addSp delSp modSp mod">
        <pc:chgData name="Michele Punturo" userId="86b18cf8-2a0e-4c57-888a-300064038c87" providerId="ADAL" clId="{62919902-8786-48D8-B699-A4D0CC720833}" dt="2025-05-03T15:29:44.816" v="1459" actId="1035"/>
        <pc:sldMkLst>
          <pc:docMk/>
          <pc:sldMk cId="0" sldId="261"/>
        </pc:sldMkLst>
        <pc:spChg chg="mod">
          <ac:chgData name="Michele Punturo" userId="86b18cf8-2a0e-4c57-888a-300064038c87" providerId="ADAL" clId="{62919902-8786-48D8-B699-A4D0CC720833}" dt="2025-05-03T15:18:09.384" v="885" actId="20577"/>
          <ac:spMkLst>
            <pc:docMk/>
            <pc:sldMk cId="0" sldId="261"/>
            <ac:spMk id="108" creationId="{00000000-0000-0000-0000-000000000000}"/>
          </ac:spMkLst>
        </pc:spChg>
        <pc:spChg chg="mod">
          <ac:chgData name="Michele Punturo" userId="86b18cf8-2a0e-4c57-888a-300064038c87" providerId="ADAL" clId="{62919902-8786-48D8-B699-A4D0CC720833}" dt="2025-05-03T15:29:44.816" v="1459" actId="1035"/>
          <ac:spMkLst>
            <pc:docMk/>
            <pc:sldMk cId="0" sldId="261"/>
            <ac:spMk id="109" creationId="{00000000-0000-0000-0000-000000000000}"/>
          </ac:spMkLst>
        </pc:spChg>
        <pc:graphicFrameChg chg="mod modGraphic">
          <ac:chgData name="Michele Punturo" userId="86b18cf8-2a0e-4c57-888a-300064038c87" providerId="ADAL" clId="{62919902-8786-48D8-B699-A4D0CC720833}" dt="2025-05-03T15:29:44.816" v="1459" actId="1035"/>
          <ac:graphicFrameMkLst>
            <pc:docMk/>
            <pc:sldMk cId="0" sldId="261"/>
            <ac:graphicFrameMk id="110" creationId="{00000000-0000-0000-0000-000000000000}"/>
          </ac:graphicFrameMkLst>
        </pc:graphicFrameChg>
      </pc:sldChg>
      <pc:sldChg chg="addSp delSp modSp mod chgLayout">
        <pc:chgData name="Michele Punturo" userId="86b18cf8-2a0e-4c57-888a-300064038c87" providerId="ADAL" clId="{62919902-8786-48D8-B699-A4D0CC720833}" dt="2025-04-22T14:21:50.713" v="805" actId="20577"/>
        <pc:sldMkLst>
          <pc:docMk/>
          <pc:sldMk cId="0" sldId="262"/>
        </pc:sldMkLst>
        <pc:spChg chg="add mod ord">
          <ac:chgData name="Michele Punturo" userId="86b18cf8-2a0e-4c57-888a-300064038c87" providerId="ADAL" clId="{62919902-8786-48D8-B699-A4D0CC720833}" dt="2025-04-22T14:21:50.713" v="805" actId="20577"/>
          <ac:spMkLst>
            <pc:docMk/>
            <pc:sldMk cId="0" sldId="262"/>
            <ac:spMk id="2" creationId="{462E0EC7-447D-0B9F-254C-FF14E2AF40FF}"/>
          </ac:spMkLst>
        </pc:spChg>
        <pc:spChg chg="mod ord">
          <ac:chgData name="Michele Punturo" userId="86b18cf8-2a0e-4c57-888a-300064038c87" providerId="ADAL" clId="{62919902-8786-48D8-B699-A4D0CC720833}" dt="2025-04-22T14:16:33.754" v="311" actId="1076"/>
          <ac:spMkLst>
            <pc:docMk/>
            <pc:sldMk cId="0" sldId="262"/>
            <ac:spMk id="119" creationId="{00000000-0000-0000-0000-000000000000}"/>
          </ac:spMkLst>
        </pc:spChg>
      </pc:sldChg>
      <pc:sldChg chg="modSp add mod">
        <pc:chgData name="Michele Punturo" userId="86b18cf8-2a0e-4c57-888a-300064038c87" providerId="ADAL" clId="{62919902-8786-48D8-B699-A4D0CC720833}" dt="2025-05-08T07:04:48.912" v="1469" actId="207"/>
        <pc:sldMkLst>
          <pc:docMk/>
          <pc:sldMk cId="3660733166" sldId="267"/>
        </pc:sldMkLst>
        <pc:spChg chg="mod">
          <ac:chgData name="Michele Punturo" userId="86b18cf8-2a0e-4c57-888a-300064038c87" providerId="ADAL" clId="{62919902-8786-48D8-B699-A4D0CC720833}" dt="2025-05-08T07:04:48.912" v="1469" actId="207"/>
          <ac:spMkLst>
            <pc:docMk/>
            <pc:sldMk cId="3660733166" sldId="267"/>
            <ac:spMk id="2" creationId="{1C37E80F-901D-7DAD-7CB1-4B02476B930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5" name="Google Shape;10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4cce2674f7_0_1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g34cce2674f7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" name="Google Shape;6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>
          <a:extLst>
            <a:ext uri="{FF2B5EF4-FFF2-40B4-BE49-F238E27FC236}">
              <a16:creationId xmlns:a16="http://schemas.microsoft.com/office/drawing/2014/main" id="{76F2CB04-39A9-12D2-43C1-623B3FA394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>
            <a:extLst>
              <a:ext uri="{FF2B5EF4-FFF2-40B4-BE49-F238E27FC236}">
                <a16:creationId xmlns:a16="http://schemas.microsoft.com/office/drawing/2014/main" id="{0A1630B4-0EED-8D62-0F2E-0F3AF5F5F3F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en-US"/>
              <a:t>ISB 566</a:t>
            </a:r>
          </a:p>
          <a:p>
            <a:pPr marL="0" indent="0"/>
            <a:r>
              <a:rPr lang="en-US"/>
              <a:t>OSB 753 members</a:t>
            </a:r>
          </a:p>
        </p:txBody>
      </p:sp>
      <p:sp>
        <p:nvSpPr>
          <p:cNvPr id="78" name="Google Shape;78;p3:notes">
            <a:extLst>
              <a:ext uri="{FF2B5EF4-FFF2-40B4-BE49-F238E27FC236}">
                <a16:creationId xmlns:a16="http://schemas.microsoft.com/office/drawing/2014/main" id="{7BC03FD8-0602-932D-2704-27F15BBC88E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69470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>
          <a:extLst>
            <a:ext uri="{FF2B5EF4-FFF2-40B4-BE49-F238E27FC236}">
              <a16:creationId xmlns:a16="http://schemas.microsoft.com/office/drawing/2014/main" id="{2E183B42-7470-CEED-BC79-B1FEE2D8E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>
            <a:extLst>
              <a:ext uri="{FF2B5EF4-FFF2-40B4-BE49-F238E27FC236}">
                <a16:creationId xmlns:a16="http://schemas.microsoft.com/office/drawing/2014/main" id="{65F12FF6-DE0C-836E-A7FC-B1FE637839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en-US"/>
              <a:t>Some remarks on DAP ( e.g. proprietary period), which needs to be discussed with the international partners too.</a:t>
            </a:r>
            <a:endParaRPr/>
          </a:p>
        </p:txBody>
      </p:sp>
      <p:sp>
        <p:nvSpPr>
          <p:cNvPr id="78" name="Google Shape;78;p3:notes">
            <a:extLst>
              <a:ext uri="{FF2B5EF4-FFF2-40B4-BE49-F238E27FC236}">
                <a16:creationId xmlns:a16="http://schemas.microsoft.com/office/drawing/2014/main" id="{7684EB6D-0FFA-18FF-F780-6390E133083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714854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>
          <a:extLst>
            <a:ext uri="{FF2B5EF4-FFF2-40B4-BE49-F238E27FC236}">
              <a16:creationId xmlns:a16="http://schemas.microsoft.com/office/drawing/2014/main" id="{467BC91B-8D81-2508-7504-4B3DBBB31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:notes">
            <a:extLst>
              <a:ext uri="{FF2B5EF4-FFF2-40B4-BE49-F238E27FC236}">
                <a16:creationId xmlns:a16="http://schemas.microsoft.com/office/drawing/2014/main" id="{F0B9C901-9C4C-5C17-0C50-8C3C27D3B89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5:notes">
            <a:extLst>
              <a:ext uri="{FF2B5EF4-FFF2-40B4-BE49-F238E27FC236}">
                <a16:creationId xmlns:a16="http://schemas.microsoft.com/office/drawing/2014/main" id="{1485E416-7E61-BB2E-CF66-FB9767E8B27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610330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>
          <a:extLst>
            <a:ext uri="{FF2B5EF4-FFF2-40B4-BE49-F238E27FC236}">
              <a16:creationId xmlns:a16="http://schemas.microsoft.com/office/drawing/2014/main" id="{2990CF9C-B330-EA75-6DF0-44F3811EAF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:notes">
            <a:extLst>
              <a:ext uri="{FF2B5EF4-FFF2-40B4-BE49-F238E27FC236}">
                <a16:creationId xmlns:a16="http://schemas.microsoft.com/office/drawing/2014/main" id="{76F6C747-72C0-F94D-BAA4-3326D451072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5:notes">
            <a:extLst>
              <a:ext uri="{FF2B5EF4-FFF2-40B4-BE49-F238E27FC236}">
                <a16:creationId xmlns:a16="http://schemas.microsoft.com/office/drawing/2014/main" id="{8620F371-3ED1-8D18-D8C4-8B30FED9FE0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20075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 0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marL="914400" lvl="1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2pPr>
            <a:lvl3pPr marL="1371600" lvl="2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3pPr>
            <a:lvl4pPr marL="1828800" lvl="3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4pPr>
            <a:lvl5pPr marL="2286000" lvl="4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>
  <p:cSld name="Contenido con título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1pPr>
            <a:lvl2pPr marL="914400" lvl="1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2pPr>
            <a:lvl3pPr marL="1371600" lvl="2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3pPr>
            <a:lvl4pPr marL="1828800" lvl="3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4pPr>
            <a:lvl5pPr marL="2286000" lvl="4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>
  <p:cSld name="Imagen con título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0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1" name="Google Shape;51;p20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ítulo y objetos">
  <p:cSld name="1_Título y objeto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body" idx="1"/>
          </p:nvPr>
        </p:nvSpPr>
        <p:spPr>
          <a:xfrm>
            <a:off x="838200" y="2044699"/>
            <a:ext cx="10515600" cy="432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body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marL="914400" lvl="1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2pPr>
            <a:lvl3pPr marL="1371600" lvl="2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3pPr>
            <a:lvl4pPr marL="1828800" lvl="3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4pPr>
            <a:lvl5pPr marL="2286000" lvl="4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>
  <p:cSld name="Título y objeto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>
  <p:cSld name="Encabezado de sección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>
  <p:cSld name="Dos objeto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>
  <p:cSld name="Comparació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2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>
  <p:cSld name="Solo el título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7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>
  <p:cSld name="En blanco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9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19050" dir="5400000" rotWithShape="0">
              <a:srgbClr val="000000">
                <a:alpha val="62352"/>
              </a:srgbClr>
            </a:outerShdw>
            <a:reflection endPos="30000" dist="38100" dir="5400000" fadeDir="5400012" sy="-100000" algn="bl" rotWithShape="0"/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"/>
          <p:cNvSpPr txBox="1">
            <a:spLocks noGrp="1"/>
          </p:cNvSpPr>
          <p:nvPr>
            <p:ph type="title"/>
          </p:nvPr>
        </p:nvSpPr>
        <p:spPr>
          <a:xfrm>
            <a:off x="6568477" y="2555858"/>
            <a:ext cx="4645200" cy="28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100"/>
              <a:buFont typeface="Calibri"/>
              <a:buNone/>
            </a:pPr>
            <a:r>
              <a:rPr lang="en-US" sz="3400" b="1">
                <a:solidFill>
                  <a:schemeClr val="lt1"/>
                </a:solidFill>
              </a:rPr>
              <a:t>ET-PP </a:t>
            </a:r>
            <a:r>
              <a:rPr lang="en-US" sz="3400" b="1">
                <a:solidFill>
                  <a:srgbClr val="FFFF00"/>
                </a:solidFill>
              </a:rPr>
              <a:t>(WP6)</a:t>
            </a:r>
            <a:br>
              <a:rPr lang="en-US" sz="3400" b="1">
                <a:solidFill>
                  <a:schemeClr val="lt1"/>
                </a:solidFill>
              </a:rPr>
            </a:br>
            <a:r>
              <a:rPr lang="en-US" sz="3400" b="1">
                <a:solidFill>
                  <a:schemeClr val="lt1"/>
                </a:solidFill>
              </a:rPr>
              <a:t>2</a:t>
            </a:r>
            <a:r>
              <a:rPr lang="en-US" sz="3400" b="1" baseline="30000">
                <a:solidFill>
                  <a:schemeClr val="lt1"/>
                </a:solidFill>
              </a:rPr>
              <a:t>nd</a:t>
            </a:r>
            <a:r>
              <a:rPr lang="en-US" sz="3400" b="1">
                <a:solidFill>
                  <a:schemeClr val="lt1"/>
                </a:solidFill>
              </a:rPr>
              <a:t> review meeting (RP2)</a:t>
            </a:r>
            <a:endParaRPr sz="3400" b="1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100"/>
              <a:buFont typeface="Calibri"/>
              <a:buNone/>
            </a:pPr>
            <a:endParaRPr sz="6100">
              <a:solidFill>
                <a:schemeClr val="lt1"/>
              </a:solidFill>
            </a:endParaRPr>
          </a:p>
        </p:txBody>
      </p:sp>
      <p:sp>
        <p:nvSpPr>
          <p:cNvPr id="59" name="Google Shape;59;p1"/>
          <p:cNvSpPr txBox="1">
            <a:spLocks noGrp="1"/>
          </p:cNvSpPr>
          <p:nvPr>
            <p:ph type="body" idx="1"/>
          </p:nvPr>
        </p:nvSpPr>
        <p:spPr>
          <a:xfrm>
            <a:off x="7077702" y="5537117"/>
            <a:ext cx="4645251" cy="1147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sz="2000">
                <a:solidFill>
                  <a:srgbClr val="FFFFFF"/>
                </a:solidFill>
              </a:rPr>
              <a:t>15/05/2025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sz="2000">
                <a:solidFill>
                  <a:srgbClr val="FFFFFF"/>
                </a:solidFill>
              </a:rPr>
              <a:t>Grant agreement: Nº 101079696</a:t>
            </a:r>
            <a:endParaRPr/>
          </a:p>
        </p:txBody>
      </p:sp>
      <p:sp>
        <p:nvSpPr>
          <p:cNvPr id="60" name="Google Shape;60;p1"/>
          <p:cNvSpPr/>
          <p:nvPr/>
        </p:nvSpPr>
        <p:spPr>
          <a:xfrm flipH="1">
            <a:off x="0" y="0"/>
            <a:ext cx="6172783" cy="685800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242" y="0"/>
                </a:lnTo>
                <a:lnTo>
                  <a:pt x="123" y="841"/>
                </a:lnTo>
                <a:cubicBezTo>
                  <a:pt x="42" y="1562"/>
                  <a:pt x="0" y="2293"/>
                  <a:pt x="0" y="3033"/>
                </a:cubicBezTo>
                <a:cubicBezTo>
                  <a:pt x="0" y="10800"/>
                  <a:pt x="4591" y="17602"/>
                  <a:pt x="11464" y="21361"/>
                </a:cubicBezTo>
                <a:lnTo>
                  <a:pt x="11925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0" y="0"/>
            <a:ext cx="6024155" cy="685800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348" y="0"/>
                </a:lnTo>
                <a:lnTo>
                  <a:pt x="21477" y="895"/>
                </a:lnTo>
                <a:cubicBezTo>
                  <a:pt x="21558" y="1598"/>
                  <a:pt x="21600" y="2311"/>
                  <a:pt x="21600" y="3033"/>
                </a:cubicBezTo>
                <a:cubicBezTo>
                  <a:pt x="21600" y="10972"/>
                  <a:pt x="16563" y="17877"/>
                  <a:pt x="9143" y="21418"/>
                </a:cubicBezTo>
                <a:lnTo>
                  <a:pt x="8738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p1" descr="Imagen 13"/>
          <p:cNvPicPr preferRelativeResize="0"/>
          <p:nvPr/>
        </p:nvPicPr>
        <p:blipFill rotWithShape="1">
          <a:blip r:embed="rId3">
            <a:alphaModFix/>
          </a:blip>
          <a:srcRect l="15989" r="16111"/>
          <a:stretch/>
        </p:blipFill>
        <p:spPr>
          <a:xfrm>
            <a:off x="419381" y="770070"/>
            <a:ext cx="4047844" cy="394965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"/>
          <p:cNvSpPr txBox="1"/>
          <p:nvPr/>
        </p:nvSpPr>
        <p:spPr>
          <a:xfrm>
            <a:off x="68223" y="15702"/>
            <a:ext cx="5912902" cy="333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 — HORIZON-INFRA-2021-DEV-02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 txBox="1"/>
          <p:nvPr/>
        </p:nvSpPr>
        <p:spPr>
          <a:xfrm>
            <a:off x="267587" y="5537117"/>
            <a:ext cx="2971018" cy="701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Horizon Europe: Coordination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and Support Actions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" title="03_ET_vertical-for_light_backgrounds_and_digital purposes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07275" y="208675"/>
            <a:ext cx="2649352" cy="2710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"/>
          <p:cNvSpPr txBox="1"/>
          <p:nvPr/>
        </p:nvSpPr>
        <p:spPr>
          <a:xfrm>
            <a:off x="4084319" y="6444169"/>
            <a:ext cx="4023362" cy="2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1</a:t>
            </a:r>
            <a:r>
              <a:rPr lang="en-US" sz="1400" b="0" i="1" u="none" strike="noStrike" cap="none" baseline="30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6"/>
          <p:cNvSpPr txBox="1">
            <a:spLocks noGrp="1"/>
          </p:cNvSpPr>
          <p:nvPr>
            <p:ph type="title"/>
          </p:nvPr>
        </p:nvSpPr>
        <p:spPr>
          <a:xfrm>
            <a:off x="166868" y="136525"/>
            <a:ext cx="1076783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4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 6: Contribution from each partner</a:t>
            </a:r>
            <a:endParaRPr dirty="0"/>
          </a:p>
        </p:txBody>
      </p:sp>
      <p:sp>
        <p:nvSpPr>
          <p:cNvPr id="109" name="Google Shape;109;p6"/>
          <p:cNvSpPr txBox="1"/>
          <p:nvPr/>
        </p:nvSpPr>
        <p:spPr>
          <a:xfrm>
            <a:off x="212587" y="1197631"/>
            <a:ext cx="11562381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>
              <a:buSzPts val="1800"/>
            </a:pP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WP6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is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the link to the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collaboration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. A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very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large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fraction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of the scientists and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engineers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in ETC are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affiliated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to institutions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that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aren’t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beneficiaries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third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parties of ET-PP. For this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reason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, the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table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hereafter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has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an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administrative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value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but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is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not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representing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it-IT" sz="1800" dirty="0" err="1">
                <a:latin typeface="Calibri"/>
                <a:ea typeface="Calibri"/>
                <a:cs typeface="Calibri"/>
                <a:sym typeface="Calibri"/>
              </a:rPr>
              <a:t>effective</a:t>
            </a:r>
            <a:r>
              <a:rPr lang="it-IT" sz="1800" dirty="0">
                <a:latin typeface="Calibri"/>
                <a:ea typeface="Calibri"/>
                <a:cs typeface="Calibri"/>
                <a:sym typeface="Calibri"/>
              </a:rPr>
              <a:t> HR investment in the activities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0" name="Google Shape;110;p6"/>
          <p:cNvGraphicFramePr/>
          <p:nvPr>
            <p:extLst>
              <p:ext uri="{D42A27DB-BD31-4B8C-83A1-F6EECF244321}">
                <p14:modId xmlns:p14="http://schemas.microsoft.com/office/powerpoint/2010/main" val="1292622514"/>
              </p:ext>
            </p:extLst>
          </p:nvPr>
        </p:nvGraphicFramePr>
        <p:xfrm>
          <a:off x="741853" y="2072562"/>
          <a:ext cx="9265000" cy="4570500"/>
        </p:xfrm>
        <a:graphic>
          <a:graphicData uri="http://schemas.openxmlformats.org/drawingml/2006/table">
            <a:tbl>
              <a:tblPr>
                <a:noFill/>
                <a:tableStyleId>{1D242F2F-AADB-4F88-B589-22398603322B}</a:tableStyleId>
              </a:tblPr>
              <a:tblGrid>
                <a:gridCol w="246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32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/>
                        <a:t>INSTITUTION</a:t>
                      </a:r>
                      <a:endParaRPr sz="1400" u="none" strike="noStrike" cap="none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u="none" strike="noStrike" cap="none"/>
                        <a:t> </a:t>
                      </a:r>
                      <a:endParaRPr sz="1400" u="none" strike="noStrike" cap="none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/>
                        <a:t>PM as per Annex I</a:t>
                      </a:r>
                      <a:endParaRPr sz="1400" u="none" strike="noStrike" cap="none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/>
                        <a:t>PM in the period</a:t>
                      </a:r>
                      <a:endParaRPr sz="1400" u="none" strike="noStrike" cap="none"/>
                    </a:p>
                  </a:txBody>
                  <a:tcPr marL="20600" marR="20600" marT="20600" marB="206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0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/>
                        <a:t>IFAE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/>
                        <a:t>CONTRIBUTIVES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u="none" strike="noStrike" cap="none" dirty="0"/>
                        <a:t>10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u="none" strike="noStrike" cap="none" dirty="0"/>
                        <a:t>3,6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0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it-IT" sz="1600" b="1" u="none" strike="noStrike" cap="none" dirty="0"/>
                        <a:t>I</a:t>
                      </a:r>
                      <a:r>
                        <a:rPr lang="en-US" sz="1600" b="1" u="none" strike="noStrike" cap="none" dirty="0"/>
                        <a:t>NFN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/>
                        <a:t>CONTRIBUTIVES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u="none" strike="noStrike" cap="none" dirty="0"/>
                        <a:t>20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u="none" strike="noStrike" cap="none" dirty="0"/>
                        <a:t>4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069357"/>
                  </a:ext>
                </a:extLst>
              </a:tr>
              <a:tr h="3210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it-IT" sz="1600" b="1" u="none" strike="noStrike" cap="none" dirty="0"/>
                        <a:t>UW</a:t>
                      </a:r>
                      <a:endParaRPr sz="1600" b="1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/>
                        <a:t>CONTRIBUTIVES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it-IT" sz="1600" u="none" strike="noStrike" cap="none" dirty="0"/>
                        <a:t>1</a:t>
                      </a:r>
                      <a:endParaRPr sz="1600" u="none" strike="noStrike" cap="none" dirty="0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it-IT" sz="1600" u="none" strike="noStrike" cap="none" dirty="0"/>
                        <a:t>0,58</a:t>
                      </a:r>
                      <a:endParaRPr sz="1600" u="none" strike="noStrike" cap="none" dirty="0"/>
                    </a:p>
                  </a:txBody>
                  <a:tcPr marL="20600" marR="20600" marT="20600" marB="206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412267"/>
                  </a:ext>
                </a:extLst>
              </a:tr>
              <a:tr h="3210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it-IT" sz="1600" b="1" u="none" strike="noStrike" cap="none" dirty="0"/>
                        <a:t>CNRS</a:t>
                      </a:r>
                      <a:endParaRPr sz="1600" b="1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/>
                        <a:t>CONTRIBUTIVES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it-IT" sz="1600" u="none" strike="noStrike" cap="none" dirty="0"/>
                        <a:t>28</a:t>
                      </a:r>
                      <a:endParaRPr sz="1600" u="none" strike="noStrike" cap="none" dirty="0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it-IT" sz="1600" u="none" strike="noStrike" cap="none" dirty="0"/>
                        <a:t>15,27</a:t>
                      </a:r>
                      <a:endParaRPr sz="1600" u="none" strike="noStrike" cap="none" dirty="0"/>
                    </a:p>
                  </a:txBody>
                  <a:tcPr marL="20600" marR="20600" marT="20600" marB="206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751362"/>
                  </a:ext>
                </a:extLst>
              </a:tr>
              <a:tr h="3210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it-IT" sz="1600" b="1" u="none" strike="noStrike" cap="none" dirty="0"/>
                        <a:t>NIKHEF</a:t>
                      </a:r>
                      <a:endParaRPr sz="1600" b="1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/>
                        <a:t>CONTRIBUTIVES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it-IT" sz="1600" u="none" strike="noStrike" cap="none" dirty="0"/>
                        <a:t>2,5</a:t>
                      </a:r>
                      <a:endParaRPr sz="1600" u="none" strike="noStrike" cap="none" dirty="0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it-IT" sz="1600" u="none" strike="noStrike" cap="none" dirty="0"/>
                        <a:t>4,32</a:t>
                      </a:r>
                      <a:endParaRPr sz="1600" u="none" strike="noStrike" cap="none" dirty="0"/>
                    </a:p>
                  </a:txBody>
                  <a:tcPr marL="20600" marR="20600" marT="20600" marB="206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903363"/>
                  </a:ext>
                </a:extLst>
              </a:tr>
              <a:tr h="3210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 err="1"/>
                        <a:t>UAntwerpen</a:t>
                      </a:r>
                      <a:endParaRPr sz="1600" b="1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/>
                        <a:t>CONTRIBUTIVES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it-IT" sz="1600" u="none" strike="noStrike" cap="none" dirty="0"/>
                        <a:t>48</a:t>
                      </a:r>
                      <a:endParaRPr sz="1600" u="none" strike="noStrike" cap="none" dirty="0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it-IT" sz="1600" u="none" strike="noStrike" cap="none" dirty="0"/>
                        <a:t>18</a:t>
                      </a:r>
                      <a:endParaRPr sz="1600" u="none" strike="noStrike" cap="none" dirty="0"/>
                    </a:p>
                  </a:txBody>
                  <a:tcPr marL="20600" marR="20600" marT="20600" marB="206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524061"/>
                  </a:ext>
                </a:extLst>
              </a:tr>
              <a:tr h="528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/>
                        <a:t>Total Person Months</a:t>
                      </a:r>
                      <a:endParaRPr sz="1400" u="none" strike="noStrike" cap="none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/>
                        <a:t>CONTRIBUTIVES</a:t>
                      </a:r>
                      <a:endParaRPr sz="1400" u="none" strike="noStrike" cap="none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/>
                        <a:t>111,5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/>
                        <a:t>45,77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8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/>
                        <a:t>Total Person Months</a:t>
                      </a:r>
                      <a:endParaRPr sz="1400" u="none" strike="noStrike" cap="none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/>
                        <a:t>REQUESTED EC</a:t>
                      </a:r>
                      <a:endParaRPr sz="1400" u="none" strike="noStrike" cap="none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/>
                        <a:t>0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/>
                        <a:t>0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32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u="none" strike="noStrike" cap="none" dirty="0"/>
                        <a:t> </a:t>
                      </a:r>
                      <a:endParaRPr sz="1400" u="none" strike="noStrike" cap="none" dirty="0"/>
                    </a:p>
                  </a:txBody>
                  <a:tcPr marL="20600" marR="20600" marT="20600" marB="206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u="none" strike="noStrike" cap="none"/>
                        <a:t> </a:t>
                      </a:r>
                      <a:endParaRPr sz="1400" u="none" strike="noStrike" cap="none"/>
                    </a:p>
                  </a:txBody>
                  <a:tcPr marL="20600" marR="20600" marT="20600" marB="206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400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12" name="Google Shape;112;p6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99275" y="136526"/>
            <a:ext cx="2366100" cy="650449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6"/>
          <p:cNvSpPr txBox="1"/>
          <p:nvPr/>
        </p:nvSpPr>
        <p:spPr>
          <a:xfrm>
            <a:off x="1036319" y="65965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"/>
          <p:cNvSpPr txBox="1"/>
          <p:nvPr/>
        </p:nvSpPr>
        <p:spPr>
          <a:xfrm>
            <a:off x="4084319" y="6444169"/>
            <a:ext cx="4023362" cy="2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1</a:t>
            </a:r>
            <a:r>
              <a:rPr lang="en-US" sz="1400" b="0" i="1" u="none" strike="noStrike" cap="none" baseline="30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174812" y="13303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 6: Outlook and perspectives</a:t>
            </a:r>
            <a:endParaRPr/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462E0EC7-447D-0B9F-254C-FF14E2AF40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7882" y="1605429"/>
            <a:ext cx="10515600" cy="4328160"/>
          </a:xfrm>
        </p:spPr>
        <p:txBody>
          <a:bodyPr>
            <a:normAutofit fontScale="92500" lnSpcReduction="20000"/>
          </a:bodyPr>
          <a:lstStyle/>
          <a:p>
            <a:r>
              <a:rPr lang="en-US" noProof="0"/>
              <a:t>WP6-ETC activities focus on the missing deliverables:</a:t>
            </a:r>
          </a:p>
          <a:p>
            <a:pPr lvl="1"/>
            <a:r>
              <a:rPr lang="en-US" noProof="0"/>
              <a:t>Detector preliminary TDR</a:t>
            </a:r>
          </a:p>
          <a:p>
            <a:pPr lvl="2"/>
            <a:r>
              <a:rPr lang="en-US" noProof="0"/>
              <a:t>Process well defined</a:t>
            </a:r>
          </a:p>
          <a:p>
            <a:pPr lvl="2"/>
            <a:r>
              <a:rPr lang="en-US" noProof="0"/>
              <a:t>Human resources still to be fully involved</a:t>
            </a:r>
          </a:p>
          <a:p>
            <a:pPr lvl="2"/>
            <a:r>
              <a:rPr lang="en-US"/>
              <a:t>Timeline: further delay expected, but conclusion within 2025 for the first version</a:t>
            </a:r>
          </a:p>
          <a:p>
            <a:pPr lvl="1"/>
            <a:r>
              <a:rPr lang="en-US" noProof="0"/>
              <a:t>Data Management Plan &amp; Data Access Policy</a:t>
            </a:r>
          </a:p>
          <a:p>
            <a:pPr lvl="2"/>
            <a:r>
              <a:rPr lang="en-US" noProof="0"/>
              <a:t>Activity still at</a:t>
            </a:r>
            <a:r>
              <a:rPr lang="en-US"/>
              <a:t> the embryo stage within the ETC</a:t>
            </a:r>
          </a:p>
          <a:p>
            <a:pPr lvl="2"/>
            <a:r>
              <a:rPr lang="en-US" noProof="0"/>
              <a:t>Other actors </a:t>
            </a:r>
            <a:r>
              <a:rPr lang="en-US"/>
              <a:t>(ETO, global community) </a:t>
            </a:r>
            <a:r>
              <a:rPr lang="en-US" noProof="0"/>
              <a:t>to be involved</a:t>
            </a:r>
          </a:p>
          <a:p>
            <a:pPr lvl="2"/>
            <a:r>
              <a:rPr lang="en-US"/>
              <a:t>A special committee to be set-up</a:t>
            </a:r>
            <a:endParaRPr lang="en-US" noProof="0"/>
          </a:p>
        </p:txBody>
      </p:sp>
      <p:sp>
        <p:nvSpPr>
          <p:cNvPr id="120" name="Google Shape;120;p7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7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4cce2674f7_0_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19050" dir="5400000" rotWithShape="0">
              <a:srgbClr val="000000">
                <a:alpha val="62350"/>
              </a:srgbClr>
            </a:outerShdw>
            <a:reflection endPos="30000" dist="38100" dir="5400000" fadeDir="5400012" sy="-100000" algn="bl" rotWithShape="0"/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34cce2674f7_0_18"/>
          <p:cNvSpPr txBox="1">
            <a:spLocks noGrp="1"/>
          </p:cNvSpPr>
          <p:nvPr>
            <p:ph type="title"/>
          </p:nvPr>
        </p:nvSpPr>
        <p:spPr>
          <a:xfrm>
            <a:off x="6568477" y="2555858"/>
            <a:ext cx="4645200" cy="28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100"/>
              <a:buFont typeface="Calibri"/>
              <a:buNone/>
            </a:pPr>
            <a:r>
              <a:rPr lang="en-US" sz="3400" b="1">
                <a:solidFill>
                  <a:schemeClr val="lt1"/>
                </a:solidFill>
              </a:rPr>
              <a:t>ET-PP </a:t>
            </a:r>
            <a:r>
              <a:rPr lang="en-US" sz="3400" b="1">
                <a:solidFill>
                  <a:srgbClr val="FFFF00"/>
                </a:solidFill>
              </a:rPr>
              <a:t>(WP6)</a:t>
            </a:r>
            <a:br>
              <a:rPr lang="en-US" sz="3400" b="1"/>
            </a:br>
            <a:r>
              <a:rPr lang="en-US" sz="3400" b="1">
                <a:solidFill>
                  <a:schemeClr val="lt1"/>
                </a:solidFill>
              </a:rPr>
              <a:t>2</a:t>
            </a:r>
            <a:r>
              <a:rPr lang="en-US" sz="3400" b="1" baseline="30000">
                <a:solidFill>
                  <a:schemeClr val="lt1"/>
                </a:solidFill>
              </a:rPr>
              <a:t>nd</a:t>
            </a:r>
            <a:r>
              <a:rPr lang="en-US" sz="3400" b="1">
                <a:solidFill>
                  <a:schemeClr val="lt1"/>
                </a:solidFill>
              </a:rPr>
              <a:t> review meeting (RP2)</a:t>
            </a:r>
            <a:endParaRPr sz="3400" b="1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100"/>
              <a:buFont typeface="Calibri"/>
              <a:buNone/>
            </a:pPr>
            <a:endParaRPr sz="6100">
              <a:solidFill>
                <a:schemeClr val="lt1"/>
              </a:solidFill>
            </a:endParaRPr>
          </a:p>
        </p:txBody>
      </p:sp>
      <p:sp>
        <p:nvSpPr>
          <p:cNvPr id="129" name="Google Shape;129;g34cce2674f7_0_18"/>
          <p:cNvSpPr txBox="1">
            <a:spLocks noGrp="1"/>
          </p:cNvSpPr>
          <p:nvPr>
            <p:ph type="body" idx="1"/>
          </p:nvPr>
        </p:nvSpPr>
        <p:spPr>
          <a:xfrm>
            <a:off x="7077702" y="5537117"/>
            <a:ext cx="4645200" cy="11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sz="2000">
                <a:solidFill>
                  <a:srgbClr val="FFFFFF"/>
                </a:solidFill>
              </a:rPr>
              <a:t>15/05/2025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sz="2000">
                <a:solidFill>
                  <a:srgbClr val="FFFFFF"/>
                </a:solidFill>
              </a:rPr>
              <a:t>Grant agreement: Nº 101079696</a:t>
            </a:r>
            <a:endParaRPr/>
          </a:p>
        </p:txBody>
      </p:sp>
      <p:sp>
        <p:nvSpPr>
          <p:cNvPr id="130" name="Google Shape;130;g34cce2674f7_0_18"/>
          <p:cNvSpPr/>
          <p:nvPr/>
        </p:nvSpPr>
        <p:spPr>
          <a:xfrm flipH="1">
            <a:off x="-11" y="0"/>
            <a:ext cx="6172794" cy="68580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242" y="0"/>
                </a:lnTo>
                <a:lnTo>
                  <a:pt x="123" y="841"/>
                </a:lnTo>
                <a:cubicBezTo>
                  <a:pt x="42" y="1562"/>
                  <a:pt x="0" y="2293"/>
                  <a:pt x="0" y="3033"/>
                </a:cubicBezTo>
                <a:cubicBezTo>
                  <a:pt x="0" y="10800"/>
                  <a:pt x="4591" y="17602"/>
                  <a:pt x="11464" y="21361"/>
                </a:cubicBezTo>
                <a:lnTo>
                  <a:pt x="11925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34cce2674f7_0_18"/>
          <p:cNvSpPr/>
          <p:nvPr/>
        </p:nvSpPr>
        <p:spPr>
          <a:xfrm>
            <a:off x="0" y="0"/>
            <a:ext cx="6024132" cy="68580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348" y="0"/>
                </a:lnTo>
                <a:lnTo>
                  <a:pt x="21477" y="895"/>
                </a:lnTo>
                <a:cubicBezTo>
                  <a:pt x="21558" y="1598"/>
                  <a:pt x="21600" y="2311"/>
                  <a:pt x="21600" y="3033"/>
                </a:cubicBezTo>
                <a:cubicBezTo>
                  <a:pt x="21600" y="10972"/>
                  <a:pt x="16563" y="17877"/>
                  <a:pt x="9143" y="21418"/>
                </a:cubicBezTo>
                <a:lnTo>
                  <a:pt x="8738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2" name="Google Shape;132;g34cce2674f7_0_18" descr="Imagen 13"/>
          <p:cNvPicPr preferRelativeResize="0"/>
          <p:nvPr/>
        </p:nvPicPr>
        <p:blipFill rotWithShape="1">
          <a:blip r:embed="rId3">
            <a:alphaModFix/>
          </a:blip>
          <a:srcRect l="15989" r="16112"/>
          <a:stretch/>
        </p:blipFill>
        <p:spPr>
          <a:xfrm>
            <a:off x="419381" y="770070"/>
            <a:ext cx="4047844" cy="3949649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g34cce2674f7_0_18"/>
          <p:cNvSpPr txBox="1"/>
          <p:nvPr/>
        </p:nvSpPr>
        <p:spPr>
          <a:xfrm>
            <a:off x="68223" y="15702"/>
            <a:ext cx="5913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 — HORIZON-INFRA-2021-DEV-02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g34cce2674f7_0_18"/>
          <p:cNvSpPr txBox="1"/>
          <p:nvPr/>
        </p:nvSpPr>
        <p:spPr>
          <a:xfrm>
            <a:off x="267587" y="5537117"/>
            <a:ext cx="29709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Horizon Europe: Coordination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and Support Actions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g34cce2674f7_0_18" title="03_ET_vertical-for_light_backgrounds_and_digital purposes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07275" y="208675"/>
            <a:ext cx="2649352" cy="2710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269BF74D-3339-533A-54E3-CC442FC2F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6594" y="1640253"/>
            <a:ext cx="9035406" cy="1301875"/>
          </a:xfrm>
          <a:prstGeom prst="rect">
            <a:avLst/>
          </a:prstGeom>
        </p:spPr>
      </p:pic>
      <p:sp>
        <p:nvSpPr>
          <p:cNvPr id="70" name="Google Shape;70;p2"/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algn="ctr">
              <a:buClr>
                <a:srgbClr val="888888"/>
              </a:buClr>
              <a:buSzPts val="1400"/>
            </a:pP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 </a:t>
            </a:r>
            <a:r>
              <a:rPr lang="en-US" i="1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i="1" baseline="30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nd</a:t>
            </a:r>
            <a:r>
              <a:rPr lang="en-US" i="1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 </a:t>
            </a: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review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2"/>
          <p:cNvSpPr txBox="1">
            <a:spLocks noGrp="1"/>
          </p:cNvSpPr>
          <p:nvPr>
            <p:ph type="title"/>
          </p:nvPr>
        </p:nvSpPr>
        <p:spPr>
          <a:xfrm>
            <a:off x="268941" y="168770"/>
            <a:ext cx="8009965" cy="916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 6: Introduction and objectives</a:t>
            </a:r>
            <a:endParaRPr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A132DD5-6FD7-5AAD-1698-D4CADD6A7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164" y="1122932"/>
            <a:ext cx="11766177" cy="1137772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WP6 has been designed as the entry-point in ET-PP to the activities and results of the ET Scientific Collaboration</a:t>
            </a:r>
          </a:p>
          <a:p>
            <a:pPr lvl="1"/>
            <a:r>
              <a:rPr lang="en-US"/>
              <a:t>Original Objectives: </a:t>
            </a:r>
          </a:p>
        </p:txBody>
      </p:sp>
      <p:pic>
        <p:nvPicPr>
          <p:cNvPr id="74" name="Google Shape;74;p2" title="13_ET_horizontal-USE ONLY AS WEBSITE LOGO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2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05FCA85-ADFA-C998-1A46-11718C098DEC}"/>
              </a:ext>
            </a:extLst>
          </p:cNvPr>
          <p:cNvSpPr txBox="1"/>
          <p:nvPr/>
        </p:nvSpPr>
        <p:spPr>
          <a:xfrm>
            <a:off x="6410448" y="1691818"/>
            <a:ext cx="169533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>
                <a:solidFill>
                  <a:srgbClr val="FF0000"/>
                </a:solidFill>
              </a:rPr>
              <a:t>From the ET-PP GA</a:t>
            </a: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5A23E96-C9F1-9A4E-9BDC-AD2323777E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6173" y="2940837"/>
            <a:ext cx="5181054" cy="234583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50E40D0F-CBD1-C092-D43B-44AADB31BB08}"/>
              </a:ext>
            </a:extLst>
          </p:cNvPr>
          <p:cNvSpPr txBox="1"/>
          <p:nvPr/>
        </p:nvSpPr>
        <p:spPr>
          <a:xfrm>
            <a:off x="6867357" y="5363861"/>
            <a:ext cx="5262979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Map of the Institutions of the ET Collaboration</a:t>
            </a:r>
          </a:p>
          <a:p>
            <a:r>
              <a:rPr lang="en-US" sz="1800">
                <a:solidFill>
                  <a:srgbClr val="FF0000"/>
                </a:solidFill>
              </a:rPr>
              <a:t>1803 members, in 261 institutions, in 31 countries</a:t>
            </a:r>
          </a:p>
        </p:txBody>
      </p:sp>
      <p:sp>
        <p:nvSpPr>
          <p:cNvPr id="9" name="Segnaposto testo 3">
            <a:extLst>
              <a:ext uri="{FF2B5EF4-FFF2-40B4-BE49-F238E27FC236}">
                <a16:creationId xmlns:a16="http://schemas.microsoft.com/office/drawing/2014/main" id="{A1CBC365-32D8-244D-FBD7-0A66D905D717}"/>
              </a:ext>
            </a:extLst>
          </p:cNvPr>
          <p:cNvSpPr txBox="1">
            <a:spLocks/>
          </p:cNvSpPr>
          <p:nvPr/>
        </p:nvSpPr>
        <p:spPr>
          <a:xfrm>
            <a:off x="-1327" y="3086810"/>
            <a:ext cx="6902053" cy="3101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 fontScale="77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The evolution of the ET framework impacted on the distribution of the tasks and of the deliverables aiming to achieve these objectives</a:t>
            </a:r>
          </a:p>
          <a:p>
            <a:r>
              <a:rPr lang="en-US"/>
              <a:t>The ET Collaboration is (currently) responsible for  </a:t>
            </a:r>
          </a:p>
          <a:p>
            <a:pPr lvl="1">
              <a:buFont typeface="Courier New"/>
              <a:buChar char="o"/>
            </a:pPr>
            <a:r>
              <a:rPr lang="en-US"/>
              <a:t>ET observational science, </a:t>
            </a:r>
          </a:p>
          <a:p>
            <a:pPr lvl="1">
              <a:buFont typeface="Courier New"/>
              <a:buChar char="o"/>
            </a:pPr>
            <a:r>
              <a:rPr lang="en-US"/>
              <a:t>ET instrumental science (detector) and </a:t>
            </a:r>
          </a:p>
          <a:p>
            <a:pPr lvl="1">
              <a:buFont typeface="Courier New"/>
              <a:buChar char="o"/>
            </a:pPr>
            <a:r>
              <a:rPr lang="en-US"/>
              <a:t>ET site scientific characterization methodologies</a:t>
            </a:r>
          </a:p>
          <a:p>
            <a:r>
              <a:rPr lang="en-US"/>
              <a:t>WP6 is acting within this updated framework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"/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2</a:t>
            </a:r>
            <a:r>
              <a:rPr lang="en-US" sz="1400" b="0" i="1" u="none" strike="noStrike" cap="none" baseline="30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nd</a:t>
            </a: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 txBox="1">
            <a:spLocks noGrp="1"/>
          </p:cNvSpPr>
          <p:nvPr>
            <p:ph type="title"/>
          </p:nvPr>
        </p:nvSpPr>
        <p:spPr>
          <a:xfrm>
            <a:off x="226624" y="106032"/>
            <a:ext cx="10515600" cy="878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 6: Tasks</a:t>
            </a:r>
            <a:endParaRPr/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97EB79E7-E699-895D-9E71-83017B3C2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8352" y="1116851"/>
            <a:ext cx="11797024" cy="5270501"/>
          </a:xfrm>
        </p:spPr>
        <p:txBody>
          <a:bodyPr>
            <a:normAutofit fontScale="70000" lnSpcReduction="20000"/>
          </a:bodyPr>
          <a:lstStyle/>
          <a:p>
            <a:r>
              <a:rPr lang="en-US" b="1" noProof="0"/>
              <a:t>ET (refined) science case</a:t>
            </a:r>
          </a:p>
          <a:p>
            <a:pPr lvl="1"/>
            <a:r>
              <a:rPr lang="en-US" noProof="0"/>
              <a:t>The scientific and strategic scenario</a:t>
            </a:r>
            <a:r>
              <a:rPr lang="en-US"/>
              <a:t> has</a:t>
            </a:r>
            <a:r>
              <a:rPr lang="en-US" noProof="0"/>
              <a:t> matured with </a:t>
            </a:r>
            <a:r>
              <a:rPr lang="en-US"/>
              <a:t>r</a:t>
            </a:r>
            <a:r>
              <a:rPr lang="en-US" noProof="0"/>
              <a:t>espect to the snapshot we had in 2020:</a:t>
            </a:r>
          </a:p>
          <a:p>
            <a:pPr lvl="2"/>
            <a:r>
              <a:rPr lang="en-US"/>
              <a:t>Global interest in a 3G network of GW observatories</a:t>
            </a:r>
          </a:p>
          <a:p>
            <a:pPr lvl="2"/>
            <a:r>
              <a:rPr lang="en-US"/>
              <a:t>A good number of governments in Europe is </a:t>
            </a:r>
            <a:r>
              <a:rPr lang="en-US" b="1"/>
              <a:t>actively</a:t>
            </a:r>
            <a:r>
              <a:rPr lang="en-US"/>
              <a:t> interested to host ET</a:t>
            </a:r>
          </a:p>
          <a:p>
            <a:pPr lvl="2"/>
            <a:r>
              <a:rPr lang="en-US"/>
              <a:t>A monumental but incomplete success of the current GW detectors</a:t>
            </a:r>
          </a:p>
          <a:p>
            <a:r>
              <a:rPr lang="en-US"/>
              <a:t>Optimization of the ET science return within this new framework</a:t>
            </a:r>
          </a:p>
          <a:p>
            <a:pPr lvl="2"/>
            <a:r>
              <a:rPr lang="en-US" noProof="0"/>
              <a:t>First step: A</a:t>
            </a:r>
            <a:r>
              <a:rPr lang="en-US"/>
              <a:t> broad</a:t>
            </a:r>
            <a:r>
              <a:rPr lang="en-US" noProof="0"/>
              <a:t> understanding of </a:t>
            </a:r>
            <a:r>
              <a:rPr lang="en-US"/>
              <a:t>ET's science targets and potential with different geometries: </a:t>
            </a:r>
            <a:r>
              <a:rPr lang="en-US" sz="2600" i="1"/>
              <a:t>«Science with the Einstein Telescope: a comparison of different designs» </a:t>
            </a:r>
            <a:br>
              <a:rPr lang="en-US" sz="2600" i="1"/>
            </a:br>
            <a:r>
              <a:rPr lang="en-US" sz="2600" i="1"/>
              <a:t>Marica </a:t>
            </a:r>
            <a:r>
              <a:rPr lang="en-US" sz="2600" i="1" err="1"/>
              <a:t>Branchesi</a:t>
            </a:r>
            <a:r>
              <a:rPr lang="en-US" sz="2600" i="1"/>
              <a:t> et al JCAP07(2023)068, DOI 10.1088/1475-7516/2023/07/068, arXiv:2303.15923 [gr-qc]</a:t>
            </a:r>
          </a:p>
          <a:p>
            <a:pPr lvl="3"/>
            <a:r>
              <a:rPr lang="en-US" noProof="0"/>
              <a:t>Identified two geometries as possible implementations of ET: </a:t>
            </a:r>
            <a:br>
              <a:rPr lang="en-US"/>
            </a:br>
            <a:r>
              <a:rPr lang="en-US" noProof="0">
                <a:latin typeface="Symbol"/>
                <a:sym typeface="Symbol"/>
              </a:rPr>
              <a:t>D</a:t>
            </a:r>
            <a:r>
              <a:rPr lang="en-US" noProof="0"/>
              <a:t>-10km, 2L-15km with a clear strength and weakness evaluation</a:t>
            </a:r>
          </a:p>
          <a:p>
            <a:pPr lvl="2"/>
            <a:r>
              <a:rPr lang="en-US"/>
              <a:t>Second step: produced a deep and “conclusive” study of ET's science targets in the two identified geometries: </a:t>
            </a:r>
          </a:p>
          <a:p>
            <a:pPr lvl="3"/>
            <a:r>
              <a:rPr lang="en-US" noProof="0"/>
              <a:t>The Science of the Einstein Telescope (aka "The </a:t>
            </a:r>
            <a:r>
              <a:rPr lang="en-US" noProof="0" err="1"/>
              <a:t>BlueBook</a:t>
            </a:r>
            <a:r>
              <a:rPr lang="en-US" noProof="0"/>
              <a:t>") </a:t>
            </a:r>
            <a:br>
              <a:rPr lang="en-US"/>
            </a:br>
            <a:r>
              <a:rPr lang="en-US" sz="2600" i="1" noProof="0"/>
              <a:t>ET-0036B-25</a:t>
            </a:r>
            <a:r>
              <a:rPr lang="en-US" sz="2600" i="1"/>
              <a:t>, arXiv:2503.12263 [gr-qc] </a:t>
            </a:r>
            <a:r>
              <a:rPr lang="en-US"/>
              <a:t>(delivered)</a:t>
            </a:r>
            <a:endParaRPr lang="en-US" noProof="0"/>
          </a:p>
        </p:txBody>
      </p:sp>
      <p:pic>
        <p:nvPicPr>
          <p:cNvPr id="83" name="Google Shape;83;p3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3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>
          <a:extLst>
            <a:ext uri="{FF2B5EF4-FFF2-40B4-BE49-F238E27FC236}">
              <a16:creationId xmlns:a16="http://schemas.microsoft.com/office/drawing/2014/main" id="{1C50D5AC-B9D7-6E73-BDD7-B7978B4F9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">
            <a:extLst>
              <a:ext uri="{FF2B5EF4-FFF2-40B4-BE49-F238E27FC236}">
                <a16:creationId xmlns:a16="http://schemas.microsoft.com/office/drawing/2014/main" id="{17C2F20A-8884-EA32-D3F9-7296CE38AE44}"/>
              </a:ext>
            </a:extLst>
          </p:cNvPr>
          <p:cNvSpPr txBox="1"/>
          <p:nvPr/>
        </p:nvSpPr>
        <p:spPr>
          <a:xfrm>
            <a:off x="4084319" y="6444169"/>
            <a:ext cx="4023362" cy="2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1</a:t>
            </a:r>
            <a:r>
              <a:rPr lang="en-US" sz="1400" b="0" i="1" u="none" strike="noStrike" cap="none" baseline="30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>
            <a:extLst>
              <a:ext uri="{FF2B5EF4-FFF2-40B4-BE49-F238E27FC236}">
                <a16:creationId xmlns:a16="http://schemas.microsoft.com/office/drawing/2014/main" id="{81A6587B-6479-12AE-2782-185CE705C31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6624" y="106032"/>
            <a:ext cx="10515600" cy="878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 6: Tasks</a:t>
            </a:r>
            <a:endParaRPr/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91BAEEE1-57FA-02C2-DDC1-D162B2F86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984" y="984358"/>
            <a:ext cx="12012921" cy="2138501"/>
          </a:xfrm>
        </p:spPr>
        <p:txBody>
          <a:bodyPr>
            <a:normAutofit/>
          </a:bodyPr>
          <a:lstStyle/>
          <a:p>
            <a:r>
              <a:rPr lang="en-US" b="1" noProof="0"/>
              <a:t>ET Detector Design</a:t>
            </a:r>
          </a:p>
          <a:p>
            <a:pPr lvl="1"/>
            <a:r>
              <a:rPr lang="en-US" noProof="0"/>
              <a:t>The </a:t>
            </a:r>
            <a:r>
              <a:rPr lang="en-US"/>
              <a:t>Instrument</a:t>
            </a:r>
            <a:r>
              <a:rPr lang="en-US" noProof="0"/>
              <a:t> </a:t>
            </a:r>
            <a:r>
              <a:rPr lang="en-US"/>
              <a:t>Science Board of the Collaboration is </a:t>
            </a:r>
            <a:r>
              <a:rPr lang="en-US" noProof="0"/>
              <a:t>devoted to the scientific and technical activities </a:t>
            </a:r>
            <a:r>
              <a:rPr lang="en-US"/>
              <a:t>to</a:t>
            </a:r>
            <a:r>
              <a:rPr lang="en-US" noProof="0"/>
              <a:t> develop </a:t>
            </a:r>
            <a:r>
              <a:rPr lang="en-US"/>
              <a:t>technologies</a:t>
            </a:r>
            <a:r>
              <a:rPr lang="en-US" noProof="0"/>
              <a:t>, define the design and prototype the apparatuses</a:t>
            </a:r>
            <a:r>
              <a:rPr lang="en-US"/>
              <a:t> for</a:t>
            </a:r>
            <a:r>
              <a:rPr lang="en-US" noProof="0"/>
              <a:t> the ET detectors</a:t>
            </a:r>
          </a:p>
        </p:txBody>
      </p:sp>
      <p:pic>
        <p:nvPicPr>
          <p:cNvPr id="83" name="Google Shape;83;p3" title="13_ET_horizontal-USE ONLY AS WEBSITE LOGO.png">
            <a:extLst>
              <a:ext uri="{FF2B5EF4-FFF2-40B4-BE49-F238E27FC236}">
                <a16:creationId xmlns:a16="http://schemas.microsoft.com/office/drawing/2014/main" id="{5E55A8D5-24E4-4783-5FD5-11AB5CA2A2C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3">
            <a:extLst>
              <a:ext uri="{FF2B5EF4-FFF2-40B4-BE49-F238E27FC236}">
                <a16:creationId xmlns:a16="http://schemas.microsoft.com/office/drawing/2014/main" id="{B4E2E9F3-ECFB-31B8-0193-7ACD0C2B2649}"/>
              </a:ext>
            </a:extLst>
          </p:cNvPr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Immagine 3" descr="Immagine che contiene testo, schermata, Policromia, design&#10;&#10;Il contenuto generato dall'IA potrebbe non essere corretto.">
            <a:extLst>
              <a:ext uri="{FF2B5EF4-FFF2-40B4-BE49-F238E27FC236}">
                <a16:creationId xmlns:a16="http://schemas.microsoft.com/office/drawing/2014/main" id="{734E5AB4-34C2-3220-35DD-930C0DA862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7504" y="3122859"/>
            <a:ext cx="6022222" cy="3292902"/>
          </a:xfrm>
          <a:prstGeom prst="rect">
            <a:avLst/>
          </a:prstGeom>
        </p:spPr>
      </p:pic>
      <p:sp>
        <p:nvSpPr>
          <p:cNvPr id="5" name="Segnaposto testo 1">
            <a:extLst>
              <a:ext uri="{FF2B5EF4-FFF2-40B4-BE49-F238E27FC236}">
                <a16:creationId xmlns:a16="http://schemas.microsoft.com/office/drawing/2014/main" id="{3FB79917-2685-E14A-235F-71176AA93772}"/>
              </a:ext>
            </a:extLst>
          </p:cNvPr>
          <p:cNvSpPr txBox="1">
            <a:spLocks/>
          </p:cNvSpPr>
          <p:nvPr/>
        </p:nvSpPr>
        <p:spPr>
          <a:xfrm>
            <a:off x="0" y="2732476"/>
            <a:ext cx="6066683" cy="3645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1"/>
            <a:r>
              <a:rPr lang="en-US"/>
              <a:t>The activity is based on national R&amp;D efforts, regular coordination meetings at the level of division chairs and technical meetings at the level of WPs</a:t>
            </a:r>
          </a:p>
          <a:p>
            <a:pPr lvl="1"/>
            <a:r>
              <a:rPr lang="en-US"/>
              <a:t>The detector design is coordinated by the ETO PO, that gives the framework, and ETC ISB that fills the content</a:t>
            </a:r>
          </a:p>
        </p:txBody>
      </p:sp>
    </p:spTree>
    <p:extLst>
      <p:ext uri="{BB962C8B-B14F-4D97-AF65-F5344CB8AC3E}">
        <p14:creationId xmlns:p14="http://schemas.microsoft.com/office/powerpoint/2010/main" val="737840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>
          <a:extLst>
            <a:ext uri="{FF2B5EF4-FFF2-40B4-BE49-F238E27FC236}">
              <a16:creationId xmlns:a16="http://schemas.microsoft.com/office/drawing/2014/main" id="{A3C3B949-ECF7-AF84-223E-006BF78FA7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">
            <a:extLst>
              <a:ext uri="{FF2B5EF4-FFF2-40B4-BE49-F238E27FC236}">
                <a16:creationId xmlns:a16="http://schemas.microsoft.com/office/drawing/2014/main" id="{18F12A3D-FF1C-640D-F50D-61C013E5EDF6}"/>
              </a:ext>
            </a:extLst>
          </p:cNvPr>
          <p:cNvSpPr txBox="1"/>
          <p:nvPr/>
        </p:nvSpPr>
        <p:spPr>
          <a:xfrm>
            <a:off x="4084319" y="6444169"/>
            <a:ext cx="4023362" cy="2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1</a:t>
            </a:r>
            <a:r>
              <a:rPr lang="en-US" sz="1400" b="0" i="1" u="none" strike="noStrike" cap="none" baseline="30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>
            <a:extLst>
              <a:ext uri="{FF2B5EF4-FFF2-40B4-BE49-F238E27FC236}">
                <a16:creationId xmlns:a16="http://schemas.microsoft.com/office/drawing/2014/main" id="{CD69D159-8EAF-BE91-1118-646DBB96CD6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6624" y="106032"/>
            <a:ext cx="10515600" cy="878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 6: Tasks</a:t>
            </a:r>
            <a:endParaRPr/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0DE4DFA1-0B2B-D98F-F703-884043BD32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8352" y="1116851"/>
            <a:ext cx="11797024" cy="5270501"/>
          </a:xfrm>
        </p:spPr>
        <p:txBody>
          <a:bodyPr>
            <a:normAutofit fontScale="92500" lnSpcReduction="20000"/>
          </a:bodyPr>
          <a:lstStyle/>
          <a:p>
            <a:r>
              <a:rPr lang="en-US" b="1" noProof="0"/>
              <a:t>ET Data Management Plan (DMP) and Data Access Policy (DAP)</a:t>
            </a:r>
          </a:p>
          <a:p>
            <a:pPr lvl="1"/>
            <a:r>
              <a:rPr lang="en-US" noProof="0"/>
              <a:t>This complex task aims to define the ET policy for data access and the consequent DMP (D6.6, M46)</a:t>
            </a:r>
          </a:p>
          <a:p>
            <a:pPr lvl="1"/>
            <a:r>
              <a:rPr lang="en-US" noProof="0"/>
              <a:t>Several actors have to play in synergy to achieve the expected result</a:t>
            </a:r>
          </a:p>
          <a:p>
            <a:pPr lvl="2"/>
            <a:r>
              <a:rPr lang="en-US" sz="2400" noProof="0"/>
              <a:t>The scientists have to optimize the data access policy to maximize the science return of ET</a:t>
            </a:r>
          </a:p>
          <a:p>
            <a:pPr lvl="2"/>
            <a:r>
              <a:rPr lang="en-US" sz="2400" noProof="0"/>
              <a:t>Agencies have to optimize the usage of public resources</a:t>
            </a:r>
          </a:p>
          <a:p>
            <a:pPr lvl="2"/>
            <a:r>
              <a:rPr lang="en-US" sz="2400"/>
              <a:t>The global network of GW observatories and scientific communities to define the scientific framework</a:t>
            </a:r>
            <a:endParaRPr lang="en-US" sz="2400" noProof="0"/>
          </a:p>
          <a:p>
            <a:pPr lvl="2"/>
            <a:r>
              <a:rPr lang="en-US" sz="2400" noProof="0"/>
              <a:t>Technical bodies (EIB and WP8) have to design an efficient DMP for ET</a:t>
            </a:r>
          </a:p>
          <a:p>
            <a:pPr lvl="1"/>
            <a:r>
              <a:rPr lang="en-US"/>
              <a:t>At the 2024 ET symposium we introduced the discussion with a wide overview of the policies adopted by large R.I. in Astronomy, Astrophysics and Physics</a:t>
            </a:r>
          </a:p>
          <a:p>
            <a:pPr lvl="1"/>
            <a:r>
              <a:rPr lang="en-US" noProof="0"/>
              <a:t>At the next ET </a:t>
            </a:r>
            <a:r>
              <a:rPr lang="en-US"/>
              <a:t>Symposium (May 26-30,2025),</a:t>
            </a:r>
            <a:r>
              <a:rPr lang="en-US" noProof="0"/>
              <a:t> we will explore the options for ET. </a:t>
            </a:r>
          </a:p>
          <a:p>
            <a:pPr lvl="1"/>
            <a:r>
              <a:rPr lang="en-US"/>
              <a:t>A committee will be formed to produce an ET vision on the DMP/DAP</a:t>
            </a:r>
            <a:endParaRPr lang="en-US" noProof="0"/>
          </a:p>
        </p:txBody>
      </p:sp>
      <p:pic>
        <p:nvPicPr>
          <p:cNvPr id="83" name="Google Shape;83;p3" title="13_ET_horizontal-USE ONLY AS WEBSITE LOGO.png">
            <a:extLst>
              <a:ext uri="{FF2B5EF4-FFF2-40B4-BE49-F238E27FC236}">
                <a16:creationId xmlns:a16="http://schemas.microsoft.com/office/drawing/2014/main" id="{C6355C6D-E7A7-2826-418B-31957408310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3">
            <a:extLst>
              <a:ext uri="{FF2B5EF4-FFF2-40B4-BE49-F238E27FC236}">
                <a16:creationId xmlns:a16="http://schemas.microsoft.com/office/drawing/2014/main" id="{0EA84A8D-DDD5-FF14-EB36-9088DCC5D36B}"/>
              </a:ext>
            </a:extLst>
          </p:cNvPr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3876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"/>
          <p:cNvSpPr txBox="1"/>
          <p:nvPr/>
        </p:nvSpPr>
        <p:spPr>
          <a:xfrm>
            <a:off x="4084319" y="6444169"/>
            <a:ext cx="4023362" cy="2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1</a:t>
            </a:r>
            <a:r>
              <a:rPr lang="en-US" sz="1400" b="0" i="1" u="none" strike="noStrike" cap="none" baseline="30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4"/>
          <p:cNvSpPr txBox="1">
            <a:spLocks noGrp="1"/>
          </p:cNvSpPr>
          <p:nvPr>
            <p:ph type="title"/>
          </p:nvPr>
        </p:nvSpPr>
        <p:spPr>
          <a:xfrm>
            <a:off x="226625" y="10603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 6: Critical risks, deviations from Annex I, contingency plans</a:t>
            </a:r>
            <a:endParaRPr/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07F73287-15D4-3464-B969-BA7CB3F3D5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625" y="1739899"/>
            <a:ext cx="11080376" cy="4328160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WP6</a:t>
            </a:r>
            <a:r>
              <a:rPr lang="en-US" noProof="0"/>
              <a:t> tasks have been strongly affected both by the evolution of the ET framework and by the debate on the ET configurations</a:t>
            </a:r>
          </a:p>
          <a:p>
            <a:r>
              <a:rPr lang="en-US"/>
              <a:t>Tasks (still) under the responsibility of ETC:</a:t>
            </a:r>
          </a:p>
          <a:p>
            <a:pPr lvl="1"/>
            <a:r>
              <a:rPr lang="en-US" noProof="0"/>
              <a:t>Science Case: </a:t>
            </a:r>
            <a:r>
              <a:rPr lang="en-US" noProof="0">
                <a:solidFill>
                  <a:schemeClr val="accent6"/>
                </a:solidFill>
              </a:rPr>
              <a:t>completed and delivered</a:t>
            </a:r>
          </a:p>
          <a:p>
            <a:pPr lvl="1"/>
            <a:r>
              <a:rPr lang="en-US"/>
              <a:t>DMP/DAP: </a:t>
            </a:r>
            <a:r>
              <a:rPr lang="en-US">
                <a:solidFill>
                  <a:srgbClr val="93D907"/>
                </a:solidFill>
              </a:rPr>
              <a:t>still on track</a:t>
            </a:r>
          </a:p>
          <a:p>
            <a:pPr lvl="2"/>
            <a:r>
              <a:rPr lang="en-US">
                <a:solidFill>
                  <a:schemeClr val="accent6"/>
                </a:solidFill>
              </a:rPr>
              <a:t>Brainstorming a</a:t>
            </a:r>
            <a:r>
              <a:rPr lang="en-US" noProof="0">
                <a:solidFill>
                  <a:schemeClr val="accent6"/>
                </a:solidFill>
              </a:rPr>
              <a:t>ctivit</a:t>
            </a:r>
            <a:r>
              <a:rPr lang="en-US">
                <a:solidFill>
                  <a:schemeClr val="accent6"/>
                </a:solidFill>
              </a:rPr>
              <a:t>y started by ETC</a:t>
            </a:r>
          </a:p>
          <a:p>
            <a:pPr lvl="2"/>
            <a:r>
              <a:rPr lang="en-US" noProof="0"/>
              <a:t>Risk: </a:t>
            </a:r>
            <a:r>
              <a:rPr lang="en-US" noProof="0">
                <a:solidFill>
                  <a:schemeClr val="accent2"/>
                </a:solidFill>
              </a:rPr>
              <a:t>large number of actors </a:t>
            </a:r>
            <a:r>
              <a:rPr lang="en-US" noProof="0"/>
              <a:t>needed to define a </a:t>
            </a:r>
            <a:r>
              <a:rPr lang="en-US"/>
              <a:t>full strategy</a:t>
            </a:r>
          </a:p>
          <a:p>
            <a:pPr lvl="3"/>
            <a:r>
              <a:rPr lang="en-US" noProof="0">
                <a:solidFill>
                  <a:schemeClr val="accent2"/>
                </a:solidFill>
              </a:rPr>
              <a:t>Level of awareness and readiness still quite low</a:t>
            </a:r>
            <a:r>
              <a:rPr lang="en-US"/>
              <a:t> with</a:t>
            </a:r>
            <a:r>
              <a:rPr lang="en-US" noProof="0"/>
              <a:t> some of </a:t>
            </a:r>
            <a:r>
              <a:rPr lang="en-US"/>
              <a:t>the</a:t>
            </a:r>
            <a:r>
              <a:rPr lang="en-US" noProof="0"/>
              <a:t> actors</a:t>
            </a:r>
          </a:p>
          <a:p>
            <a:pPr lvl="3"/>
            <a:r>
              <a:rPr lang="en-US">
                <a:solidFill>
                  <a:schemeClr val="accent2"/>
                </a:solidFill>
              </a:rPr>
              <a:t>Starting positions quite heterogeneous</a:t>
            </a:r>
          </a:p>
          <a:p>
            <a:pPr lvl="3"/>
            <a:r>
              <a:rPr lang="en-US"/>
              <a:t>Need to find a balancing between c</a:t>
            </a:r>
            <a:r>
              <a:rPr lang="en-US">
                <a:solidFill>
                  <a:schemeClr val="accent2"/>
                </a:solidFill>
              </a:rPr>
              <a:t>onflicting interests</a:t>
            </a:r>
            <a:r>
              <a:rPr lang="en-US"/>
              <a:t> </a:t>
            </a:r>
          </a:p>
          <a:p>
            <a:pPr lvl="2"/>
            <a:r>
              <a:rPr lang="en-US"/>
              <a:t>Plan: </a:t>
            </a:r>
            <a:r>
              <a:rPr lang="en-US">
                <a:solidFill>
                  <a:schemeClr val="accent4"/>
                </a:solidFill>
              </a:rPr>
              <a:t>create a committee to prepare a proposal </a:t>
            </a:r>
          </a:p>
          <a:p>
            <a:pPr lvl="1"/>
            <a:r>
              <a:rPr lang="en-US"/>
              <a:t>Detector design: see next slide on deliverables</a:t>
            </a:r>
          </a:p>
        </p:txBody>
      </p:sp>
      <p:pic>
        <p:nvPicPr>
          <p:cNvPr id="92" name="Google Shape;92;p4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7225" y="136528"/>
            <a:ext cx="1548150" cy="4256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4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"/>
          <p:cNvSpPr txBox="1"/>
          <p:nvPr/>
        </p:nvSpPr>
        <p:spPr>
          <a:xfrm>
            <a:off x="4084319" y="6444169"/>
            <a:ext cx="4023362" cy="2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1</a:t>
            </a:r>
            <a:r>
              <a:rPr lang="en-US" sz="1400" b="0" i="1" u="none" strike="noStrike" cap="none" baseline="30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5"/>
          <p:cNvSpPr txBox="1">
            <a:spLocks noGrp="1"/>
          </p:cNvSpPr>
          <p:nvPr>
            <p:ph type="title"/>
          </p:nvPr>
        </p:nvSpPr>
        <p:spPr>
          <a:xfrm>
            <a:off x="226624" y="60326"/>
            <a:ext cx="10515600" cy="878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 6: Deliverables and </a:t>
            </a:r>
            <a:r>
              <a:rPr lang="en-US"/>
              <a:t>Milestones</a:t>
            </a:r>
            <a:endParaRPr/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C53FECFA-FDA9-F598-55F9-46700547D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9623" y="1533711"/>
            <a:ext cx="10515600" cy="4328160"/>
          </a:xfrm>
        </p:spPr>
        <p:txBody>
          <a:bodyPr/>
          <a:lstStyle/>
          <a:p>
            <a:r>
              <a:rPr lang="it-IT"/>
              <a:t>The Deliverables </a:t>
            </a:r>
            <a:r>
              <a:rPr lang="it-IT" err="1"/>
              <a:t>expected</a:t>
            </a:r>
            <a:r>
              <a:rPr lang="it-IT"/>
              <a:t> </a:t>
            </a:r>
            <a:r>
              <a:rPr lang="it-IT" err="1"/>
              <a:t>since</a:t>
            </a:r>
            <a:r>
              <a:rPr lang="it-IT"/>
              <a:t> the last review are: </a:t>
            </a:r>
          </a:p>
          <a:p>
            <a:pPr lvl="1"/>
            <a:r>
              <a:rPr lang="it-IT" err="1"/>
              <a:t>Refined</a:t>
            </a:r>
            <a:r>
              <a:rPr lang="it-IT"/>
              <a:t> Science Case:</a:t>
            </a:r>
          </a:p>
          <a:p>
            <a:pPr lvl="2"/>
            <a:r>
              <a:rPr lang="it-IT"/>
              <a:t>Status: </a:t>
            </a:r>
            <a:r>
              <a:rPr lang="it-IT" err="1">
                <a:solidFill>
                  <a:schemeClr val="accent6"/>
                </a:solidFill>
              </a:rPr>
              <a:t>delivered</a:t>
            </a:r>
            <a:endParaRPr lang="it-IT">
              <a:solidFill>
                <a:schemeClr val="accent6"/>
              </a:solidFill>
            </a:endParaRPr>
          </a:p>
          <a:p>
            <a:pPr lvl="2"/>
            <a:r>
              <a:rPr lang="it-IT"/>
              <a:t>Content: a </a:t>
            </a:r>
            <a:r>
              <a:rPr lang="it-IT" err="1"/>
              <a:t>scientific</a:t>
            </a:r>
            <a:r>
              <a:rPr lang="it-IT"/>
              <a:t> paper (</a:t>
            </a:r>
            <a:r>
              <a:rPr lang="it-IT" err="1"/>
              <a:t>submitted</a:t>
            </a:r>
            <a:r>
              <a:rPr lang="it-IT"/>
              <a:t> to JCAP), 800+ pages, «full» </a:t>
            </a:r>
            <a:r>
              <a:rPr lang="it-IT" err="1"/>
              <a:t>collaboration</a:t>
            </a:r>
            <a:r>
              <a:rPr lang="it-IT"/>
              <a:t> </a:t>
            </a:r>
            <a:r>
              <a:rPr lang="it-IT" err="1"/>
              <a:t>authorship</a:t>
            </a:r>
            <a:r>
              <a:rPr lang="it-IT"/>
              <a:t>, a corner-stone for the ET science</a:t>
            </a:r>
          </a:p>
          <a:p>
            <a:pPr lvl="1"/>
            <a:r>
              <a:rPr lang="it-IT"/>
              <a:t>Detector Preliminary TDR</a:t>
            </a:r>
            <a:endParaRPr lang="en-US"/>
          </a:p>
        </p:txBody>
      </p:sp>
      <p:sp>
        <p:nvSpPr>
          <p:cNvPr id="100" name="Google Shape;100;p5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5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>
          <a:extLst>
            <a:ext uri="{FF2B5EF4-FFF2-40B4-BE49-F238E27FC236}">
              <a16:creationId xmlns:a16="http://schemas.microsoft.com/office/drawing/2014/main" id="{AFD56DAC-697F-29C8-90E4-0D4A77EA8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">
            <a:extLst>
              <a:ext uri="{FF2B5EF4-FFF2-40B4-BE49-F238E27FC236}">
                <a16:creationId xmlns:a16="http://schemas.microsoft.com/office/drawing/2014/main" id="{A85C5C51-7F74-AE21-E8AD-6073F0D2BECB}"/>
              </a:ext>
            </a:extLst>
          </p:cNvPr>
          <p:cNvSpPr txBox="1"/>
          <p:nvPr/>
        </p:nvSpPr>
        <p:spPr>
          <a:xfrm>
            <a:off x="4084319" y="6444169"/>
            <a:ext cx="4023362" cy="2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1</a:t>
            </a:r>
            <a:r>
              <a:rPr lang="en-US" sz="1400" b="0" i="1" u="none" strike="noStrike" cap="none" baseline="30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5">
            <a:extLst>
              <a:ext uri="{FF2B5EF4-FFF2-40B4-BE49-F238E27FC236}">
                <a16:creationId xmlns:a16="http://schemas.microsoft.com/office/drawing/2014/main" id="{253AE7C1-F081-74C9-B227-AFA0EED54A6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6624" y="60326"/>
            <a:ext cx="10515600" cy="878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 6: Deliverables and milestones</a:t>
            </a:r>
            <a:endParaRPr/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C6A9493D-FAAA-FB7D-0431-A4D8A8148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624" y="875906"/>
            <a:ext cx="11738751" cy="5538344"/>
          </a:xfrm>
        </p:spPr>
        <p:txBody>
          <a:bodyPr>
            <a:normAutofit fontScale="62500" lnSpcReduction="20000"/>
          </a:bodyPr>
          <a:lstStyle/>
          <a:p>
            <a:r>
              <a:rPr lang="it-IT" b="1"/>
              <a:t>Detector Preliminary TDR:</a:t>
            </a:r>
          </a:p>
          <a:p>
            <a:r>
              <a:rPr lang="it-IT" err="1">
                <a:solidFill>
                  <a:srgbClr val="4E8C24"/>
                </a:solidFill>
              </a:rPr>
              <a:t>Structure</a:t>
            </a:r>
            <a:r>
              <a:rPr lang="it-IT">
                <a:solidFill>
                  <a:srgbClr val="4E8C24"/>
                </a:solidFill>
              </a:rPr>
              <a:t> </a:t>
            </a:r>
            <a:r>
              <a:rPr lang="it-IT" err="1">
                <a:solidFill>
                  <a:srgbClr val="4E8C24"/>
                </a:solidFill>
              </a:rPr>
              <a:t>defined</a:t>
            </a:r>
            <a:r>
              <a:rPr lang="it-IT">
                <a:solidFill>
                  <a:srgbClr val="4E8C24"/>
                </a:solidFill>
              </a:rPr>
              <a:t> and TOC </a:t>
            </a:r>
            <a:r>
              <a:rPr lang="it-IT" err="1">
                <a:solidFill>
                  <a:srgbClr val="4E8C24"/>
                </a:solidFill>
              </a:rPr>
              <a:t>created</a:t>
            </a:r>
            <a:r>
              <a:rPr lang="it-IT"/>
              <a:t>:</a:t>
            </a:r>
          </a:p>
          <a:p>
            <a:pPr lvl="1"/>
            <a:r>
              <a:rPr lang="en-US"/>
              <a:t>Part 1: a </a:t>
            </a:r>
            <a:r>
              <a:rPr lang="en-US">
                <a:solidFill>
                  <a:schemeClr val="accent2"/>
                </a:solidFill>
              </a:rPr>
              <a:t>refined CDR</a:t>
            </a:r>
            <a:r>
              <a:rPr lang="en-US"/>
              <a:t> based on</a:t>
            </a:r>
          </a:p>
          <a:p>
            <a:pPr lvl="2"/>
            <a:r>
              <a:rPr lang="en-US">
                <a:solidFill>
                  <a:srgbClr val="4E8C24"/>
                </a:solidFill>
              </a:rPr>
              <a:t>New optical designs</a:t>
            </a:r>
            <a:r>
              <a:rPr lang="en-US"/>
              <a:t>:</a:t>
            </a:r>
          </a:p>
          <a:p>
            <a:pPr lvl="3"/>
            <a:r>
              <a:rPr lang="en-US">
                <a:solidFill>
                  <a:srgbClr val="4E8C24"/>
                </a:solidFill>
              </a:rPr>
              <a:t>ET Optical Layout Update 2024</a:t>
            </a:r>
            <a:r>
              <a:rPr lang="en-US"/>
              <a:t> (ET-0443A-24)</a:t>
            </a:r>
          </a:p>
          <a:p>
            <a:pPr lvl="3"/>
            <a:r>
              <a:rPr lang="fr-FR">
                <a:solidFill>
                  <a:srgbClr val="4E8C24"/>
                </a:solidFill>
              </a:rPr>
              <a:t>ET-15km-L Optical </a:t>
            </a:r>
            <a:r>
              <a:rPr lang="fr-FR" err="1">
                <a:solidFill>
                  <a:srgbClr val="4E8C24"/>
                </a:solidFill>
              </a:rPr>
              <a:t>Layout</a:t>
            </a:r>
            <a:r>
              <a:rPr lang="fr-FR">
                <a:solidFill>
                  <a:srgbClr val="4E8C24"/>
                </a:solidFill>
              </a:rPr>
              <a:t> Update 2024</a:t>
            </a:r>
            <a:r>
              <a:rPr lang="fr-FR"/>
              <a:t>: main document</a:t>
            </a:r>
            <a:r>
              <a:rPr lang="en-US"/>
              <a:t> (ET-0695A-24)</a:t>
            </a:r>
          </a:p>
          <a:p>
            <a:pPr lvl="2"/>
            <a:r>
              <a:rPr lang="en-US">
                <a:solidFill>
                  <a:srgbClr val="4E8C24"/>
                </a:solidFill>
              </a:rPr>
              <a:t>Preliminary Detector Layout - 10km Triangle </a:t>
            </a:r>
            <a:r>
              <a:rPr lang="en-US"/>
              <a:t>(ET-0676A-24)</a:t>
            </a:r>
          </a:p>
          <a:p>
            <a:pPr lvl="2"/>
            <a:r>
              <a:rPr lang="en-US">
                <a:solidFill>
                  <a:srgbClr val="ABA507"/>
                </a:solidFill>
              </a:rPr>
              <a:t>Task Force output </a:t>
            </a:r>
            <a:r>
              <a:rPr lang="en-US"/>
              <a:t>(expected end of May)</a:t>
            </a:r>
          </a:p>
          <a:p>
            <a:pPr lvl="2"/>
            <a:r>
              <a:rPr lang="en-US">
                <a:solidFill>
                  <a:srgbClr val="ABA507"/>
                </a:solidFill>
              </a:rPr>
              <a:t>Writing team in preparation</a:t>
            </a:r>
          </a:p>
          <a:p>
            <a:pPr lvl="1"/>
            <a:r>
              <a:rPr lang="en-US"/>
              <a:t>Part 2: a “living” TDR based on:</a:t>
            </a:r>
          </a:p>
          <a:p>
            <a:pPr lvl="2"/>
            <a:r>
              <a:rPr lang="en-US"/>
              <a:t>Product breakdown Structure (PBS), defined by ETO and filled by ISB, </a:t>
            </a:r>
          </a:p>
          <a:p>
            <a:pPr lvl="3"/>
            <a:r>
              <a:rPr lang="en-US"/>
              <a:t>This iterative process </a:t>
            </a:r>
            <a:r>
              <a:rPr lang="en-US">
                <a:solidFill>
                  <a:srgbClr val="4E8C24"/>
                </a:solidFill>
              </a:rPr>
              <a:t>completed its second iteration in April 2025</a:t>
            </a:r>
          </a:p>
          <a:p>
            <a:pPr lvl="2"/>
            <a:r>
              <a:rPr lang="en-US"/>
              <a:t>Parameters files, containing descriptions and parameter values, uploaded by ISB members, </a:t>
            </a:r>
            <a:r>
              <a:rPr lang="en-US">
                <a:solidFill>
                  <a:srgbClr val="ABA507"/>
                </a:solidFill>
              </a:rPr>
              <a:t>to be filled </a:t>
            </a:r>
            <a:br>
              <a:rPr lang="en-US">
                <a:solidFill>
                  <a:srgbClr val="ABA507"/>
                </a:solidFill>
              </a:rPr>
            </a:br>
            <a:r>
              <a:rPr lang="en-US">
                <a:solidFill>
                  <a:srgbClr val="ABA507"/>
                </a:solidFill>
              </a:rPr>
              <a:t>on 5</a:t>
            </a:r>
            <a:r>
              <a:rPr lang="en-US" baseline="30000">
                <a:solidFill>
                  <a:srgbClr val="ABA507"/>
                </a:solidFill>
              </a:rPr>
              <a:t>th</a:t>
            </a:r>
            <a:r>
              <a:rPr lang="en-US">
                <a:solidFill>
                  <a:srgbClr val="ABA507"/>
                </a:solidFill>
              </a:rPr>
              <a:t> of May 2025</a:t>
            </a:r>
          </a:p>
          <a:p>
            <a:pPr lvl="2"/>
            <a:r>
              <a:rPr lang="en-US">
                <a:solidFill>
                  <a:srgbClr val="AB9018"/>
                </a:solidFill>
              </a:rPr>
              <a:t>Online PBS database, storing all the ET detector parameters and descriptions</a:t>
            </a:r>
          </a:p>
          <a:p>
            <a:pPr lvl="2"/>
            <a:r>
              <a:rPr lang="en-US">
                <a:solidFill>
                  <a:srgbClr val="4E8C24"/>
                </a:solidFill>
              </a:rPr>
              <a:t>Python code, reading the online database and producing an automatic LaTeX output.  </a:t>
            </a:r>
          </a:p>
          <a:p>
            <a:pPr lvl="3"/>
            <a:endParaRPr lang="en-US"/>
          </a:p>
        </p:txBody>
      </p:sp>
      <p:sp>
        <p:nvSpPr>
          <p:cNvPr id="100" name="Google Shape;100;p5">
            <a:extLst>
              <a:ext uri="{FF2B5EF4-FFF2-40B4-BE49-F238E27FC236}">
                <a16:creationId xmlns:a16="http://schemas.microsoft.com/office/drawing/2014/main" id="{4F0CC266-C70B-1FA3-6F9D-54FC481F89BB}"/>
              </a:ext>
            </a:extLst>
          </p:cNvPr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5" title="13_ET_horizontal-USE ONLY AS WEBSITE LOGO.png">
            <a:extLst>
              <a:ext uri="{FF2B5EF4-FFF2-40B4-BE49-F238E27FC236}">
                <a16:creationId xmlns:a16="http://schemas.microsoft.com/office/drawing/2014/main" id="{0C547F20-2A88-12EF-20AC-503D67102D4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94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>
          <a:extLst>
            <a:ext uri="{FF2B5EF4-FFF2-40B4-BE49-F238E27FC236}">
              <a16:creationId xmlns:a16="http://schemas.microsoft.com/office/drawing/2014/main" id="{2A2764CC-0505-4C6D-A450-409190412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">
            <a:extLst>
              <a:ext uri="{FF2B5EF4-FFF2-40B4-BE49-F238E27FC236}">
                <a16:creationId xmlns:a16="http://schemas.microsoft.com/office/drawing/2014/main" id="{B9B0215A-3DB5-C1D5-9240-C5AB59F0633F}"/>
              </a:ext>
            </a:extLst>
          </p:cNvPr>
          <p:cNvSpPr txBox="1"/>
          <p:nvPr/>
        </p:nvSpPr>
        <p:spPr>
          <a:xfrm>
            <a:off x="4084319" y="6444169"/>
            <a:ext cx="4023362" cy="2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1</a:t>
            </a:r>
            <a:r>
              <a:rPr lang="en-US" sz="1400" b="0" i="1" u="none" strike="noStrike" cap="none" baseline="30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4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5">
            <a:extLst>
              <a:ext uri="{FF2B5EF4-FFF2-40B4-BE49-F238E27FC236}">
                <a16:creationId xmlns:a16="http://schemas.microsoft.com/office/drawing/2014/main" id="{120C4A34-8B22-80C2-3F7D-A51036D1789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6624" y="60326"/>
            <a:ext cx="10515600" cy="878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 6: Deliverables and milestones</a:t>
            </a:r>
            <a:endParaRPr/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1C37E80F-901D-7DAD-7CB1-4B02476B93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624" y="875906"/>
            <a:ext cx="11738751" cy="5538344"/>
          </a:xfrm>
        </p:spPr>
        <p:txBody>
          <a:bodyPr>
            <a:normAutofit/>
          </a:bodyPr>
          <a:lstStyle/>
          <a:p>
            <a:r>
              <a:rPr lang="it-IT" b="1" dirty="0"/>
              <a:t>Detector Preliminary TDR:</a:t>
            </a:r>
          </a:p>
          <a:p>
            <a:pPr lvl="1"/>
            <a:r>
              <a:rPr lang="en-US" dirty="0"/>
              <a:t>Already delayed from Month 24 (Sept 2024) to “</a:t>
            </a:r>
            <a:r>
              <a:rPr lang="en-US" dirty="0">
                <a:solidFill>
                  <a:schemeClr val="accent2"/>
                </a:solidFill>
              </a:rPr>
              <a:t>not earlier than July 2025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Considering the complexity of the activity and the delay accumulated in the intermediated steps, it is more realistic to schedule </a:t>
            </a:r>
            <a:r>
              <a:rPr lang="en-US" sz="4800" dirty="0">
                <a:solidFill>
                  <a:srgbClr val="FF0000"/>
                </a:solidFill>
              </a:rPr>
              <a:t>it for the end 2025? (TBD)</a:t>
            </a:r>
            <a:br>
              <a:rPr lang="en-US" dirty="0"/>
            </a:br>
            <a:endParaRPr lang="en-US" dirty="0"/>
          </a:p>
        </p:txBody>
      </p:sp>
      <p:sp>
        <p:nvSpPr>
          <p:cNvPr id="100" name="Google Shape;100;p5">
            <a:extLst>
              <a:ext uri="{FF2B5EF4-FFF2-40B4-BE49-F238E27FC236}">
                <a16:creationId xmlns:a16="http://schemas.microsoft.com/office/drawing/2014/main" id="{8D469701-64F8-8C39-B47E-8768AEE94BE2}"/>
              </a:ext>
            </a:extLst>
          </p:cNvPr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5" title="13_ET_horizontal-USE ONLY AS WEBSITE LOGO.png">
            <a:extLst>
              <a:ext uri="{FF2B5EF4-FFF2-40B4-BE49-F238E27FC236}">
                <a16:creationId xmlns:a16="http://schemas.microsoft.com/office/drawing/2014/main" id="{9EE3B773-1808-D24E-8CF4-88B459D365D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07331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D64652F53E4D418AF4598F39F1AE0C" ma:contentTypeVersion="17" ma:contentTypeDescription="Create a new document." ma:contentTypeScope="" ma:versionID="7c3f46b0a157cb1d359e3f09303d7548">
  <xsd:schema xmlns:xsd="http://www.w3.org/2001/XMLSchema" xmlns:xs="http://www.w3.org/2001/XMLSchema" xmlns:p="http://schemas.microsoft.com/office/2006/metadata/properties" xmlns:ns2="e05aca6b-95ad-4d01-8dbe-05b192912a59" xmlns:ns3="539c4bab-24c6-48d6-805b-a44ad888d013" targetNamespace="http://schemas.microsoft.com/office/2006/metadata/properties" ma:root="true" ma:fieldsID="b1af040e48063a37475b5ab93c57dc77" ns2:_="" ns3:_="">
    <xsd:import namespace="e05aca6b-95ad-4d01-8dbe-05b192912a59"/>
    <xsd:import namespace="539c4bab-24c6-48d6-805b-a44ad888d0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aca6b-95ad-4d01-8dbe-05b192912a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655b07b-e106-434b-8e42-295331486e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9c4bab-24c6-48d6-805b-a44ad888d0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96d73c4-600c-4750-b1a9-e8f5a5c35217}" ma:internalName="TaxCatchAll" ma:showField="CatchAllData" ma:web="539c4bab-24c6-48d6-805b-a44ad888d0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39c4bab-24c6-48d6-805b-a44ad888d013" xsi:nil="true"/>
    <lcf76f155ced4ddcb4097134ff3c332f xmlns="e05aca6b-95ad-4d01-8dbe-05b192912a5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EF12342-F6A0-49F1-A779-B5D76EA220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B05038-1EF7-407C-84B0-8A11D823C7E3}">
  <ds:schemaRefs>
    <ds:schemaRef ds:uri="539c4bab-24c6-48d6-805b-a44ad888d013"/>
    <ds:schemaRef ds:uri="e05aca6b-95ad-4d01-8dbe-05b192912a5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7A8DD57-43E7-4A31-9882-4BB47A345920}">
  <ds:schemaRefs>
    <ds:schemaRef ds:uri="539c4bab-24c6-48d6-805b-a44ad888d013"/>
    <ds:schemaRef ds:uri="e05aca6b-95ad-4d01-8dbe-05b192912a59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1291</Words>
  <Application>Microsoft Office PowerPoint</Application>
  <PresentationFormat>Widescreen</PresentationFormat>
  <Paragraphs>162</Paragraphs>
  <Slides>12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7" baseType="lpstr">
      <vt:lpstr>Arial</vt:lpstr>
      <vt:lpstr>Calibri</vt:lpstr>
      <vt:lpstr>Courier New</vt:lpstr>
      <vt:lpstr>Symbol</vt:lpstr>
      <vt:lpstr>Tema de Office</vt:lpstr>
      <vt:lpstr>ET-PP (WP6) 2nd review meeting (RP2) </vt:lpstr>
      <vt:lpstr>WP 6: Introduction and objectives</vt:lpstr>
      <vt:lpstr>WP 6: Tasks</vt:lpstr>
      <vt:lpstr>WP 6: Tasks</vt:lpstr>
      <vt:lpstr>WP 6: Tasks</vt:lpstr>
      <vt:lpstr>WP 6: Critical risks, deviations from Annex I, contingency plans</vt:lpstr>
      <vt:lpstr>WP 6: Deliverables and Milestones</vt:lpstr>
      <vt:lpstr>WP 6: Deliverables and milestones</vt:lpstr>
      <vt:lpstr>WP 6: Deliverables and milestones</vt:lpstr>
      <vt:lpstr>WP 6: Contribution from each partner</vt:lpstr>
      <vt:lpstr>WP 6: Outlook and perspectives</vt:lpstr>
      <vt:lpstr>ET-PP (WP6) 2nd review meeting (RP2)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Michele Punturo</dc:creator>
  <cp:lastModifiedBy>Michele Punturo</cp:lastModifiedBy>
  <cp:revision>1</cp:revision>
  <dcterms:modified xsi:type="dcterms:W3CDTF">2025-05-08T07:04:56Z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0x0101002CD64652F53E4D418AF4598F39F1AE0C</vt:lpwstr>
  </property>
  <property fmtid="{D5CDD505-2E9C-101B-9397-08002B2CF9AE}" pid="3" name="MediaServiceImageTags">
    <vt:lpwstr/>
  </property>
</Properties>
</file>