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3474" r:id="rId4"/>
    <p:sldId id="258" r:id="rId5"/>
    <p:sldId id="259" r:id="rId6"/>
    <p:sldId id="3480" r:id="rId7"/>
    <p:sldId id="3481" r:id="rId8"/>
    <p:sldId id="3482" r:id="rId9"/>
    <p:sldId id="260" r:id="rId10"/>
    <p:sldId id="3485" r:id="rId11"/>
    <p:sldId id="3486" r:id="rId12"/>
    <p:sldId id="3483" r:id="rId13"/>
    <p:sldId id="3487" r:id="rId14"/>
    <p:sldId id="3484" r:id="rId15"/>
    <p:sldId id="3488" r:id="rId16"/>
    <p:sldId id="262" r:id="rId17"/>
    <p:sldId id="263" r:id="rId18"/>
  </p:sldIdLst>
  <p:sldSz cx="12192000" cy="6858000"/>
  <p:notesSz cx="6858000" cy="9144000"/>
  <p:embeddedFontLst>
    <p:embeddedFont>
      <p:font typeface="Aptos Narrow" panose="020B0004020202020204" pitchFamily="34" charset="0"/>
      <p:regular r:id="rId20"/>
      <p:bold r:id="rId21"/>
      <p:italic r:id="rId22"/>
      <p:boldItalic r:id="rId23"/>
    </p:embeddedFont>
    <p:embeddedFont>
      <p:font typeface="Schibsted Grotesk"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j7hfiJY9O1XRZ8rBxiVFMBM/+rF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8DDABC-B037-492A-9220-E1412D95AF4B}">
  <a:tblStyle styleId="{018DDABC-B037-492A-9220-E1412D95AF4B}"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CDD4EA"/>
          </a:solidFill>
        </a:fill>
      </a:tcStyle>
    </a:wholeTbl>
    <a:band1H>
      <a:tcTxStyle b="off" i="off"/>
      <a:tcStyle>
        <a:tcBdr/>
      </a:tcStyle>
    </a:band1H>
    <a:band2H>
      <a:tcTxStyle b="off" i="off"/>
      <a:tcStyle>
        <a:tcBdr/>
        <a:fill>
          <a:solidFill>
            <a:srgbClr val="E8EBF5"/>
          </a:solidFill>
        </a:fill>
      </a:tcStyle>
    </a:band2H>
    <a:band1V>
      <a:tcTxStyle b="off" i="off"/>
      <a:tcStyle>
        <a:tcBdr/>
      </a:tcStyle>
    </a:band1V>
    <a:band2V>
      <a:tcTxStyle b="off" i="off"/>
      <a:tcStyle>
        <a:tcBdr/>
      </a:tcStyle>
    </a:band2V>
    <a:lastCol>
      <a:tcTxStyle b="off" i="off"/>
      <a:tcStyle>
        <a:tcBdr/>
      </a:tcStyle>
    </a:lastCol>
    <a:firstCol>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Col>
    <a:la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381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381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5032" autoAdjust="0"/>
  </p:normalViewPr>
  <p:slideViewPr>
    <p:cSldViewPr snapToGrid="0">
      <p:cViewPr varScale="1">
        <p:scale>
          <a:sx n="106" d="100"/>
          <a:sy n="106" d="100"/>
        </p:scale>
        <p:origin x="132"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notesMaster" Target="notesMasters/notesMaster1.xml"/><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5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ED96CF-B95C-4A1D-A96A-8E36F3A36EF0}" type="doc">
      <dgm:prSet loTypeId="urn:microsoft.com/office/officeart/2005/8/layout/chevron1" loCatId="process" qsTypeId="urn:microsoft.com/office/officeart/2005/8/quickstyle/3d5" qsCatId="3D" csTypeId="urn:microsoft.com/office/officeart/2005/8/colors/accent1_3" csCatId="accent1" phldr="1"/>
      <dgm:spPr/>
    </dgm:pt>
    <dgm:pt modelId="{707CC8A9-E30E-48A0-BA88-B3851B079973}">
      <dgm:prSet phldrT="[Text]"/>
      <dgm:spPr>
        <a:xfrm>
          <a:off x="4978" y="0"/>
          <a:ext cx="2983025" cy="989045"/>
        </a:xfrm>
        <a:prstGeom prst="chevron">
          <a:avLst/>
        </a:prstGeom>
        <a:solidFill>
          <a:srgbClr val="00B050"/>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Q1-2025</a:t>
          </a:r>
        </a:p>
      </dgm:t>
    </dgm:pt>
    <dgm:pt modelId="{89861205-36A9-481A-91DD-8CA2BD949F16}" type="parTrans" cxnId="{1C865A19-8FC0-45C0-8855-E0C856A25BA1}">
      <dgm:prSet/>
      <dgm:spPr/>
      <dgm:t>
        <a:bodyPr/>
        <a:lstStyle/>
        <a:p>
          <a:endParaRPr lang="en-GB"/>
        </a:p>
      </dgm:t>
    </dgm:pt>
    <dgm:pt modelId="{AEC324A2-C85F-45C1-B9D1-0E8814960EB2}" type="sibTrans" cxnId="{1C865A19-8FC0-45C0-8855-E0C856A25BA1}">
      <dgm:prSet/>
      <dgm:spPr/>
      <dgm:t>
        <a:bodyPr/>
        <a:lstStyle/>
        <a:p>
          <a:endParaRPr lang="en-GB"/>
        </a:p>
      </dgm:t>
    </dgm:pt>
    <dgm:pt modelId="{E6902A33-D23B-4369-B381-D53430978A9A}">
      <dgm:prSet phldrT="[Text]"/>
      <dgm: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Q2-2025</a:t>
          </a:r>
        </a:p>
      </dgm:t>
    </dgm:pt>
    <dgm:pt modelId="{F761B91E-5223-4CE9-8813-7A49C0C347F8}" type="parTrans" cxnId="{A496ACEF-AEA7-4FED-AE1B-4F99110CA16D}">
      <dgm:prSet/>
      <dgm:spPr/>
      <dgm:t>
        <a:bodyPr/>
        <a:lstStyle/>
        <a:p>
          <a:endParaRPr lang="en-GB"/>
        </a:p>
      </dgm:t>
    </dgm:pt>
    <dgm:pt modelId="{B9BBDB52-A9B8-4612-B02C-AE3A366E16CB}" type="sibTrans" cxnId="{A496ACEF-AEA7-4FED-AE1B-4F99110CA16D}">
      <dgm:prSet/>
      <dgm:spPr/>
      <dgm:t>
        <a:bodyPr/>
        <a:lstStyle/>
        <a:p>
          <a:endParaRPr lang="en-GB"/>
        </a:p>
      </dgm:t>
    </dgm:pt>
    <dgm:pt modelId="{56041C36-FB4A-4530-A3B4-9980201F8F96}">
      <dgm:prSet phldrT="[Text]"/>
      <dgm: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Q3-2025</a:t>
          </a:r>
        </a:p>
      </dgm:t>
    </dgm:pt>
    <dgm:pt modelId="{1E22D607-36AF-4177-8F34-72D1973CC1DB}" type="parTrans" cxnId="{1E85D05D-0A29-432E-A116-BF5B2DB6436E}">
      <dgm:prSet/>
      <dgm:spPr/>
      <dgm:t>
        <a:bodyPr/>
        <a:lstStyle/>
        <a:p>
          <a:endParaRPr lang="en-GB"/>
        </a:p>
      </dgm:t>
    </dgm:pt>
    <dgm:pt modelId="{26551E02-0F6B-4E78-A86C-7169396C55F0}" type="sibTrans" cxnId="{1E85D05D-0A29-432E-A116-BF5B2DB6436E}">
      <dgm:prSet/>
      <dgm:spPr/>
      <dgm:t>
        <a:bodyPr/>
        <a:lstStyle/>
        <a:p>
          <a:endParaRPr lang="en-GB"/>
        </a:p>
      </dgm:t>
    </dgm:pt>
    <dgm:pt modelId="{D5796AFD-FA5C-489B-822A-E5471C8629DF}">
      <dgm:prSet phldrT="[Text]"/>
      <dgm: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Q4-2025</a:t>
          </a:r>
        </a:p>
      </dgm:t>
    </dgm:pt>
    <dgm:pt modelId="{16E51982-E9C2-4D02-B75E-ECBF5EC2E055}" type="parTrans" cxnId="{32A43F0C-ECB1-403E-8B40-0512DCF169F7}">
      <dgm:prSet/>
      <dgm:spPr/>
      <dgm:t>
        <a:bodyPr/>
        <a:lstStyle/>
        <a:p>
          <a:endParaRPr lang="en-GB"/>
        </a:p>
      </dgm:t>
    </dgm:pt>
    <dgm:pt modelId="{22A2158B-474F-4661-9167-2B236B73FBEB}" type="sibTrans" cxnId="{32A43F0C-ECB1-403E-8B40-0512DCF169F7}">
      <dgm:prSet/>
      <dgm:spPr/>
      <dgm:t>
        <a:bodyPr/>
        <a:lstStyle/>
        <a:p>
          <a:endParaRPr lang="en-GB"/>
        </a:p>
      </dgm:t>
    </dgm:pt>
    <dgm:pt modelId="{82FDA777-0CC0-4995-B378-08FF29D45608}" type="pres">
      <dgm:prSet presAssocID="{52ED96CF-B95C-4A1D-A96A-8E36F3A36EF0}" presName="Name0" presStyleCnt="0">
        <dgm:presLayoutVars>
          <dgm:dir/>
          <dgm:animLvl val="lvl"/>
          <dgm:resizeHandles val="exact"/>
        </dgm:presLayoutVars>
      </dgm:prSet>
      <dgm:spPr/>
    </dgm:pt>
    <dgm:pt modelId="{FAD733A5-497F-4E91-9477-6D932951C501}" type="pres">
      <dgm:prSet presAssocID="{707CC8A9-E30E-48A0-BA88-B3851B079973}" presName="parTxOnly" presStyleLbl="node1" presStyleIdx="0" presStyleCnt="4" custLinFactNeighborX="-49" custLinFactNeighborY="89623">
        <dgm:presLayoutVars>
          <dgm:chMax val="0"/>
          <dgm:chPref val="0"/>
          <dgm:bulletEnabled val="1"/>
        </dgm:presLayoutVars>
      </dgm:prSet>
      <dgm:spPr/>
    </dgm:pt>
    <dgm:pt modelId="{10186A8F-2C99-4670-87FC-304FE53E7BFF}" type="pres">
      <dgm:prSet presAssocID="{AEC324A2-C85F-45C1-B9D1-0E8814960EB2}" presName="parTxOnlySpace" presStyleCnt="0"/>
      <dgm:spPr/>
    </dgm:pt>
    <dgm:pt modelId="{DA898CCF-EF01-4B8F-93AF-12F08064EE7C}" type="pres">
      <dgm:prSet presAssocID="{E6902A33-D23B-4369-B381-D53430978A9A}" presName="parTxOnly" presStyleLbl="node1" presStyleIdx="1" presStyleCnt="4">
        <dgm:presLayoutVars>
          <dgm:chMax val="0"/>
          <dgm:chPref val="0"/>
          <dgm:bulletEnabled val="1"/>
        </dgm:presLayoutVars>
      </dgm:prSet>
      <dgm:spPr/>
    </dgm:pt>
    <dgm:pt modelId="{852E95E3-32DA-4B9E-8549-726C916102F8}" type="pres">
      <dgm:prSet presAssocID="{B9BBDB52-A9B8-4612-B02C-AE3A366E16CB}" presName="parTxOnlySpace" presStyleCnt="0"/>
      <dgm:spPr/>
    </dgm:pt>
    <dgm:pt modelId="{7F8CE0CB-B6DF-4F0D-84AD-44364AF78C1A}" type="pres">
      <dgm:prSet presAssocID="{56041C36-FB4A-4530-A3B4-9980201F8F96}" presName="parTxOnly" presStyleLbl="node1" presStyleIdx="2" presStyleCnt="4">
        <dgm:presLayoutVars>
          <dgm:chMax val="0"/>
          <dgm:chPref val="0"/>
          <dgm:bulletEnabled val="1"/>
        </dgm:presLayoutVars>
      </dgm:prSet>
      <dgm:spPr/>
    </dgm:pt>
    <dgm:pt modelId="{11532FD2-CFDB-4053-8390-93839B6E85F1}" type="pres">
      <dgm:prSet presAssocID="{26551E02-0F6B-4E78-A86C-7169396C55F0}" presName="parTxOnlySpace" presStyleCnt="0"/>
      <dgm:spPr/>
    </dgm:pt>
    <dgm:pt modelId="{B266A558-EE29-4904-9FAD-E07DEE67696E}" type="pres">
      <dgm:prSet presAssocID="{D5796AFD-FA5C-489B-822A-E5471C8629DF}" presName="parTxOnly" presStyleLbl="node1" presStyleIdx="3" presStyleCnt="4">
        <dgm:presLayoutVars>
          <dgm:chMax val="0"/>
          <dgm:chPref val="0"/>
          <dgm:bulletEnabled val="1"/>
        </dgm:presLayoutVars>
      </dgm:prSet>
      <dgm:spPr/>
    </dgm:pt>
  </dgm:ptLst>
  <dgm:cxnLst>
    <dgm:cxn modelId="{32A43F0C-ECB1-403E-8B40-0512DCF169F7}" srcId="{52ED96CF-B95C-4A1D-A96A-8E36F3A36EF0}" destId="{D5796AFD-FA5C-489B-822A-E5471C8629DF}" srcOrd="3" destOrd="0" parTransId="{16E51982-E9C2-4D02-B75E-ECBF5EC2E055}" sibTransId="{22A2158B-474F-4661-9167-2B236B73FBEB}"/>
    <dgm:cxn modelId="{24F2DA0F-77BD-4941-8EDD-0D45F7D7B180}" type="presOf" srcId="{52ED96CF-B95C-4A1D-A96A-8E36F3A36EF0}" destId="{82FDA777-0CC0-4995-B378-08FF29D45608}" srcOrd="0" destOrd="0" presId="urn:microsoft.com/office/officeart/2005/8/layout/chevron1"/>
    <dgm:cxn modelId="{1C865A19-8FC0-45C0-8855-E0C856A25BA1}" srcId="{52ED96CF-B95C-4A1D-A96A-8E36F3A36EF0}" destId="{707CC8A9-E30E-48A0-BA88-B3851B079973}" srcOrd="0" destOrd="0" parTransId="{89861205-36A9-481A-91DD-8CA2BD949F16}" sibTransId="{AEC324A2-C85F-45C1-B9D1-0E8814960EB2}"/>
    <dgm:cxn modelId="{1E85D05D-0A29-432E-A116-BF5B2DB6436E}" srcId="{52ED96CF-B95C-4A1D-A96A-8E36F3A36EF0}" destId="{56041C36-FB4A-4530-A3B4-9980201F8F96}" srcOrd="2" destOrd="0" parTransId="{1E22D607-36AF-4177-8F34-72D1973CC1DB}" sibTransId="{26551E02-0F6B-4E78-A86C-7169396C55F0}"/>
    <dgm:cxn modelId="{A4E59A46-FEF0-4B0F-9D12-7BF44AE3DA19}" type="presOf" srcId="{707CC8A9-E30E-48A0-BA88-B3851B079973}" destId="{FAD733A5-497F-4E91-9477-6D932951C501}" srcOrd="0" destOrd="0" presId="urn:microsoft.com/office/officeart/2005/8/layout/chevron1"/>
    <dgm:cxn modelId="{FEFAE171-88E5-4CEA-A122-E1F2982DE979}" type="presOf" srcId="{56041C36-FB4A-4530-A3B4-9980201F8F96}" destId="{7F8CE0CB-B6DF-4F0D-84AD-44364AF78C1A}" srcOrd="0" destOrd="0" presId="urn:microsoft.com/office/officeart/2005/8/layout/chevron1"/>
    <dgm:cxn modelId="{AF697AA3-794F-415E-A1F5-833D0278E917}" type="presOf" srcId="{E6902A33-D23B-4369-B381-D53430978A9A}" destId="{DA898CCF-EF01-4B8F-93AF-12F08064EE7C}" srcOrd="0" destOrd="0" presId="urn:microsoft.com/office/officeart/2005/8/layout/chevron1"/>
    <dgm:cxn modelId="{1F7551B2-58B6-482A-8DFD-344EC852BB92}" type="presOf" srcId="{D5796AFD-FA5C-489B-822A-E5471C8629DF}" destId="{B266A558-EE29-4904-9FAD-E07DEE67696E}" srcOrd="0" destOrd="0" presId="urn:microsoft.com/office/officeart/2005/8/layout/chevron1"/>
    <dgm:cxn modelId="{A496ACEF-AEA7-4FED-AE1B-4F99110CA16D}" srcId="{52ED96CF-B95C-4A1D-A96A-8E36F3A36EF0}" destId="{E6902A33-D23B-4369-B381-D53430978A9A}" srcOrd="1" destOrd="0" parTransId="{F761B91E-5223-4CE9-8813-7A49C0C347F8}" sibTransId="{B9BBDB52-A9B8-4612-B02C-AE3A366E16CB}"/>
    <dgm:cxn modelId="{CCC374DF-DA02-41B7-AA32-6B1FA1F61E1D}" type="presParOf" srcId="{82FDA777-0CC0-4995-B378-08FF29D45608}" destId="{FAD733A5-497F-4E91-9477-6D932951C501}" srcOrd="0" destOrd="0" presId="urn:microsoft.com/office/officeart/2005/8/layout/chevron1"/>
    <dgm:cxn modelId="{BC331283-72D2-434E-9005-2F5AFB5486AC}" type="presParOf" srcId="{82FDA777-0CC0-4995-B378-08FF29D45608}" destId="{10186A8F-2C99-4670-87FC-304FE53E7BFF}" srcOrd="1" destOrd="0" presId="urn:microsoft.com/office/officeart/2005/8/layout/chevron1"/>
    <dgm:cxn modelId="{B47E6757-5EA8-4E5B-A31B-7436CE1EBD4F}" type="presParOf" srcId="{82FDA777-0CC0-4995-B378-08FF29D45608}" destId="{DA898CCF-EF01-4B8F-93AF-12F08064EE7C}" srcOrd="2" destOrd="0" presId="urn:microsoft.com/office/officeart/2005/8/layout/chevron1"/>
    <dgm:cxn modelId="{486DA105-0D8B-4A43-B2E5-06430414FDD3}" type="presParOf" srcId="{82FDA777-0CC0-4995-B378-08FF29D45608}" destId="{852E95E3-32DA-4B9E-8549-726C916102F8}" srcOrd="3" destOrd="0" presId="urn:microsoft.com/office/officeart/2005/8/layout/chevron1"/>
    <dgm:cxn modelId="{7F1FB8BC-0B40-4852-BC7B-6DC3CF1907A0}" type="presParOf" srcId="{82FDA777-0CC0-4995-B378-08FF29D45608}" destId="{7F8CE0CB-B6DF-4F0D-84AD-44364AF78C1A}" srcOrd="4" destOrd="0" presId="urn:microsoft.com/office/officeart/2005/8/layout/chevron1"/>
    <dgm:cxn modelId="{109E7073-4C5D-480A-9C07-85E11E6750A3}" type="presParOf" srcId="{82FDA777-0CC0-4995-B378-08FF29D45608}" destId="{11532FD2-CFDB-4053-8390-93839B6E85F1}" srcOrd="5" destOrd="0" presId="urn:microsoft.com/office/officeart/2005/8/layout/chevron1"/>
    <dgm:cxn modelId="{6DA2F2E5-3689-4159-8875-F6613802C704}" type="presParOf" srcId="{82FDA777-0CC0-4995-B378-08FF29D45608}" destId="{B266A558-EE29-4904-9FAD-E07DEE67696E}"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733A5-497F-4E91-9477-6D932951C501}">
      <dsp:nvSpPr>
        <dsp:cNvPr id="0" name=""/>
        <dsp:cNvSpPr/>
      </dsp:nvSpPr>
      <dsp:spPr>
        <a:xfrm>
          <a:off x="4978" y="0"/>
          <a:ext cx="2983025" cy="989045"/>
        </a:xfrm>
        <a:prstGeom prst="chevron">
          <a:avLst/>
        </a:prstGeom>
        <a:solidFill>
          <a:srgbClr val="00B050"/>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Q1-2025</a:t>
          </a:r>
        </a:p>
      </dsp:txBody>
      <dsp:txXfrm>
        <a:off x="499501" y="0"/>
        <a:ext cx="1993980" cy="989045"/>
      </dsp:txXfrm>
    </dsp:sp>
    <dsp:sp modelId="{DA898CCF-EF01-4B8F-93AF-12F08064EE7C}">
      <dsp:nvSpPr>
        <dsp:cNvPr id="0" name=""/>
        <dsp:cNvSpPr/>
      </dsp:nvSpPr>
      <dsp: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Q2-2025</a:t>
          </a:r>
        </a:p>
      </dsp:txBody>
      <dsp:txXfrm>
        <a:off x="3184370" y="0"/>
        <a:ext cx="1993980" cy="989045"/>
      </dsp:txXfrm>
    </dsp:sp>
    <dsp:sp modelId="{7F8CE0CB-B6DF-4F0D-84AD-44364AF78C1A}">
      <dsp:nvSpPr>
        <dsp:cNvPr id="0" name=""/>
        <dsp:cNvSpPr/>
      </dsp:nvSpPr>
      <dsp: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Q3-2025</a:t>
          </a:r>
        </a:p>
      </dsp:txBody>
      <dsp:txXfrm>
        <a:off x="5869094" y="0"/>
        <a:ext cx="1993980" cy="989045"/>
      </dsp:txXfrm>
    </dsp:sp>
    <dsp:sp modelId="{B266A558-EE29-4904-9FAD-E07DEE67696E}">
      <dsp:nvSpPr>
        <dsp:cNvPr id="0" name=""/>
        <dsp:cNvSpPr/>
      </dsp:nvSpPr>
      <dsp: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Q4-2025</a:t>
          </a:r>
        </a:p>
      </dsp:txBody>
      <dsp:txXfrm>
        <a:off x="8553817" y="0"/>
        <a:ext cx="1993980" cy="9890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983F750-9218-4624-4358-A7C5D13EBDF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78BA1546-FFB0-2409-75DE-39B110069786}"/>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02FD0C92-6E0D-9539-C02B-6177BF1C3B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41280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AEEC0499-ACD8-2379-CEE0-C1FA2A30D4E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AE6EBB8-C96B-3380-0BDF-0299644D8739}"/>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7A2BBFDF-60EA-131B-743C-C081D1FFCB5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172815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C4402EA3-93B5-1D8F-091E-CD0C3B82A46F}"/>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0A5992C8-58FA-8425-281B-28537230CBC2}"/>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D4DDCD92-5EE6-D992-F288-539F7BA51D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719376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AD66FDA-A881-6F93-9D99-51B04643C1DC}"/>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1BE91141-1D3D-4BE9-D6F3-EBB1237C0C7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E00EFCDE-9AA9-5D39-6D1B-CB5CF5590F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87307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D26C7A4-FC74-A039-36D1-50DA0E0D3963}"/>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CB816A3E-4013-4678-AF57-A35F2F4DF874}"/>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9837E198-7B82-8A72-AFA8-7A9165F208C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185126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6BBBE0D-FFB4-2283-56C1-CD1D8C68F34E}"/>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336B138-1206-A126-EF19-1C4F56013D17}"/>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324CFF42-E98B-AE1B-9F41-4365B71A9E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912543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fc8e975fa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g34fc8e975f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a:extLst>
            <a:ext uri="{FF2B5EF4-FFF2-40B4-BE49-F238E27FC236}">
              <a16:creationId xmlns:a16="http://schemas.microsoft.com/office/drawing/2014/main" id="{A0452A2C-C4A5-2D4D-CB5B-E53528ECB485}"/>
            </a:ext>
          </a:extLst>
        </p:cNvPr>
        <p:cNvGrpSpPr/>
        <p:nvPr/>
      </p:nvGrpSpPr>
      <p:grpSpPr>
        <a:xfrm>
          <a:off x="0" y="0"/>
          <a:ext cx="0" cy="0"/>
          <a:chOff x="0" y="0"/>
          <a:chExt cx="0" cy="0"/>
        </a:xfrm>
      </p:grpSpPr>
      <p:sp>
        <p:nvSpPr>
          <p:cNvPr id="71" name="Google Shape;71;p2:notes">
            <a:extLst>
              <a:ext uri="{FF2B5EF4-FFF2-40B4-BE49-F238E27FC236}">
                <a16:creationId xmlns:a16="http://schemas.microsoft.com/office/drawing/2014/main" id="{F0649455-D778-E5F7-B3D4-7A6B81AB1BB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a:extLst>
              <a:ext uri="{FF2B5EF4-FFF2-40B4-BE49-F238E27FC236}">
                <a16:creationId xmlns:a16="http://schemas.microsoft.com/office/drawing/2014/main" id="{FFFCA240-77E8-02BC-C453-2CD9ADDD52F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821584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4fc7864250_0_9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g34fc7864250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fc7864250_0_1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1FF6282-EA43-C144-A34D-9A25B533D6E2}"/>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B18C651-B39F-E2C2-109B-A0BF05A19141}"/>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5D478392-9856-5DED-1EF6-5F861EF64F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431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78ABCC-20B4-E7DB-AB6C-41ED9408369D}"/>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67CE508-6896-3994-0564-9BB741EBDA8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7727A909-735E-0A7A-D68A-0DACCBC59A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8583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1F6EA6-5D06-5940-3E74-6AB55D275E4A}"/>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7E7CCF6F-A550-46A4-BDD2-81C151EB3233}"/>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13809DE2-5BCB-F3E3-40A1-D8931863BD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94765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4fc7864250_0_1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0" type="tx">
  <p:cSld name="TITLE_AND_BODY">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1524000" y="1122362"/>
            <a:ext cx="9144000" cy="2387601"/>
          </a:xfrm>
          <a:prstGeom prst="rect">
            <a:avLst/>
          </a:prstGeom>
          <a:noFill/>
          <a:ln>
            <a:noFill/>
          </a:ln>
        </p:spPr>
        <p:txBody>
          <a:bodyPr spcFirstLastPara="1" wrap="square" lIns="45700" tIns="45700" rIns="45700" bIns="45700" anchor="b" anchorCtr="0">
            <a:normAutofit/>
          </a:bodyPr>
          <a:lstStyle>
            <a:lvl1pPr lvl="0" algn="ctr">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1" name="Google Shape;11;p10"/>
          <p:cNvSpPr txBox="1">
            <a:spLocks noGrp="1"/>
          </p:cNvSpPr>
          <p:nvPr>
            <p:ph type="body" idx="1"/>
          </p:nvPr>
        </p:nvSpPr>
        <p:spPr>
          <a:xfrm>
            <a:off x="1524000" y="3602037"/>
            <a:ext cx="9144000" cy="1655763"/>
          </a:xfrm>
          <a:prstGeom prst="rect">
            <a:avLst/>
          </a:prstGeom>
          <a:noFill/>
          <a:ln>
            <a:noFill/>
          </a:ln>
        </p:spPr>
        <p:txBody>
          <a:bodyPr spcFirstLastPara="1" wrap="square" lIns="45700" tIns="45700" rIns="45700" bIns="45700" anchor="t" anchorCtr="0">
            <a:normAutofit/>
          </a:bodyPr>
          <a:lstStyle>
            <a:lvl1pPr marL="457200" lvl="0" indent="-228600" algn="ctr">
              <a:lnSpc>
                <a:spcPct val="90000"/>
              </a:lnSpc>
              <a:spcBef>
                <a:spcPts val="1000"/>
              </a:spcBef>
              <a:spcAft>
                <a:spcPts val="0"/>
              </a:spcAft>
              <a:buClr>
                <a:srgbClr val="000000"/>
              </a:buClr>
              <a:buSzPts val="2400"/>
              <a:buFont typeface="Calibri"/>
              <a:buNone/>
              <a:defRPr sz="2400"/>
            </a:lvl1pPr>
            <a:lvl2pPr marL="914400" lvl="1" indent="-228600" algn="ctr">
              <a:lnSpc>
                <a:spcPct val="90000"/>
              </a:lnSpc>
              <a:spcBef>
                <a:spcPts val="1000"/>
              </a:spcBef>
              <a:spcAft>
                <a:spcPts val="0"/>
              </a:spcAft>
              <a:buClr>
                <a:srgbClr val="000000"/>
              </a:buClr>
              <a:buSzPts val="2400"/>
              <a:buFont typeface="Calibri"/>
              <a:buNone/>
              <a:defRPr sz="2400"/>
            </a:lvl2pPr>
            <a:lvl3pPr marL="1371600" lvl="2" indent="-228600" algn="ctr">
              <a:lnSpc>
                <a:spcPct val="90000"/>
              </a:lnSpc>
              <a:spcBef>
                <a:spcPts val="1000"/>
              </a:spcBef>
              <a:spcAft>
                <a:spcPts val="0"/>
              </a:spcAft>
              <a:buClr>
                <a:srgbClr val="000000"/>
              </a:buClr>
              <a:buSzPts val="2400"/>
              <a:buFont typeface="Calibri"/>
              <a:buNone/>
              <a:defRPr sz="2400"/>
            </a:lvl3pPr>
            <a:lvl4pPr marL="1828800" lvl="3" indent="-228600" algn="ctr">
              <a:lnSpc>
                <a:spcPct val="90000"/>
              </a:lnSpc>
              <a:spcBef>
                <a:spcPts val="1000"/>
              </a:spcBef>
              <a:spcAft>
                <a:spcPts val="0"/>
              </a:spcAft>
              <a:buClr>
                <a:srgbClr val="000000"/>
              </a:buClr>
              <a:buSzPts val="2400"/>
              <a:buFont typeface="Calibri"/>
              <a:buNone/>
              <a:defRPr sz="2400"/>
            </a:lvl4pPr>
            <a:lvl5pPr marL="2286000" lvl="4" indent="-228600" algn="ctr">
              <a:lnSpc>
                <a:spcPct val="90000"/>
              </a:lnSpc>
              <a:spcBef>
                <a:spcPts val="1000"/>
              </a:spcBef>
              <a:spcAft>
                <a:spcPts val="0"/>
              </a:spcAft>
              <a:buClr>
                <a:srgbClr val="000000"/>
              </a:buClr>
              <a:buSzPts val="2400"/>
              <a:buFont typeface="Calibri"/>
              <a:buNone/>
              <a:defRPr sz="24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2" name="Google Shape;12;p1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13"/>
        <p:cNvGrpSpPr/>
        <p:nvPr/>
      </p:nvGrpSpPr>
      <p:grpSpPr>
        <a:xfrm>
          <a:off x="0" y="0"/>
          <a:ext cx="0" cy="0"/>
          <a:chOff x="0" y="0"/>
          <a:chExt cx="0" cy="0"/>
        </a:xfrm>
      </p:grpSpPr>
      <p:sp>
        <p:nvSpPr>
          <p:cNvPr id="14" name="Google Shape;14;p11"/>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5" name="Google Shape;15;p11"/>
          <p:cNvSpPr txBox="1">
            <a:spLocks noGrp="1"/>
          </p:cNvSpPr>
          <p:nvPr>
            <p:ph type="body" idx="1"/>
          </p:nvPr>
        </p:nvSpPr>
        <p:spPr>
          <a:xfrm>
            <a:off x="838200" y="2044699"/>
            <a:ext cx="10515600" cy="4328160"/>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200"/>
              </a:spcBef>
              <a:spcAft>
                <a:spcPts val="0"/>
              </a:spcAft>
              <a:buClr>
                <a:srgbClr val="000000"/>
              </a:buClr>
              <a:buSzPts val="1800"/>
              <a:buChar char="•"/>
              <a:defRPr/>
            </a:lvl1pPr>
            <a:lvl2pPr marL="914400" lvl="1" indent="-342900" algn="l">
              <a:lnSpc>
                <a:spcPct val="90000"/>
              </a:lnSpc>
              <a:spcBef>
                <a:spcPts val="1200"/>
              </a:spcBef>
              <a:spcAft>
                <a:spcPts val="0"/>
              </a:spcAft>
              <a:buClr>
                <a:srgbClr val="000000"/>
              </a:buClr>
              <a:buSzPts val="1800"/>
              <a:buChar char="•"/>
              <a:defRPr/>
            </a:lvl2pPr>
            <a:lvl3pPr marL="1371600" lvl="2" indent="-342900" algn="l">
              <a:lnSpc>
                <a:spcPct val="90000"/>
              </a:lnSpc>
              <a:spcBef>
                <a:spcPts val="1200"/>
              </a:spcBef>
              <a:spcAft>
                <a:spcPts val="0"/>
              </a:spcAft>
              <a:buClr>
                <a:srgbClr val="000000"/>
              </a:buClr>
              <a:buSzPts val="1800"/>
              <a:buChar char="•"/>
              <a:defRPr/>
            </a:lvl3pPr>
            <a:lvl4pPr marL="1828800" lvl="3" indent="-342900" algn="l">
              <a:lnSpc>
                <a:spcPct val="90000"/>
              </a:lnSpc>
              <a:spcBef>
                <a:spcPts val="1200"/>
              </a:spcBef>
              <a:spcAft>
                <a:spcPts val="0"/>
              </a:spcAft>
              <a:buClr>
                <a:srgbClr val="000000"/>
              </a:buClr>
              <a:buSzPts val="1800"/>
              <a:buChar char="•"/>
              <a:defRPr/>
            </a:lvl4pPr>
            <a:lvl5pPr marL="2286000" lvl="4" indent="-342900" algn="l">
              <a:lnSpc>
                <a:spcPct val="90000"/>
              </a:lnSpc>
              <a:spcBef>
                <a:spcPts val="12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6" name="Google Shape;16;p11"/>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27" name="Google Shape;27;p13"/>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28" name="Google Shape;28;p13"/>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1850" y="1709738"/>
            <a:ext cx="10515600" cy="2852737"/>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1" name="Google Shape;31;p14"/>
          <p:cNvSpPr txBox="1">
            <a:spLocks noGrp="1"/>
          </p:cNvSpPr>
          <p:nvPr>
            <p:ph type="body" idx="1"/>
          </p:nvPr>
        </p:nvSpPr>
        <p:spPr>
          <a:xfrm>
            <a:off x="831850" y="4589462"/>
            <a:ext cx="10515600" cy="15001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888888"/>
              </a:buClr>
              <a:buSzPts val="2400"/>
              <a:buFont typeface="Calibri"/>
              <a:buNone/>
              <a:defRPr sz="2400">
                <a:solidFill>
                  <a:srgbClr val="888888"/>
                </a:solidFill>
              </a:defRPr>
            </a:lvl1pPr>
            <a:lvl2pPr marL="914400" lvl="1" indent="-228600" algn="l">
              <a:lnSpc>
                <a:spcPct val="90000"/>
              </a:lnSpc>
              <a:spcBef>
                <a:spcPts val="1000"/>
              </a:spcBef>
              <a:spcAft>
                <a:spcPts val="0"/>
              </a:spcAft>
              <a:buClr>
                <a:srgbClr val="888888"/>
              </a:buClr>
              <a:buSzPts val="2400"/>
              <a:buFont typeface="Calibri"/>
              <a:buNone/>
              <a:defRPr sz="2400">
                <a:solidFill>
                  <a:srgbClr val="888888"/>
                </a:solidFill>
              </a:defRPr>
            </a:lvl2pPr>
            <a:lvl3pPr marL="1371600" lvl="2" indent="-228600" algn="l">
              <a:lnSpc>
                <a:spcPct val="90000"/>
              </a:lnSpc>
              <a:spcBef>
                <a:spcPts val="1000"/>
              </a:spcBef>
              <a:spcAft>
                <a:spcPts val="0"/>
              </a:spcAft>
              <a:buClr>
                <a:srgbClr val="888888"/>
              </a:buClr>
              <a:buSzPts val="2400"/>
              <a:buFont typeface="Calibri"/>
              <a:buNone/>
              <a:defRPr sz="2400">
                <a:solidFill>
                  <a:srgbClr val="888888"/>
                </a:solidFill>
              </a:defRPr>
            </a:lvl3pPr>
            <a:lvl4pPr marL="1828800" lvl="3" indent="-228600" algn="l">
              <a:lnSpc>
                <a:spcPct val="90000"/>
              </a:lnSpc>
              <a:spcBef>
                <a:spcPts val="1000"/>
              </a:spcBef>
              <a:spcAft>
                <a:spcPts val="0"/>
              </a:spcAft>
              <a:buClr>
                <a:srgbClr val="888888"/>
              </a:buClr>
              <a:buSzPts val="2400"/>
              <a:buFont typeface="Calibri"/>
              <a:buNone/>
              <a:defRPr sz="2400">
                <a:solidFill>
                  <a:srgbClr val="888888"/>
                </a:solidFill>
              </a:defRPr>
            </a:lvl4pPr>
            <a:lvl5pPr marL="2286000" lvl="4" indent="-228600" algn="l">
              <a:lnSpc>
                <a:spcPct val="90000"/>
              </a:lnSpc>
              <a:spcBef>
                <a:spcPts val="1000"/>
              </a:spcBef>
              <a:spcAft>
                <a:spcPts val="0"/>
              </a:spcAft>
              <a:buClr>
                <a:srgbClr val="888888"/>
              </a:buClr>
              <a:buSzPts val="2400"/>
              <a:buFont typeface="Calibri"/>
              <a:buNone/>
              <a:defRPr sz="2400">
                <a:solidFill>
                  <a:srgbClr val="888888"/>
                </a:solidFill>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2" name="Google Shape;32;p14"/>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5" name="Google Shape;35;p15"/>
          <p:cNvSpPr txBox="1">
            <a:spLocks noGrp="1"/>
          </p:cNvSpPr>
          <p:nvPr>
            <p:ph type="body" idx="1"/>
          </p:nvPr>
        </p:nvSpPr>
        <p:spPr>
          <a:xfrm>
            <a:off x="838200" y="1825625"/>
            <a:ext cx="5181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6" name="Google Shape;36;p15"/>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p:cSld name="Comparación">
    <p:spTree>
      <p:nvGrpSpPr>
        <p:cNvPr id="1" name="Shape 37"/>
        <p:cNvGrpSpPr/>
        <p:nvPr/>
      </p:nvGrpSpPr>
      <p:grpSpPr>
        <a:xfrm>
          <a:off x="0" y="0"/>
          <a:ext cx="0" cy="0"/>
          <a:chOff x="0" y="0"/>
          <a:chExt cx="0" cy="0"/>
        </a:xfrm>
      </p:grpSpPr>
      <p:sp>
        <p:nvSpPr>
          <p:cNvPr id="38" name="Google Shape;38;p16"/>
          <p:cNvSpPr txBox="1">
            <a:spLocks noGrp="1"/>
          </p:cNvSpPr>
          <p:nvPr>
            <p:ph type="title"/>
          </p:nvPr>
        </p:nvSpPr>
        <p:spPr>
          <a:xfrm>
            <a:off x="839787" y="365125"/>
            <a:ext cx="10515601"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9" name="Google Shape;39;p16"/>
          <p:cNvSpPr txBox="1">
            <a:spLocks noGrp="1"/>
          </p:cNvSpPr>
          <p:nvPr>
            <p:ph type="body" idx="1"/>
          </p:nvPr>
        </p:nvSpPr>
        <p:spPr>
          <a:xfrm>
            <a:off x="839787" y="1681163"/>
            <a:ext cx="5157789" cy="823913"/>
          </a:xfrm>
          <a:prstGeom prst="rect">
            <a:avLst/>
          </a:prstGeom>
          <a:noFill/>
          <a:ln>
            <a:noFill/>
          </a:ln>
        </p:spPr>
        <p:txBody>
          <a:bodyPr spcFirstLastPara="1" wrap="square" lIns="45700" tIns="45700" rIns="45700" bIns="45700" anchor="b" anchorCtr="0">
            <a:normAutofit/>
          </a:bodyPr>
          <a:lstStyle>
            <a:lvl1pPr marL="457200" lvl="0" indent="-228600" algn="l">
              <a:lnSpc>
                <a:spcPct val="90000"/>
              </a:lnSpc>
              <a:spcBef>
                <a:spcPts val="1000"/>
              </a:spcBef>
              <a:spcAft>
                <a:spcPts val="0"/>
              </a:spcAft>
              <a:buClr>
                <a:srgbClr val="000000"/>
              </a:buClr>
              <a:buSzPts val="2400"/>
              <a:buFont typeface="Calibri"/>
              <a:buNone/>
              <a:defRPr sz="2400" b="1"/>
            </a:lvl1pPr>
            <a:lvl2pPr marL="914400" lvl="1" indent="-228600" algn="l">
              <a:lnSpc>
                <a:spcPct val="90000"/>
              </a:lnSpc>
              <a:spcBef>
                <a:spcPts val="1000"/>
              </a:spcBef>
              <a:spcAft>
                <a:spcPts val="0"/>
              </a:spcAft>
              <a:buClr>
                <a:srgbClr val="000000"/>
              </a:buClr>
              <a:buSzPts val="2400"/>
              <a:buFont typeface="Calibri"/>
              <a:buNone/>
              <a:defRPr sz="2400" b="1"/>
            </a:lvl2pPr>
            <a:lvl3pPr marL="1371600" lvl="2" indent="-228600" algn="l">
              <a:lnSpc>
                <a:spcPct val="90000"/>
              </a:lnSpc>
              <a:spcBef>
                <a:spcPts val="1000"/>
              </a:spcBef>
              <a:spcAft>
                <a:spcPts val="0"/>
              </a:spcAft>
              <a:buClr>
                <a:srgbClr val="000000"/>
              </a:buClr>
              <a:buSzPts val="2400"/>
              <a:buFont typeface="Calibri"/>
              <a:buNone/>
              <a:defRPr sz="2400" b="1"/>
            </a:lvl3pPr>
            <a:lvl4pPr marL="1828800" lvl="3" indent="-228600" algn="l">
              <a:lnSpc>
                <a:spcPct val="90000"/>
              </a:lnSpc>
              <a:spcBef>
                <a:spcPts val="1000"/>
              </a:spcBef>
              <a:spcAft>
                <a:spcPts val="0"/>
              </a:spcAft>
              <a:buClr>
                <a:srgbClr val="000000"/>
              </a:buClr>
              <a:buSzPts val="2400"/>
              <a:buFont typeface="Calibri"/>
              <a:buNone/>
              <a:defRPr sz="2400" b="1"/>
            </a:lvl4pPr>
            <a:lvl5pPr marL="2286000" lvl="4" indent="-228600" algn="l">
              <a:lnSpc>
                <a:spcPct val="90000"/>
              </a:lnSpc>
              <a:spcBef>
                <a:spcPts val="1000"/>
              </a:spcBef>
              <a:spcAft>
                <a:spcPts val="0"/>
              </a:spcAft>
              <a:buClr>
                <a:srgbClr val="000000"/>
              </a:buClr>
              <a:buSzPts val="2400"/>
              <a:buFont typeface="Calibri"/>
              <a:buNone/>
              <a:defRPr sz="2400" b="1"/>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0" name="Google Shape;40;p16"/>
          <p:cNvSpPr txBox="1">
            <a:spLocks noGrp="1"/>
          </p:cNvSpPr>
          <p:nvPr>
            <p:ph type="body" idx="2"/>
          </p:nvPr>
        </p:nvSpPr>
        <p:spPr>
          <a:xfrm>
            <a:off x="6172200" y="1681163"/>
            <a:ext cx="5183188" cy="823913"/>
          </a:xfrm>
          <a:prstGeom prst="rect">
            <a:avLst/>
          </a:prstGeom>
          <a:noFill/>
          <a:ln>
            <a:noFill/>
          </a:ln>
        </p:spPr>
        <p:txBody>
          <a:bodyPr spcFirstLastPara="1" wrap="square" lIns="45700" tIns="45700" rIns="45700" bIns="45700" anchor="b"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1" name="Google Shape;41;p16"/>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42"/>
        <p:cNvGrpSpPr/>
        <p:nvPr/>
      </p:nvGrpSpPr>
      <p:grpSpPr>
        <a:xfrm>
          <a:off x="0" y="0"/>
          <a:ext cx="0" cy="0"/>
          <a:chOff x="0" y="0"/>
          <a:chExt cx="0" cy="0"/>
        </a:xfrm>
      </p:grpSpPr>
      <p:sp>
        <p:nvSpPr>
          <p:cNvPr id="43" name="Google Shape;43;p17"/>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4" name="Google Shape;44;p17"/>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p:cSld name="Contenido con título">
    <p:spTree>
      <p:nvGrpSpPr>
        <p:cNvPr id="1" name="Shape 47"/>
        <p:cNvGrpSpPr/>
        <p:nvPr/>
      </p:nvGrpSpPr>
      <p:grpSpPr>
        <a:xfrm>
          <a:off x="0" y="0"/>
          <a:ext cx="0" cy="0"/>
          <a:chOff x="0" y="0"/>
          <a:chExt cx="0" cy="0"/>
        </a:xfrm>
      </p:grpSpPr>
      <p:sp>
        <p:nvSpPr>
          <p:cNvPr id="48" name="Google Shape;48;p19"/>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9" name="Google Shape;49;p19"/>
          <p:cNvSpPr txBox="1">
            <a:spLocks noGrp="1"/>
          </p:cNvSpPr>
          <p:nvPr>
            <p:ph type="body" idx="1"/>
          </p:nvPr>
        </p:nvSpPr>
        <p:spPr>
          <a:xfrm>
            <a:off x="5183187" y="987425"/>
            <a:ext cx="6172201" cy="4873625"/>
          </a:xfrm>
          <a:prstGeom prst="rect">
            <a:avLst/>
          </a:prstGeom>
          <a:noFill/>
          <a:ln>
            <a:noFill/>
          </a:ln>
        </p:spPr>
        <p:txBody>
          <a:bodyPr spcFirstLastPara="1" wrap="square" lIns="45700" tIns="45700" rIns="45700" bIns="45700" anchor="t" anchorCtr="0">
            <a:normAutofit/>
          </a:bodyPr>
          <a:lstStyle>
            <a:lvl1pPr marL="457200" lvl="0" indent="-431800" algn="l">
              <a:lnSpc>
                <a:spcPct val="90000"/>
              </a:lnSpc>
              <a:spcBef>
                <a:spcPts val="1000"/>
              </a:spcBef>
              <a:spcAft>
                <a:spcPts val="0"/>
              </a:spcAft>
              <a:buClr>
                <a:srgbClr val="000000"/>
              </a:buClr>
              <a:buSzPts val="3200"/>
              <a:buChar char="•"/>
              <a:defRPr sz="3200"/>
            </a:lvl1pPr>
            <a:lvl2pPr marL="914400" lvl="1" indent="-431800" algn="l">
              <a:lnSpc>
                <a:spcPct val="90000"/>
              </a:lnSpc>
              <a:spcBef>
                <a:spcPts val="1000"/>
              </a:spcBef>
              <a:spcAft>
                <a:spcPts val="0"/>
              </a:spcAft>
              <a:buClr>
                <a:srgbClr val="000000"/>
              </a:buClr>
              <a:buSzPts val="3200"/>
              <a:buChar char="•"/>
              <a:defRPr sz="3200"/>
            </a:lvl2pPr>
            <a:lvl3pPr marL="1371600" lvl="2" indent="-431800" algn="l">
              <a:lnSpc>
                <a:spcPct val="90000"/>
              </a:lnSpc>
              <a:spcBef>
                <a:spcPts val="1000"/>
              </a:spcBef>
              <a:spcAft>
                <a:spcPts val="0"/>
              </a:spcAft>
              <a:buClr>
                <a:srgbClr val="000000"/>
              </a:buClr>
              <a:buSzPts val="3200"/>
              <a:buChar char="•"/>
              <a:defRPr sz="3200"/>
            </a:lvl3pPr>
            <a:lvl4pPr marL="1828800" lvl="3" indent="-431800" algn="l">
              <a:lnSpc>
                <a:spcPct val="90000"/>
              </a:lnSpc>
              <a:spcBef>
                <a:spcPts val="1000"/>
              </a:spcBef>
              <a:spcAft>
                <a:spcPts val="0"/>
              </a:spcAft>
              <a:buClr>
                <a:srgbClr val="000000"/>
              </a:buClr>
              <a:buSzPts val="3200"/>
              <a:buChar char="•"/>
              <a:defRPr sz="3200"/>
            </a:lvl4pPr>
            <a:lvl5pPr marL="2286000" lvl="4" indent="-431800" algn="l">
              <a:lnSpc>
                <a:spcPct val="90000"/>
              </a:lnSpc>
              <a:spcBef>
                <a:spcPts val="1000"/>
              </a:spcBef>
              <a:spcAft>
                <a:spcPts val="0"/>
              </a:spcAft>
              <a:buClr>
                <a:srgbClr val="000000"/>
              </a:buClr>
              <a:buSzPts val="3200"/>
              <a:buChar char="•"/>
              <a:defRPr sz="32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0" name="Google Shape;50;p19"/>
          <p:cNvSpPr txBox="1">
            <a:spLocks noGrp="1"/>
          </p:cNvSpPr>
          <p:nvPr>
            <p:ph type="body" idx="2"/>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1" name="Google Shape;51;p1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p:cSld name="Imagen con título">
    <p:spTree>
      <p:nvGrpSpPr>
        <p:cNvPr id="1" name="Shape 52"/>
        <p:cNvGrpSpPr/>
        <p:nvPr/>
      </p:nvGrpSpPr>
      <p:grpSpPr>
        <a:xfrm>
          <a:off x="0" y="0"/>
          <a:ext cx="0" cy="0"/>
          <a:chOff x="0" y="0"/>
          <a:chExt cx="0" cy="0"/>
        </a:xfrm>
      </p:grpSpPr>
      <p:sp>
        <p:nvSpPr>
          <p:cNvPr id="53" name="Google Shape;53;p20"/>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54" name="Google Shape;54;p20"/>
          <p:cNvSpPr>
            <a:spLocks noGrp="1"/>
          </p:cNvSpPr>
          <p:nvPr>
            <p:ph type="pic" idx="2"/>
          </p:nvPr>
        </p:nvSpPr>
        <p:spPr>
          <a:xfrm>
            <a:off x="5183187" y="987425"/>
            <a:ext cx="6172201" cy="4873625"/>
          </a:xfrm>
          <a:prstGeom prst="rect">
            <a:avLst/>
          </a:prstGeom>
          <a:noFill/>
          <a:ln>
            <a:noFill/>
          </a:ln>
        </p:spPr>
      </p:sp>
      <p:sp>
        <p:nvSpPr>
          <p:cNvPr id="55" name="Google Shape;55;p20"/>
          <p:cNvSpPr txBox="1">
            <a:spLocks noGrp="1"/>
          </p:cNvSpPr>
          <p:nvPr>
            <p:ph type="body" idx="1"/>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000000"/>
              </a:buClr>
              <a:buSzPts val="1600"/>
              <a:buFont typeface="Calibri"/>
              <a:buNone/>
              <a:defRPr sz="1600"/>
            </a:lvl1pPr>
            <a:lvl2pPr marL="914400" lvl="1" indent="-228600" algn="l">
              <a:lnSpc>
                <a:spcPct val="90000"/>
              </a:lnSpc>
              <a:spcBef>
                <a:spcPts val="1000"/>
              </a:spcBef>
              <a:spcAft>
                <a:spcPts val="0"/>
              </a:spcAft>
              <a:buClr>
                <a:srgbClr val="000000"/>
              </a:buClr>
              <a:buSzPts val="1600"/>
              <a:buFont typeface="Calibri"/>
              <a:buNone/>
              <a:defRPr sz="1600"/>
            </a:lvl2pPr>
            <a:lvl3pPr marL="1371600" lvl="2" indent="-228600" algn="l">
              <a:lnSpc>
                <a:spcPct val="90000"/>
              </a:lnSpc>
              <a:spcBef>
                <a:spcPts val="1000"/>
              </a:spcBef>
              <a:spcAft>
                <a:spcPts val="0"/>
              </a:spcAft>
              <a:buClr>
                <a:srgbClr val="000000"/>
              </a:buClr>
              <a:buSzPts val="1600"/>
              <a:buFont typeface="Calibri"/>
              <a:buNone/>
              <a:defRPr sz="1600"/>
            </a:lvl3pPr>
            <a:lvl4pPr marL="1828800" lvl="3" indent="-228600" algn="l">
              <a:lnSpc>
                <a:spcPct val="90000"/>
              </a:lnSpc>
              <a:spcBef>
                <a:spcPts val="1000"/>
              </a:spcBef>
              <a:spcAft>
                <a:spcPts val="0"/>
              </a:spcAft>
              <a:buClr>
                <a:srgbClr val="000000"/>
              </a:buClr>
              <a:buSzPts val="1600"/>
              <a:buFont typeface="Calibri"/>
              <a:buNone/>
              <a:defRPr sz="1600"/>
            </a:lvl4pPr>
            <a:lvl5pPr marL="2286000" lvl="4" indent="-228600" algn="l">
              <a:lnSpc>
                <a:spcPct val="90000"/>
              </a:lnSpc>
              <a:spcBef>
                <a:spcPts val="1000"/>
              </a:spcBef>
              <a:spcAft>
                <a:spcPts val="0"/>
              </a:spcAft>
              <a:buClr>
                <a:srgbClr val="000000"/>
              </a:buClr>
              <a:buSzPts val="1600"/>
              <a:buFont typeface="Calibri"/>
              <a:buNone/>
              <a:defRPr sz="16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6" name="Google Shape;56;p2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marR="0" lvl="0"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7" name="Google Shape;7;p9"/>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1pPr>
            <a:lvl2pPr marL="914400" marR="0" lvl="1"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2pPr>
            <a:lvl3pPr marL="1371600" marR="0" lvl="2"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3pPr>
            <a:lvl4pPr marL="1828800" marR="0" lvl="3"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4pPr>
            <a:lvl5pPr marL="2286000" marR="0" lvl="4"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 name="Google Shape;8;p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68"/>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2" name="Google Shape;62;p1"/>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dirty="0">
                <a:solidFill>
                  <a:schemeClr val="lt1"/>
                </a:solidFill>
              </a:rPr>
              <a:t>ET-PP </a:t>
            </a:r>
            <a:r>
              <a:rPr lang="en-US" sz="3400" b="1" dirty="0">
                <a:solidFill>
                  <a:srgbClr val="FFFF00"/>
                </a:solidFill>
              </a:rPr>
              <a:t>(WP6.2)</a:t>
            </a:r>
            <a:br>
              <a:rPr lang="en-US" sz="3400" b="1" dirty="0">
                <a:solidFill>
                  <a:schemeClr val="lt1"/>
                </a:solidFill>
              </a:rPr>
            </a:br>
            <a:r>
              <a:rPr lang="en-US" sz="3400" b="1" dirty="0">
                <a:solidFill>
                  <a:schemeClr val="lt1"/>
                </a:solidFill>
              </a:rPr>
              <a:t>2</a:t>
            </a:r>
            <a:r>
              <a:rPr lang="en-US" sz="3400" b="1" baseline="30000" dirty="0">
                <a:solidFill>
                  <a:schemeClr val="lt1"/>
                </a:solidFill>
              </a:rPr>
              <a:t>nd</a:t>
            </a:r>
            <a:r>
              <a:rPr lang="en-US" sz="3400" b="1" dirty="0">
                <a:solidFill>
                  <a:schemeClr val="lt1"/>
                </a:solidFill>
              </a:rPr>
              <a:t> review meeting (RP2)</a:t>
            </a:r>
            <a:endParaRPr sz="3400" b="1" dirty="0">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dirty="0">
              <a:solidFill>
                <a:schemeClr val="lt1"/>
              </a:solidFill>
            </a:endParaRPr>
          </a:p>
        </p:txBody>
      </p:sp>
      <p:sp>
        <p:nvSpPr>
          <p:cNvPr id="63" name="Google Shape;63;p1"/>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64" name="Google Shape;64;p1"/>
          <p:cNvSpPr/>
          <p:nvPr/>
        </p:nvSpPr>
        <p:spPr>
          <a:xfrm flipH="1">
            <a:off x="0" y="0"/>
            <a:ext cx="6172783" cy="6858001"/>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 name="Google Shape;65;p1"/>
          <p:cNvSpPr/>
          <p:nvPr/>
        </p:nvSpPr>
        <p:spPr>
          <a:xfrm>
            <a:off x="0" y="0"/>
            <a:ext cx="6024155" cy="6858001"/>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66" name="Google Shape;66;p1" descr="Imagen 13"/>
          <p:cNvPicPr preferRelativeResize="0"/>
          <p:nvPr/>
        </p:nvPicPr>
        <p:blipFill rotWithShape="1">
          <a:blip r:embed="rId3">
            <a:alphaModFix/>
          </a:blip>
          <a:srcRect l="15988" r="16110"/>
          <a:stretch/>
        </p:blipFill>
        <p:spPr>
          <a:xfrm>
            <a:off x="419381" y="770070"/>
            <a:ext cx="4047844" cy="3949650"/>
          </a:xfrm>
          <a:prstGeom prst="rect">
            <a:avLst/>
          </a:prstGeom>
          <a:noFill/>
          <a:ln>
            <a:noFill/>
          </a:ln>
        </p:spPr>
      </p:pic>
      <p:sp>
        <p:nvSpPr>
          <p:cNvPr id="67" name="Google Shape;67;p1"/>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68" name="Google Shape;68;p1"/>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69" name="Google Shape;69;p1"/>
          <p:cNvPicPr preferRelativeResize="0"/>
          <p:nvPr/>
        </p:nvPicPr>
        <p:blipFill rotWithShape="1">
          <a:blip r:embed="rId4">
            <a:alphaModFix/>
          </a:blip>
          <a:srcRect/>
          <a:stretch/>
        </p:blipFill>
        <p:spPr>
          <a:xfrm>
            <a:off x="9170018" y="505167"/>
            <a:ext cx="2552922" cy="2610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D64A614-30D6-87AF-8873-CF378416B753}"/>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C704929F-972D-E229-3462-C0641EEEAB3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EB4FF24E-9AA1-5410-7C80-FB8788028D65}"/>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X: Deliverables and milestones (2)</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E3B85F15-7800-993A-B367-AC03818800A5}"/>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10</a:t>
            </a:fld>
            <a:endParaRPr dirty="0"/>
          </a:p>
        </p:txBody>
      </p:sp>
      <p:cxnSp>
        <p:nvCxnSpPr>
          <p:cNvPr id="124" name="Google Shape;124;g34fc7864250_0_128">
            <a:extLst>
              <a:ext uri="{FF2B5EF4-FFF2-40B4-BE49-F238E27FC236}">
                <a16:creationId xmlns:a16="http://schemas.microsoft.com/office/drawing/2014/main" id="{D54E2BB1-7FC9-4D72-452D-8B7DA97FF233}"/>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0FE7A0-80E1-E874-8E4D-987DB0B576B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61E10236-95DB-854C-B87D-665D3BF49B68}"/>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65253C4-9413-E83A-C980-663B152E662E}"/>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FC4E08B4-C927-8481-9595-2D4E5C4119F3}"/>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90A4DF9-81B6-B297-04F3-1C7D6AD057C4}"/>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2513FF53-539D-DDE1-C023-CB077D01379A}"/>
              </a:ext>
            </a:extLst>
          </p:cNvPr>
          <p:cNvSpPr txBox="1"/>
          <p:nvPr/>
        </p:nvSpPr>
        <p:spPr>
          <a:xfrm>
            <a:off x="311150" y="1601455"/>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a:extLst>
              <a:ext uri="{FF2B5EF4-FFF2-40B4-BE49-F238E27FC236}">
                <a16:creationId xmlns:a16="http://schemas.microsoft.com/office/drawing/2014/main" id="{1123C280-D2FB-BC4C-A10C-22C30CD35026}"/>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descr="A yellow metal bars in a warehouse&#10;&#10;AI-generated content may be incorrect.">
            <a:extLst>
              <a:ext uri="{FF2B5EF4-FFF2-40B4-BE49-F238E27FC236}">
                <a16:creationId xmlns:a16="http://schemas.microsoft.com/office/drawing/2014/main" id="{2E455429-9CBF-181A-D838-0865E74A622A}"/>
              </a:ext>
            </a:extLst>
          </p:cNvPr>
          <p:cNvPicPr>
            <a:picLocks noChangeAspect="1"/>
          </p:cNvPicPr>
          <p:nvPr/>
        </p:nvPicPr>
        <p:blipFill>
          <a:blip r:embed="rId4"/>
          <a:stretch>
            <a:fillRect/>
          </a:stretch>
        </p:blipFill>
        <p:spPr>
          <a:xfrm rot="5400000">
            <a:off x="-142083" y="2576398"/>
            <a:ext cx="4042438" cy="3031828"/>
          </a:xfrm>
          <a:prstGeom prst="rect">
            <a:avLst/>
          </a:prstGeom>
        </p:spPr>
      </p:pic>
      <p:pic>
        <p:nvPicPr>
          <p:cNvPr id="5" name="Picture 4">
            <a:extLst>
              <a:ext uri="{FF2B5EF4-FFF2-40B4-BE49-F238E27FC236}">
                <a16:creationId xmlns:a16="http://schemas.microsoft.com/office/drawing/2014/main" id="{D491950D-893C-AF5F-8DED-D6FDF4F6AD30}"/>
              </a:ext>
            </a:extLst>
          </p:cNvPr>
          <p:cNvPicPr>
            <a:picLocks noChangeAspect="1"/>
          </p:cNvPicPr>
          <p:nvPr/>
        </p:nvPicPr>
        <p:blipFill>
          <a:blip r:embed="rId5"/>
          <a:stretch>
            <a:fillRect/>
          </a:stretch>
        </p:blipFill>
        <p:spPr>
          <a:xfrm>
            <a:off x="3578902" y="2071091"/>
            <a:ext cx="4523949" cy="4041551"/>
          </a:xfrm>
          <a:prstGeom prst="rect">
            <a:avLst/>
          </a:prstGeom>
        </p:spPr>
      </p:pic>
      <p:pic>
        <p:nvPicPr>
          <p:cNvPr id="6" name="Picture 5">
            <a:extLst>
              <a:ext uri="{FF2B5EF4-FFF2-40B4-BE49-F238E27FC236}">
                <a16:creationId xmlns:a16="http://schemas.microsoft.com/office/drawing/2014/main" id="{09FCE38D-1EB3-95D6-29D3-65F4CCD61C2C}"/>
              </a:ext>
            </a:extLst>
          </p:cNvPr>
          <p:cNvPicPr>
            <a:picLocks noChangeAspect="1"/>
          </p:cNvPicPr>
          <p:nvPr/>
        </p:nvPicPr>
        <p:blipFill>
          <a:blip r:embed="rId6"/>
          <a:stretch>
            <a:fillRect/>
          </a:stretch>
        </p:blipFill>
        <p:spPr>
          <a:xfrm>
            <a:off x="8286702" y="2070204"/>
            <a:ext cx="3084191" cy="4042438"/>
          </a:xfrm>
          <a:prstGeom prst="rect">
            <a:avLst/>
          </a:prstGeom>
        </p:spPr>
      </p:pic>
      <p:sp>
        <p:nvSpPr>
          <p:cNvPr id="7" name="TextBox 6">
            <a:extLst>
              <a:ext uri="{FF2B5EF4-FFF2-40B4-BE49-F238E27FC236}">
                <a16:creationId xmlns:a16="http://schemas.microsoft.com/office/drawing/2014/main" id="{63A6F739-4F13-C94B-6438-3D92B76BBEFD}"/>
              </a:ext>
            </a:extLst>
          </p:cNvPr>
          <p:cNvSpPr txBox="1"/>
          <p:nvPr/>
        </p:nvSpPr>
        <p:spPr>
          <a:xfrm>
            <a:off x="457112" y="5558080"/>
            <a:ext cx="2844048" cy="523220"/>
          </a:xfrm>
          <a:prstGeom prst="rect">
            <a:avLst/>
          </a:prstGeom>
          <a:noFill/>
        </p:spPr>
        <p:txBody>
          <a:bodyPr wrap="none" rtlCol="0">
            <a:spAutoFit/>
          </a:bodyPr>
          <a:lstStyle/>
          <a:p>
            <a:r>
              <a:rPr lang="en-GB" b="1" dirty="0">
                <a:solidFill>
                  <a:schemeClr val="bg1"/>
                </a:solidFill>
              </a:rPr>
              <a:t>Test of support installation and</a:t>
            </a:r>
          </a:p>
          <a:p>
            <a:r>
              <a:rPr lang="en-GB" b="1" dirty="0">
                <a:solidFill>
                  <a:schemeClr val="bg1"/>
                </a:solidFill>
              </a:rPr>
              <a:t>alignment in TT4 </a:t>
            </a:r>
          </a:p>
        </p:txBody>
      </p:sp>
      <p:sp>
        <p:nvSpPr>
          <p:cNvPr id="8" name="TextBox 7">
            <a:extLst>
              <a:ext uri="{FF2B5EF4-FFF2-40B4-BE49-F238E27FC236}">
                <a16:creationId xmlns:a16="http://schemas.microsoft.com/office/drawing/2014/main" id="{CDA22664-AB7F-99A4-3B6A-D2DCBE8532E5}"/>
              </a:ext>
            </a:extLst>
          </p:cNvPr>
          <p:cNvSpPr txBox="1"/>
          <p:nvPr/>
        </p:nvSpPr>
        <p:spPr>
          <a:xfrm>
            <a:off x="3811580" y="5558080"/>
            <a:ext cx="3849131" cy="307777"/>
          </a:xfrm>
          <a:prstGeom prst="rect">
            <a:avLst/>
          </a:prstGeom>
          <a:noFill/>
        </p:spPr>
        <p:txBody>
          <a:bodyPr wrap="none" rtlCol="0">
            <a:spAutoFit/>
          </a:bodyPr>
          <a:lstStyle/>
          <a:p>
            <a:r>
              <a:rPr lang="en-GB" b="1" dirty="0">
                <a:solidFill>
                  <a:schemeClr val="bg1"/>
                </a:solidFill>
              </a:rPr>
              <a:t>Installation of the extremity support in TT4 </a:t>
            </a:r>
          </a:p>
        </p:txBody>
      </p:sp>
      <p:sp>
        <p:nvSpPr>
          <p:cNvPr id="9" name="TextBox 8">
            <a:extLst>
              <a:ext uri="{FF2B5EF4-FFF2-40B4-BE49-F238E27FC236}">
                <a16:creationId xmlns:a16="http://schemas.microsoft.com/office/drawing/2014/main" id="{4B0DE39B-8C08-98B5-E2CB-A6D32A3F3D01}"/>
              </a:ext>
            </a:extLst>
          </p:cNvPr>
          <p:cNvSpPr txBox="1"/>
          <p:nvPr/>
        </p:nvSpPr>
        <p:spPr>
          <a:xfrm>
            <a:off x="8465408" y="5572828"/>
            <a:ext cx="2815208" cy="523220"/>
          </a:xfrm>
          <a:prstGeom prst="rect">
            <a:avLst/>
          </a:prstGeom>
          <a:noFill/>
        </p:spPr>
        <p:txBody>
          <a:bodyPr wrap="square" rtlCol="0">
            <a:spAutoFit/>
          </a:bodyPr>
          <a:lstStyle/>
          <a:p>
            <a:r>
              <a:rPr lang="en-GB" b="1" dirty="0">
                <a:solidFill>
                  <a:schemeClr val="bg1"/>
                </a:solidFill>
              </a:rPr>
              <a:t>Compensation bellows in the CERN’s vacuum firing furnace</a:t>
            </a:r>
          </a:p>
        </p:txBody>
      </p:sp>
      <p:sp>
        <p:nvSpPr>
          <p:cNvPr id="2" name="TextBox 1">
            <a:extLst>
              <a:ext uri="{FF2B5EF4-FFF2-40B4-BE49-F238E27FC236}">
                <a16:creationId xmlns:a16="http://schemas.microsoft.com/office/drawing/2014/main" id="{7C96FB92-93AD-EF34-568D-12E41DA3D95B}"/>
              </a:ext>
            </a:extLst>
          </p:cNvPr>
          <p:cNvSpPr txBox="1"/>
          <p:nvPr/>
        </p:nvSpPr>
        <p:spPr>
          <a:xfrm>
            <a:off x="9080299" y="1745833"/>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2145599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82B8B4-3635-5E6D-3B0D-1C415F31FCD4}"/>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7295EEA-3F7B-C724-13FB-713F323C044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60E1615-8A15-9889-7727-ABC4AFF8DE16}"/>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X: Deliverables and milestones (3)</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790A6B82-4B43-9A3B-D010-6BF704FEFDBC}"/>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11</a:t>
            </a:fld>
            <a:endParaRPr dirty="0"/>
          </a:p>
        </p:txBody>
      </p:sp>
      <p:cxnSp>
        <p:nvCxnSpPr>
          <p:cNvPr id="124" name="Google Shape;124;g34fc7864250_0_128">
            <a:extLst>
              <a:ext uri="{FF2B5EF4-FFF2-40B4-BE49-F238E27FC236}">
                <a16:creationId xmlns:a16="http://schemas.microsoft.com/office/drawing/2014/main" id="{24193C13-65D4-21EA-AA6D-FF4DE4596C5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7AA361-7C45-8B2A-A22E-EC96C0CA5D8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15E83338-B51C-976C-F242-FD5291A5A7C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5D8D8C02-3A50-D380-E8D0-DD6CF6D9208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D3058E4B-10B0-B0BD-31A5-D04DC35BE4B7}"/>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E83E70D1-2099-9D85-3722-DB7E9778186B}"/>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A62636E7-C747-7B59-03E9-412C24518E21}"/>
              </a:ext>
            </a:extLst>
          </p:cNvPr>
          <p:cNvSpPr txBox="1"/>
          <p:nvPr/>
        </p:nvSpPr>
        <p:spPr>
          <a:xfrm>
            <a:off x="363220" y="1509776"/>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Pilot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sector</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from</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conceptual</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design to installation.</a:t>
            </a:r>
            <a:endParaRPr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31" name="Google Shape;131;g34fc7864250_0_128">
            <a:extLst>
              <a:ext uri="{FF2B5EF4-FFF2-40B4-BE49-F238E27FC236}">
                <a16:creationId xmlns:a16="http://schemas.microsoft.com/office/drawing/2014/main" id="{ED400A63-A426-DDD7-1608-52ABF6D250E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large metal cylinder in a factory&#10;&#10;AI-generated content may be incorrect.">
            <a:extLst>
              <a:ext uri="{FF2B5EF4-FFF2-40B4-BE49-F238E27FC236}">
                <a16:creationId xmlns:a16="http://schemas.microsoft.com/office/drawing/2014/main" id="{3338F4DC-DF2D-990C-F404-334AB74E7EE7}"/>
              </a:ext>
            </a:extLst>
          </p:cNvPr>
          <p:cNvPicPr>
            <a:picLocks noChangeAspect="1"/>
          </p:cNvPicPr>
          <p:nvPr/>
        </p:nvPicPr>
        <p:blipFill>
          <a:blip r:embed="rId4"/>
          <a:stretch>
            <a:fillRect/>
          </a:stretch>
        </p:blipFill>
        <p:spPr>
          <a:xfrm rot="5400000">
            <a:off x="7753059" y="2073280"/>
            <a:ext cx="4657967" cy="3493475"/>
          </a:xfrm>
          <a:prstGeom prst="rect">
            <a:avLst/>
          </a:prstGeom>
        </p:spPr>
      </p:pic>
      <p:pic>
        <p:nvPicPr>
          <p:cNvPr id="3" name="Picture 2">
            <a:extLst>
              <a:ext uri="{FF2B5EF4-FFF2-40B4-BE49-F238E27FC236}">
                <a16:creationId xmlns:a16="http://schemas.microsoft.com/office/drawing/2014/main" id="{54F5201C-6E82-9FA3-8D8F-997C0D5296DA}"/>
              </a:ext>
            </a:extLst>
          </p:cNvPr>
          <p:cNvPicPr>
            <a:picLocks noChangeAspect="1"/>
          </p:cNvPicPr>
          <p:nvPr/>
        </p:nvPicPr>
        <p:blipFill>
          <a:blip r:embed="rId5"/>
          <a:stretch>
            <a:fillRect/>
          </a:stretch>
        </p:blipFill>
        <p:spPr>
          <a:xfrm>
            <a:off x="296061" y="1928524"/>
            <a:ext cx="7927300" cy="2573798"/>
          </a:xfrm>
          <a:prstGeom prst="rect">
            <a:avLst/>
          </a:prstGeom>
        </p:spPr>
      </p:pic>
      <p:sp>
        <p:nvSpPr>
          <p:cNvPr id="7" name="TextBox 6">
            <a:extLst>
              <a:ext uri="{FF2B5EF4-FFF2-40B4-BE49-F238E27FC236}">
                <a16:creationId xmlns:a16="http://schemas.microsoft.com/office/drawing/2014/main" id="{118E0D8C-AEA6-CD29-2E21-DFD72B5691FE}"/>
              </a:ext>
            </a:extLst>
          </p:cNvPr>
          <p:cNvSpPr txBox="1"/>
          <p:nvPr/>
        </p:nvSpPr>
        <p:spPr>
          <a:xfrm>
            <a:off x="249291" y="4502322"/>
            <a:ext cx="7918561" cy="1600438"/>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The </a:t>
            </a:r>
            <a:r>
              <a:rPr kumimoji="0" lang="en-US" altLang="en-US" sz="1400" b="1" i="0" u="none" strike="noStrike" cap="none" normalizeH="0" baseline="0" dirty="0">
                <a:ln>
                  <a:noFill/>
                </a:ln>
                <a:solidFill>
                  <a:srgbClr val="00B050"/>
                </a:solidFill>
                <a:effectLst/>
                <a:latin typeface="Arial" panose="020B0604020202020204" pitchFamily="34" charset="0"/>
              </a:rPr>
              <a:t>detailed installation and measurement plan </a:t>
            </a:r>
            <a:r>
              <a:rPr kumimoji="0" lang="en-US" altLang="en-US" sz="1400" b="0" i="0" u="none" strike="noStrike" cap="none" normalizeH="0" baseline="0" dirty="0">
                <a:ln>
                  <a:noFill/>
                </a:ln>
                <a:solidFill>
                  <a:schemeClr val="tx1"/>
                </a:solidFill>
                <a:effectLst/>
                <a:latin typeface="Arial" panose="020B0604020202020204" pitchFamily="34" charset="0"/>
              </a:rPr>
              <a:t>was prepared in January and is updated monthly based on input from the fabrication teams.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Currently, the measurements are organized into three main areas: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447675" lvl="2" indent="265113" eaLnBrk="0" fontAlgn="base" hangingPunct="0">
              <a:spcBef>
                <a:spcPct val="0"/>
              </a:spcBef>
              <a:spcAft>
                <a:spcPct val="0"/>
              </a:spcAft>
              <a:buClrTx/>
              <a:buFontTx/>
              <a:buAutoNum type="arabicPeriod"/>
            </a:pPr>
            <a:r>
              <a:rPr kumimoji="0" lang="en-US" altLang="en-US" b="1" i="0" u="none" strike="noStrike" cap="none" normalizeH="0" baseline="0" dirty="0">
                <a:ln>
                  <a:noFill/>
                </a:ln>
                <a:solidFill>
                  <a:schemeClr val="tx1"/>
                </a:solidFill>
                <a:effectLst/>
                <a:latin typeface="Arial" panose="020B0604020202020204" pitchFamily="34" charset="0"/>
              </a:rPr>
              <a:t>Dust generation </a:t>
            </a:r>
            <a:r>
              <a:rPr kumimoji="0" lang="en-US" altLang="en-US" b="0" i="0" u="none" strike="noStrike" cap="none" normalizeH="0" baseline="0" dirty="0">
                <a:ln>
                  <a:noFill/>
                </a:ln>
                <a:solidFill>
                  <a:schemeClr val="tx1"/>
                </a:solidFill>
                <a:effectLst/>
                <a:latin typeface="Arial" panose="020B0604020202020204" pitchFamily="34" charset="0"/>
              </a:rPr>
              <a:t>during tube junction assembly.</a:t>
            </a:r>
          </a:p>
          <a:p>
            <a:pPr marL="447675" lvl="2" indent="265113" eaLnBrk="0" fontAlgn="base" hangingPunct="0">
              <a:spcBef>
                <a:spcPct val="0"/>
              </a:spcBef>
              <a:spcAft>
                <a:spcPct val="0"/>
              </a:spcAft>
              <a:buClrTx/>
              <a:buFontTx/>
              <a:buAutoNum type="arabicPeriod" startAt="2"/>
            </a:pPr>
            <a:r>
              <a:rPr kumimoji="0" lang="en-US" altLang="en-US" b="0" i="0" u="none" strike="noStrike" cap="none" normalizeH="0" baseline="0" dirty="0">
                <a:ln>
                  <a:noFill/>
                </a:ln>
                <a:solidFill>
                  <a:schemeClr val="tx1"/>
                </a:solidFill>
                <a:effectLst/>
                <a:latin typeface="Arial" panose="020B0604020202020204" pitchFamily="34" charset="0"/>
              </a:rPr>
              <a:t>Performance evaluation of </a:t>
            </a:r>
            <a:r>
              <a:rPr kumimoji="0" lang="en-US" altLang="en-US" b="1" i="0" u="none" strike="noStrike" cap="none" normalizeH="0" baseline="0" dirty="0">
                <a:ln>
                  <a:noFill/>
                </a:ln>
                <a:solidFill>
                  <a:schemeClr val="tx1"/>
                </a:solidFill>
                <a:effectLst/>
                <a:latin typeface="Arial" panose="020B0604020202020204" pitchFamily="34" charset="0"/>
              </a:rPr>
              <a:t>pumps and instrumentation</a:t>
            </a:r>
            <a:r>
              <a:rPr kumimoji="0" lang="en-US" altLang="en-US" b="0" i="0" u="none" strike="noStrike" cap="none" normalizeH="0" baseline="0" dirty="0">
                <a:ln>
                  <a:noFill/>
                </a:ln>
                <a:solidFill>
                  <a:schemeClr val="tx1"/>
                </a:solidFill>
                <a:effectLst/>
                <a:latin typeface="Arial" panose="020B0604020202020204" pitchFamily="34" charset="0"/>
              </a:rPr>
              <a:t>.</a:t>
            </a:r>
          </a:p>
          <a:p>
            <a:pPr marL="447675" lvl="2" indent="265113" eaLnBrk="0" fontAlgn="base" hangingPunct="0">
              <a:spcBef>
                <a:spcPct val="0"/>
              </a:spcBef>
              <a:spcAft>
                <a:spcPct val="0"/>
              </a:spcAft>
              <a:buClrTx/>
              <a:buFontTx/>
              <a:buAutoNum type="arabicPeriod" startAt="3"/>
            </a:pPr>
            <a:r>
              <a:rPr kumimoji="0" lang="en-US" altLang="en-US" b="0" i="0" u="none" strike="noStrike" cap="none" normalizeH="0" baseline="0" dirty="0">
                <a:ln>
                  <a:noFill/>
                </a:ln>
                <a:solidFill>
                  <a:schemeClr val="tx1"/>
                </a:solidFill>
                <a:effectLst/>
                <a:latin typeface="Arial" panose="020B0604020202020204" pitchFamily="34" charset="0"/>
              </a:rPr>
              <a:t>Performance evaluation of a </a:t>
            </a:r>
            <a:r>
              <a:rPr kumimoji="0" lang="en-US" altLang="en-US" b="1" i="0" u="none" strike="noStrike" cap="none" normalizeH="0" baseline="0" dirty="0">
                <a:ln>
                  <a:noFill/>
                </a:ln>
                <a:solidFill>
                  <a:schemeClr val="tx1"/>
                </a:solidFill>
                <a:effectLst/>
                <a:latin typeface="Arial" panose="020B0604020202020204" pitchFamily="34" charset="0"/>
              </a:rPr>
              <a:t>36-metre-long pipe </a:t>
            </a:r>
            <a:r>
              <a:rPr kumimoji="0" lang="en-US" altLang="en-US" b="0" i="0" u="none" strike="noStrike" cap="none" normalizeH="0" baseline="0" dirty="0">
                <a:ln>
                  <a:noFill/>
                </a:ln>
                <a:solidFill>
                  <a:schemeClr val="tx1"/>
                </a:solidFill>
                <a:effectLst/>
                <a:latin typeface="Arial" panose="020B0604020202020204" pitchFamily="34" charset="0"/>
              </a:rPr>
              <a:t>(scheduled to begin in August).</a:t>
            </a:r>
          </a:p>
        </p:txBody>
      </p:sp>
      <p:sp>
        <p:nvSpPr>
          <p:cNvPr id="8" name="TextBox 7">
            <a:extLst>
              <a:ext uri="{FF2B5EF4-FFF2-40B4-BE49-F238E27FC236}">
                <a16:creationId xmlns:a16="http://schemas.microsoft.com/office/drawing/2014/main" id="{1F5E7DC2-144D-1427-2998-DD00D0D1C94F}"/>
              </a:ext>
            </a:extLst>
          </p:cNvPr>
          <p:cNvSpPr txBox="1"/>
          <p:nvPr/>
        </p:nvSpPr>
        <p:spPr>
          <a:xfrm>
            <a:off x="311150" y="3995753"/>
            <a:ext cx="4867432" cy="523220"/>
          </a:xfrm>
          <a:prstGeom prst="rect">
            <a:avLst/>
          </a:prstGeom>
          <a:noFill/>
        </p:spPr>
        <p:txBody>
          <a:bodyPr wrap="square" rtlCol="0">
            <a:spAutoFit/>
          </a:bodyPr>
          <a:lstStyle/>
          <a:p>
            <a:r>
              <a:rPr lang="en-GB" b="1" dirty="0">
                <a:solidFill>
                  <a:schemeClr val="bg1"/>
                </a:solidFill>
              </a:rPr>
              <a:t>Vacuum tube elements (first phase) at the supplier production plant</a:t>
            </a:r>
          </a:p>
        </p:txBody>
      </p:sp>
      <p:sp>
        <p:nvSpPr>
          <p:cNvPr id="9" name="TextBox 8">
            <a:extLst>
              <a:ext uri="{FF2B5EF4-FFF2-40B4-BE49-F238E27FC236}">
                <a16:creationId xmlns:a16="http://schemas.microsoft.com/office/drawing/2014/main" id="{94D3DF8F-F9AB-A052-89AD-AA84E2B3A8B8}"/>
              </a:ext>
            </a:extLst>
          </p:cNvPr>
          <p:cNvSpPr txBox="1"/>
          <p:nvPr/>
        </p:nvSpPr>
        <p:spPr>
          <a:xfrm>
            <a:off x="8382025" y="5369442"/>
            <a:ext cx="3493475" cy="738664"/>
          </a:xfrm>
          <a:prstGeom prst="rect">
            <a:avLst/>
          </a:prstGeom>
          <a:noFill/>
        </p:spPr>
        <p:txBody>
          <a:bodyPr wrap="square" rtlCol="0">
            <a:spAutoFit/>
          </a:bodyPr>
          <a:lstStyle/>
          <a:p>
            <a:r>
              <a:rPr lang="en-GB" b="1" dirty="0">
                <a:solidFill>
                  <a:schemeClr val="bg1"/>
                </a:solidFill>
              </a:rPr>
              <a:t>Vacuum tube elements (first phase) in TT4 at CERN waiting for optical baffle ring welding.</a:t>
            </a:r>
          </a:p>
        </p:txBody>
      </p:sp>
      <p:sp>
        <p:nvSpPr>
          <p:cNvPr id="4" name="TextBox 3">
            <a:extLst>
              <a:ext uri="{FF2B5EF4-FFF2-40B4-BE49-F238E27FC236}">
                <a16:creationId xmlns:a16="http://schemas.microsoft.com/office/drawing/2014/main" id="{EDD3B388-F894-6548-B7F0-4EED9C8C7C47}"/>
              </a:ext>
            </a:extLst>
          </p:cNvPr>
          <p:cNvSpPr txBox="1"/>
          <p:nvPr/>
        </p:nvSpPr>
        <p:spPr>
          <a:xfrm>
            <a:off x="5975081" y="1590628"/>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4237013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3C5C7AA-2E5C-306C-C645-9A65270F1C9C}"/>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25C6FEAC-17AC-0B6C-4956-9B8516F66507}"/>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C5D17306-82A3-3EC3-9BA8-7951FA9BDC48}"/>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X: Deliverables and milestones (4)</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98BED2F3-8E1D-D180-516C-5CD923D9472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96E5B572-2F31-CCE5-6FC7-36D71186C320}"/>
              </a:ext>
            </a:extLst>
          </p:cNvPr>
          <p:cNvSpPr txBox="1">
            <a:spLocks noGrp="1"/>
          </p:cNvSpPr>
          <p:nvPr>
            <p:ph type="sldNum" idx="4294967295"/>
          </p:nvPr>
        </p:nvSpPr>
        <p:spPr>
          <a:xfrm>
            <a:off x="11579703" y="6291769"/>
            <a:ext cx="307641"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12</a:t>
            </a:fld>
            <a:endParaRPr dirty="0"/>
          </a:p>
        </p:txBody>
      </p:sp>
      <p:cxnSp>
        <p:nvCxnSpPr>
          <p:cNvPr id="124" name="Google Shape;124;g34fc7864250_0_128">
            <a:extLst>
              <a:ext uri="{FF2B5EF4-FFF2-40B4-BE49-F238E27FC236}">
                <a16:creationId xmlns:a16="http://schemas.microsoft.com/office/drawing/2014/main" id="{276B67EF-08CC-B8BF-46F6-4A51E3F07E3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4250EF99-8B6A-2E7D-9A7C-672F940F54E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B5A61663-B072-9263-2295-14C577DF9A9C}"/>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A75C19C-D908-A0A0-5D49-55AF68E88819}"/>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A6D3420B-2349-6880-CCC6-AAB238B0A0E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39D2793-C767-1C53-D15D-01E435256D88}"/>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B82F81A4-E79F-FD44-EC58-8576BAD0C68F}"/>
              </a:ext>
            </a:extLst>
          </p:cNvPr>
          <p:cNvSpPr txBox="1"/>
          <p:nvPr/>
        </p:nvSpPr>
        <p:spPr>
          <a:xfrm>
            <a:off x="304800" y="1703618"/>
            <a:ext cx="7955121" cy="4031833"/>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600" b="1" dirty="0">
                <a:solidFill>
                  <a:srgbClr val="00B050"/>
                </a:solidFill>
                <a:latin typeface="Calibri"/>
                <a:ea typeface="Calibri"/>
                <a:cs typeface="Calibri"/>
                <a:sym typeface="Calibri"/>
              </a:rPr>
              <a:t>The Pre-TDR </a:t>
            </a:r>
            <a:r>
              <a:rPr lang="en-GB" sz="1600" dirty="0">
                <a:solidFill>
                  <a:schemeClr val="dk1"/>
                </a:solidFill>
                <a:latin typeface="Calibri"/>
                <a:ea typeface="Calibri"/>
                <a:cs typeface="Calibri"/>
                <a:sym typeface="Calibri"/>
              </a:rPr>
              <a:t>was issued in January following a peer review.</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600" dirty="0">
                <a:solidFill>
                  <a:schemeClr val="dk1"/>
                </a:solidFill>
                <a:latin typeface="Calibri"/>
                <a:ea typeface="Calibri"/>
                <a:cs typeface="Calibri"/>
                <a:sym typeface="Calibri"/>
              </a:rPr>
              <a:t>The review defined the focus areas for our current development activities:</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Corrosion studies</a:t>
            </a:r>
            <a:r>
              <a:rPr lang="en-GB" sz="1600" dirty="0">
                <a:solidFill>
                  <a:schemeClr val="dk1"/>
                </a:solidFill>
                <a:latin typeface="Calibri"/>
                <a:ea typeface="Calibri"/>
                <a:cs typeface="Calibri"/>
                <a:sym typeface="Calibri"/>
              </a:rPr>
              <a:t>: Further investigations under realistic conditions relevant to the proposed sites.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Support system</a:t>
            </a:r>
            <a:r>
              <a:rPr lang="en-GB" sz="1600" dirty="0">
                <a:solidFill>
                  <a:schemeClr val="dk1"/>
                </a:solidFill>
                <a:latin typeface="Calibri"/>
                <a:ea typeface="Calibri"/>
                <a:cs typeface="Calibri"/>
                <a:sym typeface="Calibri"/>
              </a:rPr>
              <a:t>: A dedicated review will be organised before the next TDR version.</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Corrugated pipe design</a:t>
            </a:r>
            <a:r>
              <a:rPr lang="en-GB" sz="1600" dirty="0">
                <a:solidFill>
                  <a:schemeClr val="dk1"/>
                </a:solidFill>
                <a:latin typeface="Calibri"/>
                <a:ea typeface="Calibri"/>
                <a:cs typeface="Calibri"/>
                <a:sym typeface="Calibri"/>
              </a:rPr>
              <a:t>: In collaboration with Dutch and U.S. initiatives.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Gate valve integration</a:t>
            </a:r>
            <a:r>
              <a:rPr lang="en-GB" sz="1600" dirty="0">
                <a:solidFill>
                  <a:schemeClr val="dk1"/>
                </a:solidFill>
                <a:latin typeface="Calibri"/>
                <a:ea typeface="Calibri"/>
                <a:cs typeface="Calibri"/>
                <a:sym typeface="Calibri"/>
              </a:rPr>
              <a:t>: Joint development with PSI and VAT to design alternative valve solutions.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Dust management</a:t>
            </a:r>
            <a:r>
              <a:rPr lang="en-GB" sz="1600" dirty="0">
                <a:solidFill>
                  <a:schemeClr val="dk1"/>
                </a:solidFill>
                <a:latin typeface="Calibri"/>
                <a:ea typeface="Calibri"/>
                <a:cs typeface="Calibri"/>
                <a:sym typeface="Calibri"/>
              </a:rPr>
              <a:t>: Closer collaboration with the team in Padua is anticipated.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Thermal insulation</a:t>
            </a:r>
            <a:r>
              <a:rPr lang="en-GB" sz="1600" dirty="0">
                <a:solidFill>
                  <a:schemeClr val="dk1"/>
                </a:solidFill>
                <a:latin typeface="Calibri"/>
                <a:ea typeface="Calibri"/>
                <a:cs typeface="Calibri"/>
                <a:sym typeface="Calibri"/>
              </a:rPr>
              <a:t>: In partnership with PIEP (University of Minho, Braga, PT).</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Leak detection strategy</a:t>
            </a:r>
            <a:r>
              <a:rPr lang="en-GB" sz="1600" dirty="0">
                <a:solidFill>
                  <a:schemeClr val="dk1"/>
                </a:solidFill>
                <a:latin typeface="Calibri"/>
                <a:ea typeface="Calibri"/>
                <a:cs typeface="Calibri"/>
                <a:sym typeface="Calibri"/>
              </a:rPr>
              <a:t>: A review will be held prior to the next TDR version.</a:t>
            </a:r>
          </a:p>
        </p:txBody>
      </p:sp>
      <p:sp>
        <p:nvSpPr>
          <p:cNvPr id="131" name="Google Shape;131;g34fc7864250_0_128">
            <a:extLst>
              <a:ext uri="{FF2B5EF4-FFF2-40B4-BE49-F238E27FC236}">
                <a16:creationId xmlns:a16="http://schemas.microsoft.com/office/drawing/2014/main" id="{6ADB5FEB-6F25-CA85-78FA-3EE9EDB2BFB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3" name="Picture 2">
            <a:extLst>
              <a:ext uri="{FF2B5EF4-FFF2-40B4-BE49-F238E27FC236}">
                <a16:creationId xmlns:a16="http://schemas.microsoft.com/office/drawing/2014/main" id="{103EF07B-08AD-7AF7-1806-C93BE9FAF903}"/>
              </a:ext>
            </a:extLst>
          </p:cNvPr>
          <p:cNvPicPr>
            <a:picLocks noChangeAspect="1"/>
          </p:cNvPicPr>
          <p:nvPr/>
        </p:nvPicPr>
        <p:blipFill>
          <a:blip r:embed="rId4"/>
          <a:stretch>
            <a:fillRect/>
          </a:stretch>
        </p:blipFill>
        <p:spPr>
          <a:xfrm>
            <a:off x="8318341" y="1622852"/>
            <a:ext cx="3374603" cy="41314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12479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6F6039E8-44B2-BF5C-99AF-1FAF91E1967F}"/>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A93C874E-E359-0257-091E-7F4F7774606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086A714-3134-A4DC-4CE6-3BEDCC0E510C}"/>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16AA9A62-2F43-7EB6-DDAD-CC77B659529D}"/>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0599B822-1018-6773-9491-39D2594E449C}"/>
              </a:ext>
            </a:extLst>
          </p:cNvPr>
          <p:cNvSpPr txBox="1">
            <a:spLocks noGrp="1"/>
          </p:cNvSpPr>
          <p:nvPr>
            <p:ph type="sldNum" idx="4294967295"/>
          </p:nvPr>
        </p:nvSpPr>
        <p:spPr>
          <a:xfrm>
            <a:off x="11587795" y="6291769"/>
            <a:ext cx="299549"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13</a:t>
            </a:fld>
            <a:endParaRPr dirty="0"/>
          </a:p>
        </p:txBody>
      </p:sp>
      <p:cxnSp>
        <p:nvCxnSpPr>
          <p:cNvPr id="124" name="Google Shape;124;g34fc7864250_0_128">
            <a:extLst>
              <a:ext uri="{FF2B5EF4-FFF2-40B4-BE49-F238E27FC236}">
                <a16:creationId xmlns:a16="http://schemas.microsoft.com/office/drawing/2014/main" id="{E1485D13-8D2B-1A8E-EE8C-D7CBE8E41B2D}"/>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A4899C3-116D-4A7E-202F-F345A4584DA2}"/>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A73EA3F6-3AD9-1018-E522-3E24B9CFE50F}"/>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C9962BB8-3A14-C210-3A16-8CA373B42BF1}"/>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725827B6-C4E7-E122-E56B-6CC960775B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6CABC4C8-DFAF-8DDD-D112-9DADA7334300}"/>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9FCD7539-04F6-4E83-AFBA-EC6A32FDCE0C}"/>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a:extLst>
              <a:ext uri="{FF2B5EF4-FFF2-40B4-BE49-F238E27FC236}">
                <a16:creationId xmlns:a16="http://schemas.microsoft.com/office/drawing/2014/main" id="{CD42B5CC-CB54-3EAD-4D2C-C393C80212ED}"/>
              </a:ext>
            </a:extLst>
          </p:cNvPr>
          <p:cNvPicPr>
            <a:picLocks noChangeAspect="1"/>
          </p:cNvPicPr>
          <p:nvPr/>
        </p:nvPicPr>
        <p:blipFill>
          <a:blip r:embed="rId4"/>
          <a:stretch>
            <a:fillRect/>
          </a:stretch>
        </p:blipFill>
        <p:spPr>
          <a:xfrm>
            <a:off x="233412" y="2328865"/>
            <a:ext cx="6040640" cy="2846114"/>
          </a:xfrm>
          <a:prstGeom prst="rect">
            <a:avLst/>
          </a:prstGeom>
        </p:spPr>
      </p:pic>
      <p:pic>
        <p:nvPicPr>
          <p:cNvPr id="6" name="Picture 5">
            <a:extLst>
              <a:ext uri="{FF2B5EF4-FFF2-40B4-BE49-F238E27FC236}">
                <a16:creationId xmlns:a16="http://schemas.microsoft.com/office/drawing/2014/main" id="{B1921CD4-E4B6-6347-4825-9A1A8669C0C7}"/>
              </a:ext>
            </a:extLst>
          </p:cNvPr>
          <p:cNvPicPr>
            <a:picLocks noChangeAspect="1"/>
          </p:cNvPicPr>
          <p:nvPr/>
        </p:nvPicPr>
        <p:blipFill>
          <a:blip r:embed="rId5"/>
          <a:stretch>
            <a:fillRect/>
          </a:stretch>
        </p:blipFill>
        <p:spPr>
          <a:xfrm>
            <a:off x="6529527" y="2328865"/>
            <a:ext cx="5429061" cy="2611019"/>
          </a:xfrm>
          <a:prstGeom prst="rect">
            <a:avLst/>
          </a:prstGeom>
        </p:spPr>
      </p:pic>
      <p:sp>
        <p:nvSpPr>
          <p:cNvPr id="7" name="TextBox 6">
            <a:extLst>
              <a:ext uri="{FF2B5EF4-FFF2-40B4-BE49-F238E27FC236}">
                <a16:creationId xmlns:a16="http://schemas.microsoft.com/office/drawing/2014/main" id="{132FBE36-640D-8AF3-E750-963659C9C434}"/>
              </a:ext>
            </a:extLst>
          </p:cNvPr>
          <p:cNvSpPr txBox="1"/>
          <p:nvPr/>
        </p:nvSpPr>
        <p:spPr>
          <a:xfrm>
            <a:off x="304800" y="1692263"/>
            <a:ext cx="5665333" cy="307777"/>
          </a:xfrm>
          <a:prstGeom prst="rect">
            <a:avLst/>
          </a:prstGeom>
          <a:noFill/>
        </p:spPr>
        <p:txBody>
          <a:bodyPr wrap="none" rtlCol="0">
            <a:spAutoFit/>
          </a:bodyPr>
          <a:lstStyle/>
          <a:p>
            <a:r>
              <a:rPr lang="en-GB" dirty="0"/>
              <a:t>Technical results and achievement presented at the October’s review:</a:t>
            </a:r>
          </a:p>
        </p:txBody>
      </p:sp>
    </p:spTree>
    <p:extLst>
      <p:ext uri="{BB962C8B-B14F-4D97-AF65-F5344CB8AC3E}">
        <p14:creationId xmlns:p14="http://schemas.microsoft.com/office/powerpoint/2010/main" val="2662819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D775497B-DD54-C3F8-6AEB-0040F7C3F40B}"/>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D9FBD33-7369-A392-1FE2-C31346E8AD9D}"/>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2" name="Google Shape;122;g34fc7864250_0_128">
            <a:extLst>
              <a:ext uri="{FF2B5EF4-FFF2-40B4-BE49-F238E27FC236}">
                <a16:creationId xmlns:a16="http://schemas.microsoft.com/office/drawing/2014/main" id="{F06C89FE-C787-5C41-3ADC-26654AF5362B}"/>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79DE7CF7-C0E7-067D-68D4-12492982C45E}"/>
              </a:ext>
            </a:extLst>
          </p:cNvPr>
          <p:cNvSpPr txBox="1">
            <a:spLocks noGrp="1"/>
          </p:cNvSpPr>
          <p:nvPr>
            <p:ph type="sldNum" idx="4294967295"/>
          </p:nvPr>
        </p:nvSpPr>
        <p:spPr>
          <a:xfrm>
            <a:off x="11571611" y="6291801"/>
            <a:ext cx="389519" cy="307736"/>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14</a:t>
            </a:fld>
            <a:endParaRPr dirty="0"/>
          </a:p>
        </p:txBody>
      </p:sp>
      <p:cxnSp>
        <p:nvCxnSpPr>
          <p:cNvPr id="124" name="Google Shape;124;g34fc7864250_0_128">
            <a:extLst>
              <a:ext uri="{FF2B5EF4-FFF2-40B4-BE49-F238E27FC236}">
                <a16:creationId xmlns:a16="http://schemas.microsoft.com/office/drawing/2014/main" id="{B9D0E140-C4EF-A69B-3DB9-DBB40B5616C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FA56D0A9-4344-8634-4452-3F2F724B005A}"/>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4C979CA3-E14D-6CD9-A2CD-29D2EB0DE6A4}"/>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A95E7A99-FF87-12DA-EC7F-052795E53A25}"/>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20D9C676-0B2E-90A7-1954-083B881CC571}"/>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580C1BA4-20D1-14F3-C592-E756A279EA1D}"/>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0B3EAECB-8B8F-7548-E456-EB84ADFDED5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graphicFrame>
        <p:nvGraphicFramePr>
          <p:cNvPr id="2" name="Diagram 1">
            <a:extLst>
              <a:ext uri="{FF2B5EF4-FFF2-40B4-BE49-F238E27FC236}">
                <a16:creationId xmlns:a16="http://schemas.microsoft.com/office/drawing/2014/main" id="{B2A8887A-2724-5166-509A-B29DB06E9A90}"/>
              </a:ext>
            </a:extLst>
          </p:cNvPr>
          <p:cNvGraphicFramePr/>
          <p:nvPr>
            <p:extLst>
              <p:ext uri="{D42A27DB-BD31-4B8C-83A1-F6EECF244321}">
                <p14:modId xmlns:p14="http://schemas.microsoft.com/office/powerpoint/2010/main" val="3232680746"/>
              </p:ext>
            </p:extLst>
          </p:nvPr>
        </p:nvGraphicFramePr>
        <p:xfrm>
          <a:off x="641414" y="3806170"/>
          <a:ext cx="11047445" cy="9890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a:extLst>
              <a:ext uri="{FF2B5EF4-FFF2-40B4-BE49-F238E27FC236}">
                <a16:creationId xmlns:a16="http://schemas.microsoft.com/office/drawing/2014/main" id="{857F5A2B-EBF5-57A5-3822-EBF20FFC3066}"/>
              </a:ext>
            </a:extLst>
          </p:cNvPr>
          <p:cNvSpPr txBox="1"/>
          <p:nvPr/>
        </p:nvSpPr>
        <p:spPr>
          <a:xfrm>
            <a:off x="723788" y="1436828"/>
            <a:ext cx="1027622"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Pre-TDR</a:t>
            </a:r>
          </a:p>
        </p:txBody>
      </p:sp>
      <p:cxnSp>
        <p:nvCxnSpPr>
          <p:cNvPr id="10" name="Connector: Elbow 9">
            <a:extLst>
              <a:ext uri="{FF2B5EF4-FFF2-40B4-BE49-F238E27FC236}">
                <a16:creationId xmlns:a16="http://schemas.microsoft.com/office/drawing/2014/main" id="{6FE4E000-3EEB-4244-3F7C-3AA27761A040}"/>
              </a:ext>
            </a:extLst>
          </p:cNvPr>
          <p:cNvCxnSpPr/>
          <p:nvPr/>
        </p:nvCxnSpPr>
        <p:spPr>
          <a:xfrm rot="16200000" flipH="1">
            <a:off x="779712" y="2076313"/>
            <a:ext cx="1412244" cy="662473"/>
          </a:xfrm>
          <a:prstGeom prst="bentConnector3">
            <a:avLst/>
          </a:prstGeom>
          <a:noFill/>
          <a:ln w="6350" cap="flat" cmpd="sng" algn="ctr">
            <a:solidFill>
              <a:srgbClr val="0033A0"/>
            </a:solidFill>
            <a:prstDash val="solid"/>
            <a:miter lim="800000"/>
            <a:tailEnd type="triangle"/>
          </a:ln>
          <a:effectLst/>
        </p:spPr>
      </p:cxnSp>
      <p:sp>
        <p:nvSpPr>
          <p:cNvPr id="11" name="TextBox 10">
            <a:extLst>
              <a:ext uri="{FF2B5EF4-FFF2-40B4-BE49-F238E27FC236}">
                <a16:creationId xmlns:a16="http://schemas.microsoft.com/office/drawing/2014/main" id="{93F731C7-2E22-F9DB-3AC7-DE60E4E41E90}"/>
              </a:ext>
            </a:extLst>
          </p:cNvPr>
          <p:cNvSpPr txBox="1"/>
          <p:nvPr/>
        </p:nvSpPr>
        <p:spPr>
          <a:xfrm>
            <a:off x="1751410" y="1664017"/>
            <a:ext cx="221176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Outgassing rate of small valves finished</a:t>
            </a:r>
            <a:endParaRPr kumimoji="0" lang="en-GB" sz="1800" b="0" i="0" u="none" strike="noStrike" kern="1200" cap="none" spc="0" normalizeH="0" baseline="0" noProof="0" dirty="0">
              <a:ln>
                <a:noFill/>
              </a:ln>
              <a:solidFill>
                <a:schemeClr val="tx1"/>
              </a:solidFill>
              <a:effectLst/>
              <a:uLnTx/>
              <a:uFillTx/>
              <a:ea typeface="+mn-ea"/>
              <a:cs typeface="+mn-cs"/>
            </a:endParaRPr>
          </a:p>
        </p:txBody>
      </p:sp>
      <p:cxnSp>
        <p:nvCxnSpPr>
          <p:cNvPr id="12" name="Connector: Elbow 11">
            <a:extLst>
              <a:ext uri="{FF2B5EF4-FFF2-40B4-BE49-F238E27FC236}">
                <a16:creationId xmlns:a16="http://schemas.microsoft.com/office/drawing/2014/main" id="{ADF6077A-AF8E-59E1-6CAE-B3285A923206}"/>
              </a:ext>
            </a:extLst>
          </p:cNvPr>
          <p:cNvCxnSpPr>
            <a:cxnSpLocks/>
          </p:cNvCxnSpPr>
          <p:nvPr/>
        </p:nvCxnSpPr>
        <p:spPr>
          <a:xfrm rot="16200000" flipH="1">
            <a:off x="2445581" y="2484731"/>
            <a:ext cx="996901" cy="504435"/>
          </a:xfrm>
          <a:prstGeom prst="bentConnector3">
            <a:avLst>
              <a:gd name="adj1" fmla="val 50000"/>
            </a:avLst>
          </a:prstGeom>
          <a:noFill/>
          <a:ln w="6350" cap="flat" cmpd="sng" algn="ctr">
            <a:solidFill>
              <a:srgbClr val="0033A0"/>
            </a:solidFill>
            <a:prstDash val="solid"/>
            <a:miter lim="800000"/>
            <a:tailEnd type="triangle"/>
          </a:ln>
          <a:effectLst/>
        </p:spPr>
      </p:cxnSp>
      <p:sp>
        <p:nvSpPr>
          <p:cNvPr id="13" name="TextBox 12">
            <a:extLst>
              <a:ext uri="{FF2B5EF4-FFF2-40B4-BE49-F238E27FC236}">
                <a16:creationId xmlns:a16="http://schemas.microsoft.com/office/drawing/2014/main" id="{F45F5077-0EAE-28ED-B4B0-756181441189}"/>
              </a:ext>
            </a:extLst>
          </p:cNvPr>
          <p:cNvSpPr txBox="1"/>
          <p:nvPr/>
        </p:nvSpPr>
        <p:spPr>
          <a:xfrm>
            <a:off x="704777" y="4671994"/>
            <a:ext cx="1959965"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Support installation in TT4</a:t>
            </a:r>
          </a:p>
        </p:txBody>
      </p:sp>
      <p:cxnSp>
        <p:nvCxnSpPr>
          <p:cNvPr id="14" name="Connector: Elbow 13">
            <a:extLst>
              <a:ext uri="{FF2B5EF4-FFF2-40B4-BE49-F238E27FC236}">
                <a16:creationId xmlns:a16="http://schemas.microsoft.com/office/drawing/2014/main" id="{0E062A42-CF17-4DBD-A1C8-F484CF49F7C1}"/>
              </a:ext>
            </a:extLst>
          </p:cNvPr>
          <p:cNvCxnSpPr>
            <a:cxnSpLocks/>
          </p:cNvCxnSpPr>
          <p:nvPr/>
        </p:nvCxnSpPr>
        <p:spPr>
          <a:xfrm rot="5400000" flipH="1" flipV="1">
            <a:off x="2302014" y="4600917"/>
            <a:ext cx="1306332" cy="754042"/>
          </a:xfrm>
          <a:prstGeom prst="bentConnector3">
            <a:avLst>
              <a:gd name="adj1" fmla="val 37525"/>
            </a:avLst>
          </a:prstGeom>
          <a:noFill/>
          <a:ln w="6350" cap="flat" cmpd="sng" algn="ctr">
            <a:solidFill>
              <a:srgbClr val="0033A0"/>
            </a:solidFill>
            <a:prstDash val="solid"/>
            <a:miter lim="800000"/>
            <a:tailEnd type="triangle"/>
          </a:ln>
          <a:effectLst/>
        </p:spPr>
      </p:cxnSp>
      <p:sp>
        <p:nvSpPr>
          <p:cNvPr id="15" name="TextBox 14">
            <a:extLst>
              <a:ext uri="{FF2B5EF4-FFF2-40B4-BE49-F238E27FC236}">
                <a16:creationId xmlns:a16="http://schemas.microsoft.com/office/drawing/2014/main" id="{CA56989B-7512-842D-AD1E-FC428EBFAFAD}"/>
              </a:ext>
            </a:extLst>
          </p:cNvPr>
          <p:cNvSpPr txBox="1"/>
          <p:nvPr/>
        </p:nvSpPr>
        <p:spPr>
          <a:xfrm>
            <a:off x="3142186" y="5186813"/>
            <a:ext cx="245402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Vacuum tube elements delivered at CERN. </a:t>
            </a:r>
            <a:endParaRPr kumimoji="0" lang="en-GB" sz="1800" b="0" i="0" u="none" strike="noStrike" kern="1200" cap="none" spc="0" normalizeH="0" baseline="0" noProof="0" dirty="0">
              <a:ln>
                <a:noFill/>
              </a:ln>
              <a:solidFill>
                <a:schemeClr val="tx1"/>
              </a:solidFill>
              <a:effectLst/>
              <a:uLnTx/>
              <a:uFillTx/>
              <a:ea typeface="+mn-ea"/>
              <a:cs typeface="+mn-cs"/>
            </a:endParaRPr>
          </a:p>
        </p:txBody>
      </p:sp>
      <p:cxnSp>
        <p:nvCxnSpPr>
          <p:cNvPr id="16" name="Connector: Elbow 15">
            <a:extLst>
              <a:ext uri="{FF2B5EF4-FFF2-40B4-BE49-F238E27FC236}">
                <a16:creationId xmlns:a16="http://schemas.microsoft.com/office/drawing/2014/main" id="{0E556F18-A80D-BFBA-8F31-88CF4496E210}"/>
              </a:ext>
            </a:extLst>
          </p:cNvPr>
          <p:cNvCxnSpPr>
            <a:cxnSpLocks/>
          </p:cNvCxnSpPr>
          <p:nvPr/>
        </p:nvCxnSpPr>
        <p:spPr>
          <a:xfrm rot="5400000" flipH="1" flipV="1">
            <a:off x="4050773" y="4619931"/>
            <a:ext cx="692252" cy="448146"/>
          </a:xfrm>
          <a:prstGeom prst="bentConnector3">
            <a:avLst/>
          </a:prstGeom>
          <a:noFill/>
          <a:ln w="6350" cap="flat" cmpd="sng" algn="ctr">
            <a:solidFill>
              <a:srgbClr val="0033A0"/>
            </a:solidFill>
            <a:prstDash val="solid"/>
            <a:miter lim="800000"/>
            <a:tailEnd type="triangle"/>
          </a:ln>
          <a:effectLst/>
        </p:spPr>
      </p:cxnSp>
      <p:cxnSp>
        <p:nvCxnSpPr>
          <p:cNvPr id="18" name="Connector: Elbow 17">
            <a:extLst>
              <a:ext uri="{FF2B5EF4-FFF2-40B4-BE49-F238E27FC236}">
                <a16:creationId xmlns:a16="http://schemas.microsoft.com/office/drawing/2014/main" id="{241CC1B4-40B7-3808-3F94-4C93D01FAC26}"/>
              </a:ext>
            </a:extLst>
          </p:cNvPr>
          <p:cNvCxnSpPr>
            <a:cxnSpLocks/>
          </p:cNvCxnSpPr>
          <p:nvPr/>
        </p:nvCxnSpPr>
        <p:spPr>
          <a:xfrm rot="5400000">
            <a:off x="4822477" y="2688967"/>
            <a:ext cx="1272551" cy="516737"/>
          </a:xfrm>
          <a:prstGeom prst="bentConnector3">
            <a:avLst>
              <a:gd name="adj1" fmla="val 50000"/>
            </a:avLst>
          </a:prstGeom>
          <a:noFill/>
          <a:ln w="6350" cap="flat" cmpd="sng" algn="ctr">
            <a:solidFill>
              <a:srgbClr val="0033A0"/>
            </a:solidFill>
            <a:prstDash val="solid"/>
            <a:miter lim="800000"/>
            <a:tailEnd type="triangle"/>
          </a:ln>
          <a:effectLst/>
        </p:spPr>
      </p:cxnSp>
      <p:sp>
        <p:nvSpPr>
          <p:cNvPr id="22" name="TextBox 21">
            <a:extLst>
              <a:ext uri="{FF2B5EF4-FFF2-40B4-BE49-F238E27FC236}">
                <a16:creationId xmlns:a16="http://schemas.microsoft.com/office/drawing/2014/main" id="{1DF066BF-8DC8-1A60-35D1-283FF11C3CB2}"/>
              </a:ext>
            </a:extLst>
          </p:cNvPr>
          <p:cNvSpPr txBox="1"/>
          <p:nvPr/>
        </p:nvSpPr>
        <p:spPr>
          <a:xfrm>
            <a:off x="9362877" y="5901779"/>
            <a:ext cx="2598254"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srgbClr val="00B050"/>
                </a:solidFill>
                <a:effectLst/>
                <a:uLnTx/>
                <a:uFillTx/>
                <a:ea typeface="+mn-ea"/>
                <a:cs typeface="+mn-cs"/>
              </a:rPr>
              <a:t>Extended-TDR ready</a:t>
            </a:r>
          </a:p>
        </p:txBody>
      </p:sp>
      <p:cxnSp>
        <p:nvCxnSpPr>
          <p:cNvPr id="23" name="Connector: Elbow 22">
            <a:extLst>
              <a:ext uri="{FF2B5EF4-FFF2-40B4-BE49-F238E27FC236}">
                <a16:creationId xmlns:a16="http://schemas.microsoft.com/office/drawing/2014/main" id="{93FBF68B-7416-E1BE-C524-5678F0E1B508}"/>
              </a:ext>
            </a:extLst>
          </p:cNvPr>
          <p:cNvCxnSpPr>
            <a:cxnSpLocks/>
          </p:cNvCxnSpPr>
          <p:nvPr/>
        </p:nvCxnSpPr>
        <p:spPr>
          <a:xfrm rot="5400000">
            <a:off x="6455225" y="2571225"/>
            <a:ext cx="1218499" cy="1150160"/>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4" name="Connector: Elbow 23">
            <a:extLst>
              <a:ext uri="{FF2B5EF4-FFF2-40B4-BE49-F238E27FC236}">
                <a16:creationId xmlns:a16="http://schemas.microsoft.com/office/drawing/2014/main" id="{3639057C-EE42-80F0-6BB9-C36DEFBD9B09}"/>
              </a:ext>
            </a:extLst>
          </p:cNvPr>
          <p:cNvCxnSpPr>
            <a:cxnSpLocks/>
          </p:cNvCxnSpPr>
          <p:nvPr/>
        </p:nvCxnSpPr>
        <p:spPr>
          <a:xfrm rot="5400000">
            <a:off x="7975134" y="2882434"/>
            <a:ext cx="1180887" cy="1072534"/>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5" name="Connector: Elbow 24">
            <a:extLst>
              <a:ext uri="{FF2B5EF4-FFF2-40B4-BE49-F238E27FC236}">
                <a16:creationId xmlns:a16="http://schemas.microsoft.com/office/drawing/2014/main" id="{D1CC0F4D-FAF0-D8D5-5ADD-1D74B7492E23}"/>
              </a:ext>
            </a:extLst>
          </p:cNvPr>
          <p:cNvCxnSpPr>
            <a:cxnSpLocks/>
            <a:stCxn id="46" idx="0"/>
          </p:cNvCxnSpPr>
          <p:nvPr/>
        </p:nvCxnSpPr>
        <p:spPr>
          <a:xfrm rot="16200000" flipV="1">
            <a:off x="5052266" y="4909465"/>
            <a:ext cx="1086516" cy="481842"/>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6" name="Connector: Elbow 25">
            <a:extLst>
              <a:ext uri="{FF2B5EF4-FFF2-40B4-BE49-F238E27FC236}">
                <a16:creationId xmlns:a16="http://schemas.microsoft.com/office/drawing/2014/main" id="{D01CA4E8-2394-59D4-0A4D-4EEB2EDAAA00}"/>
              </a:ext>
            </a:extLst>
          </p:cNvPr>
          <p:cNvCxnSpPr>
            <a:cxnSpLocks/>
          </p:cNvCxnSpPr>
          <p:nvPr/>
        </p:nvCxnSpPr>
        <p:spPr>
          <a:xfrm rot="16200000" flipV="1">
            <a:off x="10141869" y="5456298"/>
            <a:ext cx="578596" cy="354761"/>
          </a:xfrm>
          <a:prstGeom prst="bentConnector3">
            <a:avLst/>
          </a:prstGeom>
          <a:noFill/>
          <a:ln w="6350" cap="flat" cmpd="sng" algn="ctr">
            <a:solidFill>
              <a:srgbClr val="0033A0"/>
            </a:solidFill>
            <a:prstDash val="solid"/>
            <a:miter lim="800000"/>
            <a:tailEnd type="triangle"/>
          </a:ln>
          <a:effectLst/>
        </p:spPr>
      </p:cxnSp>
      <p:sp>
        <p:nvSpPr>
          <p:cNvPr id="32" name="TextBox 31">
            <a:extLst>
              <a:ext uri="{FF2B5EF4-FFF2-40B4-BE49-F238E27FC236}">
                <a16:creationId xmlns:a16="http://schemas.microsoft.com/office/drawing/2014/main" id="{6FA1A5E9-FC03-55B9-816E-185ECB55DE51}"/>
              </a:ext>
            </a:extLst>
          </p:cNvPr>
          <p:cNvSpPr txBox="1"/>
          <p:nvPr/>
        </p:nvSpPr>
        <p:spPr>
          <a:xfrm>
            <a:off x="4620971" y="1760499"/>
            <a:ext cx="2603693"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Assembly by sleeves tested with the mock-up.</a:t>
            </a:r>
          </a:p>
        </p:txBody>
      </p:sp>
      <p:sp>
        <p:nvSpPr>
          <p:cNvPr id="33" name="TextBox 32">
            <a:extLst>
              <a:ext uri="{FF2B5EF4-FFF2-40B4-BE49-F238E27FC236}">
                <a16:creationId xmlns:a16="http://schemas.microsoft.com/office/drawing/2014/main" id="{067558DE-42E8-A152-D2B6-984390E76833}"/>
              </a:ext>
            </a:extLst>
          </p:cNvPr>
          <p:cNvSpPr txBox="1"/>
          <p:nvPr/>
        </p:nvSpPr>
        <p:spPr>
          <a:xfrm>
            <a:off x="270061" y="5371884"/>
            <a:ext cx="2771702"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Assessment of welds made by the tube supplier</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38" name="TextBox 37">
            <a:extLst>
              <a:ext uri="{FF2B5EF4-FFF2-40B4-BE49-F238E27FC236}">
                <a16:creationId xmlns:a16="http://schemas.microsoft.com/office/drawing/2014/main" id="{498F65CE-7D4B-9F45-9C8E-E09587B2790B}"/>
              </a:ext>
            </a:extLst>
          </p:cNvPr>
          <p:cNvSpPr txBox="1"/>
          <p:nvPr/>
        </p:nvSpPr>
        <p:spPr>
          <a:xfrm>
            <a:off x="3415293" y="2483580"/>
            <a:ext cx="2211769"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Firing of the bellows</a:t>
            </a:r>
          </a:p>
        </p:txBody>
      </p:sp>
      <p:cxnSp>
        <p:nvCxnSpPr>
          <p:cNvPr id="39" name="Connector: Elbow 38">
            <a:extLst>
              <a:ext uri="{FF2B5EF4-FFF2-40B4-BE49-F238E27FC236}">
                <a16:creationId xmlns:a16="http://schemas.microsoft.com/office/drawing/2014/main" id="{2817B6A3-8E24-B313-2203-2DCD2E29BF6C}"/>
              </a:ext>
            </a:extLst>
          </p:cNvPr>
          <p:cNvCxnSpPr>
            <a:cxnSpLocks/>
            <a:stCxn id="38" idx="2"/>
          </p:cNvCxnSpPr>
          <p:nvPr/>
        </p:nvCxnSpPr>
        <p:spPr>
          <a:xfrm rot="5400000">
            <a:off x="4032746" y="2949095"/>
            <a:ext cx="676948" cy="299917"/>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41" name="Connector: Elbow 40">
            <a:extLst>
              <a:ext uri="{FF2B5EF4-FFF2-40B4-BE49-F238E27FC236}">
                <a16:creationId xmlns:a16="http://schemas.microsoft.com/office/drawing/2014/main" id="{BD17796F-3F20-CCE7-55E8-1AFB05AA19C9}"/>
              </a:ext>
            </a:extLst>
          </p:cNvPr>
          <p:cNvCxnSpPr>
            <a:cxnSpLocks/>
          </p:cNvCxnSpPr>
          <p:nvPr/>
        </p:nvCxnSpPr>
        <p:spPr>
          <a:xfrm rot="5400000">
            <a:off x="5852899" y="3120509"/>
            <a:ext cx="612107" cy="474748"/>
          </a:xfrm>
          <a:prstGeom prst="bentConnector3">
            <a:avLst>
              <a:gd name="adj1" fmla="val 50000"/>
            </a:avLst>
          </a:prstGeom>
          <a:noFill/>
          <a:ln w="6350" cap="flat" cmpd="sng" algn="ctr">
            <a:solidFill>
              <a:srgbClr val="0033A0"/>
            </a:solidFill>
            <a:prstDash val="solid"/>
            <a:miter lim="800000"/>
            <a:tailEnd type="triangle"/>
          </a:ln>
          <a:effectLst/>
        </p:spPr>
      </p:cxnSp>
      <p:sp>
        <p:nvSpPr>
          <p:cNvPr id="42" name="TextBox 41">
            <a:extLst>
              <a:ext uri="{FF2B5EF4-FFF2-40B4-BE49-F238E27FC236}">
                <a16:creationId xmlns:a16="http://schemas.microsoft.com/office/drawing/2014/main" id="{10DB1E71-37D4-9BB9-60D6-60AD23AAAC6B}"/>
              </a:ext>
            </a:extLst>
          </p:cNvPr>
          <p:cNvSpPr txBox="1"/>
          <p:nvPr/>
        </p:nvSpPr>
        <p:spPr>
          <a:xfrm>
            <a:off x="5869050" y="2497831"/>
            <a:ext cx="1566047"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Background system ready</a:t>
            </a:r>
          </a:p>
        </p:txBody>
      </p:sp>
      <p:sp>
        <p:nvSpPr>
          <p:cNvPr id="46" name="TextBox 45">
            <a:extLst>
              <a:ext uri="{FF2B5EF4-FFF2-40B4-BE49-F238E27FC236}">
                <a16:creationId xmlns:a16="http://schemas.microsoft.com/office/drawing/2014/main" id="{6E3147F8-4AD8-34EE-4362-395E64357AC1}"/>
              </a:ext>
            </a:extLst>
          </p:cNvPr>
          <p:cNvSpPr txBox="1"/>
          <p:nvPr/>
        </p:nvSpPr>
        <p:spPr>
          <a:xfrm>
            <a:off x="4695330" y="5693644"/>
            <a:ext cx="228222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Beginning of vacuum tube finishing</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49" name="TextBox 48">
            <a:extLst>
              <a:ext uri="{FF2B5EF4-FFF2-40B4-BE49-F238E27FC236}">
                <a16:creationId xmlns:a16="http://schemas.microsoft.com/office/drawing/2014/main" id="{F8B4C08F-7E51-A281-30B6-99E24BA88D7C}"/>
              </a:ext>
            </a:extLst>
          </p:cNvPr>
          <p:cNvSpPr txBox="1"/>
          <p:nvPr/>
        </p:nvSpPr>
        <p:spPr>
          <a:xfrm>
            <a:off x="7365356" y="1658053"/>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background measurements</a:t>
            </a:r>
          </a:p>
        </p:txBody>
      </p:sp>
      <p:sp>
        <p:nvSpPr>
          <p:cNvPr id="50" name="TextBox 49">
            <a:extLst>
              <a:ext uri="{FF2B5EF4-FFF2-40B4-BE49-F238E27FC236}">
                <a16:creationId xmlns:a16="http://schemas.microsoft.com/office/drawing/2014/main" id="{9E492A77-610D-A2B8-11DA-31EE83C86502}"/>
              </a:ext>
            </a:extLst>
          </p:cNvPr>
          <p:cNvSpPr txBox="1"/>
          <p:nvPr/>
        </p:nvSpPr>
        <p:spPr>
          <a:xfrm>
            <a:off x="9074525" y="2012554"/>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tests with the 36-m pipe </a:t>
            </a:r>
          </a:p>
        </p:txBody>
      </p:sp>
      <p:cxnSp>
        <p:nvCxnSpPr>
          <p:cNvPr id="51" name="Connector: Elbow 50">
            <a:extLst>
              <a:ext uri="{FF2B5EF4-FFF2-40B4-BE49-F238E27FC236}">
                <a16:creationId xmlns:a16="http://schemas.microsoft.com/office/drawing/2014/main" id="{0823A820-A300-D4E0-810E-9B9A4EF13CC1}"/>
              </a:ext>
            </a:extLst>
          </p:cNvPr>
          <p:cNvCxnSpPr>
            <a:cxnSpLocks/>
          </p:cNvCxnSpPr>
          <p:nvPr/>
        </p:nvCxnSpPr>
        <p:spPr>
          <a:xfrm rot="16200000" flipV="1">
            <a:off x="6533361" y="4831872"/>
            <a:ext cx="548256" cy="476759"/>
          </a:xfrm>
          <a:prstGeom prst="bentConnector3">
            <a:avLst>
              <a:gd name="adj1" fmla="val 66513"/>
            </a:avLst>
          </a:prstGeom>
          <a:noFill/>
          <a:ln w="6350" cap="flat" cmpd="sng" algn="ctr">
            <a:solidFill>
              <a:srgbClr val="0033A0"/>
            </a:solidFill>
            <a:prstDash val="solid"/>
            <a:miter lim="800000"/>
            <a:tailEnd type="triangle"/>
          </a:ln>
          <a:effectLst/>
        </p:spPr>
      </p:cxnSp>
      <p:sp>
        <p:nvSpPr>
          <p:cNvPr id="52" name="TextBox 51">
            <a:extLst>
              <a:ext uri="{FF2B5EF4-FFF2-40B4-BE49-F238E27FC236}">
                <a16:creationId xmlns:a16="http://schemas.microsoft.com/office/drawing/2014/main" id="{BE5EBEEC-D08A-5DC5-8613-9CE6C2DD5FBE}"/>
              </a:ext>
            </a:extLst>
          </p:cNvPr>
          <p:cNvSpPr txBox="1"/>
          <p:nvPr/>
        </p:nvSpPr>
        <p:spPr>
          <a:xfrm>
            <a:off x="5936560" y="5109333"/>
            <a:ext cx="306340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Proposal of alternative supports and joining methods</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58" name="TextBox 57">
            <a:extLst>
              <a:ext uri="{FF2B5EF4-FFF2-40B4-BE49-F238E27FC236}">
                <a16:creationId xmlns:a16="http://schemas.microsoft.com/office/drawing/2014/main" id="{3B8C201A-FD77-C4DF-D83F-CDB4AC19F505}"/>
              </a:ext>
            </a:extLst>
          </p:cNvPr>
          <p:cNvSpPr txBox="1"/>
          <p:nvPr/>
        </p:nvSpPr>
        <p:spPr>
          <a:xfrm>
            <a:off x="9500186" y="2892340"/>
            <a:ext cx="2133783" cy="110799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purchasing procedure for alternative tubes (pilot sector v. 2)</a:t>
            </a:r>
          </a:p>
        </p:txBody>
      </p:sp>
      <p:cxnSp>
        <p:nvCxnSpPr>
          <p:cNvPr id="64" name="Connector: Elbow 63">
            <a:extLst>
              <a:ext uri="{FF2B5EF4-FFF2-40B4-BE49-F238E27FC236}">
                <a16:creationId xmlns:a16="http://schemas.microsoft.com/office/drawing/2014/main" id="{603444FF-DCA8-EAF3-8E48-C1C4121536D2}"/>
              </a:ext>
            </a:extLst>
          </p:cNvPr>
          <p:cNvCxnSpPr>
            <a:cxnSpLocks/>
          </p:cNvCxnSpPr>
          <p:nvPr/>
        </p:nvCxnSpPr>
        <p:spPr>
          <a:xfrm rot="10800000" flipV="1">
            <a:off x="7468261" y="3601951"/>
            <a:ext cx="1971597" cy="32074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E2D19D2-7672-DFC4-EF91-625FB9F23A71}"/>
              </a:ext>
            </a:extLst>
          </p:cNvPr>
          <p:cNvSpPr txBox="1"/>
          <p:nvPr/>
        </p:nvSpPr>
        <p:spPr>
          <a:xfrm>
            <a:off x="124918" y="925353"/>
            <a:ext cx="5753498" cy="400110"/>
          </a:xfrm>
          <a:prstGeom prst="rect">
            <a:avLst/>
          </a:prstGeom>
          <a:noFill/>
        </p:spPr>
        <p:txBody>
          <a:bodyPr wrap="none" rtlCol="0">
            <a:spAutoFit/>
          </a:bodyPr>
          <a:lstStyle/>
          <a:p>
            <a:r>
              <a:rPr lang="en-GB" sz="2000" b="1" dirty="0">
                <a:solidFill>
                  <a:srgbClr val="00B050"/>
                </a:solidFill>
                <a:latin typeface="Calibri" panose="020F0502020204030204" pitchFamily="34" charset="0"/>
                <a:ea typeface="Calibri" panose="020F0502020204030204" pitchFamily="34" charset="0"/>
                <a:cs typeface="Calibri" panose="020F0502020204030204" pitchFamily="34" charset="0"/>
              </a:rPr>
              <a:t>Expected technical results and achievement in 2025:</a:t>
            </a:r>
          </a:p>
        </p:txBody>
      </p:sp>
      <p:sp>
        <p:nvSpPr>
          <p:cNvPr id="67" name="Google Shape;121;g34fc7864250_0_128">
            <a:extLst>
              <a:ext uri="{FF2B5EF4-FFF2-40B4-BE49-F238E27FC236}">
                <a16:creationId xmlns:a16="http://schemas.microsoft.com/office/drawing/2014/main" id="{E2583EFB-1E44-DCB6-E1A2-5BF469E7301A}"/>
              </a:ext>
            </a:extLst>
          </p:cNvPr>
          <p:cNvSpPr txBox="1">
            <a:spLocks noGrp="1"/>
          </p:cNvSpPr>
          <p:nvPr>
            <p:ph type="title"/>
          </p:nvPr>
        </p:nvSpPr>
        <p:spPr>
          <a:xfrm>
            <a:off x="5957866" y="605015"/>
            <a:ext cx="5917634"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sz="2800" dirty="0">
                <a:solidFill>
                  <a:schemeClr val="dk1"/>
                </a:solidFill>
              </a:rPr>
              <a:t>WP 6.2: Deliverables and milestones (6)</a:t>
            </a:r>
            <a:endParaRPr sz="2800" dirty="0">
              <a:solidFill>
                <a:schemeClr val="dk1"/>
              </a:solidFill>
            </a:endParaRPr>
          </a:p>
        </p:txBody>
      </p:sp>
    </p:spTree>
    <p:extLst>
      <p:ext uri="{BB962C8B-B14F-4D97-AF65-F5344CB8AC3E}">
        <p14:creationId xmlns:p14="http://schemas.microsoft.com/office/powerpoint/2010/main" val="454971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2C53023-C43D-6A5C-28DF-FC18D56F1B97}"/>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5926FAA8-837C-AEAF-991C-01B4CA33999E}"/>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2ACE7CD0-E1F1-D7F3-F2ED-427E8F7F9794}"/>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EC8111CC-1BAC-3C82-7540-EBF4C794CDC2}"/>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284C2B5B-EED1-DD58-2BCD-6A511CFB859F}"/>
              </a:ext>
            </a:extLst>
          </p:cNvPr>
          <p:cNvSpPr txBox="1">
            <a:spLocks noGrp="1"/>
          </p:cNvSpPr>
          <p:nvPr>
            <p:ph type="sldNum" idx="4294967295"/>
          </p:nvPr>
        </p:nvSpPr>
        <p:spPr>
          <a:xfrm>
            <a:off x="11539242" y="6291769"/>
            <a:ext cx="348102"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15</a:t>
            </a:fld>
            <a:endParaRPr dirty="0"/>
          </a:p>
        </p:txBody>
      </p:sp>
      <p:cxnSp>
        <p:nvCxnSpPr>
          <p:cNvPr id="124" name="Google Shape;124;g34fc7864250_0_128">
            <a:extLst>
              <a:ext uri="{FF2B5EF4-FFF2-40B4-BE49-F238E27FC236}">
                <a16:creationId xmlns:a16="http://schemas.microsoft.com/office/drawing/2014/main" id="{303B3F44-59A0-FC25-551C-ED007C59BF0C}"/>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0DEAB4A9-2C68-4A69-4B9D-85B8DE623F2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87059A5D-EE9B-34AF-2E59-CFFB5B825EE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47BDAE5E-8258-2CDC-5968-F2005AAEDC83}"/>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9D42C7D8-D3B7-9DE9-9F1B-4848BC292E2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A08842AE-D022-8A3C-FD80-88884DD78D2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CA8EA21E-14C6-62B9-50CC-B074231DED2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7" name="TextBox 6">
            <a:extLst>
              <a:ext uri="{FF2B5EF4-FFF2-40B4-BE49-F238E27FC236}">
                <a16:creationId xmlns:a16="http://schemas.microsoft.com/office/drawing/2014/main" id="{57A721CB-DBC3-CD1F-1545-AD05D00EDB36}"/>
              </a:ext>
            </a:extLst>
          </p:cNvPr>
          <p:cNvSpPr txBox="1"/>
          <p:nvPr/>
        </p:nvSpPr>
        <p:spPr>
          <a:xfrm>
            <a:off x="304800" y="1548580"/>
            <a:ext cx="8860118"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Updated master plan that includes the new addendum of our collaboration with NIKHEF, INFN and IFAE:</a:t>
            </a:r>
          </a:p>
        </p:txBody>
      </p:sp>
      <p:graphicFrame>
        <p:nvGraphicFramePr>
          <p:cNvPr id="3" name="Table 2">
            <a:extLst>
              <a:ext uri="{FF2B5EF4-FFF2-40B4-BE49-F238E27FC236}">
                <a16:creationId xmlns:a16="http://schemas.microsoft.com/office/drawing/2014/main" id="{6DA0C0B0-2BAE-72D7-B2C7-A254782AC707}"/>
              </a:ext>
            </a:extLst>
          </p:cNvPr>
          <p:cNvGraphicFramePr>
            <a:graphicFrameLocks noGrp="1"/>
          </p:cNvGraphicFramePr>
          <p:nvPr>
            <p:extLst>
              <p:ext uri="{D42A27DB-BD31-4B8C-83A1-F6EECF244321}">
                <p14:modId xmlns:p14="http://schemas.microsoft.com/office/powerpoint/2010/main" val="3640182047"/>
              </p:ext>
            </p:extLst>
          </p:nvPr>
        </p:nvGraphicFramePr>
        <p:xfrm>
          <a:off x="841352" y="1933246"/>
          <a:ext cx="10515595" cy="2089876"/>
        </p:xfrm>
        <a:graphic>
          <a:graphicData uri="http://schemas.openxmlformats.org/drawingml/2006/table">
            <a:tbl>
              <a:tblPr/>
              <a:tblGrid>
                <a:gridCol w="3253027">
                  <a:extLst>
                    <a:ext uri="{9D8B030D-6E8A-4147-A177-3AD203B41FA5}">
                      <a16:colId xmlns:a16="http://schemas.microsoft.com/office/drawing/2014/main" val="2801796578"/>
                    </a:ext>
                  </a:extLst>
                </a:gridCol>
                <a:gridCol w="605214">
                  <a:extLst>
                    <a:ext uri="{9D8B030D-6E8A-4147-A177-3AD203B41FA5}">
                      <a16:colId xmlns:a16="http://schemas.microsoft.com/office/drawing/2014/main" val="1827858812"/>
                    </a:ext>
                  </a:extLst>
                </a:gridCol>
                <a:gridCol w="605214">
                  <a:extLst>
                    <a:ext uri="{9D8B030D-6E8A-4147-A177-3AD203B41FA5}">
                      <a16:colId xmlns:a16="http://schemas.microsoft.com/office/drawing/2014/main" val="32209132"/>
                    </a:ext>
                  </a:extLst>
                </a:gridCol>
                <a:gridCol w="605214">
                  <a:extLst>
                    <a:ext uri="{9D8B030D-6E8A-4147-A177-3AD203B41FA5}">
                      <a16:colId xmlns:a16="http://schemas.microsoft.com/office/drawing/2014/main" val="2508830478"/>
                    </a:ext>
                  </a:extLst>
                </a:gridCol>
                <a:gridCol w="605214">
                  <a:extLst>
                    <a:ext uri="{9D8B030D-6E8A-4147-A177-3AD203B41FA5}">
                      <a16:colId xmlns:a16="http://schemas.microsoft.com/office/drawing/2014/main" val="1295197458"/>
                    </a:ext>
                  </a:extLst>
                </a:gridCol>
                <a:gridCol w="605214">
                  <a:extLst>
                    <a:ext uri="{9D8B030D-6E8A-4147-A177-3AD203B41FA5}">
                      <a16:colId xmlns:a16="http://schemas.microsoft.com/office/drawing/2014/main" val="10283637"/>
                    </a:ext>
                  </a:extLst>
                </a:gridCol>
                <a:gridCol w="605214">
                  <a:extLst>
                    <a:ext uri="{9D8B030D-6E8A-4147-A177-3AD203B41FA5}">
                      <a16:colId xmlns:a16="http://schemas.microsoft.com/office/drawing/2014/main" val="2955781824"/>
                    </a:ext>
                  </a:extLst>
                </a:gridCol>
                <a:gridCol w="605214">
                  <a:extLst>
                    <a:ext uri="{9D8B030D-6E8A-4147-A177-3AD203B41FA5}">
                      <a16:colId xmlns:a16="http://schemas.microsoft.com/office/drawing/2014/main" val="1228636013"/>
                    </a:ext>
                  </a:extLst>
                </a:gridCol>
                <a:gridCol w="605214">
                  <a:extLst>
                    <a:ext uri="{9D8B030D-6E8A-4147-A177-3AD203B41FA5}">
                      <a16:colId xmlns:a16="http://schemas.microsoft.com/office/drawing/2014/main" val="2699131471"/>
                    </a:ext>
                  </a:extLst>
                </a:gridCol>
                <a:gridCol w="605214">
                  <a:extLst>
                    <a:ext uri="{9D8B030D-6E8A-4147-A177-3AD203B41FA5}">
                      <a16:colId xmlns:a16="http://schemas.microsoft.com/office/drawing/2014/main" val="1411579227"/>
                    </a:ext>
                  </a:extLst>
                </a:gridCol>
                <a:gridCol w="605214">
                  <a:extLst>
                    <a:ext uri="{9D8B030D-6E8A-4147-A177-3AD203B41FA5}">
                      <a16:colId xmlns:a16="http://schemas.microsoft.com/office/drawing/2014/main" val="830641564"/>
                    </a:ext>
                  </a:extLst>
                </a:gridCol>
                <a:gridCol w="605214">
                  <a:extLst>
                    <a:ext uri="{9D8B030D-6E8A-4147-A177-3AD203B41FA5}">
                      <a16:colId xmlns:a16="http://schemas.microsoft.com/office/drawing/2014/main" val="513000465"/>
                    </a:ext>
                  </a:extLst>
                </a:gridCol>
                <a:gridCol w="605214">
                  <a:extLst>
                    <a:ext uri="{9D8B030D-6E8A-4147-A177-3AD203B41FA5}">
                      <a16:colId xmlns:a16="http://schemas.microsoft.com/office/drawing/2014/main" val="321494880"/>
                    </a:ext>
                  </a:extLst>
                </a:gridCol>
              </a:tblGrid>
              <a:tr h="189129">
                <a:tc rowSpan="2">
                  <a:txBody>
                    <a:bodyPr/>
                    <a:lstStyle/>
                    <a:p>
                      <a:pPr algn="ctr"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4">
                  <a:txBody>
                    <a:bodyPr/>
                    <a:lstStyle/>
                    <a:p>
                      <a:pPr algn="ctr" fontAlgn="b"/>
                      <a:r>
                        <a:rPr lang="en-GB" sz="1100" b="1" i="0" u="none" strike="noStrike">
                          <a:solidFill>
                            <a:srgbClr val="000000"/>
                          </a:solidFill>
                          <a:effectLst/>
                          <a:latin typeface="Aptos Narrow" panose="020B0004020202020204" pitchFamily="34" charset="0"/>
                        </a:rPr>
                        <a:t>2025</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2026</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2027</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46116176"/>
                  </a:ext>
                </a:extLst>
              </a:tr>
              <a:tr h="189129">
                <a:tc vMerge="1">
                  <a:txBody>
                    <a:bodyPr/>
                    <a:lstStyle/>
                    <a:p>
                      <a:endParaRPr lang="en-GB"/>
                    </a:p>
                  </a:txBody>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5257331"/>
                  </a:ext>
                </a:extLst>
              </a:tr>
              <a:tr h="189129">
                <a:tc>
                  <a:txBody>
                    <a:bodyPr/>
                    <a:lstStyle/>
                    <a:p>
                      <a:pPr algn="l" fontAlgn="b"/>
                      <a:r>
                        <a:rPr lang="en-GB" sz="1100" b="0" i="0" u="none" strike="noStrike">
                          <a:solidFill>
                            <a:srgbClr val="000000"/>
                          </a:solidFill>
                          <a:effectLst/>
                          <a:latin typeface="Aptos Narrow" panose="020B0004020202020204" pitchFamily="34" charset="0"/>
                        </a:rPr>
                        <a:t>Manufacturing and installation of pilot sector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5E6A2"/>
                      </a:bgClr>
                    </a:patt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15773201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1)</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634130866"/>
                  </a:ext>
                </a:extLst>
              </a:tr>
              <a:tr h="189129">
                <a:tc>
                  <a:txBody>
                    <a:bodyPr/>
                    <a:lstStyle/>
                    <a:p>
                      <a:pPr algn="l" fontAlgn="b"/>
                      <a:r>
                        <a:rPr lang="en-GB" sz="1100" b="0" i="0" u="none" strike="noStrike">
                          <a:solidFill>
                            <a:srgbClr val="000000"/>
                          </a:solidFill>
                          <a:effectLst/>
                          <a:latin typeface="Aptos Narrow" panose="020B0004020202020204" pitchFamily="34" charset="0"/>
                        </a:rPr>
                        <a:t>Extended-TDR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wdUpDiag">
                      <a:fgClr>
                        <a:srgbClr val="FFC000"/>
                      </a:fgClr>
                      <a:bgClr>
                        <a:schemeClr val="bg1"/>
                      </a:bgClr>
                    </a:patt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015921373"/>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34888813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822009735"/>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2581331592"/>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211103744"/>
                  </a:ext>
                </a:extLst>
              </a:tr>
              <a:tr h="189129">
                <a:tc>
                  <a:txBody>
                    <a:bodyPr/>
                    <a:lstStyle/>
                    <a:p>
                      <a:pPr algn="l" fontAlgn="b"/>
                      <a:r>
                        <a:rPr lang="fr-FR" sz="1100" b="0" i="0" u="none" strike="noStrike">
                          <a:solidFill>
                            <a:srgbClr val="000000"/>
                          </a:solidFill>
                          <a:effectLst/>
                          <a:latin typeface="Aptos Narrow" panose="020B0004020202020204" pitchFamily="34" charset="0"/>
                        </a:rPr>
                        <a:t>Technical documents for ET-beampipe market survey</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677440683"/>
                  </a:ext>
                </a:extLst>
              </a:tr>
              <a:tr h="198586">
                <a:tc>
                  <a:txBody>
                    <a:bodyPr/>
                    <a:lstStyle/>
                    <a:p>
                      <a:pPr algn="l" fontAlgn="b"/>
                      <a:r>
                        <a:rPr lang="en-GB" sz="1100" b="0" i="0" u="none" strike="noStrike" dirty="0">
                          <a:solidFill>
                            <a:srgbClr val="000000"/>
                          </a:solidFill>
                          <a:effectLst/>
                          <a:latin typeface="Aptos Narrow" panose="020B0004020202020204" pitchFamily="34" charset="0"/>
                        </a:rPr>
                        <a:t>Final 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052155882"/>
                  </a:ext>
                </a:extLst>
              </a:tr>
            </a:tbl>
          </a:graphicData>
        </a:graphic>
      </p:graphicFrame>
      <p:pic>
        <p:nvPicPr>
          <p:cNvPr id="4" name="Picture 3">
            <a:extLst>
              <a:ext uri="{FF2B5EF4-FFF2-40B4-BE49-F238E27FC236}">
                <a16:creationId xmlns:a16="http://schemas.microsoft.com/office/drawing/2014/main" id="{CF4AA475-046B-4D85-5D03-2C81FCA94D55}"/>
              </a:ext>
            </a:extLst>
          </p:cNvPr>
          <p:cNvPicPr>
            <a:picLocks noChangeAspect="1"/>
          </p:cNvPicPr>
          <p:nvPr/>
        </p:nvPicPr>
        <p:blipFill rotWithShape="1">
          <a:blip r:embed="rId4"/>
          <a:srcRect l="1" r="-306"/>
          <a:stretch/>
        </p:blipFill>
        <p:spPr>
          <a:xfrm>
            <a:off x="808984" y="4515351"/>
            <a:ext cx="6218466" cy="1557323"/>
          </a:xfrm>
          <a:prstGeom prst="rect">
            <a:avLst/>
          </a:prstGeom>
        </p:spPr>
      </p:pic>
      <p:sp>
        <p:nvSpPr>
          <p:cNvPr id="5" name="Rectangle: Rounded Corners 4">
            <a:extLst>
              <a:ext uri="{FF2B5EF4-FFF2-40B4-BE49-F238E27FC236}">
                <a16:creationId xmlns:a16="http://schemas.microsoft.com/office/drawing/2014/main" id="{6D7BE14A-1529-4253-2AF6-BC2DF0B02B64}"/>
              </a:ext>
            </a:extLst>
          </p:cNvPr>
          <p:cNvSpPr/>
          <p:nvPr/>
        </p:nvSpPr>
        <p:spPr>
          <a:xfrm>
            <a:off x="5310890" y="4482996"/>
            <a:ext cx="235862" cy="1544967"/>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EDAED7A0-627C-E618-2915-F1AECC8D5F93}"/>
              </a:ext>
            </a:extLst>
          </p:cNvPr>
          <p:cNvSpPr txBox="1"/>
          <p:nvPr/>
        </p:nvSpPr>
        <p:spPr>
          <a:xfrm>
            <a:off x="304799" y="4178450"/>
            <a:ext cx="1992853"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Previous master plan:</a:t>
            </a:r>
          </a:p>
        </p:txBody>
      </p:sp>
      <p:sp>
        <p:nvSpPr>
          <p:cNvPr id="8" name="Rectangle: Rounded Corners 7">
            <a:extLst>
              <a:ext uri="{FF2B5EF4-FFF2-40B4-BE49-F238E27FC236}">
                <a16:creationId xmlns:a16="http://schemas.microsoft.com/office/drawing/2014/main" id="{11FFAD43-C462-D6B9-AD91-C7E436B44E48}"/>
              </a:ext>
            </a:extLst>
          </p:cNvPr>
          <p:cNvSpPr/>
          <p:nvPr/>
        </p:nvSpPr>
        <p:spPr>
          <a:xfrm>
            <a:off x="4676689" y="1879994"/>
            <a:ext cx="607410" cy="2206484"/>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0" name="TextBox 9">
            <a:extLst>
              <a:ext uri="{FF2B5EF4-FFF2-40B4-BE49-F238E27FC236}">
                <a16:creationId xmlns:a16="http://schemas.microsoft.com/office/drawing/2014/main" id="{6A0AD021-D3F4-A7E7-9337-627921302C29}"/>
              </a:ext>
            </a:extLst>
          </p:cNvPr>
          <p:cNvSpPr txBox="1"/>
          <p:nvPr/>
        </p:nvSpPr>
        <p:spPr>
          <a:xfrm>
            <a:off x="7186193" y="4162940"/>
            <a:ext cx="4457816" cy="2031325"/>
          </a:xfrm>
          <a:prstGeom prst="rect">
            <a:avLst/>
          </a:prstGeom>
          <a:noFill/>
        </p:spPr>
        <p:txBody>
          <a:bodyPr wrap="square" rtlCol="0">
            <a:spAutoFit/>
          </a:bodyPr>
          <a:lstStyle/>
          <a:p>
            <a:pPr>
              <a:buNone/>
            </a:pPr>
            <a:r>
              <a:rPr lang="en-GB" dirty="0"/>
              <a:t>We are experiencing a </a:t>
            </a:r>
            <a:r>
              <a:rPr lang="en-GB" b="1" dirty="0">
                <a:solidFill>
                  <a:srgbClr val="C00000"/>
                </a:solidFill>
              </a:rPr>
              <a:t>six-month delay </a:t>
            </a:r>
            <a:r>
              <a:rPr lang="en-GB" dirty="0"/>
              <a:t>compared to the previous master plan.</a:t>
            </a:r>
          </a:p>
          <a:p>
            <a:pPr>
              <a:buNone/>
            </a:pPr>
            <a:endParaRPr lang="en-GB" dirty="0"/>
          </a:p>
          <a:p>
            <a:pPr>
              <a:buNone/>
            </a:pPr>
            <a:r>
              <a:rPr lang="en-GB" dirty="0"/>
              <a:t>The first measurements with the pilot sector were initially planned for Q1 2025 but are now expected to begin in August.</a:t>
            </a:r>
          </a:p>
          <a:p>
            <a:pPr>
              <a:buNone/>
            </a:pPr>
            <a:endParaRPr lang="en-GB" dirty="0"/>
          </a:p>
          <a:p>
            <a:r>
              <a:rPr lang="en-GB" dirty="0"/>
              <a:t>Despite this delay, we aim to deliver the Extended TDR by the end of Q1 2026.</a:t>
            </a:r>
          </a:p>
        </p:txBody>
      </p:sp>
    </p:spTree>
    <p:extLst>
      <p:ext uri="{BB962C8B-B14F-4D97-AF65-F5344CB8AC3E}">
        <p14:creationId xmlns:p14="http://schemas.microsoft.com/office/powerpoint/2010/main" val="2074506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7"/>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54" name="Google Shape;154;p7"/>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16</a:t>
            </a:fld>
            <a:endParaRPr/>
          </a:p>
        </p:txBody>
      </p:sp>
      <p:cxnSp>
        <p:nvCxnSpPr>
          <p:cNvPr id="155" name="Google Shape;155;p7"/>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6" name="Google Shape;156;p7"/>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7" name="Google Shape;157;p7"/>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58" name="Google Shape;158;p7"/>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59" name="Google Shape;159;p7"/>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60" name="Google Shape;160;p7"/>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61" name="Google Shape;161;p7"/>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a:solidFill>
                  <a:schemeClr val="dk1"/>
                </a:solidFill>
              </a:rPr>
              <a:t>WP X: Outlook and perspectives</a:t>
            </a:r>
            <a:endParaRPr>
              <a:solidFill>
                <a:schemeClr val="dk1"/>
              </a:solidFill>
            </a:endParaRPr>
          </a:p>
        </p:txBody>
      </p:sp>
      <p:sp>
        <p:nvSpPr>
          <p:cNvPr id="162" name="Google Shape;162;p7"/>
          <p:cNvSpPr txBox="1"/>
          <p:nvPr/>
        </p:nvSpPr>
        <p:spPr>
          <a:xfrm>
            <a:off x="434250" y="2184015"/>
            <a:ext cx="11329800" cy="317005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We have entered a new phase in our involvement with the ET project. Moving from the conceptual design stage, we are now in the </a:t>
            </a:r>
            <a:r>
              <a:rPr lang="en-GB" sz="2000" b="1" i="0" u="none" strike="noStrike" cap="none" dirty="0">
                <a:solidFill>
                  <a:srgbClr val="00B050"/>
                </a:solidFill>
                <a:latin typeface="Calibri"/>
                <a:ea typeface="Calibri"/>
                <a:cs typeface="Calibri"/>
                <a:sym typeface="Calibri"/>
              </a:rPr>
              <a:t>fabrication and installation phase</a:t>
            </a:r>
            <a:r>
              <a:rPr lang="en-GB" sz="20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This execution phase is encountering </a:t>
            </a:r>
            <a:r>
              <a:rPr lang="en-GB" sz="2000" b="1" i="0" u="none" strike="noStrike" cap="none" dirty="0">
                <a:solidFill>
                  <a:srgbClr val="00B050"/>
                </a:solidFill>
                <a:latin typeface="Calibri"/>
                <a:ea typeface="Calibri"/>
                <a:cs typeface="Calibri"/>
                <a:sym typeface="Calibri"/>
              </a:rPr>
              <a:t>typical challenges </a:t>
            </a:r>
            <a:r>
              <a:rPr lang="en-GB" sz="2000" b="0" i="0" u="none" strike="noStrike" cap="none" dirty="0">
                <a:solidFill>
                  <a:schemeClr val="dk1"/>
                </a:solidFill>
                <a:latin typeface="Calibri"/>
                <a:ea typeface="Calibri"/>
                <a:cs typeface="Calibri"/>
                <a:sym typeface="Calibri"/>
              </a:rPr>
              <a:t>related to purchasing, personnel availability, and technical issues.</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These challenges provide us with </a:t>
            </a:r>
            <a:r>
              <a:rPr lang="en-GB" sz="2000" b="1" i="0" u="none" strike="noStrike" cap="none" dirty="0">
                <a:solidFill>
                  <a:srgbClr val="00B050"/>
                </a:solidFill>
                <a:latin typeface="Calibri"/>
                <a:ea typeface="Calibri"/>
                <a:cs typeface="Calibri"/>
                <a:sym typeface="Calibri"/>
              </a:rPr>
              <a:t>opportunities to optimize</a:t>
            </a:r>
            <a:r>
              <a:rPr lang="en-GB" sz="2000" b="0" i="0" u="none" strike="noStrike" cap="none" dirty="0">
                <a:solidFill>
                  <a:schemeClr val="dk1"/>
                </a:solidFill>
                <a:latin typeface="Calibri"/>
                <a:ea typeface="Calibri"/>
                <a:cs typeface="Calibri"/>
                <a:sym typeface="Calibri"/>
              </a:rPr>
              <a:t> the design and tolerances, refine installation procedures, and continue with parallel studies (e.g., corrosion, supports, and assembly).</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As a result, the </a:t>
            </a:r>
            <a:r>
              <a:rPr lang="en-GB" sz="2000" b="1" i="0" u="none" strike="noStrike" cap="none" dirty="0">
                <a:solidFill>
                  <a:srgbClr val="C00000"/>
                </a:solidFill>
                <a:latin typeface="Calibri"/>
                <a:ea typeface="Calibri"/>
                <a:cs typeface="Calibri"/>
                <a:sym typeface="Calibri"/>
              </a:rPr>
              <a:t>advanced TDR may be delivered a quarter later </a:t>
            </a:r>
            <a:r>
              <a:rPr lang="en-GB" sz="2000" b="0" i="0" u="none" strike="noStrike" cap="none" dirty="0">
                <a:solidFill>
                  <a:schemeClr val="dk1"/>
                </a:solidFill>
                <a:latin typeface="Calibri"/>
                <a:ea typeface="Calibri"/>
                <a:cs typeface="Calibri"/>
                <a:sym typeface="Calibri"/>
              </a:rPr>
              <a:t>than originally planned.</a:t>
            </a:r>
            <a:endParaRPr lang="en-US" sz="2000" dirty="0">
              <a:solidFill>
                <a:schemeClr val="dk1"/>
              </a:solidFill>
              <a:latin typeface="Calibri"/>
              <a:ea typeface="Calibri"/>
              <a:cs typeface="Calibri"/>
              <a:sym typeface="Calibri"/>
            </a:endParaRPr>
          </a:p>
        </p:txBody>
      </p:sp>
      <p:sp>
        <p:nvSpPr>
          <p:cNvPr id="163" name="Google Shape;163;p7"/>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fc8e975fa_0_0"/>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70"/>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9" name="Google Shape;169;g34fc8e975fa_0_0"/>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a:solidFill>
                  <a:schemeClr val="lt1"/>
                </a:solidFill>
              </a:rPr>
              <a:t>ET-PP </a:t>
            </a:r>
            <a:r>
              <a:rPr lang="en-US" sz="3400" b="1">
                <a:solidFill>
                  <a:srgbClr val="FFFF00"/>
                </a:solidFill>
              </a:rPr>
              <a:t>(WPX)</a:t>
            </a:r>
            <a:br>
              <a:rPr lang="en-US" sz="3400" b="1">
                <a:solidFill>
                  <a:schemeClr val="lt1"/>
                </a:solidFill>
              </a:rPr>
            </a:br>
            <a:r>
              <a:rPr lang="en-US" sz="3400" b="1">
                <a:solidFill>
                  <a:schemeClr val="lt1"/>
                </a:solidFill>
              </a:rPr>
              <a:t>2</a:t>
            </a:r>
            <a:r>
              <a:rPr lang="en-US" sz="3400" b="1" baseline="30000">
                <a:solidFill>
                  <a:schemeClr val="lt1"/>
                </a:solidFill>
              </a:rPr>
              <a:t>nd</a:t>
            </a:r>
            <a:r>
              <a:rPr lang="en-US" sz="3400" b="1">
                <a:solidFill>
                  <a:schemeClr val="lt1"/>
                </a:solidFill>
              </a:rPr>
              <a:t> review meeting (RP2)</a:t>
            </a:r>
            <a:endParaRPr sz="3400" b="1">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a:solidFill>
                <a:schemeClr val="lt1"/>
              </a:solidFill>
            </a:endParaRPr>
          </a:p>
        </p:txBody>
      </p:sp>
      <p:sp>
        <p:nvSpPr>
          <p:cNvPr id="170" name="Google Shape;170;g34fc8e975fa_0_0"/>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171" name="Google Shape;171;g34fc8e975fa_0_0"/>
          <p:cNvSpPr/>
          <p:nvPr/>
        </p:nvSpPr>
        <p:spPr>
          <a:xfrm flipH="1">
            <a:off x="-11" y="0"/>
            <a:ext cx="6172794" cy="6858000"/>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72" name="Google Shape;172;g34fc8e975fa_0_0"/>
          <p:cNvSpPr/>
          <p:nvPr/>
        </p:nvSpPr>
        <p:spPr>
          <a:xfrm>
            <a:off x="0" y="0"/>
            <a:ext cx="6024132" cy="6858000"/>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73" name="Google Shape;173;g34fc8e975fa_0_0" descr="Imagen 13"/>
          <p:cNvPicPr preferRelativeResize="0"/>
          <p:nvPr/>
        </p:nvPicPr>
        <p:blipFill rotWithShape="1">
          <a:blip r:embed="rId3">
            <a:alphaModFix/>
          </a:blip>
          <a:srcRect l="15991" r="16106"/>
          <a:stretch/>
        </p:blipFill>
        <p:spPr>
          <a:xfrm>
            <a:off x="419381" y="770070"/>
            <a:ext cx="4047844" cy="3949649"/>
          </a:xfrm>
          <a:prstGeom prst="rect">
            <a:avLst/>
          </a:prstGeom>
          <a:noFill/>
          <a:ln>
            <a:noFill/>
          </a:ln>
        </p:spPr>
      </p:pic>
      <p:sp>
        <p:nvSpPr>
          <p:cNvPr id="174" name="Google Shape;174;g34fc8e975fa_0_0"/>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175" name="Google Shape;175;g34fc8e975fa_0_0"/>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176" name="Google Shape;176;g34fc8e975fa_0_0"/>
          <p:cNvPicPr preferRelativeResize="0"/>
          <p:nvPr/>
        </p:nvPicPr>
        <p:blipFill rotWithShape="1">
          <a:blip r:embed="rId4">
            <a:alphaModFix/>
          </a:blip>
          <a:srcRect/>
          <a:stretch/>
        </p:blipFill>
        <p:spPr>
          <a:xfrm>
            <a:off x="9170018" y="505167"/>
            <a:ext cx="2552924" cy="26103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latin typeface="Calibri"/>
                <a:ea typeface="Calibri"/>
                <a:cs typeface="Calibri"/>
                <a:sym typeface="Calibri"/>
              </a:rPr>
              <a:t>WP 6.2: Introduction and objectives (1)</a:t>
            </a:r>
            <a:endParaRPr dirty="0"/>
          </a:p>
        </p:txBody>
      </p:sp>
      <p:sp>
        <p:nvSpPr>
          <p:cNvPr id="77" name="Google Shape;77;p2"/>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2</a:t>
            </a:fld>
            <a:endParaRPr/>
          </a:p>
        </p:txBody>
      </p:sp>
      <p:cxnSp>
        <p:nvCxnSpPr>
          <p:cNvPr id="78" name="Google Shape;78;p2"/>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2" name="CuadroTexto 8">
            <a:extLst>
              <a:ext uri="{FF2B5EF4-FFF2-40B4-BE49-F238E27FC236}">
                <a16:creationId xmlns:a16="http://schemas.microsoft.com/office/drawing/2014/main" id="{3590283E-E47B-95F3-1DC8-984219F9E564}"/>
              </a:ext>
            </a:extLst>
          </p:cNvPr>
          <p:cNvSpPr txBox="1"/>
          <p:nvPr/>
        </p:nvSpPr>
        <p:spPr>
          <a:xfrm>
            <a:off x="451768" y="1587404"/>
            <a:ext cx="11241176" cy="4647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r>
              <a:rPr lang="en-GB" sz="1800" b="0" i="0" u="none" strike="noStrike" dirty="0">
                <a:solidFill>
                  <a:srgbClr val="000000"/>
                </a:solidFill>
                <a:effectLst/>
                <a:latin typeface="Calibri" panose="020F0502020204030204" pitchFamily="34" charset="0"/>
              </a:rPr>
              <a:t>The ET vacuum pipes are metallic tubes through which laser beams propagate in an ultrahigh vacuum (UHV) between the input and end mirrors of the interferometers.</a:t>
            </a:r>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dirty="0">
                <a:solidFill>
                  <a:srgbClr val="00B050"/>
                </a:solidFill>
                <a:latin typeface="Calibri" panose="020F0502020204030204" pitchFamily="34" charset="0"/>
                <a:ea typeface="Calibri" panose="020F0502020204030204" pitchFamily="34" charset="0"/>
                <a:cs typeface="Calibri" panose="020F0502020204030204" pitchFamily="34" charset="0"/>
              </a:rPr>
              <a:t>The objective of WP6.2 (ET-beampipe) </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is to:</a:t>
            </a:r>
          </a:p>
          <a:p>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Design and test technical solutions that meet the ET requirements in a cost-effective manner.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Manufacture, assemble, and test a pilot sector.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Produce the technical design report, including cost estimates.</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The team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includes CERN staff members contributing the equivalent of 2 FTEs, along with two CERN graduates. An engineer from the University of Antwerp joined the team in 2024. We are contractually linked to INFN, </a:t>
            </a:r>
            <a:r>
              <a:rPr lang="en-GB" b="0" i="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Nikhef</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and IFAE, and maintain open collaboration with LAPP-CNRS (Annecy, FR) and parallel initiatives such as MacBeth (NL) and BeamPipes4ET (DE, BE, NL).</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We report to the Engineering Department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of the ET Organisation (</a:t>
            </a:r>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ETO</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The WP6.2 is led by Ana Teresa Perez Fontenla and Paolo Chiggiato.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a:extLst>
            <a:ext uri="{FF2B5EF4-FFF2-40B4-BE49-F238E27FC236}">
              <a16:creationId xmlns:a16="http://schemas.microsoft.com/office/drawing/2014/main" id="{D6FF21E7-EE2A-14A4-53BF-A44FB0345DA7}"/>
            </a:ext>
          </a:extLst>
        </p:cNvPr>
        <p:cNvGrpSpPr/>
        <p:nvPr/>
      </p:nvGrpSpPr>
      <p:grpSpPr>
        <a:xfrm>
          <a:off x="0" y="0"/>
          <a:ext cx="0" cy="0"/>
          <a:chOff x="0" y="0"/>
          <a:chExt cx="0" cy="0"/>
        </a:xfrm>
      </p:grpSpPr>
      <p:sp>
        <p:nvSpPr>
          <p:cNvPr id="74" name="Google Shape;74;p2">
            <a:extLst>
              <a:ext uri="{FF2B5EF4-FFF2-40B4-BE49-F238E27FC236}">
                <a16:creationId xmlns:a16="http://schemas.microsoft.com/office/drawing/2014/main" id="{2D5A28B8-FAFA-7CF5-AE43-3E492DEC0DD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a:extLst>
              <a:ext uri="{FF2B5EF4-FFF2-40B4-BE49-F238E27FC236}">
                <a16:creationId xmlns:a16="http://schemas.microsoft.com/office/drawing/2014/main" id="{9D032546-C396-1E25-8BCC-FC4CE436C033}"/>
              </a:ext>
            </a:extLst>
          </p:cNvPr>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sym typeface="Calibri"/>
              </a:rPr>
              <a:t>WP 6.2: Introduction and objectives (2)</a:t>
            </a:r>
            <a:endParaRPr dirty="0"/>
          </a:p>
        </p:txBody>
      </p:sp>
      <p:sp>
        <p:nvSpPr>
          <p:cNvPr id="77" name="Google Shape;77;p2">
            <a:extLst>
              <a:ext uri="{FF2B5EF4-FFF2-40B4-BE49-F238E27FC236}">
                <a16:creationId xmlns:a16="http://schemas.microsoft.com/office/drawing/2014/main" id="{C597E3CF-8E54-D280-8C98-C25C334A8607}"/>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3</a:t>
            </a:fld>
            <a:endParaRPr/>
          </a:p>
        </p:txBody>
      </p:sp>
      <p:cxnSp>
        <p:nvCxnSpPr>
          <p:cNvPr id="78" name="Google Shape;78;p2">
            <a:extLst>
              <a:ext uri="{FF2B5EF4-FFF2-40B4-BE49-F238E27FC236}">
                <a16:creationId xmlns:a16="http://schemas.microsoft.com/office/drawing/2014/main" id="{3DD6D1BD-86E6-36F3-D6FC-EFEDC6402CE7}"/>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a:extLst>
              <a:ext uri="{FF2B5EF4-FFF2-40B4-BE49-F238E27FC236}">
                <a16:creationId xmlns:a16="http://schemas.microsoft.com/office/drawing/2014/main" id="{94F405E7-3145-8AB8-3DD1-7181C4EDDE89}"/>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a:extLst>
              <a:ext uri="{FF2B5EF4-FFF2-40B4-BE49-F238E27FC236}">
                <a16:creationId xmlns:a16="http://schemas.microsoft.com/office/drawing/2014/main" id="{D9961679-9FDD-9EEE-ACF6-722F14C2298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a:extLst>
              <a:ext uri="{FF2B5EF4-FFF2-40B4-BE49-F238E27FC236}">
                <a16:creationId xmlns:a16="http://schemas.microsoft.com/office/drawing/2014/main" id="{405EA2E9-A5B6-A249-E212-8FBA534D13A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a:extLst>
              <a:ext uri="{FF2B5EF4-FFF2-40B4-BE49-F238E27FC236}">
                <a16:creationId xmlns:a16="http://schemas.microsoft.com/office/drawing/2014/main" id="{36BBD470-5DC3-72D9-06DB-C9DE0AFA9BD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a:extLst>
              <a:ext uri="{FF2B5EF4-FFF2-40B4-BE49-F238E27FC236}">
                <a16:creationId xmlns:a16="http://schemas.microsoft.com/office/drawing/2014/main" id="{72D850F7-32BE-CAE7-4E31-94573A68346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a:extLst>
              <a:ext uri="{FF2B5EF4-FFF2-40B4-BE49-F238E27FC236}">
                <a16:creationId xmlns:a16="http://schemas.microsoft.com/office/drawing/2014/main" id="{E73CE9AE-9FEA-A57F-0F52-950A5713A429}"/>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4" name="Rectangle 3">
            <a:extLst>
              <a:ext uri="{FF2B5EF4-FFF2-40B4-BE49-F238E27FC236}">
                <a16:creationId xmlns:a16="http://schemas.microsoft.com/office/drawing/2014/main" id="{26EB6534-0605-0269-F4A1-1FD6921B8CB6}"/>
              </a:ext>
            </a:extLst>
          </p:cNvPr>
          <p:cNvSpPr/>
          <p:nvPr/>
        </p:nvSpPr>
        <p:spPr>
          <a:xfrm>
            <a:off x="6096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2019</a:t>
            </a:r>
          </a:p>
        </p:txBody>
      </p:sp>
      <p:sp>
        <p:nvSpPr>
          <p:cNvPr id="13" name="Rectangle 12">
            <a:extLst>
              <a:ext uri="{FF2B5EF4-FFF2-40B4-BE49-F238E27FC236}">
                <a16:creationId xmlns:a16="http://schemas.microsoft.com/office/drawing/2014/main" id="{8B73C345-F95B-D8BB-97E1-B7F242A643E2}"/>
              </a:ext>
            </a:extLst>
          </p:cNvPr>
          <p:cNvSpPr/>
          <p:nvPr/>
        </p:nvSpPr>
        <p:spPr>
          <a:xfrm>
            <a:off x="17907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2020</a:t>
            </a:r>
          </a:p>
        </p:txBody>
      </p:sp>
      <p:sp>
        <p:nvSpPr>
          <p:cNvPr id="14" name="Rectangle 13">
            <a:extLst>
              <a:ext uri="{FF2B5EF4-FFF2-40B4-BE49-F238E27FC236}">
                <a16:creationId xmlns:a16="http://schemas.microsoft.com/office/drawing/2014/main" id="{918D609F-DEA7-F9D5-6E16-3D5EAB661874}"/>
              </a:ext>
            </a:extLst>
          </p:cNvPr>
          <p:cNvSpPr/>
          <p:nvPr/>
        </p:nvSpPr>
        <p:spPr>
          <a:xfrm>
            <a:off x="29718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2021</a:t>
            </a:r>
          </a:p>
        </p:txBody>
      </p:sp>
      <p:sp>
        <p:nvSpPr>
          <p:cNvPr id="15" name="Rectangle 14">
            <a:extLst>
              <a:ext uri="{FF2B5EF4-FFF2-40B4-BE49-F238E27FC236}">
                <a16:creationId xmlns:a16="http://schemas.microsoft.com/office/drawing/2014/main" id="{3EBAAAEE-2E98-1CDF-4D9F-3B7E5780440A}"/>
              </a:ext>
            </a:extLst>
          </p:cNvPr>
          <p:cNvSpPr/>
          <p:nvPr/>
        </p:nvSpPr>
        <p:spPr>
          <a:xfrm>
            <a:off x="41529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2022</a:t>
            </a:r>
          </a:p>
        </p:txBody>
      </p:sp>
      <p:sp>
        <p:nvSpPr>
          <p:cNvPr id="16" name="Rectangle 15">
            <a:extLst>
              <a:ext uri="{FF2B5EF4-FFF2-40B4-BE49-F238E27FC236}">
                <a16:creationId xmlns:a16="http://schemas.microsoft.com/office/drawing/2014/main" id="{3B439181-9075-92C3-BA13-73ACB60FB328}"/>
              </a:ext>
            </a:extLst>
          </p:cNvPr>
          <p:cNvSpPr/>
          <p:nvPr/>
        </p:nvSpPr>
        <p:spPr>
          <a:xfrm>
            <a:off x="5334694"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2023</a:t>
            </a:r>
          </a:p>
        </p:txBody>
      </p:sp>
      <p:sp>
        <p:nvSpPr>
          <p:cNvPr id="17" name="Rectangle 16">
            <a:extLst>
              <a:ext uri="{FF2B5EF4-FFF2-40B4-BE49-F238E27FC236}">
                <a16:creationId xmlns:a16="http://schemas.microsoft.com/office/drawing/2014/main" id="{4F5DA29A-538E-5DE0-9993-4DE870E11ABB}"/>
              </a:ext>
            </a:extLst>
          </p:cNvPr>
          <p:cNvSpPr/>
          <p:nvPr/>
        </p:nvSpPr>
        <p:spPr>
          <a:xfrm>
            <a:off x="65151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2024</a:t>
            </a:r>
          </a:p>
        </p:txBody>
      </p:sp>
      <p:sp>
        <p:nvSpPr>
          <p:cNvPr id="18" name="Rectangle 17">
            <a:extLst>
              <a:ext uri="{FF2B5EF4-FFF2-40B4-BE49-F238E27FC236}">
                <a16:creationId xmlns:a16="http://schemas.microsoft.com/office/drawing/2014/main" id="{F5ACFE7A-0184-4121-4E76-5C3D8AB91264}"/>
              </a:ext>
            </a:extLst>
          </p:cNvPr>
          <p:cNvSpPr/>
          <p:nvPr/>
        </p:nvSpPr>
        <p:spPr>
          <a:xfrm>
            <a:off x="7696200"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2025</a:t>
            </a:r>
          </a:p>
        </p:txBody>
      </p:sp>
      <p:sp>
        <p:nvSpPr>
          <p:cNvPr id="19" name="Rectangle 18">
            <a:extLst>
              <a:ext uri="{FF2B5EF4-FFF2-40B4-BE49-F238E27FC236}">
                <a16:creationId xmlns:a16="http://schemas.microsoft.com/office/drawing/2014/main" id="{E476BC05-39CD-3BC2-6E54-DBD57FD818E6}"/>
              </a:ext>
            </a:extLst>
          </p:cNvPr>
          <p:cNvSpPr/>
          <p:nvPr/>
        </p:nvSpPr>
        <p:spPr>
          <a:xfrm>
            <a:off x="88766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2026</a:t>
            </a:r>
          </a:p>
        </p:txBody>
      </p:sp>
      <p:sp>
        <p:nvSpPr>
          <p:cNvPr id="20" name="Rectangle 19">
            <a:extLst>
              <a:ext uri="{FF2B5EF4-FFF2-40B4-BE49-F238E27FC236}">
                <a16:creationId xmlns:a16="http://schemas.microsoft.com/office/drawing/2014/main" id="{4041C7A1-BEBF-3558-317C-42F86695D5B7}"/>
              </a:ext>
            </a:extLst>
          </p:cNvPr>
          <p:cNvSpPr/>
          <p:nvPr/>
        </p:nvSpPr>
        <p:spPr>
          <a:xfrm>
            <a:off x="100577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2027</a:t>
            </a:r>
          </a:p>
        </p:txBody>
      </p:sp>
      <p:cxnSp>
        <p:nvCxnSpPr>
          <p:cNvPr id="22" name="Connector: Elbow 21">
            <a:extLst>
              <a:ext uri="{FF2B5EF4-FFF2-40B4-BE49-F238E27FC236}">
                <a16:creationId xmlns:a16="http://schemas.microsoft.com/office/drawing/2014/main" id="{9D5BAD42-CBCE-6311-5A29-DEA3369303E7}"/>
              </a:ext>
            </a:extLst>
          </p:cNvPr>
          <p:cNvCxnSpPr/>
          <p:nvPr/>
        </p:nvCxnSpPr>
        <p:spPr>
          <a:xfrm rot="5400000">
            <a:off x="400051" y="4257675"/>
            <a:ext cx="542925" cy="12382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D4D39B5-AAE9-11DF-00A5-4533ED80243C}"/>
              </a:ext>
            </a:extLst>
          </p:cNvPr>
          <p:cNvSpPr txBox="1"/>
          <p:nvPr/>
        </p:nvSpPr>
        <p:spPr>
          <a:xfrm>
            <a:off x="39120" y="4623911"/>
            <a:ext cx="1147088" cy="461665"/>
          </a:xfrm>
          <a:prstGeom prst="rect">
            <a:avLst/>
          </a:prstGeom>
          <a:solidFill>
            <a:schemeClr val="accent5">
              <a:lumMod val="20000"/>
              <a:lumOff val="80000"/>
            </a:schemeClr>
          </a:solidFill>
        </p:spPr>
        <p:txBody>
          <a:bodyPr wrap="square" rtlCol="0">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1</a:t>
            </a:r>
            <a:r>
              <a:rPr lang="en-GB" sz="1200" baseline="30000" dirty="0">
                <a:latin typeface="Calibri" panose="020F0502020204030204" pitchFamily="34" charset="0"/>
                <a:ea typeface="Calibri" panose="020F0502020204030204" pitchFamily="34" charset="0"/>
                <a:cs typeface="Calibri" panose="020F0502020204030204" pitchFamily="34" charset="0"/>
              </a:rPr>
              <a:t>st</a:t>
            </a:r>
            <a:r>
              <a:rPr lang="en-GB" sz="1200" dirty="0">
                <a:latin typeface="Calibri" panose="020F0502020204030204" pitchFamily="34" charset="0"/>
                <a:ea typeface="Calibri" panose="020F0502020204030204" pitchFamily="34" charset="0"/>
                <a:cs typeface="Calibri" panose="020F0502020204030204" pitchFamily="34" charset="0"/>
              </a:rPr>
              <a:t> workshop at</a:t>
            </a:r>
          </a:p>
          <a:p>
            <a:r>
              <a:rPr lang="en-GB" sz="1200" dirty="0">
                <a:latin typeface="Calibri" panose="020F0502020204030204" pitchFamily="34" charset="0"/>
                <a:ea typeface="Calibri" panose="020F0502020204030204" pitchFamily="34" charset="0"/>
                <a:cs typeface="Calibri" panose="020F0502020204030204" pitchFamily="34" charset="0"/>
              </a:rPr>
              <a:t>LIGO Livingston</a:t>
            </a:r>
          </a:p>
        </p:txBody>
      </p:sp>
      <p:cxnSp>
        <p:nvCxnSpPr>
          <p:cNvPr id="55" name="Connector: Elbow 54">
            <a:extLst>
              <a:ext uri="{FF2B5EF4-FFF2-40B4-BE49-F238E27FC236}">
                <a16:creationId xmlns:a16="http://schemas.microsoft.com/office/drawing/2014/main" id="{BAFF34A2-2FCE-A322-DB49-57EE1D3B6204}"/>
              </a:ext>
            </a:extLst>
          </p:cNvPr>
          <p:cNvCxnSpPr>
            <a:cxnSpLocks/>
            <a:endCxn id="58" idx="2"/>
          </p:cNvCxnSpPr>
          <p:nvPr/>
        </p:nvCxnSpPr>
        <p:spPr>
          <a:xfrm rot="16200000" flipV="1">
            <a:off x="938768" y="3348684"/>
            <a:ext cx="590137" cy="9525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TextBox 21">
            <a:extLst>
              <a:ext uri="{FF2B5EF4-FFF2-40B4-BE49-F238E27FC236}">
                <a16:creationId xmlns:a16="http://schemas.microsoft.com/office/drawing/2014/main" id="{EE3711A5-3708-881D-E235-AB3927EAEC04}"/>
              </a:ext>
            </a:extLst>
          </p:cNvPr>
          <p:cNvSpPr txBox="1"/>
          <p:nvPr/>
        </p:nvSpPr>
        <p:spPr>
          <a:xfrm>
            <a:off x="369302" y="2547245"/>
            <a:ext cx="1633812"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Framework collaboration</a:t>
            </a:r>
          </a:p>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agreement </a:t>
            </a:r>
          </a:p>
          <a:p>
            <a:pPr algn="ctr"/>
            <a:r>
              <a:rPr lang="en-GB" sz="1200" b="1" i="1" dirty="0">
                <a:solidFill>
                  <a:srgbClr val="00B050"/>
                </a:solidFill>
                <a:latin typeface="Calibri" panose="020F0502020204030204" pitchFamily="34" charset="0"/>
                <a:ea typeface="Calibri" panose="020F0502020204030204" pitchFamily="34" charset="0"/>
                <a:cs typeface="Calibri" panose="020F0502020204030204" pitchFamily="34" charset="0"/>
              </a:rPr>
              <a:t>CERN-INFN-NIKHEF</a:t>
            </a:r>
          </a:p>
        </p:txBody>
      </p:sp>
      <p:sp>
        <p:nvSpPr>
          <p:cNvPr id="59" name="TextBox 22">
            <a:extLst>
              <a:ext uri="{FF2B5EF4-FFF2-40B4-BE49-F238E27FC236}">
                <a16:creationId xmlns:a16="http://schemas.microsoft.com/office/drawing/2014/main" id="{0A4897D1-2DD3-8702-5072-F7E9D816AA3B}"/>
              </a:ext>
            </a:extLst>
          </p:cNvPr>
          <p:cNvSpPr txBox="1"/>
          <p:nvPr/>
        </p:nvSpPr>
        <p:spPr>
          <a:xfrm>
            <a:off x="3932405" y="2547245"/>
            <a:ext cx="1267877"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Addendum on</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CERN contribution to ET beampipes</a:t>
            </a:r>
          </a:p>
        </p:txBody>
      </p:sp>
      <p:cxnSp>
        <p:nvCxnSpPr>
          <p:cNvPr id="60" name="Connector: Elbow 59">
            <a:extLst>
              <a:ext uri="{FF2B5EF4-FFF2-40B4-BE49-F238E27FC236}">
                <a16:creationId xmlns:a16="http://schemas.microsoft.com/office/drawing/2014/main" id="{C174C10A-3AE9-C61B-67C1-3DA6E4B0F4AF}"/>
              </a:ext>
            </a:extLst>
          </p:cNvPr>
          <p:cNvCxnSpPr>
            <a:cxnSpLocks/>
          </p:cNvCxnSpPr>
          <p:nvPr/>
        </p:nvCxnSpPr>
        <p:spPr>
          <a:xfrm rot="16200000" flipV="1">
            <a:off x="4457457" y="3351264"/>
            <a:ext cx="553998" cy="85359"/>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1E9D2238-39A4-8D30-23AE-AA344823385E}"/>
              </a:ext>
            </a:extLst>
          </p:cNvPr>
          <p:cNvCxnSpPr>
            <a:cxnSpLocks/>
            <a:endCxn id="64" idx="0"/>
          </p:cNvCxnSpPr>
          <p:nvPr/>
        </p:nvCxnSpPr>
        <p:spPr>
          <a:xfrm rot="5400000">
            <a:off x="4404026" y="4232065"/>
            <a:ext cx="871691" cy="36091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23">
            <a:extLst>
              <a:ext uri="{FF2B5EF4-FFF2-40B4-BE49-F238E27FC236}">
                <a16:creationId xmlns:a16="http://schemas.microsoft.com/office/drawing/2014/main" id="{CA77A7E2-AFC2-BF7B-1417-616049E1CD1E}"/>
              </a:ext>
            </a:extLst>
          </p:cNvPr>
          <p:cNvSpPr txBox="1"/>
          <p:nvPr/>
        </p:nvSpPr>
        <p:spPr>
          <a:xfrm>
            <a:off x="3998933" y="4848369"/>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Effective start of the technical activities</a:t>
            </a:r>
          </a:p>
        </p:txBody>
      </p:sp>
      <p:cxnSp>
        <p:nvCxnSpPr>
          <p:cNvPr id="65" name="Connector: Elbow 64">
            <a:extLst>
              <a:ext uri="{FF2B5EF4-FFF2-40B4-BE49-F238E27FC236}">
                <a16:creationId xmlns:a16="http://schemas.microsoft.com/office/drawing/2014/main" id="{9A9ACE92-BDF3-0B3C-7A93-4E8B9A872E81}"/>
              </a:ext>
            </a:extLst>
          </p:cNvPr>
          <p:cNvCxnSpPr>
            <a:cxnSpLocks/>
            <a:endCxn id="68" idx="2"/>
          </p:cNvCxnSpPr>
          <p:nvPr/>
        </p:nvCxnSpPr>
        <p:spPr>
          <a:xfrm rot="16200000" flipV="1">
            <a:off x="5555769" y="3344186"/>
            <a:ext cx="597407" cy="11152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8" name="TextBox 25">
            <a:extLst>
              <a:ext uri="{FF2B5EF4-FFF2-40B4-BE49-F238E27FC236}">
                <a16:creationId xmlns:a16="http://schemas.microsoft.com/office/drawing/2014/main" id="{3724CCE0-8741-C8D4-008D-2204A59245F2}"/>
              </a:ext>
            </a:extLst>
          </p:cNvPr>
          <p:cNvSpPr txBox="1"/>
          <p:nvPr/>
        </p:nvSpPr>
        <p:spPr>
          <a:xfrm>
            <a:off x="5276041" y="2547245"/>
            <a:ext cx="1045339"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IFAE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joins the collaboration agreement</a:t>
            </a:r>
          </a:p>
        </p:txBody>
      </p:sp>
      <p:sp>
        <p:nvSpPr>
          <p:cNvPr id="76" name="TextBox 75">
            <a:extLst>
              <a:ext uri="{FF2B5EF4-FFF2-40B4-BE49-F238E27FC236}">
                <a16:creationId xmlns:a16="http://schemas.microsoft.com/office/drawing/2014/main" id="{EC777017-4477-A170-5D2E-8D72F9098AC2}"/>
              </a:ext>
            </a:extLst>
          </p:cNvPr>
          <p:cNvSpPr txBox="1"/>
          <p:nvPr/>
        </p:nvSpPr>
        <p:spPr>
          <a:xfrm>
            <a:off x="7405101" y="4377807"/>
            <a:ext cx="12664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Preliminary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including peer review</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
        <p:nvSpPr>
          <p:cNvPr id="87" name="TextBox 86">
            <a:extLst>
              <a:ext uri="{FF2B5EF4-FFF2-40B4-BE49-F238E27FC236}">
                <a16:creationId xmlns:a16="http://schemas.microsoft.com/office/drawing/2014/main" id="{16D3A7EA-4FED-2F7A-0EB5-86449EE5B60E}"/>
              </a:ext>
            </a:extLst>
          </p:cNvPr>
          <p:cNvSpPr txBox="1"/>
          <p:nvPr/>
        </p:nvSpPr>
        <p:spPr>
          <a:xfrm>
            <a:off x="6582704" y="5040142"/>
            <a:ext cx="1581150"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Start construction of the ET beampipe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pilot sector</a:t>
            </a:r>
          </a:p>
        </p:txBody>
      </p:sp>
      <p:cxnSp>
        <p:nvCxnSpPr>
          <p:cNvPr id="88" name="Connector: Elbow 87">
            <a:extLst>
              <a:ext uri="{FF2B5EF4-FFF2-40B4-BE49-F238E27FC236}">
                <a16:creationId xmlns:a16="http://schemas.microsoft.com/office/drawing/2014/main" id="{57934BE8-1AB1-A5AE-792F-13118A271567}"/>
              </a:ext>
            </a:extLst>
          </p:cNvPr>
          <p:cNvCxnSpPr>
            <a:cxnSpLocks/>
          </p:cNvCxnSpPr>
          <p:nvPr/>
        </p:nvCxnSpPr>
        <p:spPr>
          <a:xfrm rot="5400000">
            <a:off x="6862217" y="4347632"/>
            <a:ext cx="1019716" cy="357946"/>
          </a:xfrm>
          <a:prstGeom prst="bentConnector3">
            <a:avLst>
              <a:gd name="adj1" fmla="val 2664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5340F170-4BC9-603E-B5E0-3FCCBFEA5A87}"/>
              </a:ext>
            </a:extLst>
          </p:cNvPr>
          <p:cNvSpPr txBox="1"/>
          <p:nvPr/>
        </p:nvSpPr>
        <p:spPr>
          <a:xfrm>
            <a:off x="8077669" y="2420361"/>
            <a:ext cx="1153219" cy="461665"/>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Extended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a:t>
            </a:r>
          </a:p>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p>
        </p:txBody>
      </p:sp>
      <p:cxnSp>
        <p:nvCxnSpPr>
          <p:cNvPr id="94" name="Connector: Elbow 93">
            <a:extLst>
              <a:ext uri="{FF2B5EF4-FFF2-40B4-BE49-F238E27FC236}">
                <a16:creationId xmlns:a16="http://schemas.microsoft.com/office/drawing/2014/main" id="{878D7435-7D8E-9069-4656-CB811FB716B9}"/>
              </a:ext>
            </a:extLst>
          </p:cNvPr>
          <p:cNvCxnSpPr>
            <a:cxnSpLocks/>
            <a:endCxn id="91" idx="2"/>
          </p:cNvCxnSpPr>
          <p:nvPr/>
        </p:nvCxnSpPr>
        <p:spPr>
          <a:xfrm rot="16200000" flipV="1">
            <a:off x="8381262" y="3155043"/>
            <a:ext cx="826524" cy="280489"/>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AEAF4523-BF66-7772-65C7-0A18E09352C2}"/>
              </a:ext>
            </a:extLst>
          </p:cNvPr>
          <p:cNvCxnSpPr>
            <a:cxnSpLocks/>
          </p:cNvCxnSpPr>
          <p:nvPr/>
        </p:nvCxnSpPr>
        <p:spPr>
          <a:xfrm rot="5400000">
            <a:off x="4832289" y="4628446"/>
            <a:ext cx="1357087" cy="53548"/>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TextBox 23">
            <a:extLst>
              <a:ext uri="{FF2B5EF4-FFF2-40B4-BE49-F238E27FC236}">
                <a16:creationId xmlns:a16="http://schemas.microsoft.com/office/drawing/2014/main" id="{F9E8564C-C7CD-67FB-3794-35F6D513A651}"/>
              </a:ext>
            </a:extLst>
          </p:cNvPr>
          <p:cNvSpPr txBox="1"/>
          <p:nvPr/>
        </p:nvSpPr>
        <p:spPr>
          <a:xfrm>
            <a:off x="4830726" y="5342865"/>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2</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99" name="Connector: Elbow 98">
            <a:extLst>
              <a:ext uri="{FF2B5EF4-FFF2-40B4-BE49-F238E27FC236}">
                <a16:creationId xmlns:a16="http://schemas.microsoft.com/office/drawing/2014/main" id="{F9F9B45E-9C85-7B53-853A-8C33A7898CDD}"/>
              </a:ext>
            </a:extLst>
          </p:cNvPr>
          <p:cNvCxnSpPr>
            <a:cxnSpLocks/>
          </p:cNvCxnSpPr>
          <p:nvPr/>
        </p:nvCxnSpPr>
        <p:spPr>
          <a:xfrm rot="5400000">
            <a:off x="6302604" y="4230433"/>
            <a:ext cx="501191" cy="7620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TextBox 23">
            <a:extLst>
              <a:ext uri="{FF2B5EF4-FFF2-40B4-BE49-F238E27FC236}">
                <a16:creationId xmlns:a16="http://schemas.microsoft.com/office/drawing/2014/main" id="{78E24650-631F-EBEB-1255-3AE62AC14EFB}"/>
              </a:ext>
            </a:extLst>
          </p:cNvPr>
          <p:cNvSpPr txBox="1"/>
          <p:nvPr/>
        </p:nvSpPr>
        <p:spPr>
          <a:xfrm>
            <a:off x="5783620" y="4503116"/>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Review of the pilot sector design</a:t>
            </a:r>
          </a:p>
        </p:txBody>
      </p:sp>
      <p:cxnSp>
        <p:nvCxnSpPr>
          <p:cNvPr id="102" name="Connector: Elbow 101">
            <a:extLst>
              <a:ext uri="{FF2B5EF4-FFF2-40B4-BE49-F238E27FC236}">
                <a16:creationId xmlns:a16="http://schemas.microsoft.com/office/drawing/2014/main" id="{36F4D4BA-5D91-80C6-C5B5-EF61BE6FB7F6}"/>
              </a:ext>
            </a:extLst>
          </p:cNvPr>
          <p:cNvCxnSpPr>
            <a:cxnSpLocks/>
          </p:cNvCxnSpPr>
          <p:nvPr/>
        </p:nvCxnSpPr>
        <p:spPr>
          <a:xfrm rot="16200000" flipH="1">
            <a:off x="7682226" y="4041858"/>
            <a:ext cx="397964" cy="293816"/>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1694CD47-FB06-3C12-7B56-B6D16C40CCFA}"/>
              </a:ext>
            </a:extLst>
          </p:cNvPr>
          <p:cNvCxnSpPr>
            <a:cxnSpLocks/>
            <a:endCxn id="106" idx="2"/>
          </p:cNvCxnSpPr>
          <p:nvPr/>
        </p:nvCxnSpPr>
        <p:spPr>
          <a:xfrm rot="16200000" flipV="1">
            <a:off x="6965213" y="3329133"/>
            <a:ext cx="607307" cy="15152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6" name="TextBox 25">
            <a:extLst>
              <a:ext uri="{FF2B5EF4-FFF2-40B4-BE49-F238E27FC236}">
                <a16:creationId xmlns:a16="http://schemas.microsoft.com/office/drawing/2014/main" id="{E0BFE08B-6704-0E7F-8247-93C9C6231E17}"/>
              </a:ext>
            </a:extLst>
          </p:cNvPr>
          <p:cNvSpPr txBox="1"/>
          <p:nvPr/>
        </p:nvSpPr>
        <p:spPr>
          <a:xfrm>
            <a:off x="6515099" y="2547245"/>
            <a:ext cx="1356006"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Amendment signed by CERN, INFN, NIKHEF and IFAE</a:t>
            </a:r>
          </a:p>
        </p:txBody>
      </p:sp>
      <p:sp>
        <p:nvSpPr>
          <p:cNvPr id="107" name="TextBox 106">
            <a:extLst>
              <a:ext uri="{FF2B5EF4-FFF2-40B4-BE49-F238E27FC236}">
                <a16:creationId xmlns:a16="http://schemas.microsoft.com/office/drawing/2014/main" id="{2539DE1A-6313-D0A4-ED8C-243ABFEDBD85}"/>
              </a:ext>
            </a:extLst>
          </p:cNvPr>
          <p:cNvSpPr txBox="1"/>
          <p:nvPr/>
        </p:nvSpPr>
        <p:spPr>
          <a:xfrm>
            <a:off x="10837272" y="2425698"/>
            <a:ext cx="1153219" cy="646331"/>
          </a:xfrm>
          <a:prstGeom prst="rect">
            <a:avLst/>
          </a:prstGeom>
          <a:solidFill>
            <a:schemeClr val="accent3">
              <a:lumMod val="20000"/>
              <a:lumOff val="80000"/>
            </a:schemeClr>
          </a:solidFill>
        </p:spPr>
        <p:txBody>
          <a:bodyPr wrap="square">
            <a:spAutoFit/>
          </a:bodyPr>
          <a:lstStyle/>
          <a:p>
            <a:pPr algn="ctr"/>
            <a:r>
              <a:rPr lang="en-GB" sz="1200" b="1" dirty="0">
                <a:solidFill>
                  <a:srgbClr val="FF0000"/>
                </a:solidFill>
                <a:latin typeface="Calibri" panose="020F0502020204030204" pitchFamily="34" charset="0"/>
                <a:ea typeface="Calibri" panose="020F0502020204030204" pitchFamily="34" charset="0"/>
                <a:cs typeface="Calibri" panose="020F0502020204030204" pitchFamily="34" charset="0"/>
              </a:rPr>
              <a:t>End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of addendum and its amendment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08" name="Connector: Elbow 107">
            <a:extLst>
              <a:ext uri="{FF2B5EF4-FFF2-40B4-BE49-F238E27FC236}">
                <a16:creationId xmlns:a16="http://schemas.microsoft.com/office/drawing/2014/main" id="{FA8F923B-6BFF-35F2-30A3-42EF7B334F16}"/>
              </a:ext>
            </a:extLst>
          </p:cNvPr>
          <p:cNvCxnSpPr>
            <a:cxnSpLocks/>
          </p:cNvCxnSpPr>
          <p:nvPr/>
        </p:nvCxnSpPr>
        <p:spPr>
          <a:xfrm rot="16200000" flipV="1">
            <a:off x="10617716" y="3302093"/>
            <a:ext cx="607632" cy="16852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75B2C3D2-0DB6-83A2-B223-CCD5D7FCA954}"/>
              </a:ext>
            </a:extLst>
          </p:cNvPr>
          <p:cNvSpPr txBox="1"/>
          <p:nvPr/>
        </p:nvSpPr>
        <p:spPr>
          <a:xfrm>
            <a:off x="10486284" y="4662035"/>
            <a:ext cx="15049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Final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r>
              <a:rPr lang="en-GB" sz="1200" dirty="0">
                <a:solidFill>
                  <a:schemeClr val="tx1"/>
                </a:solidFill>
                <a:latin typeface="Calibri" panose="020F0502020204030204" pitchFamily="34" charset="0"/>
                <a:ea typeface="Calibri" panose="020F0502020204030204" pitchFamily="34" charset="0"/>
                <a:cs typeface="Calibri" panose="020F0502020204030204" pitchFamily="34" charset="0"/>
              </a:rPr>
              <a:t>including integration and fabrication drawings </a:t>
            </a:r>
          </a:p>
        </p:txBody>
      </p:sp>
      <p:cxnSp>
        <p:nvCxnSpPr>
          <p:cNvPr id="112" name="Connector: Elbow 111">
            <a:extLst>
              <a:ext uri="{FF2B5EF4-FFF2-40B4-BE49-F238E27FC236}">
                <a16:creationId xmlns:a16="http://schemas.microsoft.com/office/drawing/2014/main" id="{67B4309B-CEDC-8AD6-BE83-21FB1D1418D3}"/>
              </a:ext>
            </a:extLst>
          </p:cNvPr>
          <p:cNvCxnSpPr>
            <a:cxnSpLocks/>
          </p:cNvCxnSpPr>
          <p:nvPr/>
        </p:nvCxnSpPr>
        <p:spPr>
          <a:xfrm rot="16200000" flipH="1">
            <a:off x="10748556" y="4166064"/>
            <a:ext cx="657138" cy="334803"/>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04EB034E-A3B0-9008-EE75-B875614A3E32}"/>
              </a:ext>
            </a:extLst>
          </p:cNvPr>
          <p:cNvSpPr txBox="1"/>
          <p:nvPr/>
        </p:nvSpPr>
        <p:spPr>
          <a:xfrm>
            <a:off x="8313275" y="5173384"/>
            <a:ext cx="1504949" cy="461665"/>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Pilot sector operational</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15" name="Connector: Elbow 114">
            <a:extLst>
              <a:ext uri="{FF2B5EF4-FFF2-40B4-BE49-F238E27FC236}">
                <a16:creationId xmlns:a16="http://schemas.microsoft.com/office/drawing/2014/main" id="{943F3560-9C47-A4E7-D860-4D77DD2727AF}"/>
              </a:ext>
            </a:extLst>
          </p:cNvPr>
          <p:cNvCxnSpPr>
            <a:cxnSpLocks/>
          </p:cNvCxnSpPr>
          <p:nvPr/>
        </p:nvCxnSpPr>
        <p:spPr>
          <a:xfrm rot="16200000" flipH="1">
            <a:off x="8191331" y="4310643"/>
            <a:ext cx="1162788" cy="538999"/>
          </a:xfrm>
          <a:prstGeom prst="bentConnector3">
            <a:avLst>
              <a:gd name="adj1" fmla="val 2640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Right Brace 117">
            <a:extLst>
              <a:ext uri="{FF2B5EF4-FFF2-40B4-BE49-F238E27FC236}">
                <a16:creationId xmlns:a16="http://schemas.microsoft.com/office/drawing/2014/main" id="{19A491C5-A395-60E8-C36B-FC51086B054B}"/>
              </a:ext>
            </a:extLst>
          </p:cNvPr>
          <p:cNvSpPr/>
          <p:nvPr/>
        </p:nvSpPr>
        <p:spPr>
          <a:xfrm rot="5400000">
            <a:off x="9714867" y="3261261"/>
            <a:ext cx="247123" cy="180732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19" name="Connector: Elbow 118">
            <a:extLst>
              <a:ext uri="{FF2B5EF4-FFF2-40B4-BE49-F238E27FC236}">
                <a16:creationId xmlns:a16="http://schemas.microsoft.com/office/drawing/2014/main" id="{573C01E1-4F97-1E51-A900-DD0580AF3959}"/>
              </a:ext>
            </a:extLst>
          </p:cNvPr>
          <p:cNvCxnSpPr>
            <a:cxnSpLocks/>
          </p:cNvCxnSpPr>
          <p:nvPr/>
        </p:nvCxnSpPr>
        <p:spPr>
          <a:xfrm rot="16200000" flipH="1">
            <a:off x="9398810" y="4729193"/>
            <a:ext cx="1171755" cy="28651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DE90B666-414B-7708-B061-CD3CDBF96757}"/>
              </a:ext>
            </a:extLst>
          </p:cNvPr>
          <p:cNvSpPr txBox="1"/>
          <p:nvPr/>
        </p:nvSpPr>
        <p:spPr>
          <a:xfrm>
            <a:off x="9404774" y="5478105"/>
            <a:ext cx="1504949"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Test of different technical solutions with the pilot sector</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21" name="Connector: Elbow 120">
            <a:extLst>
              <a:ext uri="{FF2B5EF4-FFF2-40B4-BE49-F238E27FC236}">
                <a16:creationId xmlns:a16="http://schemas.microsoft.com/office/drawing/2014/main" id="{12A32423-AAD8-7789-9512-CC2779E9F632}"/>
              </a:ext>
            </a:extLst>
          </p:cNvPr>
          <p:cNvCxnSpPr>
            <a:cxnSpLocks/>
          </p:cNvCxnSpPr>
          <p:nvPr/>
        </p:nvCxnSpPr>
        <p:spPr>
          <a:xfrm rot="10800000">
            <a:off x="8228802" y="3510061"/>
            <a:ext cx="274422" cy="180108"/>
          </a:xfrm>
          <a:prstGeom prst="bentConnector3">
            <a:avLst>
              <a:gd name="adj1" fmla="val 18762"/>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TextBox 23">
            <a:extLst>
              <a:ext uri="{FF2B5EF4-FFF2-40B4-BE49-F238E27FC236}">
                <a16:creationId xmlns:a16="http://schemas.microsoft.com/office/drawing/2014/main" id="{7F5B0FBF-6BDC-A7C1-8C67-4C18970656B5}"/>
              </a:ext>
            </a:extLst>
          </p:cNvPr>
          <p:cNvSpPr txBox="1"/>
          <p:nvPr/>
        </p:nvSpPr>
        <p:spPr>
          <a:xfrm>
            <a:off x="7449157" y="3129990"/>
            <a:ext cx="1172322"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3</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LIGO Hanford</a:t>
            </a:r>
          </a:p>
        </p:txBody>
      </p:sp>
      <p:cxnSp>
        <p:nvCxnSpPr>
          <p:cNvPr id="127" name="Connector: Elbow 126">
            <a:extLst>
              <a:ext uri="{FF2B5EF4-FFF2-40B4-BE49-F238E27FC236}">
                <a16:creationId xmlns:a16="http://schemas.microsoft.com/office/drawing/2014/main" id="{AD1DC739-972B-0466-AE1F-FA94F5C09860}"/>
              </a:ext>
            </a:extLst>
          </p:cNvPr>
          <p:cNvCxnSpPr>
            <a:cxnSpLocks/>
          </p:cNvCxnSpPr>
          <p:nvPr/>
        </p:nvCxnSpPr>
        <p:spPr>
          <a:xfrm rot="16200000" flipV="1">
            <a:off x="10205071" y="3414006"/>
            <a:ext cx="307466" cy="265877"/>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8" name="TextBox 23">
            <a:extLst>
              <a:ext uri="{FF2B5EF4-FFF2-40B4-BE49-F238E27FC236}">
                <a16:creationId xmlns:a16="http://schemas.microsoft.com/office/drawing/2014/main" id="{B5C8DE6C-ABC2-55AE-4996-A0166A2A7CB7}"/>
              </a:ext>
            </a:extLst>
          </p:cNvPr>
          <p:cNvSpPr txBox="1"/>
          <p:nvPr/>
        </p:nvSpPr>
        <p:spPr>
          <a:xfrm>
            <a:off x="9370462" y="3162996"/>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4</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th</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130" name="Connector: Elbow 129">
            <a:extLst>
              <a:ext uri="{FF2B5EF4-FFF2-40B4-BE49-F238E27FC236}">
                <a16:creationId xmlns:a16="http://schemas.microsoft.com/office/drawing/2014/main" id="{12C94EE2-C994-BF42-5331-651DFDEE4717}"/>
              </a:ext>
            </a:extLst>
          </p:cNvPr>
          <p:cNvCxnSpPr>
            <a:cxnSpLocks/>
          </p:cNvCxnSpPr>
          <p:nvPr/>
        </p:nvCxnSpPr>
        <p:spPr>
          <a:xfrm rot="16200000" flipV="1">
            <a:off x="2422298" y="3410443"/>
            <a:ext cx="466619" cy="9525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1" name="TextBox 21">
            <a:extLst>
              <a:ext uri="{FF2B5EF4-FFF2-40B4-BE49-F238E27FC236}">
                <a16:creationId xmlns:a16="http://schemas.microsoft.com/office/drawing/2014/main" id="{3EDAD44D-107C-B47B-37D1-9C7517293ECB}"/>
              </a:ext>
            </a:extLst>
          </p:cNvPr>
          <p:cNvSpPr txBox="1"/>
          <p:nvPr/>
        </p:nvSpPr>
        <p:spPr>
          <a:xfrm>
            <a:off x="1791075" y="2855427"/>
            <a:ext cx="1633812"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2" name="Connector: Elbow 131">
            <a:extLst>
              <a:ext uri="{FF2B5EF4-FFF2-40B4-BE49-F238E27FC236}">
                <a16:creationId xmlns:a16="http://schemas.microsoft.com/office/drawing/2014/main" id="{4791483F-16B3-C0B4-35E0-3D930B4513E4}"/>
              </a:ext>
            </a:extLst>
          </p:cNvPr>
          <p:cNvCxnSpPr>
            <a:cxnSpLocks/>
          </p:cNvCxnSpPr>
          <p:nvPr/>
        </p:nvCxnSpPr>
        <p:spPr>
          <a:xfrm rot="16200000" flipV="1">
            <a:off x="5909476" y="2914510"/>
            <a:ext cx="1267746" cy="244256"/>
          </a:xfrm>
          <a:prstGeom prst="bentConnector3">
            <a:avLst>
              <a:gd name="adj1" fmla="val 1619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5" name="TextBox 21">
            <a:extLst>
              <a:ext uri="{FF2B5EF4-FFF2-40B4-BE49-F238E27FC236}">
                <a16:creationId xmlns:a16="http://schemas.microsoft.com/office/drawing/2014/main" id="{432B0392-2244-465B-AB1E-DACD6B52A00B}"/>
              </a:ext>
            </a:extLst>
          </p:cNvPr>
          <p:cNvSpPr txBox="1"/>
          <p:nvPr/>
        </p:nvSpPr>
        <p:spPr>
          <a:xfrm>
            <a:off x="5572743" y="1524238"/>
            <a:ext cx="1633812" cy="923330"/>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 for collaboration in CE </a:t>
            </a:r>
            <a:r>
              <a:rPr lang="en-GB" sz="1200" dirty="0" err="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beamtube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experiment (CEBEX)</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6" name="Connector: Elbow 135">
            <a:extLst>
              <a:ext uri="{FF2B5EF4-FFF2-40B4-BE49-F238E27FC236}">
                <a16:creationId xmlns:a16="http://schemas.microsoft.com/office/drawing/2014/main" id="{332ECA5B-E54E-6681-4F21-DD7A9638FC55}"/>
              </a:ext>
            </a:extLst>
          </p:cNvPr>
          <p:cNvCxnSpPr>
            <a:cxnSpLocks/>
          </p:cNvCxnSpPr>
          <p:nvPr/>
        </p:nvCxnSpPr>
        <p:spPr>
          <a:xfrm rot="16200000" flipV="1">
            <a:off x="3159196" y="2924752"/>
            <a:ext cx="1124631" cy="423174"/>
          </a:xfrm>
          <a:prstGeom prst="bentConnector3">
            <a:avLst>
              <a:gd name="adj1" fmla="val 32214"/>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TextBox 21">
            <a:extLst>
              <a:ext uri="{FF2B5EF4-FFF2-40B4-BE49-F238E27FC236}">
                <a16:creationId xmlns:a16="http://schemas.microsoft.com/office/drawing/2014/main" id="{47CFF3D0-E44E-4EF4-604B-6DA2BFBFF32F}"/>
              </a:ext>
            </a:extLst>
          </p:cNvPr>
          <p:cNvSpPr txBox="1"/>
          <p:nvPr/>
        </p:nvSpPr>
        <p:spPr>
          <a:xfrm>
            <a:off x="2761891" y="1832297"/>
            <a:ext cx="1363128" cy="73866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Presentation to CERN management for approval of technical collaboration</a:t>
            </a:r>
          </a:p>
        </p:txBody>
      </p:sp>
      <p:sp>
        <p:nvSpPr>
          <p:cNvPr id="140" name="TextBox 139">
            <a:extLst>
              <a:ext uri="{FF2B5EF4-FFF2-40B4-BE49-F238E27FC236}">
                <a16:creationId xmlns:a16="http://schemas.microsoft.com/office/drawing/2014/main" id="{B6050F67-8E1E-6F8C-6722-F9A2AC351CD7}"/>
              </a:ext>
            </a:extLst>
          </p:cNvPr>
          <p:cNvSpPr txBox="1"/>
          <p:nvPr/>
        </p:nvSpPr>
        <p:spPr>
          <a:xfrm>
            <a:off x="3305136" y="4357738"/>
            <a:ext cx="1504949" cy="461665"/>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ET-PP INFRA-DEV Kick-off Meeting</a:t>
            </a:r>
          </a:p>
        </p:txBody>
      </p:sp>
      <p:cxnSp>
        <p:nvCxnSpPr>
          <p:cNvPr id="142" name="Connector: Elbow 141">
            <a:extLst>
              <a:ext uri="{FF2B5EF4-FFF2-40B4-BE49-F238E27FC236}">
                <a16:creationId xmlns:a16="http://schemas.microsoft.com/office/drawing/2014/main" id="{D25AB3D4-530A-FA68-67AA-CC69DA012DE9}"/>
              </a:ext>
            </a:extLst>
          </p:cNvPr>
          <p:cNvCxnSpPr>
            <a:cxnSpLocks/>
          </p:cNvCxnSpPr>
          <p:nvPr/>
        </p:nvCxnSpPr>
        <p:spPr>
          <a:xfrm rot="5400000">
            <a:off x="4341548" y="4002360"/>
            <a:ext cx="337514" cy="330289"/>
          </a:xfrm>
          <a:prstGeom prst="bentConnector3">
            <a:avLst>
              <a:gd name="adj1" fmla="val 35889"/>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A36C3707-3061-9045-5348-E958A120A1F4}"/>
              </a:ext>
            </a:extLst>
          </p:cNvPr>
          <p:cNvSpPr txBox="1"/>
          <p:nvPr/>
        </p:nvSpPr>
        <p:spPr>
          <a:xfrm>
            <a:off x="2256230" y="4972351"/>
            <a:ext cx="1108546" cy="276999"/>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ET-ISB  kick-off</a:t>
            </a:r>
          </a:p>
        </p:txBody>
      </p:sp>
      <p:cxnSp>
        <p:nvCxnSpPr>
          <p:cNvPr id="154" name="Connector: Elbow 153">
            <a:extLst>
              <a:ext uri="{FF2B5EF4-FFF2-40B4-BE49-F238E27FC236}">
                <a16:creationId xmlns:a16="http://schemas.microsoft.com/office/drawing/2014/main" id="{F7A299D1-08EA-4B10-305D-73A7BD6CA498}"/>
              </a:ext>
            </a:extLst>
          </p:cNvPr>
          <p:cNvCxnSpPr>
            <a:cxnSpLocks/>
          </p:cNvCxnSpPr>
          <p:nvPr/>
        </p:nvCxnSpPr>
        <p:spPr>
          <a:xfrm rot="5400000">
            <a:off x="2853318" y="4048964"/>
            <a:ext cx="968134" cy="904343"/>
          </a:xfrm>
          <a:prstGeom prst="bentConnector3">
            <a:avLst>
              <a:gd name="adj1" fmla="val 19501"/>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945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34fc7864250_0_99"/>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90" name="Google Shape;90;g34fc7864250_0_99"/>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Tasks</a:t>
            </a:r>
            <a:endParaRPr dirty="0"/>
          </a:p>
        </p:txBody>
      </p:sp>
      <p:sp>
        <p:nvSpPr>
          <p:cNvPr id="91" name="Google Shape;91;g34fc7864250_0_99"/>
          <p:cNvSpPr txBox="1"/>
          <p:nvPr/>
        </p:nvSpPr>
        <p:spPr>
          <a:xfrm>
            <a:off x="363220" y="1701800"/>
            <a:ext cx="11512280" cy="397027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Our main task </a:t>
            </a:r>
            <a:r>
              <a:rPr lang="en-GB" sz="1800" b="0" i="0" u="none" strike="noStrike" cap="none" dirty="0">
                <a:solidFill>
                  <a:schemeClr val="dk1"/>
                </a:solidFill>
                <a:latin typeface="Calibri"/>
                <a:ea typeface="Calibri"/>
                <a:cs typeface="Calibri"/>
                <a:sym typeface="Calibri"/>
              </a:rPr>
              <a:t>is the progressive preparation of the Technical Design Reports (TDRs), moving toward their final version by incorporating results from the pilot sector and parallel studies (e.g., corrosion, integration, and interfaces with experimental areas).</a:t>
            </a:r>
          </a:p>
          <a:p>
            <a:pPr marL="0" marR="0" lvl="0" indent="0" algn="l" rtl="0">
              <a:lnSpc>
                <a:spcPct val="100000"/>
              </a:lnSpc>
              <a:spcBef>
                <a:spcPts val="0"/>
              </a:spcBef>
              <a:spcAft>
                <a:spcPts val="0"/>
              </a:spcAft>
              <a:buClr>
                <a:schemeClr val="dk1"/>
              </a:buClr>
              <a:buSzPts val="1800"/>
              <a:buFont typeface="Calibri"/>
              <a:buNone/>
            </a:pPr>
            <a:endParaRPr lang="en-GB"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The TDRs will be revised and adapted to reflect</a:t>
            </a:r>
            <a:r>
              <a:rPr lang="en-GB" sz="18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New infrastructure inputs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Technical results from the pilot sector</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Recommendations from peer reviews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1800" dirty="0">
              <a:solidFill>
                <a:schemeClr val="dk1"/>
              </a:solidFill>
              <a:latin typeface="Calibri"/>
              <a:ea typeface="Calibri"/>
              <a:cs typeface="Calibri"/>
              <a:sym typeface="Calibri"/>
            </a:endParaRPr>
          </a:p>
          <a:p>
            <a:pPr marR="0" lvl="0" algn="l" rtl="0">
              <a:lnSpc>
                <a:spcPct val="100000"/>
              </a:lnSpc>
              <a:spcBef>
                <a:spcPts val="0"/>
              </a:spcBef>
              <a:spcAft>
                <a:spcPts val="0"/>
              </a:spcAft>
              <a:buClr>
                <a:schemeClr val="dk1"/>
              </a:buClr>
              <a:buSzPts val="1800"/>
            </a:pPr>
            <a:r>
              <a:rPr lang="en-GB" sz="1800" b="1" i="0" u="none" strike="noStrike" cap="none" dirty="0">
                <a:solidFill>
                  <a:srgbClr val="00B050"/>
                </a:solidFill>
                <a:latin typeface="Calibri"/>
                <a:ea typeface="Calibri"/>
                <a:cs typeface="Calibri"/>
                <a:sym typeface="Calibri"/>
              </a:rPr>
              <a:t>In Q4 2025, we plan to organise two peer reviews focusing on</a:t>
            </a:r>
            <a:r>
              <a:rPr lang="en-GB" sz="1800" b="0" i="0" u="none" strike="noStrike" cap="none" dirty="0">
                <a:solidFill>
                  <a:schemeClr val="dk1"/>
                </a:solidFill>
                <a:latin typeface="Calibri"/>
                <a:ea typeface="Calibri"/>
                <a:cs typeface="Calibri"/>
                <a:sym typeface="Calibri"/>
              </a:rPr>
              <a:t>:</a:t>
            </a:r>
          </a:p>
          <a:p>
            <a:pPr marR="0" lvl="0" algn="l" rtl="0">
              <a:lnSpc>
                <a:spcPct val="100000"/>
              </a:lnSpc>
              <a:spcBef>
                <a:spcPts val="0"/>
              </a:spcBef>
              <a:spcAft>
                <a:spcPts val="0"/>
              </a:spcAft>
              <a:buClr>
                <a:schemeClr val="dk1"/>
              </a:buClr>
              <a:buSzPts val="1800"/>
            </a:pPr>
            <a:endParaRPr lang="en-GB"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Support systems, once the vacuum pipe envelope and tunnel geometry are defined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Pipe assembly, alignment, and leak detection within the tunnel</a:t>
            </a:r>
            <a:endParaRPr lang="en-GB" sz="1800" b="0" i="0" u="none" strike="noStrike" cap="none" dirty="0">
              <a:solidFill>
                <a:srgbClr val="000000"/>
              </a:solidFill>
              <a:latin typeface="Calibri"/>
              <a:ea typeface="Calibri"/>
              <a:cs typeface="Calibri"/>
              <a:sym typeface="Calibri"/>
            </a:endParaRPr>
          </a:p>
        </p:txBody>
      </p:sp>
      <p:sp>
        <p:nvSpPr>
          <p:cNvPr id="92" name="Google Shape;92;g34fc7864250_0_99"/>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4</a:t>
            </a:fld>
            <a:endParaRPr/>
          </a:p>
        </p:txBody>
      </p:sp>
      <p:cxnSp>
        <p:nvCxnSpPr>
          <p:cNvPr id="93" name="Google Shape;93;g34fc7864250_0_99"/>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4" name="Google Shape;94;g34fc7864250_0_99"/>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5" name="Google Shape;95;g34fc7864250_0_99"/>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96" name="Google Shape;96;g34fc7864250_0_99"/>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97" name="Google Shape;97;g34fc7864250_0_99"/>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98" name="Google Shape;98;g34fc7864250_0_99"/>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99" name="Google Shape;99;g34fc7864250_0_99"/>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4fc7864250_0_113"/>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(1)</a:t>
            </a:r>
            <a:endParaRPr dirty="0">
              <a:solidFill>
                <a:schemeClr val="dk1"/>
              </a:solidFill>
            </a:endParaRPr>
          </a:p>
        </p:txBody>
      </p:sp>
      <p:sp>
        <p:nvSpPr>
          <p:cNvPr id="106" name="Google Shape;106;g34fc7864250_0_113"/>
          <p:cNvSpPr txBox="1"/>
          <p:nvPr/>
        </p:nvSpPr>
        <p:spPr>
          <a:xfrm>
            <a:off x="311150" y="22748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dirty="0">
                <a:solidFill>
                  <a:schemeClr val="dk1"/>
                </a:solidFill>
                <a:latin typeface="Calibri"/>
                <a:ea typeface="Calibri"/>
                <a:cs typeface="Calibri"/>
                <a:sym typeface="Calibri"/>
              </a:rPr>
              <a:t>Critical risks that were </a:t>
            </a:r>
            <a:r>
              <a:rPr lang="en-GB" sz="1800" b="1" i="0" u="none" strike="noStrike" cap="none" dirty="0">
                <a:solidFill>
                  <a:srgbClr val="C00000"/>
                </a:solidFill>
                <a:latin typeface="Calibri"/>
                <a:ea typeface="Calibri"/>
                <a:cs typeface="Calibri"/>
                <a:sym typeface="Calibri"/>
              </a:rPr>
              <a:t>highlighted at the previous review</a:t>
            </a:r>
            <a:r>
              <a:rPr lang="en-GB" sz="1800" b="0" i="0" u="none" strike="noStrike" cap="none" dirty="0">
                <a:solidFill>
                  <a:schemeClr val="dk1"/>
                </a:solidFill>
                <a:latin typeface="Calibri"/>
                <a:ea typeface="Calibri"/>
                <a:cs typeface="Calibri"/>
                <a:sym typeface="Calibri"/>
              </a:rPr>
              <a:t>:</a:t>
            </a:r>
          </a:p>
        </p:txBody>
      </p:sp>
      <p:sp>
        <p:nvSpPr>
          <p:cNvPr id="107" name="Google Shape;107;g34fc7864250_0_113"/>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5</a:t>
            </a:fld>
            <a:endParaRPr/>
          </a:p>
        </p:txBody>
      </p:sp>
      <p:cxnSp>
        <p:nvCxnSpPr>
          <p:cNvPr id="108" name="Google Shape;108;g34fc7864250_0_113"/>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5" name="Google Shape;115;g34fc7864250_0_113"/>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CuadroTexto 2">
            <a:extLst>
              <a:ext uri="{FF2B5EF4-FFF2-40B4-BE49-F238E27FC236}">
                <a16:creationId xmlns:a16="http://schemas.microsoft.com/office/drawing/2014/main" id="{C1D88F96-3F0B-D557-ED3D-64F5F1A11A84}"/>
              </a:ext>
            </a:extLst>
          </p:cNvPr>
          <p:cNvSpPr txBox="1"/>
          <p:nvPr/>
        </p:nvSpPr>
        <p:spPr>
          <a:xfrm>
            <a:off x="314325" y="2834426"/>
            <a:ext cx="11106149" cy="2308324"/>
          </a:xfrm>
          <a:prstGeom prst="rect">
            <a:avLst/>
          </a:prstGeom>
          <a:ln w="57150">
            <a:solidFill>
              <a:schemeClr val="tx2">
                <a:lumMod val="20000"/>
                <a:lumOff val="80000"/>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342900" indent="-342900">
              <a:buFont typeface="+mj-lt"/>
              <a:buAutoNum type="arabicPeriod"/>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This delay might </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come</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from challenges in the procurement process and delays in receiving components from 	the 	industry.</a:t>
            </a:r>
            <a:endPar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startAt="2"/>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success of the WP heavily relies on CERN personnel operating on a best-effort basis. Any shifts in CERN’s priorities 	could result in personnel being reassigned to different tasks, potentially impeding progress in ET-related activities.</a:t>
            </a:r>
          </a:p>
          <a:p>
            <a:pPr lvl="2" indent="0"/>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The proposed manufacturing procedure and material for the beampipe are unusual for UHV applications. 	Incompatibility could appear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necessitating a significant alteration in the work plan and the supply chain</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a:t>
            </a:r>
          </a:p>
        </p:txBody>
      </p:sp>
      <p:sp>
        <p:nvSpPr>
          <p:cNvPr id="3" name="Google Shape;106;g34fc7864250_0_113">
            <a:extLst>
              <a:ext uri="{FF2B5EF4-FFF2-40B4-BE49-F238E27FC236}">
                <a16:creationId xmlns:a16="http://schemas.microsoft.com/office/drawing/2014/main" id="{3546D3B6-A4BA-7486-077F-55C0AFF49386}"/>
              </a:ext>
            </a:extLst>
          </p:cNvPr>
          <p:cNvSpPr txBox="1"/>
          <p:nvPr/>
        </p:nvSpPr>
        <p:spPr>
          <a:xfrm>
            <a:off x="311150" y="5500508"/>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C00000"/>
                </a:solidFill>
                <a:latin typeface="Calibri"/>
                <a:ea typeface="Calibri"/>
                <a:cs typeface="Calibri"/>
                <a:sym typeface="Calibri"/>
              </a:rPr>
              <a:t>All happened in the last six months!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4E1E3810-3A00-8B51-EEBE-668D442D8594}"/>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9B10C6B4-EC68-97CE-2B3C-A2A2CECAAEAC}"/>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7E68410A-328D-96A1-2AB2-6CC3632BCA6B}"/>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(2)</a:t>
            </a:r>
            <a:endParaRPr dirty="0">
              <a:solidFill>
                <a:schemeClr val="dk1"/>
              </a:solidFill>
            </a:endParaRPr>
          </a:p>
        </p:txBody>
      </p:sp>
      <p:sp>
        <p:nvSpPr>
          <p:cNvPr id="106" name="Google Shape;106;g34fc7864250_0_113">
            <a:extLst>
              <a:ext uri="{FF2B5EF4-FFF2-40B4-BE49-F238E27FC236}">
                <a16:creationId xmlns:a16="http://schemas.microsoft.com/office/drawing/2014/main" id="{8C31FF44-E315-DB8E-ABD1-B9567F8F62E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DB3D21EB-EB91-02BB-3E4D-D19EBE45F07B}"/>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6</a:t>
            </a:fld>
            <a:endParaRPr/>
          </a:p>
        </p:txBody>
      </p:sp>
      <p:cxnSp>
        <p:nvCxnSpPr>
          <p:cNvPr id="108" name="Google Shape;108;g34fc7864250_0_113">
            <a:extLst>
              <a:ext uri="{FF2B5EF4-FFF2-40B4-BE49-F238E27FC236}">
                <a16:creationId xmlns:a16="http://schemas.microsoft.com/office/drawing/2014/main" id="{6EF4271B-8A14-CB6A-869D-77612412EFF4}"/>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5F679A0E-BA32-18E6-FFD0-57CAE06F2B3E}"/>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9E8ABDD1-0165-F99A-7768-B223539AB3E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E5BD7483-CE9B-13D6-3BFA-1313899DA2E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9AF8212F-958F-8BE9-4A91-C080DEBBA2B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B01BDD6D-5871-607A-851B-77C4E8E02772}"/>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27EF16C-B7F9-4DF5-786D-6A8567AA2113}"/>
              </a:ext>
            </a:extLst>
          </p:cNvPr>
          <p:cNvSpPr txBox="1"/>
          <p:nvPr/>
        </p:nvSpPr>
        <p:spPr>
          <a:xfrm>
            <a:off x="387320" y="2464896"/>
            <a:ext cx="11305624" cy="2400617"/>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endPar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two-month delay occurred in finalizing the manufacturing specifications and selecting the purchasing strategy.</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similar delay affected the fabrication of the vacuum tube elements, due to interactions between CERN and the supplier to qualify the welding approach.</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 vacuum tube elements were delivered two weeks ago.</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elements now require modifications in CERN’s main workshop to add the optical baffle frames.</a:t>
            </a:r>
          </a:p>
        </p:txBody>
      </p:sp>
      <p:sp>
        <p:nvSpPr>
          <p:cNvPr id="115" name="Google Shape;115;g34fc7864250_0_113">
            <a:extLst>
              <a:ext uri="{FF2B5EF4-FFF2-40B4-BE49-F238E27FC236}">
                <a16:creationId xmlns:a16="http://schemas.microsoft.com/office/drawing/2014/main" id="{70D6826F-5267-D482-F1EE-97674CC8E814}"/>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TextBox 1">
            <a:extLst>
              <a:ext uri="{FF2B5EF4-FFF2-40B4-BE49-F238E27FC236}">
                <a16:creationId xmlns:a16="http://schemas.microsoft.com/office/drawing/2014/main" id="{38B79A9B-3990-8601-3D4E-012CD5AC7E7D}"/>
              </a:ext>
            </a:extLst>
          </p:cNvPr>
          <p:cNvSpPr txBox="1"/>
          <p:nvPr/>
        </p:nvSpPr>
        <p:spPr>
          <a:xfrm>
            <a:off x="461962" y="5086677"/>
            <a:ext cx="10810875" cy="369332"/>
          </a:xfrm>
          <a:prstGeom prst="rect">
            <a:avLst/>
          </a:prstGeom>
          <a:noFill/>
        </p:spPr>
        <p:txBody>
          <a:bodyPr wrap="square" rtlCol="0">
            <a:spAutoFit/>
          </a:bodyPr>
          <a:lstStyle/>
          <a:p>
            <a:r>
              <a:rPr lang="en-GB" sz="1800" dirty="0">
                <a:solidFill>
                  <a:srgbClr val="C00000"/>
                </a:solidFill>
                <a:latin typeface="Calibri" panose="020F0502020204030204" pitchFamily="34" charset="0"/>
                <a:ea typeface="Calibri" panose="020F0502020204030204" pitchFamily="34" charset="0"/>
                <a:cs typeface="Calibri" panose="020F0502020204030204" pitchFamily="34" charset="0"/>
              </a:rPr>
              <a:t>This risk also remains active for any future modifications to the pilot sector.</a:t>
            </a:r>
          </a:p>
        </p:txBody>
      </p:sp>
    </p:spTree>
    <p:extLst>
      <p:ext uri="{BB962C8B-B14F-4D97-AF65-F5344CB8AC3E}">
        <p14:creationId xmlns:p14="http://schemas.microsoft.com/office/powerpoint/2010/main" val="564531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A8D9F8C0-35B9-D33E-3F79-72D142E3AE0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3F6D4933-F150-BA8D-29B3-FA81D94B5D72}"/>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E7EDDF03-8200-6B18-8957-B5D3075D8857}"/>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(3)</a:t>
            </a:r>
            <a:endParaRPr dirty="0">
              <a:solidFill>
                <a:schemeClr val="dk1"/>
              </a:solidFill>
            </a:endParaRPr>
          </a:p>
        </p:txBody>
      </p:sp>
      <p:sp>
        <p:nvSpPr>
          <p:cNvPr id="106" name="Google Shape;106;g34fc7864250_0_113">
            <a:extLst>
              <a:ext uri="{FF2B5EF4-FFF2-40B4-BE49-F238E27FC236}">
                <a16:creationId xmlns:a16="http://schemas.microsoft.com/office/drawing/2014/main" id="{A6994759-E476-37EF-66E9-6C649436606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BA1C7570-34F7-DBB3-3F41-8DA976C02659}"/>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7</a:t>
            </a:fld>
            <a:endParaRPr/>
          </a:p>
        </p:txBody>
      </p:sp>
      <p:cxnSp>
        <p:nvCxnSpPr>
          <p:cNvPr id="108" name="Google Shape;108;g34fc7864250_0_113">
            <a:extLst>
              <a:ext uri="{FF2B5EF4-FFF2-40B4-BE49-F238E27FC236}">
                <a16:creationId xmlns:a16="http://schemas.microsoft.com/office/drawing/2014/main" id="{87E9237C-6B6F-4E35-8093-C95150C04C6F}"/>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E2230E25-D5C0-EC3A-EFF6-5604FC01785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FE6DC454-4E98-7A17-32A9-7A4DA219CE8E}"/>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60603179-781D-D27D-C340-BF20DEBAB74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BFEEDD3A-0269-DE99-A689-D870B073F624}"/>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2981D953-C747-A3CB-1ACF-3F045B2E73AC}"/>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65A19943-F7F4-C19E-2846-49428FF3B791}"/>
              </a:ext>
            </a:extLst>
          </p:cNvPr>
          <p:cNvSpPr txBox="1"/>
          <p:nvPr/>
        </p:nvSpPr>
        <p:spPr>
          <a:xfrm>
            <a:off x="387320" y="2379521"/>
            <a:ext cx="11305624" cy="3231614"/>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startAt="2"/>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As the start of the </a:t>
            </a:r>
            <a:r>
              <a:rPr kumimoji="0" lang="en-US" altLang="en-US" sz="18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Calibri" panose="020F0502020204030204" pitchFamily="34" charset="0"/>
              </a:rPr>
              <a:t>LHC Long Shutdown 3 approaches</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the availability of CERN internal services requires careful planning and flexibility.</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Welding and manufacturing of the pilot sector extremities were delayed by three months due to scheduling conflicts with new LHC equipment.</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Once the first version of the pilot sector is installed, we expect greater flexibility in the schedule to absorb potential fabrication delays.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1" i="0" u="none" strike="noStrike" cap="none" normalizeH="0" baseline="0" dirty="0">
                <a:ln>
                  <a:noFill/>
                </a:ln>
                <a:solidFill>
                  <a:srgbClr val="00B050"/>
                </a:solidFill>
                <a:effectLst/>
                <a:latin typeface="Calibri" panose="020F0502020204030204" pitchFamily="34" charset="0"/>
                <a:ea typeface="Calibri" panose="020F0502020204030204" pitchFamily="34" charset="0"/>
                <a:cs typeface="Calibri" panose="020F0502020204030204" pitchFamily="34" charset="0"/>
              </a:rPr>
              <a:t>A partial mitigation involves anticipating and submitting ‘job requests’ as early as possible</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EB50A11D-CD3C-B995-84BD-F17B899C359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612664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B692E579-FE8B-6967-4FF2-B9FE3DF2A64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D4E003E0-EF24-8A5B-C6BB-8363253B126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FA62798C-C665-0E84-D562-5ED64EB4EE74}"/>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(4)</a:t>
            </a:r>
            <a:endParaRPr dirty="0">
              <a:solidFill>
                <a:schemeClr val="dk1"/>
              </a:solidFill>
            </a:endParaRPr>
          </a:p>
        </p:txBody>
      </p:sp>
      <p:sp>
        <p:nvSpPr>
          <p:cNvPr id="106" name="Google Shape;106;g34fc7864250_0_113">
            <a:extLst>
              <a:ext uri="{FF2B5EF4-FFF2-40B4-BE49-F238E27FC236}">
                <a16:creationId xmlns:a16="http://schemas.microsoft.com/office/drawing/2014/main" id="{78429EC4-7ED5-E8B2-C13C-881768DB9F8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8008C792-B78F-E1E8-A6B0-093D1D6234D0}"/>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8</a:t>
            </a:fld>
            <a:endParaRPr/>
          </a:p>
        </p:txBody>
      </p:sp>
      <p:cxnSp>
        <p:nvCxnSpPr>
          <p:cNvPr id="108" name="Google Shape;108;g34fc7864250_0_113">
            <a:extLst>
              <a:ext uri="{FF2B5EF4-FFF2-40B4-BE49-F238E27FC236}">
                <a16:creationId xmlns:a16="http://schemas.microsoft.com/office/drawing/2014/main" id="{C605B381-02DB-139E-56F3-30E5F6734C2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1A8DFB57-C7AF-DAC1-165C-F40BEEDBFF71}"/>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53CD4A93-E6B4-938B-8719-7E1E5CE97E60}"/>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420DA625-A1ED-C71C-99D2-2D458E192B52}"/>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4423A810-67FE-13D7-CF21-DC2557BF08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1C9AEBDD-098D-A9E4-8C59-8B0C3027AE7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51A402E-82FF-47C5-E400-715A66C28781}"/>
              </a:ext>
            </a:extLst>
          </p:cNvPr>
          <p:cNvSpPr txBox="1"/>
          <p:nvPr/>
        </p:nvSpPr>
        <p:spPr>
          <a:xfrm>
            <a:off x="387320" y="2464896"/>
            <a:ext cx="11305624" cy="2954615"/>
          </a:xfrm>
          <a:prstGeom prst="rect">
            <a:avLst/>
          </a:prstGeom>
          <a:noFill/>
          <a:ln>
            <a:noFill/>
          </a:ln>
        </p:spPr>
        <p:txBody>
          <a:bodyPr spcFirstLastPara="1" wrap="square" lIns="45700" tIns="45700" rIns="45700" bIns="45700" anchor="t" anchorCtr="0">
            <a:spAutoFit/>
          </a:bodyPr>
          <a:lstStyle/>
          <a:p>
            <a:pPr lvl="2" indent="0"/>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encountered a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problem with a mock-up system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used for joining tests: the assembly sleeve was misaligned, and the welding robot developed a water leak during the final phase of the welding process. Notably, all of this occurred in a cleanroom environment.</a:t>
            </a:r>
          </a:p>
          <a:p>
            <a:pPr lvl="2"/>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also faced challenges with meeting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concentricity tolerances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 reminder of real-world complexities.</a:t>
            </a:r>
          </a:p>
          <a:p>
            <a:pPr lvl="2"/>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issues led us to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redesign the assembly methods</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Such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technical challenges are valuable at this stage of the work package</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as we still have time to address them and update the TDR accordingly.</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F8A3790F-1FA3-0BA8-7F0B-F85F8D120E73}"/>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4218092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4fc7864250_0_128"/>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X: Deliverables and milestones (1)</a:t>
            </a:r>
            <a:endParaRPr sz="3559" dirty="0">
              <a:solidFill>
                <a:schemeClr val="dk1"/>
              </a:solidFill>
            </a:endParaRPr>
          </a:p>
        </p:txBody>
      </p:sp>
      <p:sp>
        <p:nvSpPr>
          <p:cNvPr id="122" name="Google Shape;122;g34fc7864250_0_128"/>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9</a:t>
            </a:fld>
            <a:endParaRPr/>
          </a:p>
        </p:txBody>
      </p:sp>
      <p:cxnSp>
        <p:nvCxnSpPr>
          <p:cNvPr id="124" name="Google Shape;124;g34fc7864250_0_128"/>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p:cNvSpPr txBox="1"/>
          <p:nvPr/>
        </p:nvSpPr>
        <p:spPr>
          <a:xfrm>
            <a:off x="363220" y="1701800"/>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drawing of a large machine&#10;&#10;Description automatically generated">
            <a:extLst>
              <a:ext uri="{FF2B5EF4-FFF2-40B4-BE49-F238E27FC236}">
                <a16:creationId xmlns:a16="http://schemas.microsoft.com/office/drawing/2014/main" id="{592620AB-94EA-5DCB-2B8B-77BB01B5A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123503"/>
            <a:ext cx="4946291" cy="3550160"/>
          </a:xfrm>
          <a:prstGeom prst="rect">
            <a:avLst/>
          </a:prstGeom>
        </p:spPr>
      </p:pic>
      <p:pic>
        <p:nvPicPr>
          <p:cNvPr id="3" name="Picture 2">
            <a:extLst>
              <a:ext uri="{FF2B5EF4-FFF2-40B4-BE49-F238E27FC236}">
                <a16:creationId xmlns:a16="http://schemas.microsoft.com/office/drawing/2014/main" id="{F4B7C573-50EE-300A-9A07-5D59D2654CFF}"/>
              </a:ext>
            </a:extLst>
          </p:cNvPr>
          <p:cNvPicPr>
            <a:picLocks noChangeAspect="1"/>
          </p:cNvPicPr>
          <p:nvPr/>
        </p:nvPicPr>
        <p:blipFill>
          <a:blip r:embed="rId5"/>
          <a:stretch>
            <a:fillRect/>
          </a:stretch>
        </p:blipFill>
        <p:spPr>
          <a:xfrm>
            <a:off x="5800454" y="1948012"/>
            <a:ext cx="5655124" cy="4015138"/>
          </a:xfrm>
          <a:prstGeom prst="rect">
            <a:avLst/>
          </a:prstGeom>
          <a:noFill/>
        </p:spPr>
      </p:pic>
      <p:sp>
        <p:nvSpPr>
          <p:cNvPr id="4" name="TextBox 3">
            <a:extLst>
              <a:ext uri="{FF2B5EF4-FFF2-40B4-BE49-F238E27FC236}">
                <a16:creationId xmlns:a16="http://schemas.microsoft.com/office/drawing/2014/main" id="{90F30E3B-E76E-D398-30AB-71A80EC11058}"/>
              </a:ext>
            </a:extLst>
          </p:cNvPr>
          <p:cNvSpPr txBox="1"/>
          <p:nvPr/>
        </p:nvSpPr>
        <p:spPr>
          <a:xfrm>
            <a:off x="2694648" y="4730562"/>
            <a:ext cx="1529586"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Conceptual design</a:t>
            </a:r>
          </a:p>
        </p:txBody>
      </p:sp>
      <p:sp>
        <p:nvSpPr>
          <p:cNvPr id="5" name="TextBox 4">
            <a:extLst>
              <a:ext uri="{FF2B5EF4-FFF2-40B4-BE49-F238E27FC236}">
                <a16:creationId xmlns:a16="http://schemas.microsoft.com/office/drawing/2014/main" id="{1D71D412-62E5-585F-DEFA-241E17DE1B9B}"/>
              </a:ext>
            </a:extLst>
          </p:cNvPr>
          <p:cNvSpPr txBox="1"/>
          <p:nvPr/>
        </p:nvSpPr>
        <p:spPr>
          <a:xfrm>
            <a:off x="9727183" y="1646489"/>
            <a:ext cx="1388522"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Technical design</a:t>
            </a:r>
          </a:p>
        </p:txBody>
      </p:sp>
    </p:spTree>
  </p:cSld>
  <p:clrMapOvr>
    <a:masterClrMapping/>
  </p:clrMapOvr>
</p:sld>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1659</TotalTime>
  <Words>2182</Words>
  <Application>Microsoft Office PowerPoint</Application>
  <PresentationFormat>Widescreen</PresentationFormat>
  <Paragraphs>390</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Symbol</vt:lpstr>
      <vt:lpstr>Aptos Narrow</vt:lpstr>
      <vt:lpstr>Arial</vt:lpstr>
      <vt:lpstr>Calibri</vt:lpstr>
      <vt:lpstr>Schibsted Grotesk</vt:lpstr>
      <vt:lpstr>Tema de Office</vt:lpstr>
      <vt:lpstr>ET-PP (WP6.2) 2nd review meeting (RP2) </vt:lpstr>
      <vt:lpstr>WP 6.2: Introduction and objectives (1)</vt:lpstr>
      <vt:lpstr>WP 6.2: Introduction and objectives (2)</vt:lpstr>
      <vt:lpstr>WP 6.2: Tasks</vt:lpstr>
      <vt:lpstr>WP 6.2: Critical risks, deviations from Annex I, contingency plans (1)</vt:lpstr>
      <vt:lpstr>WP 6.2: Critical risks, deviations from Annex I, contingency plans (2)</vt:lpstr>
      <vt:lpstr>WP 6.2: Critical risks, deviations from Annex I, contingency plans (3)</vt:lpstr>
      <vt:lpstr>WP 6.2: Critical risks, deviations from Annex I, contingency plans (4)</vt:lpstr>
      <vt:lpstr>WP X: Deliverables and milestones (1)</vt:lpstr>
      <vt:lpstr>WP X: Deliverables and milestones (2)</vt:lpstr>
      <vt:lpstr>WP X: Deliverables and milestones (3)</vt:lpstr>
      <vt:lpstr>WP X: Deliverables and milestones (4)</vt:lpstr>
      <vt:lpstr>WP 6.2: Deliverables and milestones (5)</vt:lpstr>
      <vt:lpstr>WP 6.2: Deliverables and milestones (6)</vt:lpstr>
      <vt:lpstr>WP 6.2: Deliverables and milestones (5)</vt:lpstr>
      <vt:lpstr>WP X: Outlook and perspectives</vt:lpstr>
      <vt:lpstr>ET-PP (WPX) 2nd review meeting (RP2)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Paolo Chiggiato</dc:creator>
  <cp:lastModifiedBy>Paolo Chiggiato</cp:lastModifiedBy>
  <cp:revision>10</cp:revision>
  <dcterms:modified xsi:type="dcterms:W3CDTF">2025-05-09T17:31:10Z</dcterms:modified>
</cp:coreProperties>
</file>