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1" r:id="rId1"/>
    <p:sldMasterId id="2147483883" r:id="rId2"/>
    <p:sldMasterId id="2147483979" r:id="rId3"/>
    <p:sldMasterId id="2147483991" r:id="rId4"/>
  </p:sldMasterIdLst>
  <p:notesMasterIdLst>
    <p:notesMasterId r:id="rId22"/>
  </p:notesMasterIdLst>
  <p:handoutMasterIdLst>
    <p:handoutMasterId r:id="rId23"/>
  </p:handoutMasterIdLst>
  <p:sldIdLst>
    <p:sldId id="568" r:id="rId5"/>
    <p:sldId id="5851" r:id="rId6"/>
    <p:sldId id="530" r:id="rId7"/>
    <p:sldId id="531" r:id="rId8"/>
    <p:sldId id="570" r:id="rId9"/>
    <p:sldId id="544" r:id="rId10"/>
    <p:sldId id="563" r:id="rId11"/>
    <p:sldId id="564" r:id="rId12"/>
    <p:sldId id="5853" r:id="rId13"/>
    <p:sldId id="5854" r:id="rId14"/>
    <p:sldId id="572" r:id="rId15"/>
    <p:sldId id="571" r:id="rId16"/>
    <p:sldId id="5852" r:id="rId17"/>
    <p:sldId id="5856" r:id="rId18"/>
    <p:sldId id="5857" r:id="rId19"/>
    <p:sldId id="574" r:id="rId20"/>
    <p:sldId id="573" r:id="rId21"/>
  </p:sldIdLst>
  <p:sldSz cx="12192000" cy="6858000"/>
  <p:notesSz cx="6799263" cy="99298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331A959F-3621-4110-84AC-E13625C8A4AC}">
          <p14:sldIdLst>
            <p14:sldId id="568"/>
            <p14:sldId id="5851"/>
            <p14:sldId id="530"/>
            <p14:sldId id="531"/>
            <p14:sldId id="570"/>
            <p14:sldId id="544"/>
            <p14:sldId id="563"/>
            <p14:sldId id="564"/>
            <p14:sldId id="5853"/>
            <p14:sldId id="5854"/>
            <p14:sldId id="572"/>
            <p14:sldId id="571"/>
            <p14:sldId id="5852"/>
            <p14:sldId id="5856"/>
            <p14:sldId id="5857"/>
            <p14:sldId id="574"/>
            <p14:sldId id="5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6600"/>
    <a:srgbClr val="FFCC66"/>
    <a:srgbClr val="FFCC00"/>
    <a:srgbClr val="CC0000"/>
    <a:srgbClr val="FFFFFF"/>
    <a:srgbClr val="808080"/>
    <a:srgbClr val="33CC33"/>
    <a:srgbClr val="666699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7292A2E-F333-43FB-9621-5CBBE7FDCDCB}" styleName="Style léger 2 - Accentuation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660B408-B3CF-4A94-85FC-2B1E0A45F4A2}" styleName="Style foncé 2 - Accentuation 1/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08" autoAdjust="0"/>
    <p:restoredTop sz="94394" autoAdjust="0"/>
  </p:normalViewPr>
  <p:slideViewPr>
    <p:cSldViewPr>
      <p:cViewPr varScale="1">
        <p:scale>
          <a:sx n="68" d="100"/>
          <a:sy n="68" d="100"/>
        </p:scale>
        <p:origin x="760" y="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28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912"/>
    </p:cViewPr>
  </p:sorterViewPr>
  <p:notesViewPr>
    <p:cSldViewPr>
      <p:cViewPr varScale="1">
        <p:scale>
          <a:sx n="82" d="100"/>
          <a:sy n="82" d="100"/>
        </p:scale>
        <p:origin x="2382" y="102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7088" cy="497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 defTabSz="95583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589" y="1"/>
            <a:ext cx="2947088" cy="497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 algn="r" defTabSz="95583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31180"/>
            <a:ext cx="2947088" cy="497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 defTabSz="95583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589" y="9431180"/>
            <a:ext cx="2947088" cy="497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 algn="r" defTabSz="955830">
              <a:defRPr sz="1300">
                <a:latin typeface="Arial" charset="0"/>
              </a:defRPr>
            </a:lvl1pPr>
          </a:lstStyle>
          <a:p>
            <a:pPr>
              <a:defRPr/>
            </a:pPr>
            <a:fld id="{19E14790-E3AA-44A9-AC30-9F3910EB567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72501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7088" cy="497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70" tIns="44634" rIns="89270" bIns="44634" numCol="1" anchor="t" anchorCtr="0" compatLnSpc="1">
            <a:prstTxWarp prst="textNoShape">
              <a:avLst/>
            </a:prstTxWarp>
          </a:bodyPr>
          <a:lstStyle>
            <a:lvl1pPr defTabSz="89232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589" y="1"/>
            <a:ext cx="2947088" cy="497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70" tIns="44634" rIns="89270" bIns="44634" numCol="1" anchor="t" anchorCtr="0" compatLnSpc="1">
            <a:prstTxWarp prst="textNoShape">
              <a:avLst/>
            </a:prstTxWarp>
          </a:bodyPr>
          <a:lstStyle>
            <a:lvl1pPr algn="r" defTabSz="89232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65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10" y="4716384"/>
            <a:ext cx="5440045" cy="4468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70" tIns="44634" rIns="89270" bIns="446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31180"/>
            <a:ext cx="2947088" cy="497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70" tIns="44634" rIns="89270" bIns="44634" numCol="1" anchor="b" anchorCtr="0" compatLnSpc="1">
            <a:prstTxWarp prst="textNoShape">
              <a:avLst/>
            </a:prstTxWarp>
          </a:bodyPr>
          <a:lstStyle>
            <a:lvl1pPr defTabSz="89232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65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589" y="9431180"/>
            <a:ext cx="2947088" cy="497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70" tIns="44634" rIns="89270" bIns="44634" numCol="1" anchor="b" anchorCtr="0" compatLnSpc="1">
            <a:prstTxWarp prst="textNoShape">
              <a:avLst/>
            </a:prstTxWarp>
          </a:bodyPr>
          <a:lstStyle>
            <a:lvl1pPr algn="r" defTabSz="892321">
              <a:defRPr sz="1200">
                <a:latin typeface="Arial" charset="0"/>
              </a:defRPr>
            </a:lvl1pPr>
          </a:lstStyle>
          <a:p>
            <a:pPr>
              <a:defRPr/>
            </a:pPr>
            <a:fld id="{9831BB6A-A0DD-468D-BA33-5CDE4EAAAC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63684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41288" y="766763"/>
            <a:ext cx="6818312" cy="3836987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896297">
              <a:defRPr/>
            </a:pPr>
            <a:fld id="{9831BB6A-A0DD-468D-BA33-5CDE4EAAACD5}" type="slidenum">
              <a:rPr lang="fr-FR" smtClean="0">
                <a:solidFill>
                  <a:srgbClr val="000000"/>
                </a:solidFill>
              </a:rPr>
              <a:pPr defTabSz="896297">
                <a:defRPr/>
              </a:pPr>
              <a:t>1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422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31BB6A-A0DD-468D-BA33-5CDE4EAAACD5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138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9875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45" name="Google Shape;245;p5:notes"/>
          <p:cNvSpPr txBox="1">
            <a:spLocks noGrp="1"/>
          </p:cNvSpPr>
          <p:nvPr>
            <p:ph type="body" idx="1"/>
          </p:nvPr>
        </p:nvSpPr>
        <p:spPr>
          <a:xfrm>
            <a:off x="679610" y="4716384"/>
            <a:ext cx="5440045" cy="4468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250" tIns="44625" rIns="89250" bIns="44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5:notes"/>
          <p:cNvSpPr txBox="1">
            <a:spLocks noGrp="1"/>
          </p:cNvSpPr>
          <p:nvPr>
            <p:ph type="sldNum" idx="12"/>
          </p:nvPr>
        </p:nvSpPr>
        <p:spPr>
          <a:xfrm>
            <a:off x="3850589" y="9431180"/>
            <a:ext cx="2947088" cy="497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250" tIns="44625" rIns="89250" bIns="446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81877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9875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45" name="Google Shape;245;p5:notes"/>
          <p:cNvSpPr txBox="1">
            <a:spLocks noGrp="1"/>
          </p:cNvSpPr>
          <p:nvPr>
            <p:ph type="body" idx="1"/>
          </p:nvPr>
        </p:nvSpPr>
        <p:spPr>
          <a:xfrm>
            <a:off x="679610" y="4716384"/>
            <a:ext cx="5440045" cy="4468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250" tIns="44625" rIns="89250" bIns="44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5:notes"/>
          <p:cNvSpPr txBox="1">
            <a:spLocks noGrp="1"/>
          </p:cNvSpPr>
          <p:nvPr>
            <p:ph type="sldNum" idx="12"/>
          </p:nvPr>
        </p:nvSpPr>
        <p:spPr>
          <a:xfrm>
            <a:off x="3850589" y="9431180"/>
            <a:ext cx="2947088" cy="497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250" tIns="44625" rIns="89250" bIns="446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0746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c 7"/>
          <p:cNvSpPr>
            <a:spLocks/>
          </p:cNvSpPr>
          <p:nvPr/>
        </p:nvSpPr>
        <p:spPr bwMode="auto">
          <a:xfrm flipV="1">
            <a:off x="11717867" y="6181725"/>
            <a:ext cx="196851" cy="1016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2075">
            <a:solidFill>
              <a:srgbClr val="D3121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5994400" y="5562601"/>
            <a:ext cx="423333" cy="752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6079068" y="5603875"/>
            <a:ext cx="472017" cy="6365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6017685" y="5595939"/>
            <a:ext cx="461433" cy="636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5850467" y="5651501"/>
            <a:ext cx="827617" cy="523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39"/>
          <p:cNvSpPr>
            <a:spLocks noChangeArrowheads="1"/>
          </p:cNvSpPr>
          <p:nvPr/>
        </p:nvSpPr>
        <p:spPr bwMode="auto">
          <a:xfrm>
            <a:off x="0" y="836613"/>
            <a:ext cx="527051" cy="6021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40"/>
          <p:cNvSpPr>
            <a:spLocks noChangeArrowheads="1"/>
          </p:cNvSpPr>
          <p:nvPr/>
        </p:nvSpPr>
        <p:spPr bwMode="auto">
          <a:xfrm>
            <a:off x="11664952" y="836613"/>
            <a:ext cx="527049" cy="6021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83117" y="1476376"/>
            <a:ext cx="11438467" cy="2085975"/>
          </a:xfrm>
        </p:spPr>
        <p:txBody>
          <a:bodyPr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noProof="0"/>
              <a:t>Cliquez pour modifier le style du titre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89467" y="3697288"/>
            <a:ext cx="11440584" cy="17526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rgbClr val="D31216"/>
                </a:solidFill>
              </a:defRPr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  <p:pic>
        <p:nvPicPr>
          <p:cNvPr id="31" name="Picture 2" descr="chipembeded 012"/>
          <p:cNvPicPr>
            <a:picLocks noChangeAspect="1" noChangeArrowheads="1"/>
          </p:cNvPicPr>
          <p:nvPr/>
        </p:nvPicPr>
        <p:blipFill rotWithShape="1">
          <a:blip r:embed="rId2" cstate="screen">
            <a:lum bright="5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1628800"/>
            <a:ext cx="12191999" cy="47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32656"/>
            <a:ext cx="12210575" cy="1341677"/>
          </a:xfrm>
          <a:prstGeom prst="rect">
            <a:avLst/>
          </a:prstGeom>
        </p:spPr>
      </p:pic>
      <p:cxnSp>
        <p:nvCxnSpPr>
          <p:cNvPr id="33" name="Connecteur droit 32"/>
          <p:cNvCxnSpPr/>
          <p:nvPr/>
        </p:nvCxnSpPr>
        <p:spPr>
          <a:xfrm>
            <a:off x="-18576" y="6334780"/>
            <a:ext cx="12210575" cy="0"/>
          </a:xfrm>
          <a:prstGeom prst="line">
            <a:avLst/>
          </a:prstGeom>
          <a:ln w="152400">
            <a:solidFill>
              <a:srgbClr val="A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0" y="6334781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O</a:t>
            </a:r>
            <a:r>
              <a:rPr lang="fr-FR" sz="2400" dirty="0" err="1">
                <a:latin typeface="Bryant Medium Compressed" pitchFamily="34" charset="0"/>
              </a:rPr>
              <a:t>rganization</a:t>
            </a:r>
            <a:r>
              <a:rPr lang="fr-FR" sz="2400" dirty="0">
                <a:latin typeface="Bryant Medium Compressed" pitchFamily="34" charset="0"/>
              </a:rPr>
              <a:t> for 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M</a:t>
            </a:r>
            <a:r>
              <a:rPr lang="fr-FR" sz="2400" dirty="0" err="1">
                <a:latin typeface="Bryant Medium Compressed" pitchFamily="34" charset="0"/>
              </a:rPr>
              <a:t>icro-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E</a:t>
            </a:r>
            <a:r>
              <a:rPr lang="fr-FR" sz="2400" dirty="0" err="1">
                <a:latin typeface="Bryant Medium Compressed" pitchFamily="34" charset="0"/>
              </a:rPr>
              <a:t>lectronics</a:t>
            </a:r>
            <a:r>
              <a:rPr lang="fr-FR" sz="2400" dirty="0">
                <a:latin typeface="Bryant Medium Compressed" pitchFamily="34" charset="0"/>
              </a:rPr>
              <a:t> </a:t>
            </a:r>
            <a:r>
              <a:rPr lang="fr-FR" sz="2400" dirty="0" err="1">
                <a:latin typeface="Bryant Medium Compressed" pitchFamily="34" charset="0"/>
              </a:rPr>
              <a:t>desi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G</a:t>
            </a:r>
            <a:r>
              <a:rPr lang="fr-FR" sz="2400" dirty="0" err="1">
                <a:latin typeface="Bryant Medium Compressed" pitchFamily="34" charset="0"/>
              </a:rPr>
              <a:t>n</a:t>
            </a:r>
            <a:r>
              <a:rPr lang="fr-FR" sz="2400" dirty="0">
                <a:latin typeface="Bryant Medium Compressed" pitchFamily="34" charset="0"/>
              </a:rPr>
              <a:t> and </a:t>
            </a:r>
            <a:r>
              <a:rPr lang="fr-FR" sz="2400" dirty="0">
                <a:solidFill>
                  <a:srgbClr val="FF0000"/>
                </a:solidFill>
                <a:latin typeface="Bryant Medium Compressed" pitchFamily="34" charset="0"/>
              </a:rPr>
              <a:t>A</a:t>
            </a:r>
            <a:r>
              <a:rPr lang="fr-FR" sz="2400" dirty="0">
                <a:latin typeface="Bryant Medium Compressed" pitchFamily="34" charset="0"/>
              </a:rPr>
              <a:t>pplications</a:t>
            </a:r>
            <a:endParaRPr lang="en-US" sz="2800" dirty="0">
              <a:latin typeface="Bryant Medium Compressed" pitchFamily="34" charset="0"/>
            </a:endParaRPr>
          </a:p>
        </p:txBody>
      </p:sp>
      <p:pic>
        <p:nvPicPr>
          <p:cNvPr id="36" name="Picture 4" descr="http://www.cenbg.in2p3.fr/joliot-curie/IMG/logoCNRSIN2P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102291" cy="129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hipembeded 012"/>
          <p:cNvPicPr>
            <a:picLocks noChangeAspect="1" noChangeArrowheads="1"/>
          </p:cNvPicPr>
          <p:nvPr/>
        </p:nvPicPr>
        <p:blipFill rotWithShape="1">
          <a:blip r:embed="rId2" cstate="screen">
            <a:lum bright="5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1628800"/>
            <a:ext cx="12191999" cy="47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32656"/>
            <a:ext cx="12210575" cy="1341677"/>
          </a:xfrm>
          <a:prstGeom prst="rect">
            <a:avLst/>
          </a:prstGeom>
        </p:spPr>
      </p:pic>
      <p:cxnSp>
        <p:nvCxnSpPr>
          <p:cNvPr id="19" name="Connecteur droit 18"/>
          <p:cNvCxnSpPr/>
          <p:nvPr/>
        </p:nvCxnSpPr>
        <p:spPr>
          <a:xfrm>
            <a:off x="-18576" y="6334780"/>
            <a:ext cx="12210575" cy="0"/>
          </a:xfrm>
          <a:prstGeom prst="line">
            <a:avLst/>
          </a:prstGeom>
          <a:ln w="152400">
            <a:solidFill>
              <a:srgbClr val="A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0" y="6334781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O</a:t>
            </a:r>
            <a:r>
              <a:rPr lang="fr-FR" sz="2400" dirty="0" err="1">
                <a:latin typeface="Bryant Medium Compressed" pitchFamily="34" charset="0"/>
              </a:rPr>
              <a:t>rganization</a:t>
            </a:r>
            <a:r>
              <a:rPr lang="fr-FR" sz="2400" dirty="0">
                <a:latin typeface="Bryant Medium Compressed" pitchFamily="34" charset="0"/>
              </a:rPr>
              <a:t> for 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M</a:t>
            </a:r>
            <a:r>
              <a:rPr lang="fr-FR" sz="2400" dirty="0" err="1">
                <a:latin typeface="Bryant Medium Compressed" pitchFamily="34" charset="0"/>
              </a:rPr>
              <a:t>icro-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E</a:t>
            </a:r>
            <a:r>
              <a:rPr lang="fr-FR" sz="2400" dirty="0" err="1">
                <a:latin typeface="Bryant Medium Compressed" pitchFamily="34" charset="0"/>
              </a:rPr>
              <a:t>lectronics</a:t>
            </a:r>
            <a:r>
              <a:rPr lang="fr-FR" sz="2400" dirty="0">
                <a:latin typeface="Bryant Medium Compressed" pitchFamily="34" charset="0"/>
              </a:rPr>
              <a:t> </a:t>
            </a:r>
            <a:r>
              <a:rPr lang="fr-FR" sz="2400" dirty="0" err="1">
                <a:latin typeface="Bryant Medium Compressed" pitchFamily="34" charset="0"/>
              </a:rPr>
              <a:t>desi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G</a:t>
            </a:r>
            <a:r>
              <a:rPr lang="fr-FR" sz="2400" dirty="0" err="1">
                <a:latin typeface="Bryant Medium Compressed" pitchFamily="34" charset="0"/>
              </a:rPr>
              <a:t>n</a:t>
            </a:r>
            <a:r>
              <a:rPr lang="fr-FR" sz="2400" dirty="0">
                <a:latin typeface="Bryant Medium Compressed" pitchFamily="34" charset="0"/>
              </a:rPr>
              <a:t> and </a:t>
            </a:r>
            <a:r>
              <a:rPr lang="fr-FR" sz="2400" dirty="0">
                <a:solidFill>
                  <a:srgbClr val="FF0000"/>
                </a:solidFill>
                <a:latin typeface="Bryant Medium Compressed" pitchFamily="34" charset="0"/>
              </a:rPr>
              <a:t>A</a:t>
            </a:r>
            <a:r>
              <a:rPr lang="fr-FR" sz="2400" dirty="0">
                <a:latin typeface="Bryant Medium Compressed" pitchFamily="34" charset="0"/>
              </a:rPr>
              <a:t>pplications</a:t>
            </a:r>
            <a:endParaRPr lang="en-US" sz="2800" dirty="0">
              <a:latin typeface="Bryant Medium Compressed" pitchFamily="34" charset="0"/>
            </a:endParaRPr>
          </a:p>
        </p:txBody>
      </p:sp>
      <p:pic>
        <p:nvPicPr>
          <p:cNvPr id="22" name="Picture 4" descr="http://www.cenbg.in2p3.fr/joliot-curie/IMG/logoCNRSIN2P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102291" cy="129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hipembeded 012"/>
          <p:cNvPicPr>
            <a:picLocks noChangeAspect="1" noChangeArrowheads="1"/>
          </p:cNvPicPr>
          <p:nvPr userDrawn="1"/>
        </p:nvPicPr>
        <p:blipFill rotWithShape="1">
          <a:blip r:embed="rId2" cstate="screen">
            <a:lum bright="5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1628800"/>
            <a:ext cx="12191999" cy="47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32656"/>
            <a:ext cx="12210575" cy="1341677"/>
          </a:xfrm>
          <a:prstGeom prst="rect">
            <a:avLst/>
          </a:prstGeom>
        </p:spPr>
      </p:pic>
      <p:cxnSp>
        <p:nvCxnSpPr>
          <p:cNvPr id="25" name="Connecteur droit 24"/>
          <p:cNvCxnSpPr/>
          <p:nvPr userDrawn="1"/>
        </p:nvCxnSpPr>
        <p:spPr>
          <a:xfrm>
            <a:off x="-18576" y="6334780"/>
            <a:ext cx="12210575" cy="0"/>
          </a:xfrm>
          <a:prstGeom prst="line">
            <a:avLst/>
          </a:prstGeom>
          <a:ln w="152400">
            <a:solidFill>
              <a:srgbClr val="A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 userDrawn="1"/>
        </p:nvSpPr>
        <p:spPr>
          <a:xfrm>
            <a:off x="0" y="6334781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O</a:t>
            </a:r>
            <a:r>
              <a:rPr lang="fr-FR" sz="2400" dirty="0" err="1">
                <a:latin typeface="Bryant Medium Compressed" pitchFamily="34" charset="0"/>
              </a:rPr>
              <a:t>rganization</a:t>
            </a:r>
            <a:r>
              <a:rPr lang="fr-FR" sz="2400" dirty="0">
                <a:latin typeface="Bryant Medium Compressed" pitchFamily="34" charset="0"/>
              </a:rPr>
              <a:t> for 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M</a:t>
            </a:r>
            <a:r>
              <a:rPr lang="fr-FR" sz="2400" dirty="0" err="1">
                <a:latin typeface="Bryant Medium Compressed" pitchFamily="34" charset="0"/>
              </a:rPr>
              <a:t>icro-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E</a:t>
            </a:r>
            <a:r>
              <a:rPr lang="fr-FR" sz="2400" dirty="0" err="1">
                <a:latin typeface="Bryant Medium Compressed" pitchFamily="34" charset="0"/>
              </a:rPr>
              <a:t>lectronics</a:t>
            </a:r>
            <a:r>
              <a:rPr lang="fr-FR" sz="2400" dirty="0">
                <a:latin typeface="Bryant Medium Compressed" pitchFamily="34" charset="0"/>
              </a:rPr>
              <a:t> </a:t>
            </a:r>
            <a:r>
              <a:rPr lang="fr-FR" sz="2400" dirty="0" err="1">
                <a:latin typeface="Bryant Medium Compressed" pitchFamily="34" charset="0"/>
              </a:rPr>
              <a:t>desi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G</a:t>
            </a:r>
            <a:r>
              <a:rPr lang="fr-FR" sz="2400" dirty="0" err="1">
                <a:latin typeface="Bryant Medium Compressed" pitchFamily="34" charset="0"/>
              </a:rPr>
              <a:t>n</a:t>
            </a:r>
            <a:r>
              <a:rPr lang="fr-FR" sz="2400" dirty="0">
                <a:latin typeface="Bryant Medium Compressed" pitchFamily="34" charset="0"/>
              </a:rPr>
              <a:t> and </a:t>
            </a:r>
            <a:r>
              <a:rPr lang="fr-FR" sz="2400" dirty="0">
                <a:solidFill>
                  <a:srgbClr val="FF0000"/>
                </a:solidFill>
                <a:latin typeface="Bryant Medium Compressed" pitchFamily="34" charset="0"/>
              </a:rPr>
              <a:t>A</a:t>
            </a:r>
            <a:r>
              <a:rPr lang="fr-FR" sz="2400" dirty="0">
                <a:latin typeface="Bryant Medium Compressed" pitchFamily="34" charset="0"/>
              </a:rPr>
              <a:t>pplications</a:t>
            </a:r>
            <a:endParaRPr lang="en-US" sz="2800" dirty="0">
              <a:latin typeface="Bryant Medium Compressed" pitchFamily="34" charset="0"/>
            </a:endParaRPr>
          </a:p>
        </p:txBody>
      </p:sp>
      <p:pic>
        <p:nvPicPr>
          <p:cNvPr id="28" name="Picture 4" descr="http://www.cenbg.in2p3.fr/joliot-curie/IMG/logoCNRSIN2P3.jp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102291" cy="129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Image 3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2332" y="188640"/>
            <a:ext cx="2976873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099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205384" y="1"/>
            <a:ext cx="2986616" cy="6157913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39184" y="1"/>
            <a:ext cx="8763000" cy="615791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0" lang="en-US"/>
              <a:t>EIC 2024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91603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EIC 2024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74C64A-F892-4D24-8DE4-95AE196E3A28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c 7"/>
          <p:cNvSpPr>
            <a:spLocks/>
          </p:cNvSpPr>
          <p:nvPr/>
        </p:nvSpPr>
        <p:spPr bwMode="auto">
          <a:xfrm flipV="1">
            <a:off x="11717867" y="6181725"/>
            <a:ext cx="196851" cy="1016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2075">
            <a:solidFill>
              <a:srgbClr val="D3121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5994400" y="5562601"/>
            <a:ext cx="423333" cy="752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6079068" y="5603875"/>
            <a:ext cx="472017" cy="6365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6017685" y="5595939"/>
            <a:ext cx="461433" cy="636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5850467" y="5651501"/>
            <a:ext cx="827617" cy="523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Rectangle 39"/>
          <p:cNvSpPr>
            <a:spLocks noChangeArrowheads="1"/>
          </p:cNvSpPr>
          <p:nvPr/>
        </p:nvSpPr>
        <p:spPr bwMode="auto">
          <a:xfrm>
            <a:off x="0" y="836613"/>
            <a:ext cx="527051" cy="6021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" name="Rectangle 40"/>
          <p:cNvSpPr>
            <a:spLocks noChangeArrowheads="1"/>
          </p:cNvSpPr>
          <p:nvPr/>
        </p:nvSpPr>
        <p:spPr bwMode="auto">
          <a:xfrm>
            <a:off x="11664952" y="836613"/>
            <a:ext cx="527049" cy="6021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83117" y="1476376"/>
            <a:ext cx="11438467" cy="2085975"/>
          </a:xfrm>
        </p:spPr>
        <p:txBody>
          <a:bodyPr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noProof="0"/>
              <a:t>Cliquez pour modifier le style du titre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89467" y="3697288"/>
            <a:ext cx="11440584" cy="17526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rgbClr val="D31216"/>
                </a:solidFill>
              </a:defRPr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  <p:pic>
        <p:nvPicPr>
          <p:cNvPr id="31" name="Picture 2" descr="chipembeded 012"/>
          <p:cNvPicPr>
            <a:picLocks noChangeAspect="1" noChangeArrowheads="1"/>
          </p:cNvPicPr>
          <p:nvPr/>
        </p:nvPicPr>
        <p:blipFill rotWithShape="1">
          <a:blip r:embed="rId2" cstate="screen">
            <a:lum bright="5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1628800"/>
            <a:ext cx="12191999" cy="47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32656"/>
            <a:ext cx="12210575" cy="1341677"/>
          </a:xfrm>
          <a:prstGeom prst="rect">
            <a:avLst/>
          </a:prstGeom>
        </p:spPr>
      </p:pic>
      <p:cxnSp>
        <p:nvCxnSpPr>
          <p:cNvPr id="33" name="Connecteur droit 32"/>
          <p:cNvCxnSpPr/>
          <p:nvPr/>
        </p:nvCxnSpPr>
        <p:spPr>
          <a:xfrm>
            <a:off x="-18576" y="6334780"/>
            <a:ext cx="12210575" cy="0"/>
          </a:xfrm>
          <a:prstGeom prst="line">
            <a:avLst/>
          </a:prstGeom>
          <a:ln w="152400">
            <a:solidFill>
              <a:srgbClr val="A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0" y="6334781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O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rganization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 for 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M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icro-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E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lectronics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 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desi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G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n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 and </a:t>
            </a:r>
            <a:r>
              <a:rPr lang="fr-FR" sz="2400" dirty="0">
                <a:solidFill>
                  <a:srgbClr val="FF0000"/>
                </a:solidFill>
                <a:latin typeface="Bryant Medium Compressed" pitchFamily="34" charset="0"/>
              </a:rPr>
              <a:t>A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pplications</a:t>
            </a:r>
            <a:endParaRPr lang="en-US" sz="2800" dirty="0">
              <a:solidFill>
                <a:srgbClr val="000000"/>
              </a:solidFill>
              <a:latin typeface="Bryant Medium Compressed" pitchFamily="34" charset="0"/>
            </a:endParaRPr>
          </a:p>
        </p:txBody>
      </p:sp>
      <p:pic>
        <p:nvPicPr>
          <p:cNvPr id="36" name="Picture 4" descr="http://www.cenbg.in2p3.fr/joliot-curie/IMG/logoCNRSIN2P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102291" cy="129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hipembeded 012"/>
          <p:cNvPicPr>
            <a:picLocks noChangeAspect="1" noChangeArrowheads="1"/>
          </p:cNvPicPr>
          <p:nvPr/>
        </p:nvPicPr>
        <p:blipFill rotWithShape="1">
          <a:blip r:embed="rId2" cstate="screen">
            <a:lum bright="5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1628800"/>
            <a:ext cx="12191999" cy="47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32656"/>
            <a:ext cx="12210575" cy="1341677"/>
          </a:xfrm>
          <a:prstGeom prst="rect">
            <a:avLst/>
          </a:prstGeom>
        </p:spPr>
      </p:pic>
      <p:cxnSp>
        <p:nvCxnSpPr>
          <p:cNvPr id="19" name="Connecteur droit 18"/>
          <p:cNvCxnSpPr/>
          <p:nvPr/>
        </p:nvCxnSpPr>
        <p:spPr>
          <a:xfrm>
            <a:off x="-18576" y="6334780"/>
            <a:ext cx="12210575" cy="0"/>
          </a:xfrm>
          <a:prstGeom prst="line">
            <a:avLst/>
          </a:prstGeom>
          <a:ln w="152400">
            <a:solidFill>
              <a:srgbClr val="A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0" y="6334781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O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rganization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 for 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M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icro-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E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lectronics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 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desi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G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n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 and </a:t>
            </a:r>
            <a:r>
              <a:rPr lang="fr-FR" sz="2400" dirty="0">
                <a:solidFill>
                  <a:srgbClr val="FF0000"/>
                </a:solidFill>
                <a:latin typeface="Bryant Medium Compressed" pitchFamily="34" charset="0"/>
              </a:rPr>
              <a:t>A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pplications</a:t>
            </a:r>
            <a:endParaRPr lang="en-US" sz="2800" dirty="0">
              <a:solidFill>
                <a:srgbClr val="000000"/>
              </a:solidFill>
              <a:latin typeface="Bryant Medium Compressed" pitchFamily="34" charset="0"/>
            </a:endParaRPr>
          </a:p>
        </p:txBody>
      </p:sp>
      <p:pic>
        <p:nvPicPr>
          <p:cNvPr id="22" name="Picture 4" descr="http://www.cenbg.in2p3.fr/joliot-curie/IMG/logoCNRSIN2P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102291" cy="129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hipembeded 012"/>
          <p:cNvPicPr>
            <a:picLocks noChangeAspect="1" noChangeArrowheads="1"/>
          </p:cNvPicPr>
          <p:nvPr userDrawn="1"/>
        </p:nvPicPr>
        <p:blipFill rotWithShape="1">
          <a:blip r:embed="rId2" cstate="screen">
            <a:lum bright="5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1628800"/>
            <a:ext cx="12191999" cy="47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32656"/>
            <a:ext cx="12210575" cy="1341677"/>
          </a:xfrm>
          <a:prstGeom prst="rect">
            <a:avLst/>
          </a:prstGeom>
        </p:spPr>
      </p:pic>
      <p:cxnSp>
        <p:nvCxnSpPr>
          <p:cNvPr id="25" name="Connecteur droit 24"/>
          <p:cNvCxnSpPr/>
          <p:nvPr userDrawn="1"/>
        </p:nvCxnSpPr>
        <p:spPr>
          <a:xfrm>
            <a:off x="-18576" y="6334780"/>
            <a:ext cx="12210575" cy="0"/>
          </a:xfrm>
          <a:prstGeom prst="line">
            <a:avLst/>
          </a:prstGeom>
          <a:ln w="152400">
            <a:solidFill>
              <a:srgbClr val="A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 userDrawn="1"/>
        </p:nvSpPr>
        <p:spPr>
          <a:xfrm>
            <a:off x="0" y="6334781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O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rganization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 for 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M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icro-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E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lectronics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 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desi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G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n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 and </a:t>
            </a:r>
            <a:r>
              <a:rPr lang="fr-FR" sz="2400" dirty="0">
                <a:solidFill>
                  <a:srgbClr val="FF0000"/>
                </a:solidFill>
                <a:latin typeface="Bryant Medium Compressed" pitchFamily="34" charset="0"/>
              </a:rPr>
              <a:t>A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pplications</a:t>
            </a:r>
            <a:endParaRPr lang="en-US" sz="2800" dirty="0">
              <a:solidFill>
                <a:srgbClr val="000000"/>
              </a:solidFill>
              <a:latin typeface="Bryant Medium Compressed" pitchFamily="34" charset="0"/>
            </a:endParaRPr>
          </a:p>
        </p:txBody>
      </p:sp>
      <p:pic>
        <p:nvPicPr>
          <p:cNvPr id="28" name="Picture 4" descr="http://www.cenbg.in2p3.fr/joliot-curie/IMG/logoCNRSIN2P3.jp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102291" cy="129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Image 3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2332" y="188640"/>
            <a:ext cx="2976873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030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1"/>
            <a:ext cx="9120716" cy="620713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EIC 2024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471A504-AE2C-4488-80ED-9ED6A4A57476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6428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6428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6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7204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65151" y="892175"/>
            <a:ext cx="5710767" cy="5265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479117" y="892175"/>
            <a:ext cx="5712883" cy="5265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EIC 2024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184467" y="6597353"/>
            <a:ext cx="1007533" cy="249237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084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EIC 2024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0021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EIC 2024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EIC 2024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5296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EIC 2024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4065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EIC 2024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106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1"/>
            <a:ext cx="9120716" cy="620713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EIC 2024</a:t>
            </a: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471A504-AE2C-4488-80ED-9ED6A4A57476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6428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6428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6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906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EIC 2024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1378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205384" y="1"/>
            <a:ext cx="2986616" cy="6157913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39184" y="1"/>
            <a:ext cx="8763000" cy="615791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EIC 2024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4265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EIC 2024</a:t>
            </a: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74C64A-F892-4D24-8DE4-95AE196E3A28}" type="slidenum">
              <a:rPr lang="fr-FR" smtClean="0">
                <a:solidFill>
                  <a:srgbClr val="000000"/>
                </a:solidFill>
              </a:rPr>
              <a:pPr/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6002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c 7"/>
          <p:cNvSpPr>
            <a:spLocks/>
          </p:cNvSpPr>
          <p:nvPr/>
        </p:nvSpPr>
        <p:spPr bwMode="auto">
          <a:xfrm flipV="1">
            <a:off x="11717867" y="6181725"/>
            <a:ext cx="196851" cy="1016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2075">
            <a:solidFill>
              <a:srgbClr val="D3121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5994400" y="5562601"/>
            <a:ext cx="423333" cy="752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6079068" y="5603875"/>
            <a:ext cx="472017" cy="6365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6017685" y="5595939"/>
            <a:ext cx="461433" cy="636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5850467" y="5651501"/>
            <a:ext cx="827617" cy="523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Rectangle 39"/>
          <p:cNvSpPr>
            <a:spLocks noChangeArrowheads="1"/>
          </p:cNvSpPr>
          <p:nvPr/>
        </p:nvSpPr>
        <p:spPr bwMode="auto">
          <a:xfrm>
            <a:off x="0" y="836613"/>
            <a:ext cx="527051" cy="6021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" name="Rectangle 40"/>
          <p:cNvSpPr>
            <a:spLocks noChangeArrowheads="1"/>
          </p:cNvSpPr>
          <p:nvPr/>
        </p:nvSpPr>
        <p:spPr bwMode="auto">
          <a:xfrm>
            <a:off x="11664952" y="836613"/>
            <a:ext cx="527049" cy="6021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83117" y="1476376"/>
            <a:ext cx="11438467" cy="2085975"/>
          </a:xfrm>
        </p:spPr>
        <p:txBody>
          <a:bodyPr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noProof="0"/>
              <a:t>Cliquez pour modifier le style du titre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89467" y="3697288"/>
            <a:ext cx="11440584" cy="17526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rgbClr val="D31216"/>
                </a:solidFill>
              </a:defRPr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  <p:pic>
        <p:nvPicPr>
          <p:cNvPr id="31" name="Picture 2" descr="chipembeded 012"/>
          <p:cNvPicPr>
            <a:picLocks noChangeAspect="1" noChangeArrowheads="1"/>
          </p:cNvPicPr>
          <p:nvPr/>
        </p:nvPicPr>
        <p:blipFill rotWithShape="1">
          <a:blip r:embed="rId2" cstate="print">
            <a:lum bright="5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1628800"/>
            <a:ext cx="12191999" cy="47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Image 3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32656"/>
            <a:ext cx="12191999" cy="1341677"/>
          </a:xfrm>
          <a:prstGeom prst="rect">
            <a:avLst/>
          </a:prstGeom>
        </p:spPr>
      </p:pic>
      <p:cxnSp>
        <p:nvCxnSpPr>
          <p:cNvPr id="33" name="Connecteur droit 32"/>
          <p:cNvCxnSpPr/>
          <p:nvPr/>
        </p:nvCxnSpPr>
        <p:spPr>
          <a:xfrm>
            <a:off x="-18576" y="6334780"/>
            <a:ext cx="12210575" cy="0"/>
          </a:xfrm>
          <a:prstGeom prst="line">
            <a:avLst/>
          </a:prstGeom>
          <a:ln w="152400">
            <a:solidFill>
              <a:srgbClr val="A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0" y="6334781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O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rganization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 for 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M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icro-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E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lectronics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 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desi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G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n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 and </a:t>
            </a:r>
            <a:r>
              <a:rPr lang="fr-FR" sz="2400" dirty="0">
                <a:solidFill>
                  <a:srgbClr val="FF0000"/>
                </a:solidFill>
                <a:latin typeface="Bryant Medium Compressed" pitchFamily="34" charset="0"/>
              </a:rPr>
              <a:t>A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pplications</a:t>
            </a:r>
            <a:endParaRPr lang="en-US" sz="2800" dirty="0">
              <a:solidFill>
                <a:srgbClr val="000000"/>
              </a:solidFill>
              <a:latin typeface="Bryant Medium Compressed" pitchFamily="34" charset="0"/>
            </a:endParaRPr>
          </a:p>
        </p:txBody>
      </p:sp>
      <p:pic>
        <p:nvPicPr>
          <p:cNvPr id="17" name="Picture 2" descr="chipembeded 012"/>
          <p:cNvPicPr>
            <a:picLocks noChangeAspect="1" noChangeArrowheads="1"/>
          </p:cNvPicPr>
          <p:nvPr/>
        </p:nvPicPr>
        <p:blipFill rotWithShape="1">
          <a:blip r:embed="rId2" cstate="print">
            <a:lum bright="5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1628800"/>
            <a:ext cx="12191999" cy="47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Connecteur droit 18"/>
          <p:cNvCxnSpPr/>
          <p:nvPr/>
        </p:nvCxnSpPr>
        <p:spPr>
          <a:xfrm>
            <a:off x="-18576" y="6334780"/>
            <a:ext cx="12210575" cy="0"/>
          </a:xfrm>
          <a:prstGeom prst="line">
            <a:avLst/>
          </a:prstGeom>
          <a:ln w="152400">
            <a:solidFill>
              <a:srgbClr val="A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0" y="6334781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O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rganization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 for 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M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icro-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E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lectronics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 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desi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G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n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 and </a:t>
            </a:r>
            <a:r>
              <a:rPr lang="fr-FR" sz="2400" dirty="0">
                <a:solidFill>
                  <a:srgbClr val="FF0000"/>
                </a:solidFill>
                <a:latin typeface="Bryant Medium Compressed" pitchFamily="34" charset="0"/>
              </a:rPr>
              <a:t>A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pplications</a:t>
            </a:r>
            <a:endParaRPr lang="en-US" sz="2800" dirty="0">
              <a:solidFill>
                <a:srgbClr val="000000"/>
              </a:solidFill>
              <a:latin typeface="Bryant Medium Compressed" pitchFamily="34" charset="0"/>
            </a:endParaRPr>
          </a:p>
        </p:txBody>
      </p:sp>
      <p:pic>
        <p:nvPicPr>
          <p:cNvPr id="23" name="Picture 2" descr="chipembeded 012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5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1628800"/>
            <a:ext cx="12191999" cy="47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Connecteur droit 24"/>
          <p:cNvCxnSpPr/>
          <p:nvPr userDrawn="1"/>
        </p:nvCxnSpPr>
        <p:spPr>
          <a:xfrm>
            <a:off x="-18576" y="6334780"/>
            <a:ext cx="12210575" cy="0"/>
          </a:xfrm>
          <a:prstGeom prst="line">
            <a:avLst/>
          </a:prstGeom>
          <a:ln w="152400">
            <a:solidFill>
              <a:srgbClr val="A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 userDrawn="1"/>
        </p:nvSpPr>
        <p:spPr>
          <a:xfrm>
            <a:off x="0" y="6334781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O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rganization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 for 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M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icro-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E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lectronics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 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desi</a:t>
            </a:r>
            <a:r>
              <a:rPr lang="fr-FR" sz="2400" dirty="0" err="1">
                <a:solidFill>
                  <a:srgbClr val="FF0000"/>
                </a:solidFill>
                <a:latin typeface="Bryant Medium Compressed" pitchFamily="34" charset="0"/>
              </a:rPr>
              <a:t>G</a:t>
            </a:r>
            <a:r>
              <a:rPr lang="fr-FR" sz="2400" dirty="0" err="1">
                <a:solidFill>
                  <a:srgbClr val="000000"/>
                </a:solidFill>
                <a:latin typeface="Bryant Medium Compressed" pitchFamily="34" charset="0"/>
              </a:rPr>
              <a:t>n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 and </a:t>
            </a:r>
            <a:r>
              <a:rPr lang="fr-FR" sz="2400" dirty="0">
                <a:solidFill>
                  <a:srgbClr val="FF0000"/>
                </a:solidFill>
                <a:latin typeface="Bryant Medium Compressed" pitchFamily="34" charset="0"/>
              </a:rPr>
              <a:t>A</a:t>
            </a:r>
            <a:r>
              <a:rPr lang="fr-FR" sz="2400" dirty="0">
                <a:solidFill>
                  <a:srgbClr val="000000"/>
                </a:solidFill>
                <a:latin typeface="Bryant Medium Compressed" pitchFamily="34" charset="0"/>
              </a:rPr>
              <a:t>pplications</a:t>
            </a:r>
            <a:endParaRPr lang="en-US" sz="2800" dirty="0">
              <a:solidFill>
                <a:srgbClr val="000000"/>
              </a:solidFill>
              <a:latin typeface="Bryant Medium Compressed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7511" y="31735"/>
            <a:ext cx="864095" cy="1496482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53AC8AE7-3248-42E0-904E-B1025EF7D03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6954" y="68690"/>
            <a:ext cx="2068606" cy="1332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2483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1"/>
            <a:ext cx="9120716" cy="620713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000000"/>
                </a:solidFill>
              </a:rPr>
              <a:t>EIC 2024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471A504-AE2C-4488-80ED-9ED6A4A57476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6428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6428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6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0020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65151" y="892175"/>
            <a:ext cx="5710767" cy="5265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479117" y="892175"/>
            <a:ext cx="5712883" cy="5265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000000"/>
                </a:solidFill>
              </a:rPr>
              <a:t>EIC 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184467" y="6597353"/>
            <a:ext cx="1007533" cy="249237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950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000000"/>
                </a:solidFill>
              </a:rPr>
              <a:t>EIC 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221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>
                <a:solidFill>
                  <a:srgbClr val="000000"/>
                </a:solidFill>
              </a:rPr>
              <a:t>EIC 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3835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000000"/>
                </a:solidFill>
              </a:rPr>
              <a:t>EIC 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6538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000000"/>
                </a:solidFill>
              </a:rPr>
              <a:t>EIC 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20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65151" y="892175"/>
            <a:ext cx="5710767" cy="5265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479117" y="892175"/>
            <a:ext cx="5712883" cy="5265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0" lang="en-US"/>
              <a:t>EIC 2024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184467" y="6597353"/>
            <a:ext cx="1007533" cy="249237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99641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000000"/>
                </a:solidFill>
              </a:rPr>
              <a:t>EIC 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9768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000000"/>
                </a:solidFill>
              </a:rPr>
              <a:t>EIC 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3406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205384" y="1"/>
            <a:ext cx="2986616" cy="6157913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39184" y="1"/>
            <a:ext cx="8763000" cy="615791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000000"/>
                </a:solidFill>
              </a:rPr>
              <a:t>EIC 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1827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>
                <a:solidFill>
                  <a:srgbClr val="000000"/>
                </a:solidFill>
              </a:rPr>
              <a:t>EIC 2024</a:t>
            </a: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74C64A-F892-4D24-8DE4-95AE196E3A28}" type="slidenum">
              <a:rPr lang="fr-FR" smtClean="0">
                <a:solidFill>
                  <a:srgbClr val="000000"/>
                </a:solidFill>
              </a:rPr>
              <a:pPr/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698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2920" y="1174478"/>
            <a:ext cx="10962105" cy="1240412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ct val="100000"/>
              </a:lnSpc>
              <a:defRPr sz="4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Title from Agenda</a:t>
            </a:r>
            <a:br>
              <a:rPr lang="en-US"/>
            </a:br>
            <a:r>
              <a:rPr lang="en-US"/>
              <a:t>Continuation of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2920" y="5074920"/>
            <a:ext cx="4363736" cy="10196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SC-x Identifier</a:t>
            </a:r>
          </a:p>
          <a:p>
            <a:r>
              <a:rPr lang="en-US"/>
              <a:t>EIC CD-3A Review</a:t>
            </a:r>
          </a:p>
          <a:p>
            <a:r>
              <a:rPr lang="en-US"/>
              <a:t>November 14-16,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2920" y="3288714"/>
            <a:ext cx="10962105" cy="4489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8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Presenter Name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9D03B-F4BD-85C1-5955-B2BB7ACF4A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26314" y="472833"/>
            <a:ext cx="1632203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566183" y="472833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67685" y="472833"/>
            <a:ext cx="1825604" cy="4572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12F870F-A3EC-0442-4A49-50365EE5DD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2920" y="2423582"/>
            <a:ext cx="10962105" cy="501650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28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80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z="2800"/>
              <a:t>Secondary title if needed</a:t>
            </a:r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FD74062-0C2E-090F-07DF-75D428DE15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02920" y="4233687"/>
            <a:ext cx="10962105" cy="3795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WBS 6.0x.xxx WBS Name (Exact from WBS)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DFAD954-7DFC-3150-35B3-444AB26BD5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920" y="3738425"/>
            <a:ext cx="10962105" cy="477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Project Role or Organizational Role if not Project</a:t>
            </a:r>
          </a:p>
        </p:txBody>
      </p:sp>
    </p:spTree>
    <p:extLst>
      <p:ext uri="{BB962C8B-B14F-4D97-AF65-F5344CB8AC3E}">
        <p14:creationId xmlns:p14="http://schemas.microsoft.com/office/powerpoint/2010/main" val="18516169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>
          <p15:clr>
            <a:srgbClr val="FBAE40"/>
          </p15:clr>
        </p15:guide>
        <p15:guide id="8" pos="3840">
          <p15:clr>
            <a:srgbClr val="FBAE40"/>
          </p15:clr>
        </p15:guide>
        <p15:guide id="9" orient="horz" pos="3888">
          <p15:clr>
            <a:srgbClr val="FBAE40"/>
          </p15:clr>
        </p15:guide>
        <p15:guide id="10" pos="360">
          <p15:clr>
            <a:srgbClr val="FBAE40"/>
          </p15:clr>
        </p15:guide>
        <p15:guide id="11" pos="7320">
          <p15:clr>
            <a:srgbClr val="FBAE40"/>
          </p15:clr>
        </p15:guide>
        <p15:guide id="12" orient="horz" pos="3984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About Me – Presenter Name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Level 1 – Arial 20</a:t>
            </a:r>
          </a:p>
          <a:p>
            <a:pPr lvl="1"/>
            <a:r>
              <a:rPr lang="en-US"/>
              <a:t>Level 2 – Arial 16</a:t>
            </a:r>
          </a:p>
          <a:p>
            <a:pPr lvl="2"/>
            <a:r>
              <a:rPr lang="en-US"/>
              <a:t>Level 3 – Arial 16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28962104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92B54326-9283-87C5-2211-07467D15288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>
            <a:normAutofit/>
          </a:bodyPr>
          <a:lstStyle>
            <a:lvl1pPr marL="346075" indent="-346075">
              <a:buFont typeface="+mj-lt"/>
              <a:buAutoNum type="arabicPeriod"/>
              <a:defRPr sz="2000"/>
            </a:lvl1pPr>
            <a:lvl2pPr marL="684212" indent="-457200">
              <a:buFont typeface="+mj-lt"/>
              <a:buAutoNum type="alphaUcPeriod"/>
              <a:defRPr/>
            </a:lvl2pPr>
            <a:lvl3pPr marL="803275" indent="-342900">
              <a:buFont typeface="+mj-lt"/>
              <a:buAutoNum type="romanLcPeriod"/>
              <a:defRPr/>
            </a:lvl3pPr>
            <a:lvl4pPr marL="1030287" indent="-342900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Charges – Arial 20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B03C22F-5552-870B-477F-48CD037483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3" y="0"/>
            <a:ext cx="11499234" cy="81486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Charge Questions Addressed</a:t>
            </a:r>
          </a:p>
        </p:txBody>
      </p:sp>
    </p:spTree>
    <p:extLst>
      <p:ext uri="{BB962C8B-B14F-4D97-AF65-F5344CB8AC3E}">
        <p14:creationId xmlns:p14="http://schemas.microsoft.com/office/powerpoint/2010/main" val="27058243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 -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1 – Bulleted]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17908537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-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2 – Bulleted]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256032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4ECC0389-6BCD-C4BC-4A17-EA2DACAE7E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1963" y="3606002"/>
            <a:ext cx="11521440" cy="256032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21944466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-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3 – Bulleted]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5669280" cy="521208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508D84F-3665-CC5D-F2A2-B3A6B09A70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1917" y="930199"/>
            <a:ext cx="5669280" cy="521208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4076835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0" lang="en-US"/>
              <a:t>EIC 2024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557861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1 – Numbered]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L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</p:spTree>
    <p:extLst>
      <p:ext uri="{BB962C8B-B14F-4D97-AF65-F5344CB8AC3E}">
        <p14:creationId xmlns:p14="http://schemas.microsoft.com/office/powerpoint/2010/main" val="18194237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2 – Numbered]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256032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L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41A4CDE2-F4A5-3B66-CC2E-03CEF69ADB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1963" y="3600611"/>
            <a:ext cx="11521440" cy="256032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L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</p:spTree>
    <p:extLst>
      <p:ext uri="{BB962C8B-B14F-4D97-AF65-F5344CB8AC3E}">
        <p14:creationId xmlns:p14="http://schemas.microsoft.com/office/powerpoint/2010/main" val="4328379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3 – Numbered]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5669280" cy="521208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L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6E5A896B-E227-B141-AB5C-4CC68DDA83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1917" y="930274"/>
            <a:ext cx="5669280" cy="521208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L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</p:spTree>
    <p:extLst>
      <p:ext uri="{BB962C8B-B14F-4D97-AF65-F5344CB8AC3E}">
        <p14:creationId xmlns:p14="http://schemas.microsoft.com/office/powerpoint/2010/main" val="22954310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2 Scope W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1" y="0"/>
            <a:ext cx="8229600" cy="81486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L2 Scope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B8EACF-4276-290B-9B2F-314CC8D8D2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63035" y="5576840"/>
            <a:ext cx="7315200" cy="685800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/>
              <a:t>Breakout Session Reference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471A22FE-65EE-6DE1-A7EA-6220FDF767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35383" y="0"/>
            <a:ext cx="8412480" cy="814388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 b="1"/>
            </a:lvl1pPr>
          </a:lstStyle>
          <a:p>
            <a:pPr lvl="0"/>
            <a:r>
              <a:rPr lang="en-US"/>
              <a:t>CD-3A WBS</a:t>
            </a:r>
          </a:p>
          <a:p>
            <a:pPr lvl="0"/>
            <a:r>
              <a:rPr lang="en-US"/>
              <a:t>CD-3A Scope Name</a:t>
            </a:r>
          </a:p>
        </p:txBody>
      </p:sp>
    </p:spTree>
    <p:extLst>
      <p:ext uri="{BB962C8B-B14F-4D97-AF65-F5344CB8AC3E}">
        <p14:creationId xmlns:p14="http://schemas.microsoft.com/office/powerpoint/2010/main" val="405725208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D-3A Scope W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D33A2BC-A7DD-3DD2-AD60-11F9553DEE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3" y="0"/>
            <a:ext cx="8229600" cy="81486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CD-3A Scope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1D11F80-C2CC-4CC7-74E3-3DB87928BEB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35383" y="0"/>
            <a:ext cx="8412480" cy="814388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 b="1"/>
            </a:lvl1pPr>
          </a:lstStyle>
          <a:p>
            <a:pPr lvl="0"/>
            <a:r>
              <a:rPr lang="en-US"/>
              <a:t>CD-3A WBS</a:t>
            </a:r>
          </a:p>
          <a:p>
            <a:pPr lvl="0"/>
            <a:r>
              <a:rPr lang="en-US"/>
              <a:t>CD-3A Scope Name</a:t>
            </a:r>
          </a:p>
        </p:txBody>
      </p:sp>
    </p:spTree>
    <p:extLst>
      <p:ext uri="{BB962C8B-B14F-4D97-AF65-F5344CB8AC3E}">
        <p14:creationId xmlns:p14="http://schemas.microsoft.com/office/powerpoint/2010/main" val="247805941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D91B-7801-B3EC-7CA4-44C5BF1D94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3" y="0"/>
            <a:ext cx="11499234" cy="81486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Title Only</a:t>
            </a:r>
          </a:p>
        </p:txBody>
      </p:sp>
    </p:spTree>
    <p:extLst>
      <p:ext uri="{BB962C8B-B14F-4D97-AF65-F5344CB8AC3E}">
        <p14:creationId xmlns:p14="http://schemas.microsoft.com/office/powerpoint/2010/main" val="413229044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36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Section Separator – Title Line 1</a:t>
            </a:r>
          </a:p>
          <a:p>
            <a:pPr lvl="0"/>
            <a:r>
              <a:rPr lang="en-US"/>
              <a:t>Section Separator – Title Line 2</a:t>
            </a:r>
          </a:p>
          <a:p>
            <a:pPr lvl="0"/>
            <a:r>
              <a:rPr lang="en-US"/>
              <a:t>Section Separator – Title Line 3</a:t>
            </a:r>
          </a:p>
        </p:txBody>
      </p:sp>
    </p:spTree>
    <p:extLst>
      <p:ext uri="{BB962C8B-B14F-4D97-AF65-F5344CB8AC3E}">
        <p14:creationId xmlns:p14="http://schemas.microsoft.com/office/powerpoint/2010/main" val="242375419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66506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 algn="ctr"/>
              <a:t>‹N°›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4C6E50E-3840-229D-97E9-6585956B40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981075"/>
            <a:ext cx="11499850" cy="5065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738239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2920" y="1174478"/>
            <a:ext cx="10962105" cy="1240412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ct val="100000"/>
              </a:lnSpc>
              <a:defRPr sz="4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Title from Agenda</a:t>
            </a:r>
            <a:br>
              <a:rPr lang="en-US"/>
            </a:br>
            <a:r>
              <a:rPr lang="en-US"/>
              <a:t>Continuation of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2920" y="5074920"/>
            <a:ext cx="4363736" cy="10196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SC-x Identifier</a:t>
            </a:r>
          </a:p>
          <a:p>
            <a:r>
              <a:rPr lang="en-US"/>
              <a:t>EIC CD-3A Review</a:t>
            </a:r>
          </a:p>
          <a:p>
            <a:r>
              <a:rPr lang="en-US"/>
              <a:t>November 14-16,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2920" y="3288714"/>
            <a:ext cx="10962105" cy="4489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8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Presenter Name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9D03B-F4BD-85C1-5955-B2BB7ACF4A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26314" y="472833"/>
            <a:ext cx="1632203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566183" y="472833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67685" y="472833"/>
            <a:ext cx="1825604" cy="4572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12F870F-A3EC-0442-4A49-50365EE5DD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2920" y="2423582"/>
            <a:ext cx="10962105" cy="501650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28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80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z="2800"/>
              <a:t>Secondary title if needed</a:t>
            </a:r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FD74062-0C2E-090F-07DF-75D428DE15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02920" y="4233687"/>
            <a:ext cx="10962105" cy="3795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WBS 6.0x.xxx WBS Name (Exact from WBS)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DFAD954-7DFC-3150-35B3-444AB26BD5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920" y="3738425"/>
            <a:ext cx="10962105" cy="477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Project Role or Organizational Role if not Project</a:t>
            </a:r>
          </a:p>
        </p:txBody>
      </p:sp>
    </p:spTree>
    <p:extLst>
      <p:ext uri="{BB962C8B-B14F-4D97-AF65-F5344CB8AC3E}">
        <p14:creationId xmlns:p14="http://schemas.microsoft.com/office/powerpoint/2010/main" val="16993730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>
          <p15:clr>
            <a:srgbClr val="FBAE40"/>
          </p15:clr>
        </p15:guide>
        <p15:guide id="8" pos="3840">
          <p15:clr>
            <a:srgbClr val="FBAE40"/>
          </p15:clr>
        </p15:guide>
        <p15:guide id="9" orient="horz" pos="3888">
          <p15:clr>
            <a:srgbClr val="FBAE40"/>
          </p15:clr>
        </p15:guide>
        <p15:guide id="10" pos="360">
          <p15:clr>
            <a:srgbClr val="FBAE40"/>
          </p15:clr>
        </p15:guide>
        <p15:guide id="11" pos="7320">
          <p15:clr>
            <a:srgbClr val="FBAE40"/>
          </p15:clr>
        </p15:guide>
        <p15:guide id="12" orient="horz" pos="398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0" lang="en-US"/>
              <a:t>EIC 2024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0" lang="en-US"/>
              <a:t>EIC 2024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0591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0" lang="en-US"/>
              <a:t>EIC 2024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0657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0" lang="en-US"/>
              <a:t>EIC 2024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84812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0" lang="en-US"/>
              <a:t>EIC 2024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89558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image" Target="../media/image1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39185" y="1"/>
            <a:ext cx="9120716" cy="62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5151" y="892175"/>
            <a:ext cx="11099468" cy="526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4433" y="6597650"/>
            <a:ext cx="10179051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 b="1" smtClean="0">
                <a:latin typeface="Arial" charset="0"/>
              </a:defRPr>
            </a:lvl1pPr>
          </a:lstStyle>
          <a:p>
            <a:r>
              <a:rPr lang="en-US"/>
              <a:t>EIC 2024</a:t>
            </a:r>
            <a:endParaRPr lang="fr-FR" dirty="0"/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184467" y="6608764"/>
            <a:ext cx="1007533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C00000"/>
                </a:solidFill>
                <a:latin typeface="Arial" charset="0"/>
              </a:defRPr>
            </a:lvl1pPr>
          </a:lstStyle>
          <a:p>
            <a:fld id="{6D74C64A-F892-4D24-8DE4-95AE196E3A28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6428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642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39185" y="1"/>
            <a:ext cx="9120716" cy="62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5151" y="892175"/>
            <a:ext cx="11099468" cy="526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4433" y="6597650"/>
            <a:ext cx="10179051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 b="1" smtClean="0">
                <a:latin typeface="Arial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EIC 2024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184467" y="6608764"/>
            <a:ext cx="1007533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C00000"/>
                </a:solidFill>
                <a:latin typeface="Arial" charset="0"/>
              </a:defRPr>
            </a:lvl1pPr>
          </a:lstStyle>
          <a:p>
            <a:fld id="{6D74C64A-F892-4D24-8DE4-95AE196E3A28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6428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6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590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39185" y="1"/>
            <a:ext cx="9120716" cy="62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5151" y="892175"/>
            <a:ext cx="11099468" cy="526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4433" y="6597650"/>
            <a:ext cx="10179051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 b="1" smtClean="0">
                <a:latin typeface="Arial" charset="0"/>
              </a:defRPr>
            </a:lvl1pPr>
          </a:lstStyle>
          <a:p>
            <a:r>
              <a:rPr lang="nl-NL">
                <a:solidFill>
                  <a:srgbClr val="000000"/>
                </a:solidFill>
              </a:rPr>
              <a:t>EIC 2024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184467" y="6608764"/>
            <a:ext cx="1007533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C00000"/>
                </a:solidFill>
                <a:latin typeface="Arial" charset="0"/>
              </a:defRPr>
            </a:lvl1pPr>
          </a:lstStyle>
          <a:p>
            <a:fld id="{6D74C64A-F892-4D24-8DE4-95AE196E3A28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6428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6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275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BCFEFF2-44B8-687E-DAB3-7026DB467298}"/>
              </a:ext>
            </a:extLst>
          </p:cNvPr>
          <p:cNvSpPr txBox="1"/>
          <p:nvPr userDrawn="1"/>
        </p:nvSpPr>
        <p:spPr>
          <a:xfrm>
            <a:off x="365760" y="6490194"/>
            <a:ext cx="110431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dirty="0"/>
              <a:t>DAQ PDR2 Review, May 10-11, 2024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AB3137-4B00-CEAB-DCD1-3B470E06EA17}"/>
              </a:ext>
            </a:extLst>
          </p:cNvPr>
          <p:cNvSpPr txBox="1"/>
          <p:nvPr userDrawn="1"/>
        </p:nvSpPr>
        <p:spPr>
          <a:xfrm>
            <a:off x="11541499" y="6490193"/>
            <a:ext cx="513209" cy="30777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fld id="{E5E7E6BA-9547-40BA-BC84-EED48D8D50C1}" type="slidenum">
              <a:rPr lang="en-US" sz="1400" b="0" smtClean="0">
                <a:solidFill>
                  <a:schemeClr val="tx1"/>
                </a:solidFill>
              </a:rPr>
              <a:pPr algn="r"/>
              <a:t>‹N°›</a:t>
            </a:fld>
            <a:endParaRPr lang="en-US" sz="1400" b="0">
              <a:solidFill>
                <a:schemeClr val="tx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93395C-F7F6-5A6A-DA24-169AA14F65DF}"/>
              </a:ext>
            </a:extLst>
          </p:cNvPr>
          <p:cNvCxnSpPr/>
          <p:nvPr userDrawn="1"/>
        </p:nvCxnSpPr>
        <p:spPr>
          <a:xfrm>
            <a:off x="461963" y="6260638"/>
            <a:ext cx="1149923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E7866077-7D9B-4430-B0C0-7F253295F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3" y="0"/>
            <a:ext cx="11499234" cy="8148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CB0C19D-3CAB-5E13-FAF8-C95DA56F6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7" y="908852"/>
            <a:ext cx="1149862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08E25F-84A1-8590-D67F-7B72802CACE8}"/>
              </a:ext>
            </a:extLst>
          </p:cNvPr>
          <p:cNvSpPr txBox="1"/>
          <p:nvPr userDrawn="1"/>
        </p:nvSpPr>
        <p:spPr>
          <a:xfrm>
            <a:off x="4333506" y="6490194"/>
            <a:ext cx="37561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J. Landgraf</a:t>
            </a:r>
          </a:p>
        </p:txBody>
      </p:sp>
    </p:spTree>
    <p:extLst>
      <p:ext uri="{BB962C8B-B14F-4D97-AF65-F5344CB8AC3E}">
        <p14:creationId xmlns:p14="http://schemas.microsoft.com/office/powerpoint/2010/main" val="4105596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  <p:sldLayoutId id="2147484003" r:id="rId12"/>
    <p:sldLayoutId id="2147484004" r:id="rId13"/>
    <p:sldLayoutId id="2147484005" r:id="rId14"/>
    <p:sldLayoutId id="2147484006" r:id="rId15"/>
    <p:sldLayoutId id="2147484007" r:id="rId1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23336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7388" indent="-22701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701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1413" indent="-22701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>
          <p15:clr>
            <a:srgbClr val="F26B43"/>
          </p15:clr>
        </p15:guide>
        <p15:guide id="8" pos="3840">
          <p15:clr>
            <a:srgbClr val="F26B43"/>
          </p15:clr>
        </p15:guide>
        <p15:guide id="9" pos="360">
          <p15:clr>
            <a:srgbClr val="F26B43"/>
          </p15:clr>
        </p15:guide>
        <p15:guide id="10" orient="horz" pos="3888">
          <p15:clr>
            <a:srgbClr val="F26B43"/>
          </p15:clr>
        </p15:guide>
        <p15:guide id="11" pos="7320">
          <p15:clr>
            <a:srgbClr val="F26B43"/>
          </p15:clr>
        </p15:guide>
        <p15:guide id="12" orient="horz" pos="412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30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31.png"/><Relationship Id="rId9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2783632" y="1916832"/>
            <a:ext cx="6895689" cy="2589494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/>
            </a:r>
            <a:br>
              <a:rPr lang="en-US" sz="3600" dirty="0"/>
            </a:b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/>
              <a:t>CALOROC for </a:t>
            </a:r>
            <a:r>
              <a:rPr lang="en-US" sz="3100" dirty="0" err="1"/>
              <a:t>SiPM</a:t>
            </a:r>
            <a:r>
              <a:rPr lang="en-US" sz="3100" dirty="0"/>
              <a:t> readout</a:t>
            </a:r>
            <a:br>
              <a:rPr lang="en-US" sz="3100" dirty="0"/>
            </a:b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/>
              <a:t>EIC calorimetry</a:t>
            </a:r>
            <a:br>
              <a:rPr lang="en-US" sz="3100" dirty="0"/>
            </a:br>
            <a:r>
              <a:rPr lang="en-US" sz="3100" dirty="0"/>
              <a:t/>
            </a:r>
            <a:br>
              <a:rPr lang="en-US" sz="3100" dirty="0"/>
            </a:br>
            <a:r>
              <a:rPr lang="en-US" sz="2200" dirty="0"/>
              <a:t>EIC France </a:t>
            </a:r>
            <a:r>
              <a:rPr lang="en-US" sz="2200" dirty="0" smtClean="0"/>
              <a:t>2025 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/>
              <a:t>2</a:t>
            </a:r>
            <a:r>
              <a:rPr lang="en-US" sz="2200" dirty="0" smtClean="0"/>
              <a:t> - April</a:t>
            </a: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/>
              <a:t/>
            </a:r>
            <a:br>
              <a:rPr lang="en-US" sz="3100" dirty="0"/>
            </a:br>
            <a:endParaRPr lang="en-US" sz="3600" dirty="0"/>
          </a:p>
        </p:txBody>
      </p:sp>
      <p:sp>
        <p:nvSpPr>
          <p:cNvPr id="7" name="Sous-titre 2"/>
          <p:cNvSpPr txBox="1">
            <a:spLocks/>
          </p:cNvSpPr>
          <p:nvPr/>
        </p:nvSpPr>
        <p:spPr bwMode="auto">
          <a:xfrm>
            <a:off x="2135559" y="5373216"/>
            <a:ext cx="8280921" cy="441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 b="1">
                <a:solidFill>
                  <a:srgbClr val="D3121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sz="2000" b="0" kern="0" dirty="0" smtClean="0"/>
              <a:t>Pedro Pablo Dumas </a:t>
            </a:r>
            <a:r>
              <a:rPr lang="fr-FR" sz="2000" b="0" kern="0" dirty="0" err="1" smtClean="0"/>
              <a:t>Ziehlmann</a:t>
            </a:r>
            <a:endParaRPr lang="fr-FR" sz="2000" b="0" kern="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972D1E0-E7C8-4E84-A15A-75B64D0C04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5240537"/>
            <a:ext cx="1306631" cy="92509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416" y="4185078"/>
            <a:ext cx="1849458" cy="80209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717" y="4930653"/>
            <a:ext cx="671526" cy="113200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85450" y="5095959"/>
            <a:ext cx="801388" cy="80138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24" y="5343516"/>
            <a:ext cx="1585913" cy="719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25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0" dirty="0"/>
              <a:t>CALOROC1B</a:t>
            </a:r>
            <a:r>
              <a:rPr lang="fr-FR" b="0" dirty="0" smtClean="0"/>
              <a:t>: </a:t>
            </a:r>
            <a:r>
              <a:rPr lang="en-US" b="0" dirty="0" smtClean="0"/>
              <a:t>Linearity error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>
              <a:defRPr/>
            </a:pPr>
            <a:r>
              <a:rPr lang="en-US" dirty="0">
                <a:solidFill>
                  <a:srgbClr val="000000"/>
                </a:solidFill>
                <a:latin typeface="Arial"/>
              </a:rPr>
              <a:t>DRD </a:t>
            </a:r>
            <a:r>
              <a:rPr lang="en-US" dirty="0" err="1">
                <a:solidFill>
                  <a:srgbClr val="000000"/>
                </a:solidFill>
                <a:latin typeface="Arial"/>
              </a:rPr>
              <a:t>Calo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71A504-AE2C-4488-80ED-9ED6A4A57476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0" y="1602539"/>
            <a:ext cx="2894940" cy="217120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934" y="1587391"/>
            <a:ext cx="2894940" cy="217120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199" y="1587390"/>
            <a:ext cx="2894940" cy="217120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633" y="1602539"/>
            <a:ext cx="2894940" cy="2171205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0" y="3989916"/>
            <a:ext cx="2880322" cy="216024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624" y="4005064"/>
            <a:ext cx="2880322" cy="2160241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509" y="3981243"/>
            <a:ext cx="2942505" cy="2206879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068" y="3958426"/>
            <a:ext cx="2942505" cy="2206879"/>
          </a:xfrm>
          <a:prstGeom prst="rect">
            <a:avLst/>
          </a:prstGeom>
        </p:spPr>
      </p:pic>
      <p:sp>
        <p:nvSpPr>
          <p:cNvPr id="15" name="Rectangle 3">
            <a:extLst>
              <a:ext uri="{FF2B5EF4-FFF2-40B4-BE49-F238E27FC236}">
                <a16:creationId xmlns:a16="http://schemas.microsoft.com/office/drawing/2014/main" id="{FCA9ACC2-8829-49A1-8DCA-9E7FD245A4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" y="620688"/>
            <a:ext cx="11982908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2000" kern="0" dirty="0" smtClean="0">
                <a:latin typeface="Calibri" pitchFamily="34" charset="0"/>
              </a:rPr>
              <a:t>Less than 1% linearity error</a:t>
            </a:r>
            <a:endParaRPr lang="en-US" sz="1600" kern="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33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0" dirty="0"/>
              <a:t>CALOROC1B: Timing </a:t>
            </a:r>
            <a:r>
              <a:rPr lang="fr-FR" b="0" dirty="0" err="1"/>
              <a:t>precision</a:t>
            </a:r>
            <a:endParaRPr lang="fr-FR" b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fld id="{E3C7F3D4-3287-42AA-83D1-BBF72C99AE52}" type="slidenum">
              <a:rPr lang="fr-FR" smtClean="0"/>
              <a:t>11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8482ED8-823C-4FEE-AAF6-DC080724C5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>
              <a:defRPr/>
            </a:pPr>
            <a:r>
              <a:rPr lang="en-US" dirty="0">
                <a:solidFill>
                  <a:srgbClr val="000000"/>
                </a:solidFill>
                <a:latin typeface="Arial"/>
              </a:rPr>
              <a:t>DRD </a:t>
            </a:r>
            <a:r>
              <a:rPr lang="en-US" dirty="0" err="1">
                <a:solidFill>
                  <a:srgbClr val="000000"/>
                </a:solidFill>
                <a:latin typeface="Arial"/>
              </a:rPr>
              <a:t>Calo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 2025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6BED844-3EDB-4629-A859-F8C9FC08D9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9" t="5900" r="9180"/>
          <a:stretch/>
        </p:blipFill>
        <p:spPr>
          <a:xfrm>
            <a:off x="6672064" y="2087746"/>
            <a:ext cx="4961142" cy="4005550"/>
          </a:xfrm>
          <a:prstGeom prst="rect">
            <a:avLst/>
          </a:prstGeom>
        </p:spPr>
      </p:pic>
      <p:sp>
        <p:nvSpPr>
          <p:cNvPr id="13" name="Rectangle 3">
            <a:extLst>
              <a:ext uri="{FF2B5EF4-FFF2-40B4-BE49-F238E27FC236}">
                <a16:creationId xmlns:a16="http://schemas.microsoft.com/office/drawing/2014/main" id="{002272A5-E7D1-47D8-B4BF-C02A9BA154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" y="620688"/>
            <a:ext cx="1198290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2000" kern="0" dirty="0">
                <a:latin typeface="Calibri" pitchFamily="34" charset="0"/>
              </a:rPr>
              <a:t>Simulated time jitter goes down to 20 </a:t>
            </a:r>
            <a:r>
              <a:rPr lang="en-US" sz="2000" kern="0" dirty="0" err="1">
                <a:latin typeface="Calibri" pitchFamily="34" charset="0"/>
              </a:rPr>
              <a:t>ps</a:t>
            </a:r>
            <a:r>
              <a:rPr lang="en-US" sz="2000" kern="0" dirty="0">
                <a:latin typeface="Calibri" pitchFamily="34" charset="0"/>
              </a:rPr>
              <a:t> with &lt; 500 </a:t>
            </a:r>
            <a:r>
              <a:rPr lang="en-US" sz="2000" kern="0" dirty="0" err="1">
                <a:latin typeface="Calibri" pitchFamily="34" charset="0"/>
              </a:rPr>
              <a:t>ps</a:t>
            </a:r>
            <a:r>
              <a:rPr lang="en-US" sz="2000" kern="0" dirty="0">
                <a:latin typeface="Calibri" pitchFamily="34" charset="0"/>
              </a:rPr>
              <a:t> </a:t>
            </a:r>
            <a:r>
              <a:rPr lang="en-US" sz="2000" kern="0" dirty="0" smtClean="0">
                <a:latin typeface="Calibri" pitchFamily="34" charset="0"/>
              </a:rPr>
              <a:t>for a MIP of 432fC @</a:t>
            </a:r>
            <a:r>
              <a:rPr lang="en-US" sz="2000" kern="0" dirty="0" err="1" smtClean="0">
                <a:latin typeface="Calibri" pitchFamily="34" charset="0"/>
              </a:rPr>
              <a:t>Cin</a:t>
            </a:r>
            <a:r>
              <a:rPr lang="en-US" sz="2000" kern="0" dirty="0" smtClean="0">
                <a:latin typeface="Calibri" pitchFamily="34" charset="0"/>
              </a:rPr>
              <a:t>=10nF</a:t>
            </a:r>
            <a:endParaRPr lang="en-US" sz="2000" kern="0" dirty="0">
              <a:latin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kern="0" dirty="0" smtClean="0">
                <a:latin typeface="Calibri" pitchFamily="34" charset="0"/>
              </a:rPr>
              <a:t>Time </a:t>
            </a:r>
            <a:r>
              <a:rPr lang="en-US" sz="2000" kern="0" dirty="0">
                <a:latin typeface="Calibri" pitchFamily="34" charset="0"/>
              </a:rPr>
              <a:t>walk is below ~2,5 ns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B206DFA-3D33-44C5-BC5E-7F7DE1B1C6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14" t="14174" r="20502" b="82569"/>
          <a:stretch/>
        </p:blipFill>
        <p:spPr>
          <a:xfrm>
            <a:off x="10827573" y="2622054"/>
            <a:ext cx="217170" cy="14401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11" y="1704167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98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0" dirty="0"/>
              <a:t>CALOROC1B: </a:t>
            </a:r>
            <a:r>
              <a:rPr lang="fr-FR" b="0" dirty="0" err="1"/>
              <a:t>SiPM</a:t>
            </a:r>
            <a:r>
              <a:rPr lang="fr-FR" b="0" dirty="0"/>
              <a:t> vs SNR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fld id="{E3C7F3D4-3287-42AA-83D1-BBF72C99AE52}" type="slidenum">
              <a:rPr lang="fr-FR" smtClean="0"/>
              <a:t>12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8482ED8-823C-4FEE-AAF6-DC080724C5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>
              <a:defRPr/>
            </a:pPr>
            <a:r>
              <a:rPr lang="en-US" dirty="0">
                <a:solidFill>
                  <a:srgbClr val="000000"/>
                </a:solidFill>
                <a:latin typeface="Arial"/>
              </a:rPr>
              <a:t>DRD </a:t>
            </a:r>
            <a:r>
              <a:rPr lang="en-US" dirty="0" err="1">
                <a:solidFill>
                  <a:srgbClr val="000000"/>
                </a:solidFill>
                <a:latin typeface="Arial"/>
              </a:rPr>
              <a:t>Calo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 2025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au 13">
                <a:extLst>
                  <a:ext uri="{FF2B5EF4-FFF2-40B4-BE49-F238E27FC236}">
                    <a16:creationId xmlns:a16="http://schemas.microsoft.com/office/drawing/2014/main" id="{9C4F1C3F-61C2-412A-B40F-7FACA16C9A2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9274682"/>
                  </p:ext>
                </p:extLst>
              </p:nvPr>
            </p:nvGraphicFramePr>
            <p:xfrm>
              <a:off x="334432" y="3122433"/>
              <a:ext cx="11306184" cy="3193366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4240418">
                      <a:extLst>
                        <a:ext uri="{9D8B030D-6E8A-4147-A177-3AD203B41FA5}">
                          <a16:colId xmlns:a16="http://schemas.microsoft.com/office/drawing/2014/main" val="486488611"/>
                        </a:ext>
                      </a:extLst>
                    </a:gridCol>
                    <a:gridCol w="1859412">
                      <a:extLst>
                        <a:ext uri="{9D8B030D-6E8A-4147-A177-3AD203B41FA5}">
                          <a16:colId xmlns:a16="http://schemas.microsoft.com/office/drawing/2014/main" val="2832877550"/>
                        </a:ext>
                      </a:extLst>
                    </a:gridCol>
                    <a:gridCol w="1677962">
                      <a:extLst>
                        <a:ext uri="{9D8B030D-6E8A-4147-A177-3AD203B41FA5}">
                          <a16:colId xmlns:a16="http://schemas.microsoft.com/office/drawing/2014/main" val="2447355357"/>
                        </a:ext>
                      </a:extLst>
                    </a:gridCol>
                    <a:gridCol w="1743356">
                      <a:extLst>
                        <a:ext uri="{9D8B030D-6E8A-4147-A177-3AD203B41FA5}">
                          <a16:colId xmlns:a16="http://schemas.microsoft.com/office/drawing/2014/main" val="3792155860"/>
                        </a:ext>
                      </a:extLst>
                    </a:gridCol>
                    <a:gridCol w="1785036">
                      <a:extLst>
                        <a:ext uri="{9D8B030D-6E8A-4147-A177-3AD203B41FA5}">
                          <a16:colId xmlns:a16="http://schemas.microsoft.com/office/drawing/2014/main" val="218770913"/>
                        </a:ext>
                      </a:extLst>
                    </a:gridCol>
                  </a:tblGrid>
                  <a:tr h="489584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dirty="0"/>
                            <a:t>Operation</a:t>
                          </a:r>
                          <a:r>
                            <a:rPr lang="en-US" baseline="0" dirty="0"/>
                            <a:t> modes</a:t>
                          </a:r>
                          <a:endParaRPr lang="en-US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fr-FR" dirty="0"/>
                            <a:t>1 </a:t>
                          </a:r>
                          <a:r>
                            <a:rPr lang="fr-FR" dirty="0" err="1"/>
                            <a:t>SiPM</a:t>
                          </a:r>
                          <a:r>
                            <a:rPr lang="fr-FR" dirty="0"/>
                            <a:t> of</a:t>
                          </a:r>
                          <a:r>
                            <a:rPr lang="fr-FR" baseline="0" dirty="0"/>
                            <a:t> </a:t>
                          </a:r>
                          <a:r>
                            <a:rPr lang="fr-FR" baseline="0" dirty="0" smtClean="0"/>
                            <a:t>530pF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b="1" baseline="0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Caloroc1B</a:t>
                          </a:r>
                          <a:endParaRPr lang="en-US" b="1" dirty="0" smtClean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fr-FR" dirty="0"/>
                            <a:t>1</a:t>
                          </a:r>
                          <a:r>
                            <a:rPr lang="fr-FR" baseline="0" dirty="0"/>
                            <a:t> </a:t>
                          </a:r>
                          <a:r>
                            <a:rPr lang="fr-FR" baseline="0" dirty="0" err="1"/>
                            <a:t>SiPM</a:t>
                          </a:r>
                          <a:r>
                            <a:rPr lang="fr-FR" baseline="0" dirty="0"/>
                            <a:t> of </a:t>
                          </a:r>
                          <a:r>
                            <a:rPr lang="fr-FR" baseline="0" dirty="0" smtClean="0"/>
                            <a:t>2.5nF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b="1" baseline="0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Caloroc1B</a:t>
                          </a:r>
                          <a:endParaRPr lang="en-US" b="1" dirty="0" smtClean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4</a:t>
                          </a:r>
                          <a:r>
                            <a:rPr lang="en-US" baseline="0" dirty="0"/>
                            <a:t> </a:t>
                          </a:r>
                          <a:r>
                            <a:rPr lang="en-US" baseline="0" dirty="0" err="1"/>
                            <a:t>SiPM</a:t>
                          </a:r>
                          <a:r>
                            <a:rPr lang="en-US" baseline="0" dirty="0"/>
                            <a:t> of </a:t>
                          </a:r>
                          <a:r>
                            <a:rPr lang="en-US" baseline="0" dirty="0" smtClean="0"/>
                            <a:t>2.5nF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b="1" baseline="0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Caloroc1B</a:t>
                          </a:r>
                          <a:endParaRPr lang="en-US" b="1" dirty="0" smtClean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b="1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 </a:t>
                          </a:r>
                          <a:r>
                            <a:rPr lang="fr-FR" b="1" dirty="0" err="1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SiPM</a:t>
                          </a:r>
                          <a:r>
                            <a:rPr lang="fr-FR" b="1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 of</a:t>
                          </a:r>
                          <a:r>
                            <a:rPr lang="fr-FR" b="1" baseline="0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 530pF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b="1" baseline="0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Caloroc1A</a:t>
                          </a:r>
                          <a:endParaRPr lang="en-US" b="1" dirty="0" smtClean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C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22598354"/>
                      </a:ext>
                    </a:extLst>
                  </a:tr>
                  <a:tr h="489584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dirty="0" err="1"/>
                            <a:t>Cin</a:t>
                          </a:r>
                          <a:endParaRPr lang="en-US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530pF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2.5nF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10nF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dirty="0" smtClean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560pF</a:t>
                          </a:r>
                          <a:endParaRPr lang="en-US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66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7824265"/>
                      </a:ext>
                    </a:extLst>
                  </a:tr>
                  <a:tr h="489584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419" dirty="0" err="1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Dynamic</a:t>
                          </a:r>
                          <a:r>
                            <a:rPr lang="es-419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s-419" dirty="0" err="1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range</a:t>
                          </a:r>
                          <a:r>
                            <a:rPr lang="es-419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in </a:t>
                          </a:r>
                          <a:r>
                            <a:rPr lang="es-419" dirty="0" err="1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charge</a:t>
                          </a:r>
                          <a:r>
                            <a:rPr lang="es-419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</a:t>
                          </a:r>
                          <a:r>
                            <a:rPr lang="es-419" dirty="0" err="1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Noise</a:t>
                          </a:r>
                          <a:r>
                            <a:rPr lang="es-419" baseline="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- Max</a:t>
                          </a:r>
                          <a:r>
                            <a:rPr lang="es-419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  <a:endParaRPr lang="en-US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2.6fC-190pC</a:t>
                          </a:r>
                          <a:endParaRPr lang="en-US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12fC-770pC</a:t>
                          </a:r>
                          <a:endParaRPr lang="en-US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48fC-3.1nC</a:t>
                          </a:r>
                          <a:endParaRPr lang="en-US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20fC-320pC</a:t>
                          </a:r>
                          <a:endParaRPr lang="en-US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CC66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9178802"/>
                      </a:ext>
                    </a:extLst>
                  </a:tr>
                  <a:tr h="594950">
                    <a:tc>
                      <a:txBody>
                        <a:bodyPr/>
                        <a:lstStyle/>
                        <a:p>
                          <a:r>
                            <a:rPr lang="en-US" noProof="0" dirty="0" smtClean="0"/>
                            <a:t>Input time constant (occupancy related)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baseline="0" dirty="0" smtClean="0"/>
                            <a:t>100ns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dirty="0" smtClean="0"/>
                            <a:t>500ns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dirty="0" smtClean="0"/>
                            <a:t>500ns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dirty="0" smtClean="0"/>
                            <a:t>10ns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66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2591374"/>
                      </a:ext>
                    </a:extLst>
                  </a:tr>
                  <a:tr h="489584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noProof="0" dirty="0"/>
                            <a:t>Jitter </a:t>
                          </a:r>
                          <a:r>
                            <a:rPr lang="en-GB" noProof="0" dirty="0" smtClean="0"/>
                            <a:t>@ MIP (</a:t>
                          </a:r>
                          <a14:m>
                            <m:oMath xmlns:m="http://schemas.openxmlformats.org/officeDocument/2006/math">
                              <m:r>
                                <a:rPr lang="en-GB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GB" noProof="0" dirty="0" smtClean="0"/>
                            <a:t>400fC) </a:t>
                          </a:r>
                          <a:endParaRPr lang="en-US" noProof="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35ps</a:t>
                          </a:r>
                          <a:endParaRPr lang="fr-FR" sz="1800" b="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 smtClean="0"/>
                            <a:t>110ps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 smtClean="0"/>
                            <a:t>470ps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dirty="0" smtClean="0"/>
                            <a:t>400ps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CC66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8378834"/>
                      </a:ext>
                    </a:extLst>
                  </a:tr>
                  <a:tr h="489584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SNR @</a:t>
                          </a:r>
                          <a:r>
                            <a:rPr lang="en-US" baseline="0" dirty="0"/>
                            <a:t> </a:t>
                          </a:r>
                          <a:r>
                            <a:rPr lang="en-US" baseline="0" dirty="0" smtClean="0"/>
                            <a:t>1p.e (</a:t>
                          </a:r>
                          <a14:m>
                            <m:oMath xmlns:m="http://schemas.openxmlformats.org/officeDocument/2006/math">
                              <m:r>
                                <a:rPr lang="en-GB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US" baseline="0" dirty="0" smtClean="0"/>
                            <a:t>30fC@gain=1.8e5)</a:t>
                          </a:r>
                          <a:endParaRPr lang="en-US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10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 smtClean="0"/>
                            <a:t>2.4</a:t>
                          </a:r>
                          <a:endParaRPr lang="en-US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 smtClean="0"/>
                            <a:t>0.6</a:t>
                          </a:r>
                          <a:endParaRPr lang="en-US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dirty="0" smtClean="0"/>
                            <a:t>1.44</a:t>
                          </a:r>
                          <a:endParaRPr lang="en-US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66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3080827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au 13">
                <a:extLst>
                  <a:ext uri="{FF2B5EF4-FFF2-40B4-BE49-F238E27FC236}">
                    <a16:creationId xmlns:a16="http://schemas.microsoft.com/office/drawing/2014/main" id="{9C4F1C3F-61C2-412A-B40F-7FACA16C9A2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9274682"/>
                  </p:ext>
                </p:extLst>
              </p:nvPr>
            </p:nvGraphicFramePr>
            <p:xfrm>
              <a:off x="334432" y="3122433"/>
              <a:ext cx="11306184" cy="3193366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4240418">
                      <a:extLst>
                        <a:ext uri="{9D8B030D-6E8A-4147-A177-3AD203B41FA5}">
                          <a16:colId xmlns:a16="http://schemas.microsoft.com/office/drawing/2014/main" val="486488611"/>
                        </a:ext>
                      </a:extLst>
                    </a:gridCol>
                    <a:gridCol w="1859412">
                      <a:extLst>
                        <a:ext uri="{9D8B030D-6E8A-4147-A177-3AD203B41FA5}">
                          <a16:colId xmlns:a16="http://schemas.microsoft.com/office/drawing/2014/main" val="2832877550"/>
                        </a:ext>
                      </a:extLst>
                    </a:gridCol>
                    <a:gridCol w="1677962">
                      <a:extLst>
                        <a:ext uri="{9D8B030D-6E8A-4147-A177-3AD203B41FA5}">
                          <a16:colId xmlns:a16="http://schemas.microsoft.com/office/drawing/2014/main" val="2447355357"/>
                        </a:ext>
                      </a:extLst>
                    </a:gridCol>
                    <a:gridCol w="1743356">
                      <a:extLst>
                        <a:ext uri="{9D8B030D-6E8A-4147-A177-3AD203B41FA5}">
                          <a16:colId xmlns:a16="http://schemas.microsoft.com/office/drawing/2014/main" val="3792155860"/>
                        </a:ext>
                      </a:extLst>
                    </a:gridCol>
                    <a:gridCol w="1785036">
                      <a:extLst>
                        <a:ext uri="{9D8B030D-6E8A-4147-A177-3AD203B41FA5}">
                          <a16:colId xmlns:a16="http://schemas.microsoft.com/office/drawing/2014/main" val="218770913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dirty="0"/>
                            <a:t>Operation</a:t>
                          </a:r>
                          <a:r>
                            <a:rPr lang="en-US" baseline="0" dirty="0"/>
                            <a:t> modes</a:t>
                          </a:r>
                          <a:endParaRPr lang="en-US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fr-FR" dirty="0"/>
                            <a:t>1 </a:t>
                          </a:r>
                          <a:r>
                            <a:rPr lang="fr-FR" dirty="0" err="1"/>
                            <a:t>SiPM</a:t>
                          </a:r>
                          <a:r>
                            <a:rPr lang="fr-FR" dirty="0"/>
                            <a:t> of</a:t>
                          </a:r>
                          <a:r>
                            <a:rPr lang="fr-FR" baseline="0" dirty="0"/>
                            <a:t> </a:t>
                          </a:r>
                          <a:r>
                            <a:rPr lang="fr-FR" baseline="0" dirty="0" smtClean="0"/>
                            <a:t>530pF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b="1" baseline="0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Caloroc1B</a:t>
                          </a:r>
                          <a:endParaRPr lang="en-US" b="1" dirty="0" smtClean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fr-FR" dirty="0"/>
                            <a:t>1</a:t>
                          </a:r>
                          <a:r>
                            <a:rPr lang="fr-FR" baseline="0" dirty="0"/>
                            <a:t> </a:t>
                          </a:r>
                          <a:r>
                            <a:rPr lang="fr-FR" baseline="0" dirty="0" err="1"/>
                            <a:t>SiPM</a:t>
                          </a:r>
                          <a:r>
                            <a:rPr lang="fr-FR" baseline="0" dirty="0"/>
                            <a:t> of </a:t>
                          </a:r>
                          <a:r>
                            <a:rPr lang="fr-FR" baseline="0" dirty="0" smtClean="0"/>
                            <a:t>2.5nF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b="1" baseline="0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Caloroc1B</a:t>
                          </a:r>
                          <a:endParaRPr lang="en-US" b="1" dirty="0" smtClean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4</a:t>
                          </a:r>
                          <a:r>
                            <a:rPr lang="en-US" baseline="0" dirty="0"/>
                            <a:t> </a:t>
                          </a:r>
                          <a:r>
                            <a:rPr lang="en-US" baseline="0" dirty="0" err="1"/>
                            <a:t>SiPM</a:t>
                          </a:r>
                          <a:r>
                            <a:rPr lang="en-US" baseline="0" dirty="0"/>
                            <a:t> of </a:t>
                          </a:r>
                          <a:r>
                            <a:rPr lang="en-US" baseline="0" dirty="0" smtClean="0"/>
                            <a:t>2.5nF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b="1" baseline="0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Caloroc1B</a:t>
                          </a:r>
                          <a:endParaRPr lang="en-US" b="1" dirty="0" smtClean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b="1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 </a:t>
                          </a:r>
                          <a:r>
                            <a:rPr lang="fr-FR" b="1" dirty="0" err="1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SiPM</a:t>
                          </a:r>
                          <a:r>
                            <a:rPr lang="fr-FR" b="1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 of</a:t>
                          </a:r>
                          <a:r>
                            <a:rPr lang="fr-FR" b="1" baseline="0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 530pF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b="1" baseline="0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Caloroc1A</a:t>
                          </a:r>
                          <a:endParaRPr lang="en-US" b="1" dirty="0" smtClean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C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22598354"/>
                      </a:ext>
                    </a:extLst>
                  </a:tr>
                  <a:tr h="489584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dirty="0" err="1"/>
                            <a:t>Cin</a:t>
                          </a:r>
                          <a:endParaRPr lang="en-US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530pF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2.5nF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10nF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dirty="0" smtClean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560pF</a:t>
                          </a:r>
                          <a:endParaRPr lang="en-US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66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7824265"/>
                      </a:ext>
                    </a:extLst>
                  </a:tr>
                  <a:tr h="489584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419" dirty="0" err="1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Dynamic</a:t>
                          </a:r>
                          <a:r>
                            <a:rPr lang="es-419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s-419" dirty="0" err="1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range</a:t>
                          </a:r>
                          <a:r>
                            <a:rPr lang="es-419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in </a:t>
                          </a:r>
                          <a:r>
                            <a:rPr lang="es-419" dirty="0" err="1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charge</a:t>
                          </a:r>
                          <a:r>
                            <a:rPr lang="es-419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</a:t>
                          </a:r>
                          <a:r>
                            <a:rPr lang="es-419" dirty="0" err="1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Noise</a:t>
                          </a:r>
                          <a:r>
                            <a:rPr lang="es-419" baseline="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- Max</a:t>
                          </a:r>
                          <a:r>
                            <a:rPr lang="es-419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  <a:endParaRPr lang="en-US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2.6fC-190pC</a:t>
                          </a:r>
                          <a:endParaRPr lang="en-US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12fC-770pC</a:t>
                          </a:r>
                          <a:endParaRPr lang="en-US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48fC-3.1nC</a:t>
                          </a:r>
                          <a:endParaRPr lang="en-US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20fC-320pC</a:t>
                          </a:r>
                          <a:endParaRPr lang="en-US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CC66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9178802"/>
                      </a:ext>
                    </a:extLst>
                  </a:tr>
                  <a:tr h="594950">
                    <a:tc>
                      <a:txBody>
                        <a:bodyPr/>
                        <a:lstStyle/>
                        <a:p>
                          <a:r>
                            <a:rPr lang="en-US" noProof="0" dirty="0" smtClean="0"/>
                            <a:t>Input time constant (occupancy related)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baseline="0" dirty="0" smtClean="0"/>
                            <a:t>100ns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dirty="0" smtClean="0"/>
                            <a:t>500ns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dirty="0" smtClean="0"/>
                            <a:t>500ns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dirty="0" smtClean="0"/>
                            <a:t>10ns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66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2591374"/>
                      </a:ext>
                    </a:extLst>
                  </a:tr>
                  <a:tr h="48958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44" t="-455556" r="-167241" b="-101235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35ps</a:t>
                          </a:r>
                          <a:endParaRPr lang="fr-FR" sz="1800" b="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 smtClean="0"/>
                            <a:t>110ps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 smtClean="0"/>
                            <a:t>470ps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dirty="0" smtClean="0"/>
                            <a:t>400ps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CC66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8378834"/>
                      </a:ext>
                    </a:extLst>
                  </a:tr>
                  <a:tr h="48958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44" t="-562500" r="-167241" b="-250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10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 smtClean="0"/>
                            <a:t>2.4</a:t>
                          </a:r>
                          <a:endParaRPr lang="en-US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 smtClean="0"/>
                            <a:t>0.6</a:t>
                          </a:r>
                          <a:endParaRPr lang="en-US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419" dirty="0" smtClean="0"/>
                            <a:t>1.44</a:t>
                          </a:r>
                          <a:endParaRPr lang="en-US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66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3080827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5" name="Rectangle 3">
            <a:extLst>
              <a:ext uri="{FF2B5EF4-FFF2-40B4-BE49-F238E27FC236}">
                <a16:creationId xmlns:a16="http://schemas.microsoft.com/office/drawing/2014/main" id="{E4CFA19E-455A-480B-A64B-94EAEB7475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" y="620688"/>
            <a:ext cx="11910900" cy="2387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2000" kern="0" dirty="0">
                <a:latin typeface="Calibri" pitchFamily="34" charset="0"/>
              </a:rPr>
              <a:t>The </a:t>
            </a:r>
            <a:r>
              <a:rPr lang="en-US" sz="2000" kern="0" dirty="0" err="1">
                <a:latin typeface="Calibri" pitchFamily="34" charset="0"/>
              </a:rPr>
              <a:t>SiPM</a:t>
            </a:r>
            <a:r>
              <a:rPr lang="en-US" sz="2000" kern="0" dirty="0">
                <a:latin typeface="Calibri" pitchFamily="34" charset="0"/>
              </a:rPr>
              <a:t> configuration has a direct impact on the SNR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kern="0" dirty="0">
                <a:latin typeface="Calibri" pitchFamily="34" charset="0"/>
              </a:rPr>
              <a:t>SNR for 1p.e is proportional to Q/C (larger </a:t>
            </a:r>
            <a:r>
              <a:rPr lang="en-US" sz="1600" kern="0" dirty="0" err="1">
                <a:latin typeface="Calibri" pitchFamily="34" charset="0"/>
              </a:rPr>
              <a:t>SiPM</a:t>
            </a:r>
            <a:r>
              <a:rPr lang="en-US" sz="1600" kern="0" dirty="0">
                <a:latin typeface="Calibri" pitchFamily="34" charset="0"/>
              </a:rPr>
              <a:t> cap decrease SNR) 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kern="0" dirty="0">
                <a:latin typeface="Calibri" pitchFamily="34" charset="0"/>
              </a:rPr>
              <a:t>Gain of 1.8e5 electrons per </a:t>
            </a:r>
            <a:r>
              <a:rPr lang="en-US" sz="1600" kern="0" dirty="0" err="1">
                <a:latin typeface="Calibri" pitchFamily="34" charset="0"/>
              </a:rPr>
              <a:t>p.e</a:t>
            </a:r>
            <a:r>
              <a:rPr lang="en-US" sz="1600" kern="0" dirty="0">
                <a:latin typeface="Calibri" pitchFamily="34" charset="0"/>
              </a:rPr>
              <a:t> (table below</a:t>
            </a:r>
            <a:r>
              <a:rPr lang="en-US" sz="1600" kern="0" dirty="0" smtClean="0">
                <a:latin typeface="Calibri" pitchFamily="34" charset="0"/>
              </a:rPr>
              <a:t>)</a:t>
            </a:r>
          </a:p>
          <a:p>
            <a:pPr marL="457200" lvl="1" indent="0">
              <a:buNone/>
            </a:pPr>
            <a:endParaRPr lang="en-US" sz="1600" kern="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kern="0" dirty="0" smtClean="0">
                <a:latin typeface="Calibri" pitchFamily="34" charset="0"/>
              </a:rPr>
              <a:t>CALOROC1b will be able to readout </a:t>
            </a:r>
            <a:r>
              <a:rPr lang="en-US" sz="2000" kern="0" dirty="0" err="1" smtClean="0">
                <a:latin typeface="Calibri" pitchFamily="34" charset="0"/>
              </a:rPr>
              <a:t>SiPM</a:t>
            </a:r>
            <a:r>
              <a:rPr lang="en-US" sz="2000" kern="0" dirty="0" smtClean="0">
                <a:latin typeface="Calibri" pitchFamily="34" charset="0"/>
              </a:rPr>
              <a:t> in the range ~ 500 pF to 10 </a:t>
            </a:r>
            <a:r>
              <a:rPr lang="en-US" sz="2000" kern="0" dirty="0" err="1" smtClean="0">
                <a:latin typeface="Calibri" pitchFamily="34" charset="0"/>
              </a:rPr>
              <a:t>nF</a:t>
            </a:r>
            <a:endParaRPr lang="en-US" sz="1600" kern="0" dirty="0" smtClean="0">
              <a:latin typeface="Calibri" pitchFamily="34" charset="0"/>
            </a:endParaRPr>
          </a:p>
          <a:p>
            <a:pPr lvl="1">
              <a:buFont typeface="Wingdings" pitchFamily="2" charset="2"/>
              <a:buChar char="q"/>
            </a:pPr>
            <a:r>
              <a:rPr lang="en-US" sz="1600" kern="0" dirty="0" smtClean="0">
                <a:latin typeface="Calibri" pitchFamily="34" charset="0"/>
              </a:rPr>
              <a:t>Timing </a:t>
            </a:r>
            <a:r>
              <a:rPr lang="en-US" sz="1600" kern="0" dirty="0">
                <a:latin typeface="Calibri" pitchFamily="34" charset="0"/>
              </a:rPr>
              <a:t>measurements will focus on the MIP (~15pe</a:t>
            </a:r>
            <a:r>
              <a:rPr lang="en-US" sz="1600" kern="0" dirty="0" smtClean="0">
                <a:latin typeface="Calibri" pitchFamily="34" charset="0"/>
              </a:rPr>
              <a:t>)</a:t>
            </a:r>
          </a:p>
        </p:txBody>
      </p:sp>
      <p:sp>
        <p:nvSpPr>
          <p:cNvPr id="16" name="Espace réservé du contenu 2">
            <a:extLst>
              <a:ext uri="{FF2B5EF4-FFF2-40B4-BE49-F238E27FC236}">
                <a16:creationId xmlns:a16="http://schemas.microsoft.com/office/drawing/2014/main" id="{19D39B2E-6A89-47FE-B12C-9B96055B411A}"/>
              </a:ext>
            </a:extLst>
          </p:cNvPr>
          <p:cNvSpPr txBox="1">
            <a:spLocks/>
          </p:cNvSpPr>
          <p:nvPr/>
        </p:nvSpPr>
        <p:spPr>
          <a:xfrm>
            <a:off x="6221781" y="6537066"/>
            <a:ext cx="6234403" cy="2852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H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SiPM</a:t>
            </a:r>
            <a:r>
              <a:rPr lang="en-HK" sz="1600" dirty="0">
                <a:latin typeface="Calibri" panose="020F0502020204030204" pitchFamily="34" charset="0"/>
                <a:cs typeface="Calibri" panose="020F0502020204030204" pitchFamily="34" charset="0"/>
              </a:rPr>
              <a:t>: S14160-3010PS 3x3mm (530pF) / S14160-6010PS 6x6mm (2.5nF)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22853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0" dirty="0"/>
              <a:t>CALOROC1B: </a:t>
            </a:r>
            <a:r>
              <a:rPr lang="en-US" b="0" dirty="0" smtClean="0"/>
              <a:t>Dynamic range and resolution</a:t>
            </a:r>
            <a:endParaRPr lang="en-US" b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fld id="{E3C7F3D4-3287-42AA-83D1-BBF72C99AE52}" type="slidenum">
              <a:rPr lang="fr-FR" smtClean="0"/>
              <a:t>13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8482ED8-823C-4FEE-AAF6-DC080724C5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>
              <a:defRPr/>
            </a:pPr>
            <a:r>
              <a:rPr lang="en-US" dirty="0">
                <a:solidFill>
                  <a:srgbClr val="000000"/>
                </a:solidFill>
                <a:latin typeface="Arial"/>
              </a:rPr>
              <a:t>DRD </a:t>
            </a:r>
            <a:r>
              <a:rPr lang="en-US" dirty="0" err="1">
                <a:solidFill>
                  <a:srgbClr val="000000"/>
                </a:solidFill>
                <a:latin typeface="Arial"/>
              </a:rPr>
              <a:t>Calo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 2025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>
                <a:extLst>
                  <a:ext uri="{FF2B5EF4-FFF2-40B4-BE49-F238E27FC236}">
                    <a16:creationId xmlns:a16="http://schemas.microsoft.com/office/drawing/2014/main" id="{E4CFA19E-455A-480B-A64B-94EAEB7475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748" y="620688"/>
                <a:ext cx="6366284" cy="5400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buFont typeface="Wingdings" pitchFamily="2" charset="2"/>
                  <a:buChar char="q"/>
                </a:pPr>
                <a:r>
                  <a:rPr lang="en-US" sz="2000" kern="0" dirty="0" smtClean="0">
                    <a:latin typeface="Calibri" pitchFamily="34" charset="0"/>
                  </a:rPr>
                  <a:t>The </a:t>
                </a:r>
                <a:r>
                  <a:rPr lang="en-US" sz="2000" kern="0" dirty="0" err="1">
                    <a:latin typeface="Calibri" pitchFamily="34" charset="0"/>
                  </a:rPr>
                  <a:t>SiPM</a:t>
                </a:r>
                <a:r>
                  <a:rPr lang="en-US" sz="2000" kern="0" dirty="0">
                    <a:latin typeface="Calibri" pitchFamily="34" charset="0"/>
                  </a:rPr>
                  <a:t> configuration has a direct impact on the dynamic range</a:t>
                </a:r>
              </a:p>
              <a:p>
                <a:pPr lvl="1">
                  <a:buFont typeface="Wingdings" pitchFamily="2" charset="2"/>
                  <a:buChar char="q"/>
                </a:pPr>
                <a:r>
                  <a:rPr lang="en-US" sz="1600" kern="0" dirty="0">
                    <a:latin typeface="Calibri" pitchFamily="34" charset="0"/>
                  </a:rPr>
                  <a:t>The highest measurable charge is determined by the </a:t>
                </a:r>
                <a:r>
                  <a:rPr lang="en-US" sz="1600" kern="0" dirty="0" err="1">
                    <a:latin typeface="Calibri" pitchFamily="34" charset="0"/>
                  </a:rPr>
                  <a:t>SiPM</a:t>
                </a:r>
                <a:r>
                  <a:rPr lang="en-US" sz="1600" kern="0" dirty="0">
                    <a:latin typeface="Calibri" pitchFamily="34" charset="0"/>
                  </a:rPr>
                  <a:t> input capacitance.</a:t>
                </a:r>
              </a:p>
              <a:p>
                <a:pPr lvl="1">
                  <a:buFont typeface="Wingdings" pitchFamily="2" charset="2"/>
                  <a:buChar char="q"/>
                </a:pPr>
                <a:r>
                  <a:rPr lang="en-US" sz="1600" kern="0" dirty="0">
                    <a:latin typeface="Calibri" pitchFamily="34" charset="0"/>
                  </a:rPr>
                  <a:t>The ratio between the highest and the lowest measurable charge is constant</a:t>
                </a:r>
                <a:r>
                  <a:rPr lang="en-US" sz="1600" kern="0" dirty="0" smtClean="0">
                    <a:latin typeface="Calibri" pitchFamily="34" charset="0"/>
                  </a:rPr>
                  <a:t>.</a:t>
                </a:r>
              </a:p>
              <a:p>
                <a:pPr>
                  <a:buFont typeface="Wingdings" pitchFamily="2" charset="2"/>
                  <a:buChar char="q"/>
                </a:pPr>
                <a:r>
                  <a:rPr lang="en-US" sz="2000" kern="0" dirty="0" smtClean="0">
                    <a:latin typeface="Calibri" pitchFamily="34" charset="0"/>
                  </a:rPr>
                  <a:t>10b </a:t>
                </a:r>
                <a:r>
                  <a:rPr lang="en-US" sz="2000" kern="0" dirty="0" smtClean="0">
                    <a:latin typeface="Calibri" pitchFamily="34" charset="0"/>
                  </a:rPr>
                  <a:t>resolution and 16b dynamic range</a:t>
                </a:r>
              </a:p>
              <a:p>
                <a:pPr lvl="1">
                  <a:buFont typeface="Wingdings" pitchFamily="2" charset="2"/>
                  <a:buChar char="q"/>
                </a:pPr>
                <a:r>
                  <a:rPr lang="en-US" sz="1600" kern="0" dirty="0" smtClean="0">
                    <a:latin typeface="Calibri" pitchFamily="34" charset="0"/>
                  </a:rPr>
                  <a:t>With a 10b ADC and 4 gains (2b) we have a resolution of 16b</a:t>
                </a:r>
              </a:p>
              <a:p>
                <a:pPr lvl="1">
                  <a:buFont typeface="Wingdings" pitchFamily="2" charset="2"/>
                  <a:buChar char="q"/>
                </a:pPr>
                <a:r>
                  <a:rPr lang="en-US" sz="1600" kern="0" dirty="0" smtClean="0">
                    <a:solidFill>
                      <a:srgbClr val="0000FF"/>
                    </a:solidFill>
                    <a:latin typeface="Calibri" pitchFamily="34" charset="0"/>
                  </a:rPr>
                  <a:t>The measured charge is in the format of </a:t>
                </a:r>
                <a14:m>
                  <m:oMath xmlns:m="http://schemas.openxmlformats.org/officeDocument/2006/math">
                    <m:r>
                      <a:rPr lang="es-419" sz="1600" b="0" i="1" kern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10</m:t>
                    </m:r>
                    <m:r>
                      <a:rPr lang="es-419" sz="1600" b="0" i="1" kern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s-419" sz="1600" b="0" i="1" kern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∗</m:t>
                    </m:r>
                    <m:r>
                      <a:rPr lang="es-419" sz="1600" b="0" i="1" kern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𝐺𝑎𝑖𝑛𝑅𝑎𝑡𝑖</m:t>
                    </m:r>
                    <m:sSup>
                      <m:sSupPr>
                        <m:ctrlPr>
                          <a:rPr lang="es-419" sz="1600" b="0" i="1" kern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1600" b="0" i="1" kern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p>
                        <m:r>
                          <a:rPr lang="es-419" sz="1600" b="0" i="1" kern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s-419" sz="1600" b="0" i="1" kern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p>
                  </m:oMath>
                </a14:m>
                <a:endParaRPr lang="es-419" sz="1600" b="0" kern="0" dirty="0" smtClean="0">
                  <a:latin typeface="Calibri" pitchFamily="34" charset="0"/>
                </a:endParaRPr>
              </a:p>
              <a:p>
                <a:pPr lvl="1">
                  <a:buFont typeface="Wingdings" pitchFamily="2" charset="2"/>
                  <a:buChar char="q"/>
                </a:pPr>
                <a:r>
                  <a:rPr lang="en-US" sz="1600" kern="0" dirty="0" smtClean="0">
                    <a:latin typeface="Calibri" pitchFamily="34" charset="0"/>
                  </a:rPr>
                  <a:t>The gain ratio can be adjusted to increase the dynamic range in exchange for a lower resolution.</a:t>
                </a:r>
              </a:p>
              <a:p>
                <a:pPr lvl="1">
                  <a:buFont typeface="Wingdings" pitchFamily="2" charset="2"/>
                  <a:buChar char="q"/>
                </a:pPr>
                <a:r>
                  <a:rPr lang="en-US" sz="1600" kern="0" dirty="0" smtClean="0">
                    <a:latin typeface="Calibri" pitchFamily="34" charset="0"/>
                  </a:rPr>
                  <a:t>Using the highest resolution the dynamic range </a:t>
                </a:r>
                <a:r>
                  <a:rPr lang="en-US" sz="1600" kern="0" dirty="0" smtClean="0">
                    <a:latin typeface="Calibri" pitchFamily="34" charset="0"/>
                  </a:rPr>
                  <a:t>is 70k</a:t>
                </a:r>
                <a:endParaRPr lang="en-US" sz="1600" kern="0" dirty="0" smtClean="0">
                  <a:solidFill>
                    <a:srgbClr val="FF0000"/>
                  </a:solidFill>
                  <a:latin typeface="Calibri" pitchFamily="34" charset="0"/>
                </a:endParaRPr>
              </a:p>
              <a:p>
                <a:pPr lvl="1">
                  <a:buFont typeface="Wingdings" pitchFamily="2" charset="2"/>
                  <a:buChar char="q"/>
                </a:pPr>
                <a:r>
                  <a:rPr lang="en-US" sz="1600" kern="0" dirty="0" smtClean="0">
                    <a:latin typeface="Calibri" pitchFamily="34" charset="0"/>
                  </a:rPr>
                  <a:t>Supposing 1MeV = 1p.e for the 4 </a:t>
                </a:r>
                <a:r>
                  <a:rPr lang="en-US" sz="1600" kern="0" dirty="0" err="1" smtClean="0">
                    <a:latin typeface="Calibri" pitchFamily="34" charset="0"/>
                  </a:rPr>
                  <a:t>SiPM</a:t>
                </a:r>
                <a:r>
                  <a:rPr lang="en-US" sz="1600" kern="0" dirty="0" smtClean="0">
                    <a:latin typeface="Calibri" pitchFamily="34" charset="0"/>
                  </a:rPr>
                  <a:t> setup this should give us a dynamic range of 1.5MeV (noise floor) to 100GeV </a:t>
                </a:r>
                <a:endParaRPr lang="en-US" sz="1600" kern="0" dirty="0" smtClean="0">
                  <a:solidFill>
                    <a:srgbClr val="FF0000"/>
                  </a:solidFill>
                  <a:latin typeface="Calibri" pitchFamily="34" charset="0"/>
                </a:endParaRPr>
              </a:p>
            </p:txBody>
          </p:sp>
        </mc:Choice>
        <mc:Fallback>
          <p:sp>
            <p:nvSpPr>
              <p:cNvPr id="15" name="Rectangle 3">
                <a:extLst>
                  <a:ext uri="{FF2B5EF4-FFF2-40B4-BE49-F238E27FC236}">
                    <a16:creationId xmlns:a16="http://schemas.microsoft.com/office/drawing/2014/main" id="{E4CFA19E-455A-480B-A64B-94EAEB7475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748" y="620688"/>
                <a:ext cx="6366284" cy="5400600"/>
              </a:xfrm>
              <a:prstGeom prst="rect">
                <a:avLst/>
              </a:prstGeom>
              <a:blipFill>
                <a:blip r:embed="rId2"/>
                <a:stretch>
                  <a:fillRect l="-862" t="-677" r="-3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778" y="1772817"/>
            <a:ext cx="5790221" cy="4342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43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5"/>
          <p:cNvSpPr txBox="1">
            <a:spLocks noGrp="1"/>
          </p:cNvSpPr>
          <p:nvPr>
            <p:ph type="title"/>
          </p:nvPr>
        </p:nvSpPr>
        <p:spPr>
          <a:xfrm>
            <a:off x="1" y="1"/>
            <a:ext cx="9120716" cy="620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/>
              <a:t>CALOROC1C (based on HGCROC)</a:t>
            </a:r>
            <a:endParaRPr/>
          </a:p>
        </p:txBody>
      </p:sp>
      <p:sp>
        <p:nvSpPr>
          <p:cNvPr id="249" name="Google Shape;249;p5"/>
          <p:cNvSpPr txBox="1">
            <a:spLocks noGrp="1"/>
          </p:cNvSpPr>
          <p:nvPr>
            <p:ph type="sldNum" idx="4294967295"/>
          </p:nvPr>
        </p:nvSpPr>
        <p:spPr>
          <a:xfrm>
            <a:off x="11184467" y="6608764"/>
            <a:ext cx="1007533" cy="249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250" name="Google Shape;250;p5"/>
          <p:cNvSpPr txBox="1">
            <a:spLocks noGrp="1"/>
          </p:cNvSpPr>
          <p:nvPr>
            <p:ph type="body" idx="4294967295"/>
          </p:nvPr>
        </p:nvSpPr>
        <p:spPr>
          <a:xfrm>
            <a:off x="17748" y="620688"/>
            <a:ext cx="10038692" cy="887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❑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Reuse of analog front-end based on ADC/TOT and TOA: fully characterized *</a:t>
            </a:r>
            <a:endParaRPr/>
          </a:p>
          <a:p>
            <a:pPr marL="742950" lvl="1" indent="-28575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❑"/>
            </a:pP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15 mW per channel  /  R	adiation performance / Si up to 100 pF</a:t>
            </a:r>
            <a:endParaRPr/>
          </a:p>
          <a:p>
            <a:pPr marL="457200" lvl="1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5"/>
          <p:cNvSpPr/>
          <p:nvPr/>
        </p:nvSpPr>
        <p:spPr>
          <a:xfrm>
            <a:off x="3728598" y="4487517"/>
            <a:ext cx="98299" cy="12434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5"/>
          <p:cNvSpPr txBox="1"/>
          <p:nvPr/>
        </p:nvSpPr>
        <p:spPr>
          <a:xfrm>
            <a:off x="97380" y="6477042"/>
            <a:ext cx="49698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 TWEPP 2023 🡺 https://doi.org/10.1088/1748-0221/19/04/C04005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3" name="Google Shape;253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1821" y="1268760"/>
            <a:ext cx="4246803" cy="2062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87488" y="2691664"/>
            <a:ext cx="916058" cy="449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18050" y="3930260"/>
            <a:ext cx="3783523" cy="2404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65826" y="957348"/>
            <a:ext cx="5464824" cy="2914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5"/>
          <p:cNvPicPr preferRelativeResize="0"/>
          <p:nvPr/>
        </p:nvPicPr>
        <p:blipFill rotWithShape="1">
          <a:blip r:embed="rId7">
            <a:alphaModFix/>
          </a:blip>
          <a:srcRect b="66147"/>
          <a:stretch/>
        </p:blipFill>
        <p:spPr>
          <a:xfrm>
            <a:off x="540202" y="5022300"/>
            <a:ext cx="3530049" cy="1526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5"/>
          <p:cNvPicPr preferRelativeResize="0"/>
          <p:nvPr/>
        </p:nvPicPr>
        <p:blipFill rotWithShape="1">
          <a:blip r:embed="rId8">
            <a:alphaModFix/>
          </a:blip>
          <a:srcRect b="66698"/>
          <a:stretch/>
        </p:blipFill>
        <p:spPr>
          <a:xfrm>
            <a:off x="4428613" y="5050026"/>
            <a:ext cx="3452138" cy="1475324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5"/>
          <p:cNvSpPr txBox="1"/>
          <p:nvPr/>
        </p:nvSpPr>
        <p:spPr>
          <a:xfrm>
            <a:off x="4030700" y="4719263"/>
            <a:ext cx="1059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</a:rPr>
              <a:t>charge (</a:t>
            </a:r>
            <a:r>
              <a:rPr lang="en-US" sz="1200" dirty="0" err="1">
                <a:solidFill>
                  <a:schemeClr val="dk1"/>
                </a:solidFill>
              </a:rPr>
              <a:t>pC</a:t>
            </a:r>
            <a:r>
              <a:rPr lang="en-US" sz="1200" dirty="0">
                <a:solidFill>
                  <a:schemeClr val="dk1"/>
                </a:solidFill>
              </a:rPr>
              <a:t>)</a:t>
            </a:r>
            <a:endParaRPr sz="1200" dirty="0">
              <a:solidFill>
                <a:schemeClr val="dk1"/>
              </a:solidFill>
            </a:endParaRPr>
          </a:p>
        </p:txBody>
      </p:sp>
      <p:sp>
        <p:nvSpPr>
          <p:cNvPr id="260" name="Google Shape;260;p5"/>
          <p:cNvSpPr txBox="1"/>
          <p:nvPr/>
        </p:nvSpPr>
        <p:spPr>
          <a:xfrm>
            <a:off x="9667700" y="6188125"/>
            <a:ext cx="1059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charge (fC)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61" name="Google Shape;261;p5"/>
          <p:cNvSpPr txBox="1"/>
          <p:nvPr/>
        </p:nvSpPr>
        <p:spPr>
          <a:xfrm>
            <a:off x="6480875" y="6477038"/>
            <a:ext cx="1059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charge (fC)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62" name="Google Shape;262;p5"/>
          <p:cNvSpPr txBox="1"/>
          <p:nvPr/>
        </p:nvSpPr>
        <p:spPr>
          <a:xfrm>
            <a:off x="10416050" y="4752963"/>
            <a:ext cx="10593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measure HGCROC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63" name="Google Shape;263;p5"/>
          <p:cNvSpPr txBox="1"/>
          <p:nvPr/>
        </p:nvSpPr>
        <p:spPr>
          <a:xfrm>
            <a:off x="6774775" y="5198463"/>
            <a:ext cx="10593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measure HGCROC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64" name="Google Shape;264;p5"/>
          <p:cNvSpPr txBox="1"/>
          <p:nvPr/>
        </p:nvSpPr>
        <p:spPr>
          <a:xfrm>
            <a:off x="10095700" y="2844063"/>
            <a:ext cx="10593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measure HGCROC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265" name="Google Shape;265;p5"/>
          <p:cNvPicPr preferRelativeResize="0"/>
          <p:nvPr/>
        </p:nvPicPr>
        <p:blipFill rotWithShape="1">
          <a:blip r:embed="rId9">
            <a:alphaModFix/>
          </a:blip>
          <a:srcRect t="3146" b="64942"/>
          <a:stretch/>
        </p:blipFill>
        <p:spPr>
          <a:xfrm>
            <a:off x="374575" y="3513200"/>
            <a:ext cx="5211651" cy="1280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5"/>
          <p:cNvSpPr txBox="1"/>
          <p:nvPr/>
        </p:nvSpPr>
        <p:spPr>
          <a:xfrm>
            <a:off x="2767600" y="5239450"/>
            <a:ext cx="10593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measure HGCROC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67" name="Google Shape;267;p5"/>
          <p:cNvSpPr txBox="1"/>
          <p:nvPr/>
        </p:nvSpPr>
        <p:spPr>
          <a:xfrm>
            <a:off x="4030725" y="6188113"/>
            <a:ext cx="1059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charge (fC)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68" name="Google Shape;268;p5"/>
          <p:cNvSpPr txBox="1"/>
          <p:nvPr/>
        </p:nvSpPr>
        <p:spPr>
          <a:xfrm>
            <a:off x="4533400" y="4038125"/>
            <a:ext cx="1007400" cy="44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measure HGCROC</a:t>
            </a:r>
            <a:endParaRPr sz="120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4873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5"/>
          <p:cNvSpPr txBox="1">
            <a:spLocks noGrp="1"/>
          </p:cNvSpPr>
          <p:nvPr>
            <p:ph type="title"/>
          </p:nvPr>
        </p:nvSpPr>
        <p:spPr>
          <a:xfrm>
            <a:off x="1" y="1"/>
            <a:ext cx="9120716" cy="620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/>
              <a:t>CALOROC1C (based on HGCROC)</a:t>
            </a:r>
            <a:endParaRPr/>
          </a:p>
        </p:txBody>
      </p:sp>
      <p:sp>
        <p:nvSpPr>
          <p:cNvPr id="249" name="Google Shape;249;p5"/>
          <p:cNvSpPr txBox="1">
            <a:spLocks noGrp="1"/>
          </p:cNvSpPr>
          <p:nvPr>
            <p:ph type="sldNum" idx="4294967295"/>
          </p:nvPr>
        </p:nvSpPr>
        <p:spPr>
          <a:xfrm>
            <a:off x="11184467" y="6608764"/>
            <a:ext cx="1007533" cy="249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422238"/>
            <a:ext cx="7535669" cy="436639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872" y="2900162"/>
            <a:ext cx="5505703" cy="3404359"/>
          </a:xfrm>
          <a:prstGeom prst="rect">
            <a:avLst/>
          </a:prstGeom>
        </p:spPr>
      </p:pic>
      <p:sp>
        <p:nvSpPr>
          <p:cNvPr id="26" name="Google Shape;259;p5"/>
          <p:cNvSpPr txBox="1"/>
          <p:nvPr/>
        </p:nvSpPr>
        <p:spPr>
          <a:xfrm>
            <a:off x="1827000" y="2422238"/>
            <a:ext cx="1059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>
                <a:solidFill>
                  <a:schemeClr val="dk1"/>
                </a:solidFill>
              </a:rPr>
              <a:t>Waveform</a:t>
            </a:r>
            <a:endParaRPr sz="1200" dirty="0">
              <a:solidFill>
                <a:schemeClr val="dk1"/>
              </a:solidFill>
            </a:endParaRPr>
          </a:p>
        </p:txBody>
      </p:sp>
      <p:sp>
        <p:nvSpPr>
          <p:cNvPr id="27" name="Google Shape;259;p5"/>
          <p:cNvSpPr txBox="1"/>
          <p:nvPr/>
        </p:nvSpPr>
        <p:spPr>
          <a:xfrm>
            <a:off x="9148912" y="2422238"/>
            <a:ext cx="1059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>
                <a:solidFill>
                  <a:schemeClr val="dk1"/>
                </a:solidFill>
              </a:rPr>
              <a:t>RMS Noise</a:t>
            </a:r>
            <a:endParaRPr sz="1200" dirty="0">
              <a:solidFill>
                <a:schemeClr val="dk1"/>
              </a:solidFill>
            </a:endParaRPr>
          </a:p>
        </p:txBody>
      </p:sp>
      <p:sp>
        <p:nvSpPr>
          <p:cNvPr id="28" name="Google Shape;281;g33a75edf902_0_0"/>
          <p:cNvSpPr txBox="1"/>
          <p:nvPr/>
        </p:nvSpPr>
        <p:spPr>
          <a:xfrm>
            <a:off x="233250" y="729338"/>
            <a:ext cx="6798854" cy="20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❑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CALOROC1C will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○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update its back-end (readout streaming)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○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slow down the shaping from 25ns to 100ns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536165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0" dirty="0" err="1"/>
              <a:t>CALOROCs</a:t>
            </a:r>
            <a:r>
              <a:rPr lang="fr-FR" b="0" dirty="0"/>
              <a:t>: block </a:t>
            </a:r>
            <a:r>
              <a:rPr lang="fr-FR" b="0" dirty="0" err="1"/>
              <a:t>diagram</a:t>
            </a:r>
            <a:r>
              <a:rPr lang="fr-FR" b="0" dirty="0"/>
              <a:t> and interfaces</a:t>
            </a:r>
            <a:endParaRPr lang="en-US" b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>
              <a:defRPr/>
            </a:pPr>
            <a:r>
              <a:rPr lang="en-US" sz="1000" dirty="0">
                <a:solidFill>
                  <a:srgbClr val="000000"/>
                </a:solidFill>
                <a:latin typeface="Arial"/>
              </a:rPr>
              <a:t>DRD </a:t>
            </a:r>
            <a:r>
              <a:rPr lang="en-US" sz="1000" dirty="0" err="1">
                <a:solidFill>
                  <a:srgbClr val="000000"/>
                </a:solidFill>
                <a:latin typeface="Arial"/>
              </a:rPr>
              <a:t>Calo</a:t>
            </a:r>
            <a:r>
              <a:rPr lang="en-US" sz="1000" dirty="0">
                <a:solidFill>
                  <a:srgbClr val="000000"/>
                </a:solidFill>
                <a:latin typeface="Arial"/>
              </a:rPr>
              <a:t>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471A504-AE2C-4488-80ED-9ED6A4A57476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BA5439F-BB99-4099-972F-3EA18C376E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r="69344" b="27660"/>
          <a:stretch/>
        </p:blipFill>
        <p:spPr>
          <a:xfrm>
            <a:off x="9048329" y="620713"/>
            <a:ext cx="2808312" cy="2577343"/>
          </a:xfrm>
          <a:prstGeom prst="rect">
            <a:avLst/>
          </a:prstGeom>
        </p:spPr>
      </p:pic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940AD1D2-6916-4D7F-A618-3E4D668E8639}"/>
              </a:ext>
            </a:extLst>
          </p:cNvPr>
          <p:cNvCxnSpPr>
            <a:cxnSpLocks/>
          </p:cNvCxnSpPr>
          <p:nvPr/>
        </p:nvCxnSpPr>
        <p:spPr>
          <a:xfrm flipH="1">
            <a:off x="6593622" y="2156943"/>
            <a:ext cx="2310692" cy="11467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Rectangle 3">
            <a:extLst>
              <a:ext uri="{FF2B5EF4-FFF2-40B4-BE49-F238E27FC236}">
                <a16:creationId xmlns:a16="http://schemas.microsoft.com/office/drawing/2014/main" id="{1BFC47E1-D509-4DDA-ACEC-8C738B9112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" y="620688"/>
            <a:ext cx="8526524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2000" kern="0" dirty="0">
                <a:latin typeface="Calibri" pitchFamily="34" charset="0"/>
              </a:rPr>
              <a:t>CALOROCs will have the same interfaces (comparable to CMS H2GCROC *):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kern="0" dirty="0">
                <a:latin typeface="Calibri" pitchFamily="34" charset="0"/>
              </a:rPr>
              <a:t>Fast command to dynamically control the ASIC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kern="0" dirty="0">
                <a:latin typeface="Calibri" pitchFamily="34" charset="0"/>
              </a:rPr>
              <a:t>I2C to set the parameters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kern="0" dirty="0">
                <a:latin typeface="Calibri" pitchFamily="34" charset="0"/>
              </a:rPr>
              <a:t>High speed serial links (</a:t>
            </a:r>
            <a:r>
              <a:rPr lang="en-US" sz="1600" b="1" kern="0" dirty="0" err="1">
                <a:latin typeface="Calibri" pitchFamily="34" charset="0"/>
              </a:rPr>
              <a:t>C</a:t>
            </a:r>
            <a:r>
              <a:rPr lang="en-US" sz="1600" kern="0" dirty="0" err="1">
                <a:latin typeface="Calibri" pitchFamily="34" charset="0"/>
              </a:rPr>
              <a:t>ern</a:t>
            </a:r>
            <a:r>
              <a:rPr lang="en-US" sz="1600" b="1" kern="0" dirty="0" err="1">
                <a:latin typeface="Calibri" pitchFamily="34" charset="0"/>
              </a:rPr>
              <a:t>L</a:t>
            </a:r>
            <a:r>
              <a:rPr lang="en-US" sz="1600" kern="0" dirty="0" err="1">
                <a:latin typeface="Calibri" pitchFamily="34" charset="0"/>
              </a:rPr>
              <a:t>ow</a:t>
            </a:r>
            <a:r>
              <a:rPr lang="en-US" sz="1600" b="1" kern="0" dirty="0" err="1">
                <a:latin typeface="Calibri" pitchFamily="34" charset="0"/>
              </a:rPr>
              <a:t>P</a:t>
            </a:r>
            <a:r>
              <a:rPr lang="en-US" sz="1600" kern="0" dirty="0" err="1">
                <a:latin typeface="Calibri" pitchFamily="34" charset="0"/>
              </a:rPr>
              <a:t>ower</a:t>
            </a:r>
            <a:r>
              <a:rPr lang="en-US" sz="1600" b="1" kern="0" dirty="0" err="1">
                <a:latin typeface="Calibri" pitchFamily="34" charset="0"/>
              </a:rPr>
              <a:t>S</a:t>
            </a:r>
            <a:r>
              <a:rPr lang="en-US" sz="1600" kern="0" dirty="0" err="1">
                <a:latin typeface="Calibri" pitchFamily="34" charset="0"/>
              </a:rPr>
              <a:t>ignal</a:t>
            </a:r>
            <a:r>
              <a:rPr lang="en-US" sz="1600" kern="0" dirty="0">
                <a:latin typeface="Calibri" pitchFamily="34" charset="0"/>
              </a:rPr>
              <a:t> compatible)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AFC21EAC-667A-42F0-BCA3-BACCAEDFF125}"/>
              </a:ext>
            </a:extLst>
          </p:cNvPr>
          <p:cNvCxnSpPr>
            <a:cxnSpLocks/>
          </p:cNvCxnSpPr>
          <p:nvPr/>
        </p:nvCxnSpPr>
        <p:spPr>
          <a:xfrm flipH="1">
            <a:off x="6593622" y="3861048"/>
            <a:ext cx="1542423" cy="71975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Picture 4">
            <a:extLst>
              <a:ext uri="{FF2B5EF4-FFF2-40B4-BE49-F238E27FC236}">
                <a16:creationId xmlns:a16="http://schemas.microsoft.com/office/drawing/2014/main" id="{2393D5D3-E032-4BA9-9E39-1517C44048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38"/>
          <a:stretch/>
        </p:blipFill>
        <p:spPr bwMode="auto">
          <a:xfrm>
            <a:off x="8136044" y="3140968"/>
            <a:ext cx="3629025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46553F14-9922-413C-86A6-46A6CD518466}"/>
              </a:ext>
            </a:extLst>
          </p:cNvPr>
          <p:cNvSpPr txBox="1"/>
          <p:nvPr/>
        </p:nvSpPr>
        <p:spPr>
          <a:xfrm>
            <a:off x="2593819" y="6227588"/>
            <a:ext cx="4757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* CERN EDMS </a:t>
            </a: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https://edms.cern.ch/document/2954073/1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7C5F225-D768-4A23-9F87-54D0FE82EFD0}"/>
              </a:ext>
            </a:extLst>
          </p:cNvPr>
          <p:cNvSpPr txBox="1"/>
          <p:nvPr/>
        </p:nvSpPr>
        <p:spPr>
          <a:xfrm>
            <a:off x="8328248" y="3246653"/>
            <a:ext cx="1800200" cy="215444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    CALOROC1A or 1B              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C2C3B1-EC8B-4CB3-A84A-1B82B5596B28}"/>
              </a:ext>
            </a:extLst>
          </p:cNvPr>
          <p:cNvSpPr/>
          <p:nvPr/>
        </p:nvSpPr>
        <p:spPr>
          <a:xfrm>
            <a:off x="8718642" y="3503625"/>
            <a:ext cx="363594" cy="271861"/>
          </a:xfrm>
          <a:prstGeom prst="rect">
            <a:avLst/>
          </a:prstGeom>
          <a:noFill/>
          <a:ln w="285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94516FA-88EA-4F17-BCD5-C2D49F4BBD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99" y="2308592"/>
            <a:ext cx="6589911" cy="353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04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0"/>
              <a:t>Conclusion</a:t>
            </a:r>
            <a:endParaRPr lang="en-US" b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334433" y="6597650"/>
            <a:ext cx="10179051" cy="215726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DRD</a:t>
            </a:r>
            <a:r>
              <a:rPr kumimoji="0" lang="en-US" sz="10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000" b="1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Calo</a:t>
            </a: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2025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471A504-AE2C-4488-80ED-9ED6A4A57476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8005FB6E-39C6-4FBB-9FFB-0880185210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28" y="612598"/>
            <a:ext cx="8795028" cy="483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buNone/>
            </a:pPr>
            <a:endParaRPr lang="en-US" sz="1600" kern="0" dirty="0">
              <a:latin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kern="0" dirty="0">
                <a:latin typeface="Calibri" pitchFamily="34" charset="0"/>
              </a:rPr>
              <a:t>Conservative </a:t>
            </a:r>
            <a:r>
              <a:rPr lang="en-US" sz="2000" b="1" kern="0" dirty="0">
                <a:latin typeface="Calibri" pitchFamily="34" charset="0"/>
              </a:rPr>
              <a:t>CALOROC1A</a:t>
            </a:r>
            <a:r>
              <a:rPr lang="en-US" sz="2000" kern="0" dirty="0">
                <a:latin typeface="Calibri" pitchFamily="34" charset="0"/>
              </a:rPr>
              <a:t>: </a:t>
            </a:r>
            <a:endParaRPr lang="en-US" sz="2000" kern="0" dirty="0" smtClean="0">
              <a:latin typeface="Calibri" pitchFamily="34" charset="0"/>
            </a:endParaRPr>
          </a:p>
          <a:p>
            <a:pPr lvl="1">
              <a:buFont typeface="Wingdings" pitchFamily="2" charset="2"/>
              <a:buChar char="q"/>
            </a:pPr>
            <a:r>
              <a:rPr lang="en-US" sz="1600" kern="0" dirty="0" smtClean="0">
                <a:latin typeface="Calibri" pitchFamily="34" charset="0"/>
              </a:rPr>
              <a:t>Based on CMS </a:t>
            </a:r>
            <a:r>
              <a:rPr lang="en-US" sz="1600" kern="0" dirty="0" err="1" smtClean="0">
                <a:latin typeface="Calibri" pitchFamily="34" charset="0"/>
              </a:rPr>
              <a:t>SiPM</a:t>
            </a:r>
            <a:r>
              <a:rPr lang="en-US" sz="1600" kern="0" dirty="0" smtClean="0">
                <a:latin typeface="Calibri" pitchFamily="34" charset="0"/>
              </a:rPr>
              <a:t> H2GCROC + SRO</a:t>
            </a:r>
          </a:p>
          <a:p>
            <a:pPr lvl="1">
              <a:buFont typeface="Wingdings" pitchFamily="2" charset="2"/>
              <a:buChar char="q"/>
            </a:pPr>
            <a:endParaRPr lang="en-US" sz="1600" kern="0" dirty="0">
              <a:latin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kern="0" dirty="0">
                <a:latin typeface="Calibri" pitchFamily="34" charset="0"/>
              </a:rPr>
              <a:t>New </a:t>
            </a:r>
            <a:r>
              <a:rPr lang="en-US" sz="2000" b="1" kern="0" dirty="0">
                <a:latin typeface="Calibri" pitchFamily="34" charset="0"/>
              </a:rPr>
              <a:t>CALOROC1B</a:t>
            </a:r>
            <a:r>
              <a:rPr lang="en-US" sz="2000" kern="0" dirty="0">
                <a:latin typeface="Calibri" pitchFamily="34" charset="0"/>
              </a:rPr>
              <a:t>: 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kern="0" dirty="0" smtClean="0">
                <a:latin typeface="Calibri" pitchFamily="34" charset="0"/>
              </a:rPr>
              <a:t>New analog front end</a:t>
            </a:r>
            <a:r>
              <a:rPr lang="es-419" sz="1600" kern="0" dirty="0" smtClean="0">
                <a:latin typeface="Calibri" pitchFamily="34" charset="0"/>
              </a:rPr>
              <a:t> </a:t>
            </a:r>
            <a:endParaRPr lang="en-US" sz="1600" kern="0" dirty="0" smtClean="0">
              <a:latin typeface="Calibri" pitchFamily="34" charset="0"/>
            </a:endParaRPr>
          </a:p>
          <a:p>
            <a:pPr lvl="1">
              <a:buFont typeface="Wingdings" pitchFamily="2" charset="2"/>
              <a:buChar char="q"/>
            </a:pPr>
            <a:r>
              <a:rPr lang="en-US" sz="1600" kern="0" dirty="0" smtClean="0">
                <a:latin typeface="Calibri" pitchFamily="34" charset="0"/>
              </a:rPr>
              <a:t>Higher dynamic range and input capacitance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kern="0" dirty="0" smtClean="0">
                <a:latin typeface="Calibri" pitchFamily="34" charset="0"/>
              </a:rPr>
              <a:t>Same backend (and pinout)</a:t>
            </a:r>
          </a:p>
          <a:p>
            <a:pPr lvl="1">
              <a:buFont typeface="Wingdings" pitchFamily="2" charset="2"/>
              <a:buChar char="q"/>
            </a:pPr>
            <a:endParaRPr lang="es-419" sz="1600" kern="0" dirty="0">
              <a:latin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b="1" kern="0" dirty="0" smtClean="0">
                <a:latin typeface="Calibri" pitchFamily="34" charset="0"/>
              </a:rPr>
              <a:t>CALOROC1C </a:t>
            </a:r>
            <a:r>
              <a:rPr lang="en-US" sz="2000" kern="0" dirty="0" smtClean="0">
                <a:latin typeface="Calibri" pitchFamily="34" charset="0"/>
              </a:rPr>
              <a:t>for Si/</a:t>
            </a:r>
            <a:r>
              <a:rPr lang="en-US" sz="2000" kern="0" dirty="0" err="1" smtClean="0">
                <a:latin typeface="Calibri" pitchFamily="34" charset="0"/>
              </a:rPr>
              <a:t>LAr</a:t>
            </a:r>
            <a:r>
              <a:rPr lang="en-US" sz="2000" kern="0" dirty="0" smtClean="0">
                <a:latin typeface="Calibri" pitchFamily="34" charset="0"/>
              </a:rPr>
              <a:t> detectors: </a:t>
            </a:r>
            <a:endParaRPr lang="en-US" sz="2000" kern="0" dirty="0">
              <a:latin typeface="Calibri" pitchFamily="34" charset="0"/>
            </a:endParaRPr>
          </a:p>
          <a:p>
            <a:pPr lvl="1">
              <a:buFont typeface="Wingdings" pitchFamily="2" charset="2"/>
              <a:buChar char="q"/>
            </a:pPr>
            <a:r>
              <a:rPr lang="en-US" sz="1600" kern="0" dirty="0">
                <a:latin typeface="Calibri" pitchFamily="34" charset="0"/>
              </a:rPr>
              <a:t>Based on CMS </a:t>
            </a:r>
            <a:r>
              <a:rPr lang="en-US" sz="1600" kern="0" smtClean="0">
                <a:latin typeface="Calibri" pitchFamily="34" charset="0"/>
              </a:rPr>
              <a:t>Si HGCROC + SEO</a:t>
            </a:r>
            <a:endParaRPr lang="en-US" sz="1600" kern="0" dirty="0">
              <a:latin typeface="Calibri" pitchFamily="34" charset="0"/>
            </a:endParaRPr>
          </a:p>
          <a:p>
            <a:pPr marL="457200" lvl="1" indent="0">
              <a:buNone/>
            </a:pPr>
            <a:endParaRPr lang="es-419" sz="1600" kern="0" dirty="0">
              <a:latin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b="1" kern="0" dirty="0" smtClean="0">
                <a:latin typeface="Calibri" pitchFamily="34" charset="0"/>
              </a:rPr>
              <a:t>All </a:t>
            </a:r>
            <a:r>
              <a:rPr lang="en-US" sz="2000" b="1" kern="0" dirty="0" err="1">
                <a:latin typeface="Calibri" pitchFamily="34" charset="0"/>
              </a:rPr>
              <a:t>C</a:t>
            </a:r>
            <a:r>
              <a:rPr lang="en-US" sz="2000" b="1" kern="0" dirty="0" err="1" smtClean="0">
                <a:latin typeface="Calibri" pitchFamily="34" charset="0"/>
              </a:rPr>
              <a:t>alorocs</a:t>
            </a:r>
            <a:r>
              <a:rPr lang="en-US" sz="2000" b="1" kern="0" dirty="0" smtClean="0">
                <a:latin typeface="Calibri" pitchFamily="34" charset="0"/>
              </a:rPr>
              <a:t> share the same backend</a:t>
            </a:r>
          </a:p>
          <a:p>
            <a:pPr>
              <a:buFont typeface="Wingdings" pitchFamily="2" charset="2"/>
              <a:buChar char="q"/>
            </a:pPr>
            <a:r>
              <a:rPr lang="en-US" sz="2000" b="1" kern="0" dirty="0" smtClean="0">
                <a:latin typeface="Calibri" pitchFamily="34" charset="0"/>
              </a:rPr>
              <a:t>All </a:t>
            </a:r>
            <a:r>
              <a:rPr lang="en-US" sz="2000" b="1" kern="0" dirty="0" err="1" smtClean="0">
                <a:latin typeface="Calibri" pitchFamily="34" charset="0"/>
              </a:rPr>
              <a:t>Calorocs</a:t>
            </a:r>
            <a:r>
              <a:rPr lang="en-US" sz="2000" b="1" kern="0" dirty="0" smtClean="0">
                <a:latin typeface="Calibri" pitchFamily="34" charset="0"/>
              </a:rPr>
              <a:t> will be sent to fabrication this month</a:t>
            </a:r>
            <a:endParaRPr lang="en-US" sz="1600" kern="0" dirty="0" smtClean="0">
              <a:latin typeface="Calibri" pitchFamily="34" charset="0"/>
            </a:endParaRPr>
          </a:p>
          <a:p>
            <a:pPr marL="457200" lvl="1" indent="0">
              <a:buNone/>
            </a:pPr>
            <a:endParaRPr lang="en-US" sz="1600" kern="0" dirty="0">
              <a:latin typeface="Calibri" pitchFamily="34" charset="0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2C3DC23-4186-4F13-BC1A-B9AD184FA56B}"/>
              </a:ext>
            </a:extLst>
          </p:cNvPr>
          <p:cNvSpPr txBox="1"/>
          <p:nvPr/>
        </p:nvSpPr>
        <p:spPr>
          <a:xfrm>
            <a:off x="3179676" y="5599228"/>
            <a:ext cx="5832648" cy="79983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00FF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CALOROCs are targeted to include all features + radiation hardness on the first submission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160" y="858685"/>
            <a:ext cx="4345476" cy="4586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65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Calorimetry</a:t>
            </a:r>
            <a:r>
              <a:rPr lang="fr-FR" dirty="0"/>
              <a:t> at </a:t>
            </a:r>
            <a:r>
              <a:rPr lang="fr-FR" dirty="0" err="1"/>
              <a:t>ePIC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>
              <a:defRPr/>
            </a:pPr>
            <a:r>
              <a:rPr lang="en-US" dirty="0">
                <a:solidFill>
                  <a:srgbClr val="000000"/>
                </a:solidFill>
                <a:latin typeface="Arial"/>
              </a:rPr>
              <a:t>DRD </a:t>
            </a:r>
            <a:r>
              <a:rPr lang="en-US" dirty="0" err="1">
                <a:solidFill>
                  <a:srgbClr val="000000"/>
                </a:solidFill>
                <a:latin typeface="Arial"/>
              </a:rPr>
              <a:t>Calo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71A504-AE2C-4488-80ED-9ED6A4A57476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3" descr="A diagram of a machine&#10;&#10;Description automatically generated">
            <a:extLst>
              <a:ext uri="{FF2B5EF4-FFF2-40B4-BE49-F238E27FC236}">
                <a16:creationId xmlns:a16="http://schemas.microsoft.com/office/drawing/2014/main" id="{2EC52FAC-EC41-4A59-9D7E-6ADF0F6446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0" r="3174"/>
          <a:stretch/>
        </p:blipFill>
        <p:spPr>
          <a:xfrm>
            <a:off x="247648" y="881541"/>
            <a:ext cx="7352665" cy="5319233"/>
          </a:xfrm>
          <a:prstGeom prst="rect">
            <a:avLst/>
          </a:prstGeom>
        </p:spPr>
      </p:pic>
      <p:pic>
        <p:nvPicPr>
          <p:cNvPr id="7" name="IR.IP6.pdf" descr="IR.IP6.pdf">
            <a:extLst>
              <a:ext uri="{FF2B5EF4-FFF2-40B4-BE49-F238E27FC236}">
                <a16:creationId xmlns:a16="http://schemas.microsoft.com/office/drawing/2014/main" id="{327E777C-3453-4366-ABDC-E0F94FBB5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7723" y="3771900"/>
            <a:ext cx="4166629" cy="237172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9D1E85A9-3870-4310-8FA7-9C84C37F67D0}"/>
              </a:ext>
            </a:extLst>
          </p:cNvPr>
          <p:cNvSpPr txBox="1"/>
          <p:nvPr/>
        </p:nvSpPr>
        <p:spPr>
          <a:xfrm>
            <a:off x="7800975" y="1019175"/>
            <a:ext cx="41052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13 Calorimeters: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7 x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SiPM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– CALOROC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5 x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SiPM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– Discrete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 x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SiPM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– Commercial fADC250</a:t>
            </a:r>
          </a:p>
        </p:txBody>
      </p:sp>
      <p:sp>
        <p:nvSpPr>
          <p:cNvPr id="9" name="Oval 7">
            <a:extLst>
              <a:ext uri="{FF2B5EF4-FFF2-40B4-BE49-F238E27FC236}">
                <a16:creationId xmlns:a16="http://schemas.microsoft.com/office/drawing/2014/main" id="{6F0D8EA0-AF20-4659-823E-A73C525FA0F7}"/>
              </a:ext>
            </a:extLst>
          </p:cNvPr>
          <p:cNvSpPr/>
          <p:nvPr/>
        </p:nvSpPr>
        <p:spPr>
          <a:xfrm>
            <a:off x="8534400" y="4819650"/>
            <a:ext cx="523875" cy="328313"/>
          </a:xfrm>
          <a:prstGeom prst="ellipse">
            <a:avLst/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Oval 8">
            <a:extLst>
              <a:ext uri="{FF2B5EF4-FFF2-40B4-BE49-F238E27FC236}">
                <a16:creationId xmlns:a16="http://schemas.microsoft.com/office/drawing/2014/main" id="{DCB4C553-C7C0-4BA5-BCA4-47B5F8582642}"/>
              </a:ext>
            </a:extLst>
          </p:cNvPr>
          <p:cNvSpPr/>
          <p:nvPr/>
        </p:nvSpPr>
        <p:spPr>
          <a:xfrm>
            <a:off x="8610600" y="4805362"/>
            <a:ext cx="523875" cy="328313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Oval 9">
            <a:extLst>
              <a:ext uri="{FF2B5EF4-FFF2-40B4-BE49-F238E27FC236}">
                <a16:creationId xmlns:a16="http://schemas.microsoft.com/office/drawing/2014/main" id="{17172092-ED95-44CA-A8CB-55E88892A814}"/>
              </a:ext>
            </a:extLst>
          </p:cNvPr>
          <p:cNvSpPr/>
          <p:nvPr/>
        </p:nvSpPr>
        <p:spPr>
          <a:xfrm>
            <a:off x="8534400" y="5157787"/>
            <a:ext cx="523875" cy="328313"/>
          </a:xfrm>
          <a:prstGeom prst="ellipse">
            <a:avLst/>
          </a:prstGeom>
          <a:noFill/>
          <a:ln w="412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Oval 10">
            <a:extLst>
              <a:ext uri="{FF2B5EF4-FFF2-40B4-BE49-F238E27FC236}">
                <a16:creationId xmlns:a16="http://schemas.microsoft.com/office/drawing/2014/main" id="{E9B1D16B-E594-4D74-A48F-102BB336F25E}"/>
              </a:ext>
            </a:extLst>
          </p:cNvPr>
          <p:cNvSpPr/>
          <p:nvPr/>
        </p:nvSpPr>
        <p:spPr>
          <a:xfrm>
            <a:off x="8973747" y="5012381"/>
            <a:ext cx="523875" cy="328313"/>
          </a:xfrm>
          <a:prstGeom prst="ellipse">
            <a:avLst/>
          </a:prstGeom>
          <a:noFill/>
          <a:ln w="412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Oval 11">
            <a:extLst>
              <a:ext uri="{FF2B5EF4-FFF2-40B4-BE49-F238E27FC236}">
                <a16:creationId xmlns:a16="http://schemas.microsoft.com/office/drawing/2014/main" id="{977E2817-ED5E-4082-A09E-5DC4B2B43CF5}"/>
              </a:ext>
            </a:extLst>
          </p:cNvPr>
          <p:cNvSpPr/>
          <p:nvPr/>
        </p:nvSpPr>
        <p:spPr>
          <a:xfrm rot="20129350">
            <a:off x="5876925" y="1455182"/>
            <a:ext cx="723900" cy="1973818"/>
          </a:xfrm>
          <a:prstGeom prst="ellipse">
            <a:avLst/>
          </a:prstGeom>
          <a:noFill/>
          <a:ln w="412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Oval 12">
            <a:extLst>
              <a:ext uri="{FF2B5EF4-FFF2-40B4-BE49-F238E27FC236}">
                <a16:creationId xmlns:a16="http://schemas.microsoft.com/office/drawing/2014/main" id="{CDF35954-113C-4708-83B4-524800C3B96E}"/>
              </a:ext>
            </a:extLst>
          </p:cNvPr>
          <p:cNvSpPr/>
          <p:nvPr/>
        </p:nvSpPr>
        <p:spPr>
          <a:xfrm rot="20129350">
            <a:off x="5553076" y="1680562"/>
            <a:ext cx="723900" cy="1973818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Oval 13">
            <a:extLst>
              <a:ext uri="{FF2B5EF4-FFF2-40B4-BE49-F238E27FC236}">
                <a16:creationId xmlns:a16="http://schemas.microsoft.com/office/drawing/2014/main" id="{CEF06A39-C10D-4519-9AD2-99DEA7F06951}"/>
              </a:ext>
            </a:extLst>
          </p:cNvPr>
          <p:cNvSpPr/>
          <p:nvPr/>
        </p:nvSpPr>
        <p:spPr>
          <a:xfrm rot="14849128">
            <a:off x="4641672" y="2708491"/>
            <a:ext cx="723900" cy="3593146"/>
          </a:xfrm>
          <a:prstGeom prst="ellipse">
            <a:avLst/>
          </a:prstGeom>
          <a:noFill/>
          <a:ln w="412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0F2C0C5-E46E-4C2F-A003-40388E93FE68}"/>
              </a:ext>
            </a:extLst>
          </p:cNvPr>
          <p:cNvSpPr/>
          <p:nvPr/>
        </p:nvSpPr>
        <p:spPr>
          <a:xfrm rot="15369623">
            <a:off x="3614925" y="1869721"/>
            <a:ext cx="447755" cy="2076115"/>
          </a:xfrm>
          <a:prstGeom prst="ellipse">
            <a:avLst/>
          </a:prstGeom>
          <a:noFill/>
          <a:ln w="412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5C8A3B0-7D5F-4B40-8B79-7D7A87642821}"/>
              </a:ext>
            </a:extLst>
          </p:cNvPr>
          <p:cNvSpPr/>
          <p:nvPr/>
        </p:nvSpPr>
        <p:spPr>
          <a:xfrm rot="20800362">
            <a:off x="1683601" y="2288218"/>
            <a:ext cx="723900" cy="3295633"/>
          </a:xfrm>
          <a:prstGeom prst="ellipse">
            <a:avLst/>
          </a:prstGeom>
          <a:noFill/>
          <a:ln w="412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971FDBE-66A9-46E7-B677-0AAA8C11C34D}"/>
              </a:ext>
            </a:extLst>
          </p:cNvPr>
          <p:cNvSpPr/>
          <p:nvPr/>
        </p:nvSpPr>
        <p:spPr>
          <a:xfrm rot="20691396">
            <a:off x="3164926" y="3262062"/>
            <a:ext cx="346233" cy="57116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5C0D5B1-F08E-4A3F-9E02-B9AE3DFC0C5F}"/>
              </a:ext>
            </a:extLst>
          </p:cNvPr>
          <p:cNvSpPr/>
          <p:nvPr/>
        </p:nvSpPr>
        <p:spPr>
          <a:xfrm>
            <a:off x="10178099" y="4655493"/>
            <a:ext cx="261938" cy="328313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314445D-DB69-4826-97B3-DEDD530AE39B}"/>
              </a:ext>
            </a:extLst>
          </p:cNvPr>
          <p:cNvSpPr/>
          <p:nvPr/>
        </p:nvSpPr>
        <p:spPr>
          <a:xfrm>
            <a:off x="11287761" y="4993630"/>
            <a:ext cx="261938" cy="328313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B7A2474-CE6F-451F-8BED-9AB2C67CDC32}"/>
              </a:ext>
            </a:extLst>
          </p:cNvPr>
          <p:cNvSpPr/>
          <p:nvPr/>
        </p:nvSpPr>
        <p:spPr>
          <a:xfrm>
            <a:off x="11222276" y="5049365"/>
            <a:ext cx="392907" cy="216844"/>
          </a:xfrm>
          <a:prstGeom prst="ellipse">
            <a:avLst/>
          </a:prstGeom>
          <a:noFill/>
          <a:ln w="412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C0A3C89-55E0-462D-83E4-ECA2480F39B4}"/>
              </a:ext>
            </a:extLst>
          </p:cNvPr>
          <p:cNvSpPr/>
          <p:nvPr/>
        </p:nvSpPr>
        <p:spPr>
          <a:xfrm>
            <a:off x="10354089" y="2634849"/>
            <a:ext cx="1736373" cy="7232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US" kern="0" dirty="0">
                <a:solidFill>
                  <a:srgbClr val="197EC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J. Landgraf</a:t>
            </a:r>
          </a:p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US" kern="0" dirty="0">
                <a:solidFill>
                  <a:srgbClr val="197EC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(IDR review)</a:t>
            </a:r>
          </a:p>
        </p:txBody>
      </p:sp>
    </p:spTree>
    <p:extLst>
      <p:ext uri="{BB962C8B-B14F-4D97-AF65-F5344CB8AC3E}">
        <p14:creationId xmlns:p14="http://schemas.microsoft.com/office/powerpoint/2010/main" val="93329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0" dirty="0" err="1"/>
              <a:t>From</a:t>
            </a:r>
            <a:r>
              <a:rPr lang="fr-FR" b="0" dirty="0"/>
              <a:t> H2GCROC to CALOROC</a:t>
            </a:r>
            <a:endParaRPr lang="en-US" b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>
              <a:defRPr/>
            </a:pPr>
            <a:r>
              <a:rPr lang="en-US" sz="1000" dirty="0">
                <a:solidFill>
                  <a:srgbClr val="000000"/>
                </a:solidFill>
                <a:latin typeface="Arial"/>
              </a:rPr>
              <a:t>DRD </a:t>
            </a:r>
            <a:r>
              <a:rPr lang="en-US" sz="1000" dirty="0" err="1">
                <a:solidFill>
                  <a:srgbClr val="000000"/>
                </a:solidFill>
                <a:latin typeface="Arial"/>
              </a:rPr>
              <a:t>Calo</a:t>
            </a:r>
            <a:r>
              <a:rPr lang="en-US" sz="1000" dirty="0">
                <a:solidFill>
                  <a:srgbClr val="000000"/>
                </a:solidFill>
                <a:latin typeface="Arial"/>
              </a:rPr>
              <a:t>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471A504-AE2C-4488-80ED-9ED6A4A57476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6" name="Espace réservé du contenu 6">
            <a:extLst>
              <a:ext uri="{FF2B5EF4-FFF2-40B4-BE49-F238E27FC236}">
                <a16:creationId xmlns:a16="http://schemas.microsoft.com/office/drawing/2014/main" id="{9B38F83D-C9B2-46E2-9E00-2E922D1DEEBB}"/>
              </a:ext>
            </a:extLst>
          </p:cNvPr>
          <p:cNvPicPr>
            <a:picLocks noGrp="1"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22559" y="1687390"/>
            <a:ext cx="3600400" cy="2468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9897" y="3531865"/>
            <a:ext cx="1305723" cy="551846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5375920" y="4234366"/>
            <a:ext cx="5904656" cy="12668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no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HEP trend =&gt; imaging calorimetry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High number of channels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Charge and precise timing (&lt;100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Low power + System-On-Chip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1284425" y="5741720"/>
            <a:ext cx="9289032" cy="8556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Based on H2GCROC, CALOROC will provide a versatile and low-power solution for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SiPM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readout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24686" y="1978801"/>
            <a:ext cx="3002420" cy="662738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6M of Silicon channels</a:t>
            </a:r>
          </a:p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(+ 240k of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SiPM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62909" y="884530"/>
            <a:ext cx="3725975" cy="8717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H2GCROC for the endcap calorimeter – Phase II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28371" y="2869261"/>
            <a:ext cx="3195050" cy="1063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Radhard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(200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Mrad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Low Power (15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mW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per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chn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Precise timing (25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28371" y="4156339"/>
            <a:ext cx="3195050" cy="8556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Total of 150k ASICs needed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Pre-prod this year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8403892" y="979113"/>
            <a:ext cx="3635526" cy="5056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CALOROC for EIC</a:t>
            </a:r>
            <a:endParaRPr lang="en-US" sz="2400" dirty="0">
              <a:solidFill>
                <a:srgbClr val="FF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8325783" y="1970852"/>
            <a:ext cx="3791744" cy="1018166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Same ASIC structure (floorplan)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Same ADC and TDC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Same readout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8325783" y="3108977"/>
            <a:ext cx="3791744" cy="824079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noAutofit/>
          </a:bodyPr>
          <a:lstStyle/>
          <a:p>
            <a:pPr algn="ctr"/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Common interfaces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8" name="Connecteur droit avec flèche 17"/>
          <p:cNvCxnSpPr/>
          <p:nvPr/>
        </p:nvCxnSpPr>
        <p:spPr>
          <a:xfrm flipV="1">
            <a:off x="4186554" y="1232856"/>
            <a:ext cx="3672408" cy="8534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954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0" dirty="0"/>
              <a:t>ROC chips standard structure</a:t>
            </a:r>
            <a:endParaRPr lang="en-US" b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>
              <a:defRPr/>
            </a:pPr>
            <a:r>
              <a:rPr lang="en-US" sz="1000" dirty="0">
                <a:solidFill>
                  <a:srgbClr val="000000"/>
                </a:solidFill>
                <a:latin typeface="Arial"/>
              </a:rPr>
              <a:t>DRD </a:t>
            </a:r>
            <a:r>
              <a:rPr lang="en-US" sz="1000" dirty="0" err="1">
                <a:solidFill>
                  <a:srgbClr val="000000"/>
                </a:solidFill>
                <a:latin typeface="Arial"/>
              </a:rPr>
              <a:t>Calo</a:t>
            </a:r>
            <a:r>
              <a:rPr lang="en-US" sz="1000" dirty="0">
                <a:solidFill>
                  <a:srgbClr val="000000"/>
                </a:solidFill>
                <a:latin typeface="Arial"/>
              </a:rPr>
              <a:t>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471A504-AE2C-4488-80ED-9ED6A4A57476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7748" y="620688"/>
            <a:ext cx="10038692" cy="720080"/>
          </a:xfrm>
          <a:prstGeom prst="rect">
            <a:avLst/>
          </a:prstGeo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000" dirty="0">
                <a:latin typeface="Calibri" pitchFamily="34" charset="0"/>
              </a:rPr>
              <a:t>H2GCROC (for </a:t>
            </a:r>
            <a:r>
              <a:rPr lang="en-US" sz="2000" dirty="0" err="1">
                <a:latin typeface="Calibri" pitchFamily="34" charset="0"/>
              </a:rPr>
              <a:t>SiPM</a:t>
            </a:r>
            <a:r>
              <a:rPr lang="en-US" sz="2000" dirty="0">
                <a:latin typeface="Calibri" pitchFamily="34" charset="0"/>
              </a:rPr>
              <a:t> readout) is an HL-LHC colored ASICs (external L1 trigger)</a:t>
            </a:r>
          </a:p>
          <a:p>
            <a:pPr lvl="1">
              <a:buFont typeface="Wingdings" pitchFamily="2" charset="2"/>
              <a:buChar char="q"/>
            </a:pPr>
            <a:r>
              <a:rPr lang="en-US" sz="1200" dirty="0">
                <a:latin typeface="Calibri" pitchFamily="34" charset="0"/>
              </a:rPr>
              <a:t>Below is an calorimetry structure (but interfaces for CALOROC will similar)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0297" y="1700808"/>
            <a:ext cx="6078351" cy="3497422"/>
          </a:xfrm>
          <a:prstGeom prst="rect">
            <a:avLst/>
          </a:prstGeom>
        </p:spPr>
      </p:pic>
      <p:sp>
        <p:nvSpPr>
          <p:cNvPr id="38" name="ZoneTexte 37"/>
          <p:cNvSpPr txBox="1"/>
          <p:nvPr/>
        </p:nvSpPr>
        <p:spPr>
          <a:xfrm>
            <a:off x="9120716" y="5373216"/>
            <a:ext cx="2831595" cy="1018166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00FF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I2C interface to load the ASIC parameters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(slow control interface)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9120716" y="1196752"/>
            <a:ext cx="3023956" cy="1224136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00FF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Dedicated fast command interface : calibration pulses,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external L1 trigger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9120715" y="2837451"/>
            <a:ext cx="2831595" cy="116761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00FF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Data and trigger serial links with CLPS signaling (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LpGBT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@ 1,28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Gbps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3998529" y="5285872"/>
            <a:ext cx="3312368" cy="1224136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00FF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LHC-like structure :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Ram1 for data storage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Ram2 for L1 accepted events</a:t>
            </a:r>
          </a:p>
        </p:txBody>
      </p:sp>
      <p:cxnSp>
        <p:nvCxnSpPr>
          <p:cNvPr id="45" name="Connecteur droit avec flèche 44"/>
          <p:cNvCxnSpPr/>
          <p:nvPr/>
        </p:nvCxnSpPr>
        <p:spPr>
          <a:xfrm flipH="1">
            <a:off x="8112224" y="1556792"/>
            <a:ext cx="936104" cy="39974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/>
          <p:nvPr/>
        </p:nvCxnSpPr>
        <p:spPr>
          <a:xfrm flipH="1" flipV="1">
            <a:off x="8179612" y="5108224"/>
            <a:ext cx="868717" cy="77407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Accolade fermante 15"/>
          <p:cNvSpPr/>
          <p:nvPr/>
        </p:nvSpPr>
        <p:spPr>
          <a:xfrm>
            <a:off x="7886961" y="2668180"/>
            <a:ext cx="585303" cy="1696924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Connecteur droit avec flèche 51"/>
          <p:cNvCxnSpPr/>
          <p:nvPr/>
        </p:nvCxnSpPr>
        <p:spPr>
          <a:xfrm flipH="1">
            <a:off x="8571287" y="3516642"/>
            <a:ext cx="47704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 flipV="1">
            <a:off x="4862625" y="4509120"/>
            <a:ext cx="432048" cy="68911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152895" y="5589537"/>
            <a:ext cx="2342705" cy="801845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00FF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Analog front-end specific to sensor</a:t>
            </a:r>
          </a:p>
        </p:txBody>
      </p:sp>
      <p:cxnSp>
        <p:nvCxnSpPr>
          <p:cNvPr id="20" name="Connecteur droit avec flèche 19"/>
          <p:cNvCxnSpPr/>
          <p:nvPr/>
        </p:nvCxnSpPr>
        <p:spPr>
          <a:xfrm flipV="1">
            <a:off x="1570697" y="4581128"/>
            <a:ext cx="780887" cy="84890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877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92FD25A0-45A8-449B-9FA0-9D8422F3CFE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9" t="5721" r="18069" b="3875"/>
          <a:stretch/>
        </p:blipFill>
        <p:spPr>
          <a:xfrm>
            <a:off x="8591718" y="603933"/>
            <a:ext cx="2712434" cy="191336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0" dirty="0" err="1"/>
              <a:t>What</a:t>
            </a:r>
            <a:r>
              <a:rPr lang="fr-FR" b="0" dirty="0"/>
              <a:t> </a:t>
            </a:r>
            <a:r>
              <a:rPr lang="fr-FR" b="0" dirty="0" err="1"/>
              <a:t>is</a:t>
            </a:r>
            <a:r>
              <a:rPr lang="fr-FR" b="0" dirty="0"/>
              <a:t> CALOROC ?</a:t>
            </a:r>
            <a:endParaRPr lang="en-US" b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>
              <a:defRPr/>
            </a:pPr>
            <a:r>
              <a:rPr lang="en-US" sz="1000" dirty="0">
                <a:solidFill>
                  <a:srgbClr val="000000"/>
                </a:solidFill>
                <a:latin typeface="Arial"/>
              </a:rPr>
              <a:t>DRD </a:t>
            </a:r>
            <a:r>
              <a:rPr lang="en-US" sz="1000" dirty="0" err="1">
                <a:solidFill>
                  <a:srgbClr val="000000"/>
                </a:solidFill>
                <a:latin typeface="Arial"/>
              </a:rPr>
              <a:t>Calo</a:t>
            </a:r>
            <a:r>
              <a:rPr lang="en-US" sz="1000" dirty="0">
                <a:solidFill>
                  <a:srgbClr val="000000"/>
                </a:solidFill>
                <a:latin typeface="Arial"/>
              </a:rPr>
              <a:t>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471A504-AE2C-4488-80ED-9ED6A4A57476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7748" y="620688"/>
            <a:ext cx="10038692" cy="5266274"/>
          </a:xfrm>
          <a:prstGeom prst="rect">
            <a:avLst/>
          </a:prstGeo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000" dirty="0">
                <a:latin typeface="Calibri" pitchFamily="34" charset="0"/>
              </a:rPr>
              <a:t>CALOROC will be available in 2 versions for </a:t>
            </a:r>
            <a:r>
              <a:rPr lang="en-US" sz="2000" dirty="0" err="1">
                <a:latin typeface="Calibri" pitchFamily="34" charset="0"/>
              </a:rPr>
              <a:t>SiPM</a:t>
            </a:r>
            <a:r>
              <a:rPr lang="en-US" sz="2000" dirty="0">
                <a:latin typeface="Calibri" pitchFamily="34" charset="0"/>
              </a:rPr>
              <a:t> readout: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dirty="0" err="1">
                <a:latin typeface="Calibri" pitchFamily="34" charset="0"/>
              </a:rPr>
              <a:t>SiPM</a:t>
            </a:r>
            <a:r>
              <a:rPr lang="en-US" sz="1600" dirty="0">
                <a:latin typeface="Calibri" pitchFamily="34" charset="0"/>
              </a:rPr>
              <a:t> range capacitance from 500 pF to 10 </a:t>
            </a:r>
            <a:r>
              <a:rPr lang="en-US" sz="1600" dirty="0" err="1">
                <a:latin typeface="Calibri" pitchFamily="34" charset="0"/>
              </a:rPr>
              <a:t>nF</a:t>
            </a:r>
            <a:endParaRPr lang="en-US" sz="1600" dirty="0">
              <a:latin typeface="Calibri" pitchFamily="34" charset="0"/>
            </a:endParaRPr>
          </a:p>
          <a:p>
            <a:pPr lvl="1">
              <a:buFont typeface="Wingdings" pitchFamily="2" charset="2"/>
              <a:buChar char="q"/>
            </a:pPr>
            <a:r>
              <a:rPr lang="en-US" sz="1600" dirty="0">
                <a:latin typeface="Calibri" pitchFamily="34" charset="0"/>
              </a:rPr>
              <a:t>~ </a:t>
            </a:r>
            <a:r>
              <a:rPr lang="en-US" sz="1600" dirty="0" smtClean="0">
                <a:latin typeface="Calibri" pitchFamily="34" charset="0"/>
              </a:rPr>
              <a:t>10 </a:t>
            </a:r>
            <a:r>
              <a:rPr lang="en-US" sz="1600" dirty="0" err="1">
                <a:latin typeface="Calibri" pitchFamily="34" charset="0"/>
              </a:rPr>
              <a:t>mW</a:t>
            </a:r>
            <a:r>
              <a:rPr lang="en-US" sz="1600" dirty="0">
                <a:latin typeface="Calibri" pitchFamily="34" charset="0"/>
              </a:rPr>
              <a:t> / channel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dirty="0">
                <a:latin typeface="Calibri" pitchFamily="34" charset="0"/>
              </a:rPr>
              <a:t>Radiation hardening (HL-LHC levels)</a:t>
            </a:r>
          </a:p>
          <a:p>
            <a:pPr lvl="2">
              <a:buFont typeface="Wingdings" pitchFamily="2" charset="2"/>
              <a:buChar char="q"/>
            </a:pPr>
            <a:r>
              <a:rPr lang="en-US" sz="1400" dirty="0">
                <a:latin typeface="Calibri" pitchFamily="34" charset="0"/>
              </a:rPr>
              <a:t>200 </a:t>
            </a:r>
            <a:r>
              <a:rPr lang="en-US" sz="1400" dirty="0" err="1">
                <a:latin typeface="Calibri" pitchFamily="34" charset="0"/>
              </a:rPr>
              <a:t>Mrad</a:t>
            </a:r>
            <a:r>
              <a:rPr lang="en-US" sz="1400" dirty="0">
                <a:latin typeface="Calibri" pitchFamily="34" charset="0"/>
              </a:rPr>
              <a:t> and 10</a:t>
            </a:r>
            <a:r>
              <a:rPr lang="en-US" sz="1400" baseline="30000" dirty="0">
                <a:latin typeface="Calibri" pitchFamily="34" charset="0"/>
              </a:rPr>
              <a:t>16</a:t>
            </a:r>
            <a:r>
              <a:rPr lang="en-US" sz="1400" dirty="0">
                <a:latin typeface="Calibri" pitchFamily="34" charset="0"/>
              </a:rPr>
              <a:t> n</a:t>
            </a:r>
            <a:r>
              <a:rPr lang="en-US" sz="1400" baseline="-25000" dirty="0">
                <a:latin typeface="Calibri" pitchFamily="34" charset="0"/>
              </a:rPr>
              <a:t>eq</a:t>
            </a:r>
            <a:r>
              <a:rPr lang="en-US" sz="1400" dirty="0">
                <a:latin typeface="Calibri" pitchFamily="34" charset="0"/>
              </a:rPr>
              <a:t> / cm² (1 MeV equivalent neutrons)</a:t>
            </a:r>
          </a:p>
          <a:p>
            <a:pPr lvl="2">
              <a:buFont typeface="Wingdings" pitchFamily="2" charset="2"/>
              <a:buChar char="q"/>
            </a:pPr>
            <a:r>
              <a:rPr lang="en-US" sz="1400" dirty="0">
                <a:latin typeface="Calibri" pitchFamily="34" charset="0"/>
              </a:rPr>
              <a:t>SEE hardening on control logic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dirty="0">
                <a:latin typeface="Calibri" pitchFamily="34" charset="0"/>
              </a:rPr>
              <a:t>Charge and time measurement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dirty="0">
                <a:latin typeface="Calibri" pitchFamily="34" charset="0"/>
              </a:rPr>
              <a:t>Max triggering rate of 50 kHz / </a:t>
            </a:r>
            <a:r>
              <a:rPr lang="en-US" sz="1600" dirty="0" err="1" smtClean="0">
                <a:latin typeface="Calibri" pitchFamily="34" charset="0"/>
              </a:rPr>
              <a:t>chn</a:t>
            </a: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s-419" sz="2000" dirty="0" err="1" smtClean="0">
                <a:solidFill>
                  <a:srgbClr val="0000FF"/>
                </a:solidFill>
                <a:latin typeface="Calibri" pitchFamily="34" charset="0"/>
              </a:rPr>
              <a:t>Streaming</a:t>
            </a:r>
            <a:r>
              <a:rPr lang="es-419" sz="20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s-419" sz="2000" dirty="0" err="1" smtClean="0">
                <a:solidFill>
                  <a:srgbClr val="0000FF"/>
                </a:solidFill>
                <a:latin typeface="Calibri" pitchFamily="34" charset="0"/>
              </a:rPr>
              <a:t>readout</a:t>
            </a:r>
            <a:r>
              <a:rPr lang="es-419" sz="2000" dirty="0" smtClean="0">
                <a:solidFill>
                  <a:srgbClr val="0000FF"/>
                </a:solidFill>
                <a:latin typeface="Calibri" pitchFamily="34" charset="0"/>
              </a:rPr>
              <a:t> (no </a:t>
            </a:r>
            <a:r>
              <a:rPr lang="es-419" sz="2000" dirty="0" err="1" smtClean="0">
                <a:solidFill>
                  <a:srgbClr val="0000FF"/>
                </a:solidFill>
                <a:latin typeface="Calibri" pitchFamily="34" charset="0"/>
              </a:rPr>
              <a:t>external</a:t>
            </a:r>
            <a:r>
              <a:rPr lang="es-419" sz="20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s-419" sz="2000" dirty="0" err="1" smtClean="0">
                <a:solidFill>
                  <a:srgbClr val="0000FF"/>
                </a:solidFill>
                <a:latin typeface="Calibri" pitchFamily="34" charset="0"/>
              </a:rPr>
              <a:t>trigger</a:t>
            </a:r>
            <a:r>
              <a:rPr lang="es-419" sz="20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s-419" sz="2000" dirty="0" err="1" smtClean="0">
                <a:solidFill>
                  <a:srgbClr val="0000FF"/>
                </a:solidFill>
                <a:latin typeface="Calibri" pitchFamily="34" charset="0"/>
              </a:rPr>
              <a:t>required</a:t>
            </a:r>
            <a:r>
              <a:rPr lang="es-419" sz="2000" dirty="0" smtClean="0">
                <a:solidFill>
                  <a:srgbClr val="0000FF"/>
                </a:solidFill>
                <a:latin typeface="Calibri" pitchFamily="34" charset="0"/>
              </a:rPr>
              <a:t>)</a:t>
            </a:r>
            <a:endParaRPr lang="en-US" sz="2000" dirty="0">
              <a:solidFill>
                <a:srgbClr val="0000FF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>
                <a:latin typeface="Calibri" pitchFamily="34" charset="0"/>
              </a:rPr>
              <a:t>Conservative CALOROC1A based on CMS H2GCROC: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dirty="0">
                <a:latin typeface="Calibri" pitchFamily="34" charset="0"/>
              </a:rPr>
              <a:t>H2GCROC (ADC, TOT) analog/mixed reuse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dirty="0">
                <a:latin typeface="Calibri" pitchFamily="34" charset="0"/>
              </a:rPr>
              <a:t>Back-end compatible with EIC + </a:t>
            </a:r>
            <a:r>
              <a:rPr lang="en-US" sz="1600" dirty="0" smtClean="0">
                <a:latin typeface="Calibri" pitchFamily="34" charset="0"/>
              </a:rPr>
              <a:t>zero-suppress</a:t>
            </a:r>
          </a:p>
          <a:p>
            <a:pPr marL="457200" lvl="1" indent="0">
              <a:buNone/>
            </a:pPr>
            <a:endParaRPr lang="en-US" sz="1600" dirty="0">
              <a:latin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>
                <a:latin typeface="Calibri" pitchFamily="34" charset="0"/>
              </a:rPr>
              <a:t>New CALOROC1B based on gain switching: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dirty="0">
                <a:latin typeface="Calibri" pitchFamily="34" charset="0"/>
              </a:rPr>
              <a:t>New analog part without TOT (dynamic gain switching)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dirty="0">
                <a:latin typeface="Calibri" pitchFamily="34" charset="0"/>
              </a:rPr>
              <a:t>Backend « à la HKROC »: auto-trigger, zero-suppress – EIC </a:t>
            </a:r>
            <a:r>
              <a:rPr lang="en-US" sz="1600" dirty="0" smtClean="0">
                <a:latin typeface="Calibri" pitchFamily="34" charset="0"/>
              </a:rPr>
              <a:t>compatible</a:t>
            </a:r>
            <a:endParaRPr lang="en-US" sz="1600" dirty="0">
              <a:latin typeface="Calibri" pitchFamily="34" charset="0"/>
            </a:endParaRPr>
          </a:p>
          <a:p>
            <a:pPr lvl="1">
              <a:buFont typeface="Wingdings" pitchFamily="2" charset="2"/>
              <a:buChar char="q"/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FC575702-9949-42CA-81FB-8C799787B4F9}"/>
              </a:ext>
            </a:extLst>
          </p:cNvPr>
          <p:cNvSpPr/>
          <p:nvPr/>
        </p:nvSpPr>
        <p:spPr>
          <a:xfrm>
            <a:off x="7840316" y="4734449"/>
            <a:ext cx="1694986" cy="7827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CALOROC 1A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CMS front end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EIC </a:t>
            </a:r>
            <a:r>
              <a:rPr lang="fr-FR" sz="16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readout</a:t>
            </a:r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" name="Image 20" descr="Capture d’écran">
            <a:extLst>
              <a:ext uri="{FF2B5EF4-FFF2-40B4-BE49-F238E27FC236}">
                <a16:creationId xmlns:a16="http://schemas.microsoft.com/office/drawing/2014/main" id="{36951E18-CFEC-45CC-B874-7133701F7E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9074" y="2754149"/>
            <a:ext cx="2681386" cy="1224752"/>
          </a:xfrm>
          <a:prstGeom prst="rect">
            <a:avLst/>
          </a:prstGeom>
        </p:spPr>
      </p:pic>
      <p:grpSp>
        <p:nvGrpSpPr>
          <p:cNvPr id="22" name="Groupe 21">
            <a:extLst>
              <a:ext uri="{FF2B5EF4-FFF2-40B4-BE49-F238E27FC236}">
                <a16:creationId xmlns:a16="http://schemas.microsoft.com/office/drawing/2014/main" id="{998FE7B8-27D3-4AD2-8943-9BF5E8AF1176}"/>
              </a:ext>
            </a:extLst>
          </p:cNvPr>
          <p:cNvGrpSpPr/>
          <p:nvPr/>
        </p:nvGrpSpPr>
        <p:grpSpPr>
          <a:xfrm>
            <a:off x="10560499" y="2534146"/>
            <a:ext cx="1512165" cy="1439598"/>
            <a:chOff x="9365379" y="4399044"/>
            <a:chExt cx="1123109" cy="1420630"/>
          </a:xfrm>
        </p:grpSpPr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1B92E466-EC08-4E09-A98C-1253C1C75E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5379" y="4637968"/>
              <a:ext cx="1123109" cy="1181706"/>
            </a:xfrm>
            <a:prstGeom prst="rect">
              <a:avLst/>
            </a:prstGeom>
          </p:spPr>
        </p:pic>
        <p:sp>
          <p:nvSpPr>
            <p:cNvPr id="24" name="ZoneTexte 112">
              <a:extLst>
                <a:ext uri="{FF2B5EF4-FFF2-40B4-BE49-F238E27FC236}">
                  <a16:creationId xmlns:a16="http://schemas.microsoft.com/office/drawing/2014/main" id="{3706FEBB-60CE-473C-A523-DE35774D7A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44166" y="4399044"/>
              <a:ext cx="504723" cy="262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fr-FR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HKROC</a:t>
              </a:r>
            </a:p>
          </p:txBody>
        </p:sp>
      </p:grpSp>
      <p:sp>
        <p:nvSpPr>
          <p:cNvPr id="25" name="ZoneTexte 112">
            <a:extLst>
              <a:ext uri="{FF2B5EF4-FFF2-40B4-BE49-F238E27FC236}">
                <a16:creationId xmlns:a16="http://schemas.microsoft.com/office/drawing/2014/main" id="{C1691E1C-BFDF-4DBF-9101-AECFADB60E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8183" y="2481981"/>
            <a:ext cx="8225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HGCROC</a:t>
            </a: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54060B41-A28E-4687-8373-87731680B18B}"/>
              </a:ext>
            </a:extLst>
          </p:cNvPr>
          <p:cNvCxnSpPr>
            <a:cxnSpLocks/>
          </p:cNvCxnSpPr>
          <p:nvPr/>
        </p:nvCxnSpPr>
        <p:spPr>
          <a:xfrm>
            <a:off x="8497334" y="4035076"/>
            <a:ext cx="0" cy="64319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42F7A757-CE61-412C-B30B-AB65EFFBAB11}"/>
              </a:ext>
            </a:extLst>
          </p:cNvPr>
          <p:cNvCxnSpPr>
            <a:cxnSpLocks/>
          </p:cNvCxnSpPr>
          <p:nvPr/>
        </p:nvCxnSpPr>
        <p:spPr>
          <a:xfrm>
            <a:off x="10876917" y="4035076"/>
            <a:ext cx="0" cy="64319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322C6245-0EED-44F7-A4E3-3CE6C93D3E80}"/>
              </a:ext>
            </a:extLst>
          </p:cNvPr>
          <p:cNvSpPr/>
          <p:nvPr/>
        </p:nvSpPr>
        <p:spPr>
          <a:xfrm>
            <a:off x="10377678" y="4729420"/>
            <a:ext cx="1694986" cy="7827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CALOROC 1B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front end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EIC </a:t>
            </a:r>
            <a:r>
              <a:rPr lang="fr-FR" sz="16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readout</a:t>
            </a:r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04D617D2-9386-40E4-85A0-0A3BA44B5621}"/>
              </a:ext>
            </a:extLst>
          </p:cNvPr>
          <p:cNvSpPr txBox="1"/>
          <p:nvPr/>
        </p:nvSpPr>
        <p:spPr>
          <a:xfrm>
            <a:off x="3179676" y="5887260"/>
            <a:ext cx="5832648" cy="710092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00FF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CALOROCs will share a common backend 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+ pin-pin compatibility </a:t>
            </a:r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D4EE29F7-8AFC-45B7-AAD5-9846C14C707C}"/>
              </a:ext>
            </a:extLst>
          </p:cNvPr>
          <p:cNvCxnSpPr>
            <a:cxnSpLocks/>
          </p:cNvCxnSpPr>
          <p:nvPr/>
        </p:nvCxnSpPr>
        <p:spPr>
          <a:xfrm flipH="1">
            <a:off x="8743422" y="4035076"/>
            <a:ext cx="1817074" cy="643198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D314990F-A832-4944-AAB0-6C9492FBE6C8}"/>
              </a:ext>
            </a:extLst>
          </p:cNvPr>
          <p:cNvCxnSpPr>
            <a:cxnSpLocks/>
          </p:cNvCxnSpPr>
          <p:nvPr/>
        </p:nvCxnSpPr>
        <p:spPr>
          <a:xfrm>
            <a:off x="8813756" y="4060706"/>
            <a:ext cx="1915752" cy="617453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462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Image 45">
            <a:extLst>
              <a:ext uri="{FF2B5EF4-FFF2-40B4-BE49-F238E27FC236}">
                <a16:creationId xmlns:a16="http://schemas.microsoft.com/office/drawing/2014/main" id="{CD06E8EC-42D6-4A67-9AEC-19CB705034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3"/>
          <a:stretch/>
        </p:blipFill>
        <p:spPr>
          <a:xfrm>
            <a:off x="8935254" y="596756"/>
            <a:ext cx="3156459" cy="230425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CALOROC1A (based on H2GCROC)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>
              <a:defRPr/>
            </a:pPr>
            <a:r>
              <a:rPr lang="en-US" dirty="0">
                <a:solidFill>
                  <a:srgbClr val="000000"/>
                </a:solidFill>
                <a:latin typeface="Arial"/>
              </a:rPr>
              <a:t>DRD </a:t>
            </a:r>
            <a:r>
              <a:rPr lang="en-US" dirty="0" err="1">
                <a:solidFill>
                  <a:srgbClr val="000000"/>
                </a:solidFill>
                <a:latin typeface="Arial"/>
              </a:rPr>
              <a:t>Calo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 2025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71A504-AE2C-4488-80ED-9ED6A4A5747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7748" y="620688"/>
            <a:ext cx="10038692" cy="887941"/>
          </a:xfrm>
          <a:prstGeom prst="rect">
            <a:avLst/>
          </a:prstGeo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000" dirty="0">
                <a:latin typeface="Calibri" pitchFamily="34" charset="0"/>
              </a:rPr>
              <a:t>Reuse of analog front-end based on ADC/TOT and TOA: fully characterized *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dirty="0" smtClean="0">
                <a:latin typeface="Calibri" pitchFamily="34" charset="0"/>
              </a:rPr>
              <a:t>15 </a:t>
            </a:r>
            <a:r>
              <a:rPr lang="en-US" sz="1600" dirty="0" err="1">
                <a:latin typeface="Calibri" pitchFamily="34" charset="0"/>
              </a:rPr>
              <a:t>mW</a:t>
            </a:r>
            <a:r>
              <a:rPr lang="en-US" sz="1600" dirty="0">
                <a:latin typeface="Calibri" pitchFamily="34" charset="0"/>
              </a:rPr>
              <a:t> per channel  /  R	adiation performance / </a:t>
            </a:r>
            <a:r>
              <a:rPr lang="en-US" sz="1600" dirty="0" err="1">
                <a:latin typeface="Calibri" pitchFamily="34" charset="0"/>
              </a:rPr>
              <a:t>SiPM</a:t>
            </a:r>
            <a:r>
              <a:rPr lang="en-US" sz="1600" dirty="0">
                <a:latin typeface="Calibri" pitchFamily="34" charset="0"/>
              </a:rPr>
              <a:t> range 100-600 pF</a:t>
            </a:r>
          </a:p>
          <a:p>
            <a:pPr marL="457200" lvl="1" indent="0">
              <a:buNone/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728598" y="4487517"/>
            <a:ext cx="98299" cy="12434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260D85F9-F400-49A6-88DA-59996BDC18C4}"/>
              </a:ext>
            </a:extLst>
          </p:cNvPr>
          <p:cNvSpPr txBox="1"/>
          <p:nvPr/>
        </p:nvSpPr>
        <p:spPr>
          <a:xfrm>
            <a:off x="3358430" y="6365092"/>
            <a:ext cx="49698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* TWEPP 2023 </a:t>
            </a:r>
            <a:r>
              <a:rPr lang="fr-FR" sz="1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https://doi.org/10.1088/1748-0221/19/04/C04005</a:t>
            </a:r>
            <a:endParaRPr 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C08A6BC-5A1F-4C3D-A19D-7AEEA7F679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821" y="1268760"/>
            <a:ext cx="4246803" cy="206203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DBE72FF-CB64-44D1-9A75-D977F0B77E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7488" y="2691664"/>
            <a:ext cx="916058" cy="449304"/>
          </a:xfrm>
          <a:prstGeom prst="rect">
            <a:avLst/>
          </a:prstGeom>
        </p:spPr>
      </p:pic>
      <p:sp>
        <p:nvSpPr>
          <p:cNvPr id="59" name="Rectangle 3">
            <a:extLst>
              <a:ext uri="{FF2B5EF4-FFF2-40B4-BE49-F238E27FC236}">
                <a16:creationId xmlns:a16="http://schemas.microsoft.com/office/drawing/2014/main" id="{AC95AFEF-759D-4BD2-9B61-2776EAA08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6180" y="5799750"/>
            <a:ext cx="7011994" cy="502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2000" kern="0" dirty="0">
                <a:latin typeface="Calibri" pitchFamily="34" charset="0"/>
              </a:rPr>
              <a:t>CALOROC1A will only update its back-end to be EIC compatible</a:t>
            </a:r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7758" y="3470284"/>
            <a:ext cx="3074242" cy="2714053"/>
          </a:xfrm>
          <a:prstGeom prst="rect">
            <a:avLst/>
          </a:prstGeom>
        </p:spPr>
      </p:pic>
      <p:grpSp>
        <p:nvGrpSpPr>
          <p:cNvPr id="30" name="Groupe 29"/>
          <p:cNvGrpSpPr/>
          <p:nvPr/>
        </p:nvGrpSpPr>
        <p:grpSpPr>
          <a:xfrm>
            <a:off x="334433" y="3845459"/>
            <a:ext cx="3297234" cy="1936241"/>
            <a:chOff x="4860032" y="1052736"/>
            <a:chExt cx="3297234" cy="1936241"/>
          </a:xfrm>
        </p:grpSpPr>
        <p:grpSp>
          <p:nvGrpSpPr>
            <p:cNvPr id="31" name="Groupe 30"/>
            <p:cNvGrpSpPr/>
            <p:nvPr/>
          </p:nvGrpSpPr>
          <p:grpSpPr>
            <a:xfrm>
              <a:off x="4860032" y="1052736"/>
              <a:ext cx="3297234" cy="1936241"/>
              <a:chOff x="5220072" y="1628800"/>
              <a:chExt cx="3923928" cy="2304256"/>
            </a:xfrm>
          </p:grpSpPr>
          <p:grpSp>
            <p:nvGrpSpPr>
              <p:cNvPr id="36" name="Groupe 35"/>
              <p:cNvGrpSpPr/>
              <p:nvPr/>
            </p:nvGrpSpPr>
            <p:grpSpPr>
              <a:xfrm>
                <a:off x="5220072" y="1628800"/>
                <a:ext cx="3923928" cy="2304256"/>
                <a:chOff x="4499992" y="1340768"/>
                <a:chExt cx="4644008" cy="2592288"/>
              </a:xfrm>
            </p:grpSpPr>
            <p:pic>
              <p:nvPicPr>
                <p:cNvPr id="38" name="Image 37"/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1575" t="9099" b="44359"/>
                <a:stretch/>
              </p:blipFill>
              <p:spPr>
                <a:xfrm>
                  <a:off x="4716016" y="1340768"/>
                  <a:ext cx="4427984" cy="2376264"/>
                </a:xfrm>
                <a:prstGeom prst="rect">
                  <a:avLst/>
                </a:prstGeom>
              </p:spPr>
            </p:pic>
            <p:pic>
              <p:nvPicPr>
                <p:cNvPr id="39" name="Image 38"/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1575" t="95130" b="639"/>
                <a:stretch/>
              </p:blipFill>
              <p:spPr>
                <a:xfrm>
                  <a:off x="4698231" y="3717032"/>
                  <a:ext cx="4427984" cy="216024"/>
                </a:xfrm>
                <a:prstGeom prst="rect">
                  <a:avLst/>
                </a:prstGeom>
              </p:spPr>
            </p:pic>
            <p:pic>
              <p:nvPicPr>
                <p:cNvPr id="40" name="Image 39"/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590" r="97638" b="44868"/>
                <a:stretch/>
              </p:blipFill>
              <p:spPr>
                <a:xfrm>
                  <a:off x="4499992" y="1340768"/>
                  <a:ext cx="216024" cy="2376264"/>
                </a:xfrm>
                <a:prstGeom prst="rect">
                  <a:avLst/>
                </a:prstGeom>
              </p:spPr>
            </p:pic>
          </p:grpSp>
          <p:pic>
            <p:nvPicPr>
              <p:cNvPr id="37" name="Image 36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233" t="10539" r="38527" b="81524"/>
              <a:stretch/>
            </p:blipFill>
            <p:spPr>
              <a:xfrm>
                <a:off x="5775017" y="1674485"/>
                <a:ext cx="708434" cy="630377"/>
              </a:xfrm>
              <a:prstGeom prst="rect">
                <a:avLst/>
              </a:prstGeom>
            </p:spPr>
          </p:pic>
        </p:grpSp>
        <p:sp>
          <p:nvSpPr>
            <p:cNvPr id="32" name="Rectangle 31"/>
            <p:cNvSpPr/>
            <p:nvPr/>
          </p:nvSpPr>
          <p:spPr>
            <a:xfrm>
              <a:off x="5860505" y="1109956"/>
              <a:ext cx="96923" cy="1281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824712" y="1230358"/>
              <a:ext cx="96923" cy="1281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813987" y="1399686"/>
              <a:ext cx="96923" cy="1281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35" name="Image 34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287" t="10539" r="36311" b="81528"/>
            <a:stretch/>
          </p:blipFill>
          <p:spPr>
            <a:xfrm>
              <a:off x="5875916" y="1090633"/>
              <a:ext cx="45719" cy="529443"/>
            </a:xfrm>
            <a:prstGeom prst="rect">
              <a:avLst/>
            </a:prstGeom>
          </p:spPr>
        </p:pic>
      </p:grpSp>
      <p:pic>
        <p:nvPicPr>
          <p:cNvPr id="42" name="Image 4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624" y="1607279"/>
            <a:ext cx="4538840" cy="401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97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30AA826D-55F3-4C6F-9368-3F070BD6F2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544"/>
          <a:stretch/>
        </p:blipFill>
        <p:spPr>
          <a:xfrm>
            <a:off x="5087888" y="812584"/>
            <a:ext cx="6987013" cy="561336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0" dirty="0"/>
              <a:t>CALOROC1B: </a:t>
            </a:r>
            <a:r>
              <a:rPr lang="fr-FR" b="0" dirty="0" err="1"/>
              <a:t>Chosen</a:t>
            </a:r>
            <a:r>
              <a:rPr lang="fr-FR" b="0" dirty="0"/>
              <a:t> architecture </a:t>
            </a:r>
            <a:endParaRPr lang="fr-FR" sz="1800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fld id="{E3C7F3D4-3287-42AA-83D1-BBF72C99AE52}" type="slidenum">
              <a:rPr lang="fr-FR" smtClean="0"/>
              <a:t>7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D722E52-A8CE-4434-87AE-6AC7A88898F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>
              <a:defRPr/>
            </a:pPr>
            <a:r>
              <a:rPr lang="en-US" dirty="0">
                <a:solidFill>
                  <a:srgbClr val="000000"/>
                </a:solidFill>
                <a:latin typeface="Arial"/>
              </a:rPr>
              <a:t>DRD </a:t>
            </a:r>
            <a:r>
              <a:rPr lang="en-US" dirty="0" err="1">
                <a:solidFill>
                  <a:srgbClr val="000000"/>
                </a:solidFill>
                <a:latin typeface="Arial"/>
              </a:rPr>
              <a:t>Calo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 2025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8B25712D-E89E-49CC-AAFD-6A1068D85B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" y="620688"/>
            <a:ext cx="6366284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2000" kern="0" dirty="0">
                <a:latin typeface="Calibri" pitchFamily="34" charset="0"/>
              </a:rPr>
              <a:t>New dynamic frontend with switched gain: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kern="0" dirty="0">
                <a:latin typeface="Calibri" pitchFamily="34" charset="0"/>
              </a:rPr>
              <a:t>High gain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kern="0" dirty="0">
                <a:latin typeface="Calibri" pitchFamily="34" charset="0"/>
              </a:rPr>
              <a:t>2x medium gain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kern="0" dirty="0">
                <a:latin typeface="Calibri" pitchFamily="34" charset="0"/>
              </a:rPr>
              <a:t>Low Gain</a:t>
            </a:r>
          </a:p>
          <a:p>
            <a:pPr marL="457200" lvl="1" indent="0">
              <a:buNone/>
            </a:pPr>
            <a:endParaRPr lang="en-US" sz="1600" kern="0" dirty="0">
              <a:latin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kern="0" dirty="0">
                <a:latin typeface="Calibri" pitchFamily="34" charset="0"/>
              </a:rPr>
              <a:t>Reuse CMS-H2GCROC ADCs and TDCs: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kern="0" dirty="0">
                <a:latin typeface="Calibri" pitchFamily="34" charset="0"/>
              </a:rPr>
              <a:t>10-bit 40 MHz ADC (Krakow)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kern="0" dirty="0">
                <a:latin typeface="Calibri" pitchFamily="34" charset="0"/>
              </a:rPr>
              <a:t>25 </a:t>
            </a:r>
            <a:r>
              <a:rPr lang="en-US" sz="1600" kern="0" dirty="0" err="1">
                <a:latin typeface="Calibri" pitchFamily="34" charset="0"/>
              </a:rPr>
              <a:t>ps</a:t>
            </a:r>
            <a:r>
              <a:rPr lang="en-US" sz="1600" kern="0" dirty="0">
                <a:latin typeface="Calibri" pitchFamily="34" charset="0"/>
              </a:rPr>
              <a:t> TDC (</a:t>
            </a:r>
            <a:r>
              <a:rPr lang="en-US" sz="1600" kern="0" dirty="0" err="1">
                <a:latin typeface="Calibri" pitchFamily="34" charset="0"/>
              </a:rPr>
              <a:t>Saclay</a:t>
            </a:r>
            <a:r>
              <a:rPr lang="en-US" sz="1600" kern="0" dirty="0">
                <a:latin typeface="Calibri" pitchFamily="34" charset="0"/>
              </a:rPr>
              <a:t>)</a:t>
            </a:r>
          </a:p>
          <a:p>
            <a:pPr lvl="1">
              <a:buFont typeface="Wingdings" pitchFamily="2" charset="2"/>
              <a:buChar char="q"/>
            </a:pPr>
            <a:endParaRPr lang="en-US" sz="1600" kern="0" dirty="0">
              <a:latin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kern="0" dirty="0">
                <a:latin typeface="Calibri" pitchFamily="34" charset="0"/>
              </a:rPr>
              <a:t>Shared CALOROCs backend</a:t>
            </a:r>
          </a:p>
          <a:p>
            <a:pPr marL="457200" lvl="1" indent="0">
              <a:buNone/>
            </a:pPr>
            <a:endParaRPr lang="en-US" sz="1600" kern="0" dirty="0">
              <a:latin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kern="0" dirty="0">
                <a:latin typeface="Calibri" pitchFamily="34" charset="0"/>
              </a:rPr>
              <a:t>Common specifications: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kern="0" dirty="0" err="1">
                <a:solidFill>
                  <a:srgbClr val="0000FF"/>
                </a:solidFill>
                <a:latin typeface="Calibri" pitchFamily="34" charset="0"/>
              </a:rPr>
              <a:t>SiPM</a:t>
            </a:r>
            <a:r>
              <a:rPr lang="en-US" sz="1600" kern="0" dirty="0">
                <a:solidFill>
                  <a:srgbClr val="0000FF"/>
                </a:solidFill>
                <a:latin typeface="Calibri" pitchFamily="34" charset="0"/>
              </a:rPr>
              <a:t> from 500 pF to 2.5 - 10 </a:t>
            </a:r>
            <a:r>
              <a:rPr lang="en-US" sz="1600" kern="0" dirty="0" err="1">
                <a:solidFill>
                  <a:srgbClr val="0000FF"/>
                </a:solidFill>
                <a:latin typeface="Calibri" pitchFamily="34" charset="0"/>
              </a:rPr>
              <a:t>nF</a:t>
            </a:r>
            <a:endParaRPr lang="en-US" sz="1600" kern="0" dirty="0">
              <a:solidFill>
                <a:srgbClr val="0000FF"/>
              </a:solidFill>
              <a:latin typeface="Calibri" pitchFamily="34" charset="0"/>
            </a:endParaRPr>
          </a:p>
          <a:p>
            <a:pPr lvl="1">
              <a:buFont typeface="Wingdings" pitchFamily="2" charset="2"/>
              <a:buChar char="q"/>
            </a:pPr>
            <a:r>
              <a:rPr lang="en-US" sz="1600" kern="0" dirty="0">
                <a:latin typeface="Calibri" pitchFamily="34" charset="0"/>
              </a:rPr>
              <a:t>~ </a:t>
            </a:r>
            <a:r>
              <a:rPr lang="en-US" sz="1600" kern="0" dirty="0" smtClean="0">
                <a:latin typeface="Calibri" pitchFamily="34" charset="0"/>
              </a:rPr>
              <a:t>10 </a:t>
            </a:r>
            <a:r>
              <a:rPr lang="en-US" sz="1600" kern="0" dirty="0" err="1">
                <a:latin typeface="Calibri" pitchFamily="34" charset="0"/>
              </a:rPr>
              <a:t>mW</a:t>
            </a:r>
            <a:r>
              <a:rPr lang="en-US" sz="1600" kern="0" dirty="0">
                <a:latin typeface="Calibri" pitchFamily="34" charset="0"/>
              </a:rPr>
              <a:t>/channel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kern="0" dirty="0">
                <a:latin typeface="Calibri" pitchFamily="34" charset="0"/>
              </a:rPr>
              <a:t>CMS HL-LHC Radiation level 200 </a:t>
            </a:r>
            <a:r>
              <a:rPr lang="en-US" sz="1600" kern="0" dirty="0" err="1">
                <a:latin typeface="Calibri" pitchFamily="34" charset="0"/>
              </a:rPr>
              <a:t>Mrad</a:t>
            </a:r>
            <a:endParaRPr lang="en-US" sz="1600" kern="0" dirty="0">
              <a:latin typeface="Calibri" pitchFamily="34" charset="0"/>
            </a:endParaRPr>
          </a:p>
          <a:p>
            <a:pPr marL="457200" lvl="1" indent="0">
              <a:buNone/>
            </a:pPr>
            <a:endParaRPr lang="en-US" sz="1600" kern="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84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0" dirty="0"/>
              <a:t>CALOROC1B: Charge and time simulations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fld id="{E3C7F3D4-3287-42AA-83D1-BBF72C99AE52}" type="slidenum">
              <a:rPr lang="fr-FR" smtClean="0"/>
              <a:t>8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8482ED8-823C-4FEE-AAF6-DC080724C5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>
              <a:defRPr/>
            </a:pPr>
            <a:r>
              <a:rPr lang="en-US" dirty="0">
                <a:solidFill>
                  <a:srgbClr val="000000"/>
                </a:solidFill>
                <a:latin typeface="Arial"/>
              </a:rPr>
              <a:t>DRD </a:t>
            </a:r>
            <a:r>
              <a:rPr lang="en-US" dirty="0" err="1">
                <a:solidFill>
                  <a:srgbClr val="000000"/>
                </a:solidFill>
                <a:latin typeface="Arial"/>
              </a:rPr>
              <a:t>Calo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 2025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201C508-6AA9-4F7C-A1EB-33EB81B388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34"/>
          <a:stretch/>
        </p:blipFill>
        <p:spPr>
          <a:xfrm>
            <a:off x="191344" y="1816634"/>
            <a:ext cx="5530302" cy="4564694"/>
          </a:xfrm>
          <a:prstGeom prst="rect">
            <a:avLst/>
          </a:prstGeom>
        </p:spPr>
      </p:pic>
      <p:pic>
        <p:nvPicPr>
          <p:cNvPr id="10" name="Espace réservé du contenu 5">
            <a:extLst>
              <a:ext uri="{FF2B5EF4-FFF2-40B4-BE49-F238E27FC236}">
                <a16:creationId xmlns:a16="http://schemas.microsoft.com/office/drawing/2014/main" id="{9CD0502C-E425-4D4E-9BE6-F9493CB039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3" t="7230" r="41403" b="3566"/>
          <a:stretch/>
        </p:blipFill>
        <p:spPr>
          <a:xfrm>
            <a:off x="6240016" y="1970631"/>
            <a:ext cx="5256584" cy="4410697"/>
          </a:xfrm>
        </p:spPr>
      </p:pic>
      <p:sp>
        <p:nvSpPr>
          <p:cNvPr id="11" name="Rectangle 3">
            <a:extLst>
              <a:ext uri="{FF2B5EF4-FFF2-40B4-BE49-F238E27FC236}">
                <a16:creationId xmlns:a16="http://schemas.microsoft.com/office/drawing/2014/main" id="{FCA9ACC2-8829-49A1-8DCA-9E7FD245A4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" y="620688"/>
            <a:ext cx="11982908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2000" kern="0" dirty="0">
                <a:latin typeface="Calibri" pitchFamily="34" charset="0"/>
              </a:rPr>
              <a:t>Waveform for HG on the left + gain switching on the right: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kern="0" dirty="0">
                <a:latin typeface="Calibri" pitchFamily="34" charset="0"/>
              </a:rPr>
              <a:t>Example with Cd of 10 </a:t>
            </a:r>
            <a:r>
              <a:rPr lang="en-US" sz="1600" kern="0" dirty="0" err="1">
                <a:latin typeface="Calibri" pitchFamily="34" charset="0"/>
              </a:rPr>
              <a:t>nF</a:t>
            </a:r>
            <a:endParaRPr lang="en-US" sz="1600" kern="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37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0" dirty="0"/>
              <a:t>CALOROC1B</a:t>
            </a:r>
            <a:r>
              <a:rPr lang="fr-FR" b="0" dirty="0" smtClean="0"/>
              <a:t>: </a:t>
            </a:r>
            <a:r>
              <a:rPr lang="fr-FR" b="0" dirty="0" err="1" smtClean="0"/>
              <a:t>Linearity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>
              <a:defRPr/>
            </a:pPr>
            <a:r>
              <a:rPr lang="en-US" dirty="0">
                <a:solidFill>
                  <a:srgbClr val="000000"/>
                </a:solidFill>
                <a:latin typeface="Arial"/>
              </a:rPr>
              <a:t>DRD </a:t>
            </a:r>
            <a:r>
              <a:rPr lang="en-US" dirty="0" err="1">
                <a:solidFill>
                  <a:srgbClr val="000000"/>
                </a:solidFill>
                <a:latin typeface="Arial"/>
              </a:rPr>
              <a:t>Calo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71A504-AE2C-4488-80ED-9ED6A4A57476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3" y="754329"/>
            <a:ext cx="12131217" cy="5876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11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MEGA">
  <a:themeElements>
    <a:clrScheme name="omega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mega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mega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MEGA">
  <a:themeElements>
    <a:clrScheme name="omega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mega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mega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OMEGA">
  <a:themeElements>
    <a:clrScheme name="omega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mega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mega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C_PPT_Template_Widescreen_0923" id="{B3C6C6E8-A343-9F46-9C14-8D262507CB52}" vid="{B0F72776-BFD3-D14D-97CB-9DB1BA4DAEE2}"/>
    </a:ext>
  </a:extLst>
</a:theme>
</file>

<file path=ppt/theme/theme5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omega2013</Template>
  <TotalTime>125469</TotalTime>
  <Words>1135</Words>
  <Application>Microsoft Office PowerPoint</Application>
  <PresentationFormat>Grand écran</PresentationFormat>
  <Paragraphs>225</Paragraphs>
  <Slides>17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17</vt:i4>
      </vt:variant>
    </vt:vector>
  </HeadingPairs>
  <TitlesOfParts>
    <vt:vector size="28" baseType="lpstr">
      <vt:lpstr>MS PGothic</vt:lpstr>
      <vt:lpstr>Arial</vt:lpstr>
      <vt:lpstr>Bryant Medium Compressed</vt:lpstr>
      <vt:lpstr>Calibri</vt:lpstr>
      <vt:lpstr>Cambria Math</vt:lpstr>
      <vt:lpstr>Noto Sans Symbols</vt:lpstr>
      <vt:lpstr>Wingdings</vt:lpstr>
      <vt:lpstr>OMEGA</vt:lpstr>
      <vt:lpstr>1_OMEGA</vt:lpstr>
      <vt:lpstr>8_OMEGA</vt:lpstr>
      <vt:lpstr>1_BNL</vt:lpstr>
      <vt:lpstr>  CALOROC for SiPM readout  EIC calorimetry  EIC France 2025  2 - April  </vt:lpstr>
      <vt:lpstr>Calorimetry at ePIC</vt:lpstr>
      <vt:lpstr>From H2GCROC to CALOROC</vt:lpstr>
      <vt:lpstr>ROC chips standard structure</vt:lpstr>
      <vt:lpstr>What is CALOROC ?</vt:lpstr>
      <vt:lpstr>CALOROC1A (based on H2GCROC)</vt:lpstr>
      <vt:lpstr>CALOROC1B: Chosen architecture </vt:lpstr>
      <vt:lpstr>CALOROC1B: Charge and time simulations</vt:lpstr>
      <vt:lpstr>CALOROC1B: Linearity</vt:lpstr>
      <vt:lpstr>CALOROC1B: Linearity error</vt:lpstr>
      <vt:lpstr>CALOROC1B: Timing precision</vt:lpstr>
      <vt:lpstr>CALOROC1B: SiPM vs SNR</vt:lpstr>
      <vt:lpstr>CALOROC1B: Dynamic range and resolution</vt:lpstr>
      <vt:lpstr>CALOROC1C (based on HGCROC)</vt:lpstr>
      <vt:lpstr>CALOROC1C (based on HGCROC)</vt:lpstr>
      <vt:lpstr>CALOROCs: block diagram and interfaces</vt:lpstr>
      <vt:lpstr>Conclusion</vt:lpstr>
    </vt:vector>
  </TitlesOfParts>
  <Company>LAL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OMEGA</dc:creator>
  <cp:lastModifiedBy>Pedro</cp:lastModifiedBy>
  <cp:revision>1962</cp:revision>
  <cp:lastPrinted>2020-01-21T09:58:18Z</cp:lastPrinted>
  <dcterms:created xsi:type="dcterms:W3CDTF">2013-06-17T16:24:05Z</dcterms:created>
  <dcterms:modified xsi:type="dcterms:W3CDTF">2025-04-01T18:08:41Z</dcterms:modified>
</cp:coreProperties>
</file>