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345" r:id="rId3"/>
    <p:sldId id="339" r:id="rId4"/>
    <p:sldId id="348" r:id="rId5"/>
    <p:sldId id="346" r:id="rId6"/>
    <p:sldId id="347" r:id="rId7"/>
    <p:sldId id="344" r:id="rId8"/>
    <p:sldId id="34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88FF94"/>
    <a:srgbClr val="D6463C"/>
    <a:srgbClr val="9BFFA9"/>
    <a:srgbClr val="FFFFFF"/>
    <a:srgbClr val="F4E5D0"/>
    <a:srgbClr val="FF6600"/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0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222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BGC regular meeting - CERN update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hyperlink" Target="https://pixabay.com/es/de-verificaci%C3%B3n-corregir-verde-mark-157822/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mundoptics.com/p/762mm-clear-aperture-50r50t-pellicle-beamsplitter/4514/" TargetMode="External"/><Relationship Id="rId2" Type="http://schemas.openxmlformats.org/officeDocument/2006/relationships/hyperlink" Target="https://www.thorlabs.de/thorproduct.cfm?partnumber=BP208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dmundoptics.com/p/762mm-clear-aperture-8r92t-pellicle-beamsplitter/451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902368"/>
          </a:xfrm>
        </p:spPr>
        <p:txBody>
          <a:bodyPr/>
          <a:lstStyle/>
          <a:p>
            <a:pPr algn="ctr"/>
            <a:r>
              <a:rPr lang="en-US" dirty="0"/>
              <a:t>Status of BSR recommissioning</a:t>
            </a:r>
            <a:endParaRPr lang="it-IT" sz="32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A53804-06EB-F1CF-0B27-D76C4AA689E3}"/>
              </a:ext>
            </a:extLst>
          </p:cNvPr>
          <p:cNvSpPr txBox="1"/>
          <p:nvPr/>
        </p:nvSpPr>
        <p:spPr>
          <a:xfrm>
            <a:off x="600074" y="5932844"/>
            <a:ext cx="6097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S. Burger, D. Butti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481BC-BF41-6BF0-BBA4-6C1540A85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1436A968-63F1-4B9E-DA17-490FAEFC8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BSRT B2 light spot issue understood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69EEE0-DD71-A61F-EE09-ABC1F488C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0966" y="4449533"/>
            <a:ext cx="1813047" cy="17640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549996-77AE-0DAA-D096-2340C4F55E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03" r="18488"/>
          <a:stretch/>
        </p:blipFill>
        <p:spPr>
          <a:xfrm rot="5400000" flipV="1">
            <a:off x="10018839" y="2561208"/>
            <a:ext cx="1717304" cy="18130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DB8EFC-1641-2574-6F1C-85986A51C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V="1">
            <a:off x="8181210" y="2599596"/>
            <a:ext cx="1717303" cy="1736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1927D8-E6AC-63B9-6FD3-B5C779E061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691" b="13239"/>
          <a:stretch/>
        </p:blipFill>
        <p:spPr>
          <a:xfrm rot="5400000" flipH="1">
            <a:off x="8157839" y="4463420"/>
            <a:ext cx="1764046" cy="17362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AFF92D6-53CD-1B32-EC69-CAC996E032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9465" y="3677622"/>
            <a:ext cx="3083314" cy="25359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7B8DBB9-AF5E-B624-24BA-806E3E687BE0}"/>
              </a:ext>
            </a:extLst>
          </p:cNvPr>
          <p:cNvSpPr txBox="1"/>
          <p:nvPr/>
        </p:nvSpPr>
        <p:spPr>
          <a:xfrm rot="5400000">
            <a:off x="5193873" y="4735017"/>
            <a:ext cx="2438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simulated deformation [nm]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C40B3AD-6B09-82FB-7389-0711802C01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7" y="3677622"/>
            <a:ext cx="2532287" cy="254131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F8134C9-E1AA-9552-988E-C21371A5591F}"/>
              </a:ext>
            </a:extLst>
          </p:cNvPr>
          <p:cNvSpPr txBox="1"/>
          <p:nvPr/>
        </p:nvSpPr>
        <p:spPr>
          <a:xfrm>
            <a:off x="8171726" y="2609080"/>
            <a:ext cx="17362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MEAS INJ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0CB247-B85E-99FB-AF24-666ECEE64F35}"/>
              </a:ext>
            </a:extLst>
          </p:cNvPr>
          <p:cNvSpPr txBox="1"/>
          <p:nvPr/>
        </p:nvSpPr>
        <p:spPr>
          <a:xfrm>
            <a:off x="9970967" y="2609080"/>
            <a:ext cx="1813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MEAS FT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46C69F-C3A7-F310-5C99-8C8AD14D9B57}"/>
              </a:ext>
            </a:extLst>
          </p:cNvPr>
          <p:cNvSpPr txBox="1"/>
          <p:nvPr/>
        </p:nvSpPr>
        <p:spPr>
          <a:xfrm>
            <a:off x="8171725" y="4458835"/>
            <a:ext cx="1736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SIM INJ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3A64207-964A-278C-758D-C5B688729F92}"/>
              </a:ext>
            </a:extLst>
          </p:cNvPr>
          <p:cNvSpPr txBox="1"/>
          <p:nvPr/>
        </p:nvSpPr>
        <p:spPr>
          <a:xfrm>
            <a:off x="9970967" y="4458835"/>
            <a:ext cx="1813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SIM FT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615545-4CAB-E70B-7E3F-726530D3D65C}"/>
              </a:ext>
            </a:extLst>
          </p:cNvPr>
          <p:cNvSpPr txBox="1"/>
          <p:nvPr/>
        </p:nvSpPr>
        <p:spPr>
          <a:xfrm>
            <a:off x="407986" y="880129"/>
            <a:ext cx="112987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Issue with BSRT B2 light spot tracked down to deformation of the first mirror on the table thanks to (lucky!) observation with alignment laser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36DD4A1-82CA-30CB-CC77-3440C49B519C}"/>
              </a:ext>
            </a:extLst>
          </p:cNvPr>
          <p:cNvCxnSpPr>
            <a:cxnSpLocks/>
          </p:cNvCxnSpPr>
          <p:nvPr/>
        </p:nvCxnSpPr>
        <p:spPr>
          <a:xfrm flipH="1" flipV="1">
            <a:off x="1630280" y="5478561"/>
            <a:ext cx="61898" cy="4993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F1C760-E16B-EC54-2612-CA6BDC698471}"/>
              </a:ext>
            </a:extLst>
          </p:cNvPr>
          <p:cNvCxnSpPr>
            <a:cxnSpLocks/>
          </p:cNvCxnSpPr>
          <p:nvPr/>
        </p:nvCxnSpPr>
        <p:spPr>
          <a:xfrm flipH="1">
            <a:off x="2148094" y="4704347"/>
            <a:ext cx="438695" cy="483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DC336C3-04A4-65A2-C92C-B81AA6A800D5}"/>
              </a:ext>
            </a:extLst>
          </p:cNvPr>
          <p:cNvCxnSpPr>
            <a:cxnSpLocks/>
          </p:cNvCxnSpPr>
          <p:nvPr/>
        </p:nvCxnSpPr>
        <p:spPr>
          <a:xfrm>
            <a:off x="637674" y="3922295"/>
            <a:ext cx="308812" cy="3068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822923F-C8C5-DE31-A05B-0C8FF362D6BA}"/>
              </a:ext>
            </a:extLst>
          </p:cNvPr>
          <p:cNvSpPr txBox="1"/>
          <p:nvPr/>
        </p:nvSpPr>
        <p:spPr>
          <a:xfrm>
            <a:off x="407988" y="1707088"/>
            <a:ext cx="108776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 parallel, simulations performed. Observed distortion is consistent with astigmatic aberration of mirror with +-250 nm peak-to-valley within the synch light aperture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25DC8E7-788D-CF9D-7013-29F4ACF4A320}"/>
              </a:ext>
            </a:extLst>
          </p:cNvPr>
          <p:cNvSpPr/>
          <p:nvPr/>
        </p:nvSpPr>
        <p:spPr>
          <a:xfrm>
            <a:off x="3750790" y="4079781"/>
            <a:ext cx="1672390" cy="161824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3E9A7AD-A625-02D4-2EA1-B19366F47796}"/>
              </a:ext>
            </a:extLst>
          </p:cNvPr>
          <p:cNvSpPr/>
          <p:nvPr/>
        </p:nvSpPr>
        <p:spPr>
          <a:xfrm rot="19354681">
            <a:off x="1067563" y="4298620"/>
            <a:ext cx="795690" cy="99403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DB7C37F-863C-A6FE-3866-1B6FD781489B}"/>
              </a:ext>
            </a:extLst>
          </p:cNvPr>
          <p:cNvCxnSpPr>
            <a:cxnSpLocks/>
          </p:cNvCxnSpPr>
          <p:nvPr/>
        </p:nvCxnSpPr>
        <p:spPr>
          <a:xfrm>
            <a:off x="4586985" y="3429000"/>
            <a:ext cx="0" cy="2486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407EE6D-DF43-315F-5FAB-DBAE1EC204A2}"/>
              </a:ext>
            </a:extLst>
          </p:cNvPr>
          <p:cNvCxnSpPr>
            <a:cxnSpLocks/>
          </p:cNvCxnSpPr>
          <p:nvPr/>
        </p:nvCxnSpPr>
        <p:spPr>
          <a:xfrm flipH="1" flipV="1">
            <a:off x="5423180" y="5698028"/>
            <a:ext cx="183536" cy="2034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2035867-1A76-6467-0C57-97548A1F7F47}"/>
              </a:ext>
            </a:extLst>
          </p:cNvPr>
          <p:cNvCxnSpPr>
            <a:cxnSpLocks/>
          </p:cNvCxnSpPr>
          <p:nvPr/>
        </p:nvCxnSpPr>
        <p:spPr>
          <a:xfrm flipV="1">
            <a:off x="3472554" y="5708236"/>
            <a:ext cx="254285" cy="2384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0A264E9-A212-9801-B019-CE7E8A236236}"/>
              </a:ext>
            </a:extLst>
          </p:cNvPr>
          <p:cNvSpPr txBox="1"/>
          <p:nvPr/>
        </p:nvSpPr>
        <p:spPr>
          <a:xfrm>
            <a:off x="407988" y="2598092"/>
            <a:ext cx="75027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Distortion is created by tension of mounting screws. Temporarily fixed by installing thicker mirror, long term fix is to review mirror mount</a:t>
            </a:r>
          </a:p>
        </p:txBody>
      </p:sp>
    </p:spTree>
    <p:extLst>
      <p:ext uri="{BB962C8B-B14F-4D97-AF65-F5344CB8AC3E}">
        <p14:creationId xmlns:p14="http://schemas.microsoft.com/office/powerpoint/2010/main" val="13133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18B3D-78E6-B9FC-6159-E0CE09B23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9AA5E7DE-CD2A-3EB4-4AB6-C300BEEE5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956"/>
            <a:ext cx="10961855" cy="549613"/>
          </a:xfrm>
        </p:spPr>
        <p:txBody>
          <a:bodyPr/>
          <a:lstStyle/>
          <a:p>
            <a:r>
              <a:rPr lang="en-US" dirty="0"/>
              <a:t>Green laser alignment on B2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F88C31C-29C9-134F-9925-2966781B974B}"/>
              </a:ext>
            </a:extLst>
          </p:cNvPr>
          <p:cNvSpPr txBox="1"/>
          <p:nvPr/>
        </p:nvSpPr>
        <p:spPr>
          <a:xfrm>
            <a:off x="10626811" y="2368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2025_05_07</a:t>
            </a:r>
            <a:endParaRPr lang="en-CH" dirty="0"/>
          </a:p>
        </p:txBody>
      </p:sp>
      <p:pic>
        <p:nvPicPr>
          <p:cNvPr id="86" name="Picture 85" descr="A close-up of a machine&#10;&#10;AI-generated content may be incorrect.">
            <a:extLst>
              <a:ext uri="{FF2B5EF4-FFF2-40B4-BE49-F238E27FC236}">
                <a16:creationId xmlns:a16="http://schemas.microsoft.com/office/drawing/2014/main" id="{591705DA-8E45-D1D6-8550-574F6F3B8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032" y="1816211"/>
            <a:ext cx="4730303" cy="3547727"/>
          </a:xfrm>
          <a:prstGeom prst="rect">
            <a:avLst/>
          </a:prstGeom>
        </p:spPr>
      </p:pic>
      <p:pic>
        <p:nvPicPr>
          <p:cNvPr id="87" name="Picture 86" descr="A close-up of a device&#10;&#10;AI-generated content may be incorrect.">
            <a:extLst>
              <a:ext uri="{FF2B5EF4-FFF2-40B4-BE49-F238E27FC236}">
                <a16:creationId xmlns:a16="http://schemas.microsoft.com/office/drawing/2014/main" id="{995C8EC5-598B-379A-EA6C-1C4BBB707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5" t="45022" r="23848"/>
          <a:stretch/>
        </p:blipFill>
        <p:spPr>
          <a:xfrm rot="10800000">
            <a:off x="8530427" y="988346"/>
            <a:ext cx="2785928" cy="1852301"/>
          </a:xfrm>
          <a:prstGeom prst="rect">
            <a:avLst/>
          </a:prstGeom>
        </p:spPr>
      </p:pic>
      <p:pic>
        <p:nvPicPr>
          <p:cNvPr id="88" name="Picture 87" descr="A green light on a wall&#10;&#10;AI-generated content may be incorrect.">
            <a:extLst>
              <a:ext uri="{FF2B5EF4-FFF2-40B4-BE49-F238E27FC236}">
                <a16:creationId xmlns:a16="http://schemas.microsoft.com/office/drawing/2014/main" id="{3401F64B-259D-2F16-96D6-B2314D7C1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5" t="24648" r="18033" b="36008"/>
          <a:stretch/>
        </p:blipFill>
        <p:spPr>
          <a:xfrm rot="5400000">
            <a:off x="4706982" y="3216181"/>
            <a:ext cx="3054540" cy="1935356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F4D8E4FE-E381-AB02-73D9-40ED8955F386}"/>
              </a:ext>
            </a:extLst>
          </p:cNvPr>
          <p:cNvSpPr txBox="1"/>
          <p:nvPr/>
        </p:nvSpPr>
        <p:spPr>
          <a:xfrm>
            <a:off x="300805" y="688260"/>
            <a:ext cx="4219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Check laser on mirror with a camera </a:t>
            </a:r>
            <a:endParaRPr lang="en-CH" sz="2000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3AB041D-2542-212A-144D-FB372C483E38}"/>
              </a:ext>
            </a:extLst>
          </p:cNvPr>
          <p:cNvSpPr txBox="1"/>
          <p:nvPr/>
        </p:nvSpPr>
        <p:spPr>
          <a:xfrm>
            <a:off x="4856307" y="1023955"/>
            <a:ext cx="32781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schemeClr val="accent2"/>
                </a:solidFill>
              </a:rPr>
              <a:t>From now,</a:t>
            </a:r>
            <a:r>
              <a:rPr lang="en-US" sz="1400" dirty="0"/>
              <a:t> it is confirmed that green laser alignment should respect:</a:t>
            </a:r>
          </a:p>
          <a:p>
            <a:pPr algn="just"/>
            <a:endParaRPr lang="en-US" sz="1400" dirty="0"/>
          </a:p>
          <a:p>
            <a:pPr algn="just"/>
            <a:r>
              <a:rPr lang="en-US" sz="1400" dirty="0"/>
              <a:t>1/ </a:t>
            </a:r>
            <a:r>
              <a:rPr lang="en-US" sz="1400" b="1" dirty="0"/>
              <a:t>Through iris</a:t>
            </a:r>
            <a:r>
              <a:rPr lang="en-US" sz="1400" dirty="0"/>
              <a:t> before BSRTR mirror</a:t>
            </a:r>
          </a:p>
          <a:p>
            <a:pPr algn="just"/>
            <a:r>
              <a:rPr lang="en-US" sz="1400" dirty="0"/>
              <a:t>2/ </a:t>
            </a:r>
            <a:r>
              <a:rPr lang="en-US" sz="1400" b="1" dirty="0"/>
              <a:t>Ref point below the extraction</a:t>
            </a:r>
            <a:r>
              <a:rPr lang="en-US" sz="1400" dirty="0"/>
              <a:t> mirror on the floor</a:t>
            </a:r>
            <a:endParaRPr lang="en-CH" sz="14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904BCC8-7BFB-0B43-00E4-CF91EF5DE23F}"/>
              </a:ext>
            </a:extLst>
          </p:cNvPr>
          <p:cNvSpPr txBox="1"/>
          <p:nvPr/>
        </p:nvSpPr>
        <p:spPr>
          <a:xfrm>
            <a:off x="875645" y="1900296"/>
            <a:ext cx="101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Camera</a:t>
            </a:r>
            <a:endParaRPr lang="en-CH" b="1" dirty="0">
              <a:solidFill>
                <a:schemeClr val="bg1"/>
              </a:solidFill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F18E798-349B-85E1-F99D-C23A37BF93B2}"/>
              </a:ext>
            </a:extLst>
          </p:cNvPr>
          <p:cNvCxnSpPr/>
          <p:nvPr/>
        </p:nvCxnSpPr>
        <p:spPr>
          <a:xfrm>
            <a:off x="1875084" y="2269628"/>
            <a:ext cx="557276" cy="1261639"/>
          </a:xfrm>
          <a:prstGeom prst="straightConnector1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196FA11-C5E1-F052-E613-13F1C6BD2261}"/>
              </a:ext>
            </a:extLst>
          </p:cNvPr>
          <p:cNvSpPr txBox="1"/>
          <p:nvPr/>
        </p:nvSpPr>
        <p:spPr>
          <a:xfrm>
            <a:off x="3188200" y="2269452"/>
            <a:ext cx="112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Viewport</a:t>
            </a:r>
            <a:endParaRPr lang="en-CH" b="1" dirty="0">
              <a:solidFill>
                <a:schemeClr val="bg1"/>
              </a:solidFill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92E4280-9CC0-068F-456F-2EE2B108A15C}"/>
              </a:ext>
            </a:extLst>
          </p:cNvPr>
          <p:cNvCxnSpPr>
            <a:cxnSpLocks/>
            <a:stCxn id="95" idx="1"/>
          </p:cNvCxnSpPr>
          <p:nvPr/>
        </p:nvCxnSpPr>
        <p:spPr>
          <a:xfrm flipH="1" flipV="1">
            <a:off x="2690219" y="2084962"/>
            <a:ext cx="497981" cy="369156"/>
          </a:xfrm>
          <a:prstGeom prst="straightConnector1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DA243FAB-9CFA-3BE9-DD55-44B03CCBE14F}"/>
              </a:ext>
            </a:extLst>
          </p:cNvPr>
          <p:cNvSpPr txBox="1"/>
          <p:nvPr/>
        </p:nvSpPr>
        <p:spPr>
          <a:xfrm>
            <a:off x="3055282" y="5313333"/>
            <a:ext cx="1128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Support</a:t>
            </a:r>
            <a:endParaRPr lang="en-CH" b="1" dirty="0">
              <a:solidFill>
                <a:schemeClr val="bg1"/>
              </a:solidFill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6D929EB0-97EE-F118-8410-FC971D579A4E}"/>
              </a:ext>
            </a:extLst>
          </p:cNvPr>
          <p:cNvCxnSpPr>
            <a:cxnSpLocks/>
            <a:stCxn id="97" idx="0"/>
          </p:cNvCxnSpPr>
          <p:nvPr/>
        </p:nvCxnSpPr>
        <p:spPr>
          <a:xfrm flipH="1" flipV="1">
            <a:off x="3188200" y="4503718"/>
            <a:ext cx="431115" cy="809615"/>
          </a:xfrm>
          <a:prstGeom prst="straightConnector1">
            <a:avLst/>
          </a:prstGeom>
          <a:ln>
            <a:solidFill>
              <a:schemeClr val="bg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C797BD18-EEB3-592D-5648-97969841D973}"/>
              </a:ext>
            </a:extLst>
          </p:cNvPr>
          <p:cNvCxnSpPr>
            <a:cxnSpLocks/>
            <a:endCxn id="100" idx="3"/>
          </p:cNvCxnSpPr>
          <p:nvPr/>
        </p:nvCxnSpPr>
        <p:spPr>
          <a:xfrm flipH="1">
            <a:off x="2631551" y="4230612"/>
            <a:ext cx="3287986" cy="136553"/>
          </a:xfrm>
          <a:prstGeom prst="straightConnector1">
            <a:avLst/>
          </a:prstGeom>
          <a:ln>
            <a:solidFill>
              <a:schemeClr val="bg2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29AE269B-E472-DEEC-7CD0-59B49B878319}"/>
              </a:ext>
            </a:extLst>
          </p:cNvPr>
          <p:cNvSpPr/>
          <p:nvPr/>
        </p:nvSpPr>
        <p:spPr>
          <a:xfrm>
            <a:off x="2432360" y="4230612"/>
            <a:ext cx="199191" cy="2731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09AF6FE-4DD2-62C3-BE8D-FA3A7D350BFF}"/>
              </a:ext>
            </a:extLst>
          </p:cNvPr>
          <p:cNvSpPr txBox="1"/>
          <p:nvPr/>
        </p:nvSpPr>
        <p:spPr>
          <a:xfrm>
            <a:off x="8725942" y="680569"/>
            <a:ext cx="2254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/>
              <a:t>Picture with phone camera</a:t>
            </a:r>
            <a:endParaRPr lang="en-CH" sz="1400" i="1" dirty="0"/>
          </a:p>
        </p:txBody>
      </p:sp>
      <p:pic>
        <p:nvPicPr>
          <p:cNvPr id="102" name="Picture 101" descr="A close-up of a light&#10;&#10;AI-generated content may be incorrect.">
            <a:extLst>
              <a:ext uri="{FF2B5EF4-FFF2-40B4-BE49-F238E27FC236}">
                <a16:creationId xmlns:a16="http://schemas.microsoft.com/office/drawing/2014/main" id="{EFDA2488-A507-0645-99D3-9366804AA8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427" y="3379702"/>
            <a:ext cx="3375394" cy="2109621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AAE643C8-49C3-75B4-8D74-C588CA4DEA51}"/>
              </a:ext>
            </a:extLst>
          </p:cNvPr>
          <p:cNvSpPr txBox="1"/>
          <p:nvPr/>
        </p:nvSpPr>
        <p:spPr>
          <a:xfrm>
            <a:off x="8126007" y="2990315"/>
            <a:ext cx="263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/>
              <a:t>Image taken with </a:t>
            </a:r>
            <a:r>
              <a:rPr lang="en-US" sz="1400" i="1" dirty="0" err="1"/>
              <a:t>basler</a:t>
            </a:r>
            <a:r>
              <a:rPr lang="en-US" sz="1400" i="1" dirty="0"/>
              <a:t> camera</a:t>
            </a:r>
            <a:endParaRPr lang="en-CH" sz="1400" i="1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EA3B609-6437-C640-550D-507B3D0F3FBE}"/>
              </a:ext>
            </a:extLst>
          </p:cNvPr>
          <p:cNvCxnSpPr>
            <a:cxnSpLocks/>
          </p:cNvCxnSpPr>
          <p:nvPr/>
        </p:nvCxnSpPr>
        <p:spPr>
          <a:xfrm flipH="1" flipV="1">
            <a:off x="10337533" y="4756069"/>
            <a:ext cx="541929" cy="74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23058AE9-5A17-C808-5676-A29228EA6D69}"/>
              </a:ext>
            </a:extLst>
          </p:cNvPr>
          <p:cNvSpPr txBox="1"/>
          <p:nvPr/>
        </p:nvSpPr>
        <p:spPr>
          <a:xfrm>
            <a:off x="7749311" y="5531100"/>
            <a:ext cx="4275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spot (?) in the middle of reflections.</a:t>
            </a:r>
          </a:p>
          <a:p>
            <a:r>
              <a:rPr lang="en-US" dirty="0"/>
              <a:t>~</a:t>
            </a:r>
            <a:r>
              <a:rPr lang="en-US" dirty="0" err="1"/>
              <a:t>theoritical</a:t>
            </a:r>
            <a:r>
              <a:rPr lang="en-US" dirty="0"/>
              <a:t> 8mm OK</a:t>
            </a:r>
            <a:endParaRPr lang="en-CH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0D6BD0C-6155-84F4-2753-E2010C53E0DB}"/>
              </a:ext>
            </a:extLst>
          </p:cNvPr>
          <p:cNvSpPr txBox="1"/>
          <p:nvPr/>
        </p:nvSpPr>
        <p:spPr>
          <a:xfrm>
            <a:off x="5057277" y="5777074"/>
            <a:ext cx="2353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No need to check at extraction mirror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798622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5F0E0-14FC-9421-FEA2-8E899B517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4F67973E-73C4-A2B2-A35D-C732EFF79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956"/>
            <a:ext cx="10961855" cy="549613"/>
          </a:xfrm>
        </p:spPr>
        <p:txBody>
          <a:bodyPr/>
          <a:lstStyle/>
          <a:p>
            <a:r>
              <a:rPr lang="en-US" dirty="0"/>
              <a:t>BSRA B1 changes</a:t>
            </a:r>
          </a:p>
        </p:txBody>
      </p:sp>
      <p:pic>
        <p:nvPicPr>
          <p:cNvPr id="63" name="Picture 62" descr="A machine with many parts&#10;&#10;AI-generated content may be incorrect.">
            <a:extLst>
              <a:ext uri="{FF2B5EF4-FFF2-40B4-BE49-F238E27FC236}">
                <a16:creationId xmlns:a16="http://schemas.microsoft.com/office/drawing/2014/main" id="{FBFFA7DA-26F1-2E0E-DE99-DDB4A87FB9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39" r="17117"/>
          <a:stretch/>
        </p:blipFill>
        <p:spPr>
          <a:xfrm rot="5400000">
            <a:off x="940941" y="411923"/>
            <a:ext cx="4378413" cy="51435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44E742F6-26B3-EBDE-5AD9-5B0A756B1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84887" y="1579943"/>
            <a:ext cx="2295525" cy="3143250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D7FE28FE-BEBF-D7E7-D6EF-5374AA696E5A}"/>
              </a:ext>
            </a:extLst>
          </p:cNvPr>
          <p:cNvSpPr/>
          <p:nvPr/>
        </p:nvSpPr>
        <p:spPr>
          <a:xfrm>
            <a:off x="2396978" y="3239043"/>
            <a:ext cx="963828" cy="1013255"/>
          </a:xfrm>
          <a:prstGeom prst="rect">
            <a:avLst/>
          </a:prstGeom>
          <a:noFill/>
          <a:ln w="539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F439B2E-AE1B-A0FF-D388-497D05CBA52A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3360806" y="3151568"/>
            <a:ext cx="5224081" cy="594103"/>
          </a:xfrm>
          <a:prstGeom prst="straightConnector1">
            <a:avLst/>
          </a:prstGeom>
          <a:ln>
            <a:solidFill>
              <a:schemeClr val="bg2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D18035B-968F-7029-F384-36229D113ADD}"/>
              </a:ext>
            </a:extLst>
          </p:cNvPr>
          <p:cNvSpPr txBox="1"/>
          <p:nvPr/>
        </p:nvSpPr>
        <p:spPr>
          <a:xfrm>
            <a:off x="8240142" y="706752"/>
            <a:ext cx="378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‘Someone’ broke the pellicle beam splitter of the new BSRA… </a:t>
            </a:r>
            <a:endParaRPr lang="en-CH" b="1" i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6FC111D-BEE7-8F41-AA8C-BFB35CAB10A7}"/>
              </a:ext>
            </a:extLst>
          </p:cNvPr>
          <p:cNvSpPr txBox="1"/>
          <p:nvPr/>
        </p:nvSpPr>
        <p:spPr>
          <a:xfrm>
            <a:off x="1260155" y="959216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LDM</a:t>
            </a:r>
            <a:endParaRPr lang="en-CH" sz="2400" b="1" dirty="0">
              <a:solidFill>
                <a:schemeClr val="bg1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A53AB9F-BEC6-B695-C98F-B7C933714C14}"/>
              </a:ext>
            </a:extLst>
          </p:cNvPr>
          <p:cNvCxnSpPr>
            <a:cxnSpLocks/>
          </p:cNvCxnSpPr>
          <p:nvPr/>
        </p:nvCxnSpPr>
        <p:spPr>
          <a:xfrm flipV="1">
            <a:off x="2878892" y="3708863"/>
            <a:ext cx="1304424" cy="12356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6FBFE82-56E1-14A9-6B39-A7ABC66A3D3E}"/>
              </a:ext>
            </a:extLst>
          </p:cNvPr>
          <p:cNvCxnSpPr>
            <a:cxnSpLocks/>
          </p:cNvCxnSpPr>
          <p:nvPr/>
        </p:nvCxnSpPr>
        <p:spPr>
          <a:xfrm>
            <a:off x="1894469" y="3721219"/>
            <a:ext cx="572532" cy="0"/>
          </a:xfrm>
          <a:prstGeom prst="straightConnector1">
            <a:avLst/>
          </a:prstGeom>
          <a:ln w="34925">
            <a:solidFill>
              <a:srgbClr val="FFFF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166AB26-C787-277F-1D2C-D983A3B8727C}"/>
              </a:ext>
            </a:extLst>
          </p:cNvPr>
          <p:cNvCxnSpPr>
            <a:cxnSpLocks/>
          </p:cNvCxnSpPr>
          <p:nvPr/>
        </p:nvCxnSpPr>
        <p:spPr>
          <a:xfrm>
            <a:off x="558397" y="3708863"/>
            <a:ext cx="572532" cy="0"/>
          </a:xfrm>
          <a:prstGeom prst="straightConnector1">
            <a:avLst/>
          </a:prstGeom>
          <a:ln w="34925">
            <a:solidFill>
              <a:srgbClr val="FFFF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A921150-632A-BBE4-F528-9CE52DAF262E}"/>
              </a:ext>
            </a:extLst>
          </p:cNvPr>
          <p:cNvCxnSpPr>
            <a:cxnSpLocks/>
          </p:cNvCxnSpPr>
          <p:nvPr/>
        </p:nvCxnSpPr>
        <p:spPr>
          <a:xfrm>
            <a:off x="1500666" y="3720768"/>
            <a:ext cx="393803" cy="0"/>
          </a:xfrm>
          <a:prstGeom prst="straightConnector1">
            <a:avLst/>
          </a:prstGeom>
          <a:ln w="34925">
            <a:solidFill>
              <a:srgbClr val="FFFF00"/>
            </a:solidFill>
            <a:prstDash val="sysDot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11552A8-2FDB-70B5-A954-372E350D0764}"/>
              </a:ext>
            </a:extLst>
          </p:cNvPr>
          <p:cNvCxnSpPr>
            <a:cxnSpLocks/>
          </p:cNvCxnSpPr>
          <p:nvPr/>
        </p:nvCxnSpPr>
        <p:spPr>
          <a:xfrm>
            <a:off x="2567466" y="3723020"/>
            <a:ext cx="393803" cy="0"/>
          </a:xfrm>
          <a:prstGeom prst="straightConnector1">
            <a:avLst/>
          </a:prstGeom>
          <a:ln w="34925">
            <a:solidFill>
              <a:srgbClr val="FFFF00"/>
            </a:solidFill>
            <a:prstDash val="sysDot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7E9BB41-A2C2-65AC-0171-E6AFBBE50A7D}"/>
              </a:ext>
            </a:extLst>
          </p:cNvPr>
          <p:cNvCxnSpPr>
            <a:cxnSpLocks/>
          </p:cNvCxnSpPr>
          <p:nvPr/>
        </p:nvCxnSpPr>
        <p:spPr>
          <a:xfrm flipV="1">
            <a:off x="2722009" y="2537542"/>
            <a:ext cx="190752" cy="892261"/>
          </a:xfrm>
          <a:prstGeom prst="straightConnector1">
            <a:avLst/>
          </a:prstGeom>
          <a:ln w="34925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3C84794-A5D4-9155-057F-8120B908A2B4}"/>
              </a:ext>
            </a:extLst>
          </p:cNvPr>
          <p:cNvCxnSpPr>
            <a:cxnSpLocks/>
          </p:cNvCxnSpPr>
          <p:nvPr/>
        </p:nvCxnSpPr>
        <p:spPr>
          <a:xfrm flipV="1">
            <a:off x="2654014" y="3513723"/>
            <a:ext cx="33734" cy="166430"/>
          </a:xfrm>
          <a:prstGeom prst="straightConnector1">
            <a:avLst/>
          </a:prstGeom>
          <a:ln w="34925">
            <a:solidFill>
              <a:schemeClr val="accent2"/>
            </a:solidFill>
            <a:prstDash val="sysDot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93AD0FA-9628-F2A3-B98B-ABAF27C63C7B}"/>
              </a:ext>
            </a:extLst>
          </p:cNvPr>
          <p:cNvCxnSpPr>
            <a:cxnSpLocks/>
          </p:cNvCxnSpPr>
          <p:nvPr/>
        </p:nvCxnSpPr>
        <p:spPr>
          <a:xfrm flipV="1">
            <a:off x="1845206" y="3367061"/>
            <a:ext cx="120203" cy="299899"/>
          </a:xfrm>
          <a:prstGeom prst="straightConnector1">
            <a:avLst/>
          </a:prstGeom>
          <a:ln w="34925">
            <a:solidFill>
              <a:srgbClr val="FFFF00"/>
            </a:solidFill>
            <a:prstDash val="sysDot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4ABFAA6-82A1-F1E5-96E9-34B917657179}"/>
              </a:ext>
            </a:extLst>
          </p:cNvPr>
          <p:cNvCxnSpPr>
            <a:cxnSpLocks/>
          </p:cNvCxnSpPr>
          <p:nvPr/>
        </p:nvCxnSpPr>
        <p:spPr>
          <a:xfrm flipV="1">
            <a:off x="2121010" y="2297698"/>
            <a:ext cx="275968" cy="662030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DDE9210-EA90-2D5B-DB46-4B0023E5E464}"/>
              </a:ext>
            </a:extLst>
          </p:cNvPr>
          <p:cNvCxnSpPr>
            <a:cxnSpLocks/>
          </p:cNvCxnSpPr>
          <p:nvPr/>
        </p:nvCxnSpPr>
        <p:spPr>
          <a:xfrm flipH="1" flipV="1">
            <a:off x="4012908" y="2458507"/>
            <a:ext cx="340817" cy="979581"/>
          </a:xfrm>
          <a:prstGeom prst="straightConnector1">
            <a:avLst/>
          </a:prstGeom>
          <a:ln w="3492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3E2491E6-29FC-CD33-0B6B-D7A86A7F3F36}"/>
              </a:ext>
            </a:extLst>
          </p:cNvPr>
          <p:cNvSpPr txBox="1"/>
          <p:nvPr/>
        </p:nvSpPr>
        <p:spPr>
          <a:xfrm>
            <a:off x="2603504" y="1907174"/>
            <a:ext cx="1168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BSRAN</a:t>
            </a:r>
            <a:endParaRPr lang="en-CH" sz="2400" b="1" dirty="0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383819C-DD33-73F3-BF25-3A7A93226C3F}"/>
              </a:ext>
            </a:extLst>
          </p:cNvPr>
          <p:cNvSpPr txBox="1"/>
          <p:nvPr/>
        </p:nvSpPr>
        <p:spPr>
          <a:xfrm>
            <a:off x="3590605" y="1654437"/>
            <a:ext cx="945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BSRA</a:t>
            </a:r>
            <a:endParaRPr lang="en-CH" sz="2400" b="1" dirty="0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47135F4-AF65-2349-E49E-5A7E2973C635}"/>
              </a:ext>
            </a:extLst>
          </p:cNvPr>
          <p:cNvSpPr txBox="1"/>
          <p:nvPr/>
        </p:nvSpPr>
        <p:spPr>
          <a:xfrm>
            <a:off x="450148" y="5337630"/>
            <a:ext cx="10895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BSRAN found misaligned</a:t>
            </a:r>
            <a:r>
              <a:rPr lang="en-US" dirty="0">
                <a:solidFill>
                  <a:schemeClr val="accent2"/>
                </a:solidFill>
              </a:rPr>
              <a:t>: </a:t>
            </a:r>
            <a:r>
              <a:rPr lang="en-US" dirty="0"/>
              <a:t>light was not in the middle of the splitter and on the left edge of the filters</a:t>
            </a:r>
          </a:p>
          <a:p>
            <a:pPr marL="285750" indent="-285750">
              <a:buFontTx/>
              <a:buChar char="-"/>
            </a:pPr>
            <a:r>
              <a:rPr lang="en-US" dirty="0"/>
              <a:t>Realignment difficult with this 2” configuration. Already at the mechanical limit of the setup/surrounding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Move to 3” (anyway no spare of 2” found !)</a:t>
            </a:r>
          </a:p>
          <a:p>
            <a:endParaRPr lang="en-CH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AF9042E-1FBF-42C6-7368-7564676529BB}"/>
              </a:ext>
            </a:extLst>
          </p:cNvPr>
          <p:cNvSpPr txBox="1"/>
          <p:nvPr/>
        </p:nvSpPr>
        <p:spPr>
          <a:xfrm>
            <a:off x="10626811" y="2368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2025_05_07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0132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AEFB8-B4FB-4A18-A7B7-50D598CF9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38C5DDD0-8A4F-8135-2074-DEA34ADB4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956"/>
            <a:ext cx="10961855" cy="549613"/>
          </a:xfrm>
        </p:spPr>
        <p:txBody>
          <a:bodyPr/>
          <a:lstStyle/>
          <a:p>
            <a:r>
              <a:rPr lang="en-US" dirty="0"/>
              <a:t>BSRA B1 changes</a:t>
            </a:r>
          </a:p>
        </p:txBody>
      </p:sp>
      <p:pic>
        <p:nvPicPr>
          <p:cNvPr id="2" name="Picture 1" descr="A close-up of a machine&#10;&#10;AI-generated content may be incorrect.">
            <a:extLst>
              <a:ext uri="{FF2B5EF4-FFF2-40B4-BE49-F238E27FC236}">
                <a16:creationId xmlns:a16="http://schemas.microsoft.com/office/drawing/2014/main" id="{7FEE4F0A-B1CF-60CF-AA77-FEE3C6FE0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246"/>
          <a:stretch/>
        </p:blipFill>
        <p:spPr>
          <a:xfrm rot="5400000">
            <a:off x="1394778" y="2043998"/>
            <a:ext cx="4233852" cy="3746592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3CDE0DB-558F-A83A-2EED-EEF8104765B0}"/>
              </a:ext>
            </a:extLst>
          </p:cNvPr>
          <p:cNvCxnSpPr>
            <a:cxnSpLocks/>
          </p:cNvCxnSpPr>
          <p:nvPr/>
        </p:nvCxnSpPr>
        <p:spPr>
          <a:xfrm flipH="1" flipV="1">
            <a:off x="3774582" y="2072220"/>
            <a:ext cx="189471" cy="334456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CB28551A-2F9A-894F-365C-01C9F970E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618063" y="1117310"/>
            <a:ext cx="502508" cy="4318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E93E15-2050-1504-3EAC-F4003AF85B4A}"/>
              </a:ext>
            </a:extLst>
          </p:cNvPr>
          <p:cNvSpPr txBox="1"/>
          <p:nvPr/>
        </p:nvSpPr>
        <p:spPr>
          <a:xfrm>
            <a:off x="351708" y="601824"/>
            <a:ext cx="6283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New 3” pellicle beam splitter on the BSRAN </a:t>
            </a:r>
            <a:endParaRPr lang="en-CH" sz="2400" b="1" i="1" dirty="0"/>
          </a:p>
        </p:txBody>
      </p:sp>
      <p:pic>
        <p:nvPicPr>
          <p:cNvPr id="6" name="Picture 5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BDA983D1-D1F0-6836-95E6-ACEDE10888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0405" y="2240654"/>
            <a:ext cx="4335504" cy="325162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67C8DA-FA3E-6EDA-357E-B4119A33B2E5}"/>
              </a:ext>
            </a:extLst>
          </p:cNvPr>
          <p:cNvCxnSpPr>
            <a:cxnSpLocks/>
          </p:cNvCxnSpPr>
          <p:nvPr/>
        </p:nvCxnSpPr>
        <p:spPr>
          <a:xfrm flipV="1">
            <a:off x="8758157" y="3744501"/>
            <a:ext cx="0" cy="95069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C7D1CA-B0E0-8E2F-B1C0-6F58D744DC20}"/>
              </a:ext>
            </a:extLst>
          </p:cNvPr>
          <p:cNvCxnSpPr>
            <a:cxnSpLocks/>
          </p:cNvCxnSpPr>
          <p:nvPr/>
        </p:nvCxnSpPr>
        <p:spPr>
          <a:xfrm flipH="1" flipV="1">
            <a:off x="9628239" y="3018009"/>
            <a:ext cx="58605" cy="167718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5CA46D1-8720-A3E2-ADC5-57C5BEDE37BB}"/>
              </a:ext>
            </a:extLst>
          </p:cNvPr>
          <p:cNvCxnSpPr>
            <a:cxnSpLocks/>
          </p:cNvCxnSpPr>
          <p:nvPr/>
        </p:nvCxnSpPr>
        <p:spPr>
          <a:xfrm flipV="1">
            <a:off x="8024331" y="2798934"/>
            <a:ext cx="71838" cy="182784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403E6E-C59D-4D71-F65F-E8B014440252}"/>
              </a:ext>
            </a:extLst>
          </p:cNvPr>
          <p:cNvCxnSpPr>
            <a:cxnSpLocks/>
          </p:cNvCxnSpPr>
          <p:nvPr/>
        </p:nvCxnSpPr>
        <p:spPr>
          <a:xfrm>
            <a:off x="7132343" y="4695193"/>
            <a:ext cx="2554501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een check mark on a black background&#10;&#10;AI-generated content may be incorrect.">
            <a:extLst>
              <a:ext uri="{FF2B5EF4-FFF2-40B4-BE49-F238E27FC236}">
                <a16:creationId xmlns:a16="http://schemas.microsoft.com/office/drawing/2014/main" id="{D3F11EF6-356F-0791-E898-D8F65EC670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602653" y="1007468"/>
            <a:ext cx="502508" cy="4318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FC03CC-B4DF-9C12-B063-C8C6ABDCB716}"/>
              </a:ext>
            </a:extLst>
          </p:cNvPr>
          <p:cNvSpPr txBox="1"/>
          <p:nvPr/>
        </p:nvSpPr>
        <p:spPr>
          <a:xfrm>
            <a:off x="10626811" y="2368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2025_05_07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73434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FCF43-FB62-BDDE-B71D-F90922DFB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93A20DD5-9CAE-7206-0399-7C7B97D23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956"/>
            <a:ext cx="10961855" cy="549613"/>
          </a:xfrm>
        </p:spPr>
        <p:txBody>
          <a:bodyPr/>
          <a:lstStyle/>
          <a:p>
            <a:r>
              <a:rPr lang="en-US" dirty="0"/>
              <a:t>Pellicle splitter spare situation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B845DE4-85B1-19D4-BC7E-8FD210A6CA84}"/>
              </a:ext>
            </a:extLst>
          </p:cNvPr>
          <p:cNvSpPr txBox="1"/>
          <p:nvPr/>
        </p:nvSpPr>
        <p:spPr>
          <a:xfrm>
            <a:off x="10653326" y="6370528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2025_05_07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A43F45-1B34-CC66-3DC7-76B6F722ED29}"/>
              </a:ext>
            </a:extLst>
          </p:cNvPr>
          <p:cNvSpPr txBox="1"/>
          <p:nvPr/>
        </p:nvSpPr>
        <p:spPr>
          <a:xfrm>
            <a:off x="10626811" y="236836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2025_05_07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860FC3-207A-A5B3-2469-EEB0AB54E510}"/>
              </a:ext>
            </a:extLst>
          </p:cNvPr>
          <p:cNvSpPr txBox="1"/>
          <p:nvPr/>
        </p:nvSpPr>
        <p:spPr>
          <a:xfrm>
            <a:off x="420130" y="712048"/>
            <a:ext cx="10981138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 stock 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we have :</a:t>
            </a:r>
            <a:endParaRPr lang="en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en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2” THORLABS</a:t>
            </a:r>
            <a:endParaRPr lang="en-CH" sz="1800" b="1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8/92 (R/T): </a:t>
            </a:r>
            <a:r>
              <a:rPr lang="en-GB" sz="1200" u="sng" dirty="0">
                <a:solidFill>
                  <a:srgbClr val="0563C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https://www.thorlabs.de/thorproduct.cfm?partnumber=BP208</a:t>
            </a:r>
            <a:endParaRPr lang="en-US" u="sng" dirty="0">
              <a:solidFill>
                <a:srgbClr val="0563C1"/>
              </a:solidFill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b="1" dirty="0">
                <a:solidFill>
                  <a:srgbClr val="FF0000"/>
                </a:solidFill>
                <a:latin typeface="Aptos" panose="020B0004020202020204" pitchFamily="34" charset="0"/>
              </a:rPr>
              <a:t>0x spares 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dirty="0">
                <a:latin typeface="Aptos" panose="020B0004020202020204" pitchFamily="34" charset="0"/>
              </a:rPr>
              <a:t>No other use now in BSRs instruments? Should we have spares?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CH" dirty="0">
              <a:latin typeface="Aptos" panose="020B0004020202020204" pitchFamily="34" charset="0"/>
            </a:endParaRPr>
          </a:p>
          <a:p>
            <a:pPr>
              <a:buNone/>
            </a:pPr>
            <a:r>
              <a:rPr lang="en-GB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3” Edmund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50/50 (R/T)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Edmund Optics </a:t>
            </a:r>
            <a:r>
              <a:rPr lang="en-GB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3"/>
              </a:rPr>
              <a:t>https://www.edmundoptics.com/p/762mm-clear-aperture-50r50t-pellicle-beamsplitter/4514/</a:t>
            </a:r>
            <a:endParaRPr lang="en-GB" sz="12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GB" b="1" dirty="0">
                <a:solidFill>
                  <a:srgbClr val="FFC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2x spares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~400$</a:t>
            </a:r>
          </a:p>
          <a:p>
            <a:pPr marL="285750" lvl="0" indent="-285750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8/92 (R/T)</a:t>
            </a:r>
            <a:r>
              <a:rPr lang="en-GB" sz="1800" b="1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Edmund Optics </a:t>
            </a:r>
            <a:r>
              <a:rPr lang="en-GB" sz="1200" u="sng" dirty="0">
                <a:solidFill>
                  <a:srgbClr val="0563C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4"/>
              </a:rPr>
              <a:t>https://www.edmundoptics.com/p/762mm-clear-aperture-8r92t-pellicle-beamsplitter/4511/</a:t>
            </a:r>
            <a:endParaRPr lang="en-GB" sz="1200" u="sng" dirty="0">
              <a:solidFill>
                <a:srgbClr val="0563C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GB" b="1" dirty="0">
                <a:solidFill>
                  <a:schemeClr val="accent2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1</a:t>
            </a:r>
            <a:r>
              <a:rPr lang="en-GB" b="1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x spares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457200" algn="l"/>
              </a:tabLst>
            </a:pP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~265$</a:t>
            </a:r>
          </a:p>
          <a:p>
            <a:pPr marL="742950" lvl="1" indent="-285750"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CH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en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Do we need 2” now that we replaced the BSRA (new) splitter ?</a:t>
            </a:r>
            <a:endParaRPr lang="en-CH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 would buy at least </a:t>
            </a:r>
            <a:r>
              <a:rPr lang="en-GB" b="1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4x 3” 8/92 and 1x3” 50/50 </a:t>
            </a: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sym typeface="Wingdings" panose="05000000000000000000" pitchFamily="2" charset="2"/>
              </a:rPr>
              <a:t> ~1500$</a:t>
            </a:r>
            <a:endParaRPr lang="en-CH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Any other ratio needed?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On which budget(s)?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06453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2676B-F87C-99D9-BEB3-DBE64E477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srtmb_insertion_1INDIV_nofilter">
            <a:hlinkClick r:id="" action="ppaction://media"/>
            <a:extLst>
              <a:ext uri="{FF2B5EF4-FFF2-40B4-BE49-F238E27FC236}">
                <a16:creationId xmlns:a16="http://schemas.microsoft.com/office/drawing/2014/main" id="{4BD442E2-A7D2-BA46-65B6-A7C619A5D3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987" y="550341"/>
            <a:ext cx="5325060" cy="3993796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9894E361-EAE1-ED80-0FAE-84C99D8C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BSRTMB 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D66949-E6BA-7C10-47B7-C5056FD1E4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7148" y="238952"/>
            <a:ext cx="3736865" cy="4997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159FD3-41A3-E424-2A11-AD40F7B20A0C}"/>
              </a:ext>
            </a:extLst>
          </p:cNvPr>
          <p:cNvSpPr txBox="1"/>
          <p:nvPr/>
        </p:nvSpPr>
        <p:spPr>
          <a:xfrm>
            <a:off x="448550" y="4099829"/>
            <a:ext cx="51581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Animation of extracted synchrotron radiation observed during mirror insertion at end of ramp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653106-025D-B158-36CE-1D5C8D0F365D}"/>
              </a:ext>
            </a:extLst>
          </p:cNvPr>
          <p:cNvSpPr txBox="1"/>
          <p:nvPr/>
        </p:nvSpPr>
        <p:spPr>
          <a:xfrm>
            <a:off x="8199548" y="5466166"/>
            <a:ext cx="3237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405x10 nm filter inserted for monochromatic observations with higher intensity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735668-DFEE-4FB5-61E4-D70BA8B33C81}"/>
              </a:ext>
            </a:extLst>
          </p:cNvPr>
          <p:cNvSpPr txBox="1"/>
          <p:nvPr/>
        </p:nvSpPr>
        <p:spPr>
          <a:xfrm>
            <a:off x="448550" y="5364214"/>
            <a:ext cx="66355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So far, no changes of mirror temperature (expected as we had max 300 bunches at injection for scrubbing)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40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2676B-F87C-99D9-BEB3-DBE64E477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2">
            <a:extLst>
              <a:ext uri="{FF2B5EF4-FFF2-40B4-BE49-F238E27FC236}">
                <a16:creationId xmlns:a16="http://schemas.microsoft.com/office/drawing/2014/main" id="{9894E361-EAE1-ED80-0FAE-84C99D8CE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BSRL status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1439A6-E2CC-A455-DD8B-BFABD0E0E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66" y="3483142"/>
            <a:ext cx="2377107" cy="2719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0D6B02-AF17-51A1-803F-5F2664AD8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974" y="3483142"/>
            <a:ext cx="3126484" cy="27381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282530A-4380-025D-B156-6FE4D782A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651" y="3178342"/>
            <a:ext cx="6008072" cy="280141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034C672-2A74-E084-82ED-36C36AD56B97}"/>
              </a:ext>
            </a:extLst>
          </p:cNvPr>
          <p:cNvSpPr txBox="1"/>
          <p:nvPr/>
        </p:nvSpPr>
        <p:spPr>
          <a:xfrm>
            <a:off x="407987" y="788565"/>
            <a:ext cx="114371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BSRL optics upgraded during YETS to have better SR to fiber coupling: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2 seems conform to </a:t>
            </a:r>
            <a:r>
              <a:rPr lang="en-US" dirty="0" err="1"/>
              <a:t>VdM</a:t>
            </a:r>
            <a:r>
              <a:rPr lang="en-US" dirty="0"/>
              <a:t> requirements (&gt;1e-8 Hz/p)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1 is barely distinguishable from noise when bandpass filter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EC2405-8D0A-649C-9257-DCC8E15B8067}"/>
              </a:ext>
            </a:extLst>
          </p:cNvPr>
          <p:cNvSpPr txBox="1"/>
          <p:nvPr/>
        </p:nvSpPr>
        <p:spPr>
          <a:xfrm>
            <a:off x="407987" y="1951907"/>
            <a:ext cx="116296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Extensive characterization of BSRL coupling in the last days. </a:t>
            </a:r>
            <a:br>
              <a:rPr lang="en-US" dirty="0"/>
            </a:br>
            <a:r>
              <a:rPr lang="en-US" dirty="0"/>
              <a:t>Beam 2 measured 30%. Beam 1 initially measured &lt;10% and optimized to &gt;80% focusing the lens.</a:t>
            </a:r>
          </a:p>
          <a:p>
            <a:r>
              <a:rPr lang="en-US" dirty="0"/>
              <a:t>Still missing &gt;2 orders of magnitude… other tests still possible but coupling unlikely to be the root cause!</a:t>
            </a:r>
          </a:p>
          <a:p>
            <a:r>
              <a:rPr lang="en-US" dirty="0"/>
              <a:t>Backend equipment (fiber to UA, detector, signal to TDC) present main suspect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B4C80C-D8A1-3993-0C16-FA0A1D97EEE6}"/>
              </a:ext>
            </a:extLst>
          </p:cNvPr>
          <p:cNvSpPr txBox="1"/>
          <p:nvPr/>
        </p:nvSpPr>
        <p:spPr>
          <a:xfrm>
            <a:off x="7912492" y="5985783"/>
            <a:ext cx="3126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Complete 2D angular scan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59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24317</TotalTime>
  <Words>578</Words>
  <Application>Microsoft Office PowerPoint</Application>
  <PresentationFormat>Widescreen</PresentationFormat>
  <Paragraphs>73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Courier New</vt:lpstr>
      <vt:lpstr>Symbol</vt:lpstr>
      <vt:lpstr>Office Theme</vt:lpstr>
      <vt:lpstr>Status of BSR recommissioning</vt:lpstr>
      <vt:lpstr>BSRT B2 light spot issue understood</vt:lpstr>
      <vt:lpstr>Green laser alignment on B2</vt:lpstr>
      <vt:lpstr>BSRA B1 changes</vt:lpstr>
      <vt:lpstr>BSRA B1 changes</vt:lpstr>
      <vt:lpstr>Pellicle splitter spare situation</vt:lpstr>
      <vt:lpstr>BSRTMB status</vt:lpstr>
      <vt:lpstr>BSRL 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344</cp:revision>
  <dcterms:created xsi:type="dcterms:W3CDTF">2023-06-17T09:22:04Z</dcterms:created>
  <dcterms:modified xsi:type="dcterms:W3CDTF">2025-05-09T09:42:02Z</dcterms:modified>
</cp:coreProperties>
</file>