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4"/>
  </p:notesMasterIdLst>
  <p:sldIdLst>
    <p:sldId id="752" r:id="rId2"/>
    <p:sldId id="740" r:id="rId3"/>
    <p:sldId id="749" r:id="rId4"/>
    <p:sldId id="750" r:id="rId5"/>
    <p:sldId id="751" r:id="rId6"/>
    <p:sldId id="379" r:id="rId7"/>
    <p:sldId id="741" r:id="rId8"/>
    <p:sldId id="743" r:id="rId9"/>
    <p:sldId id="745" r:id="rId10"/>
    <p:sldId id="746" r:id="rId11"/>
    <p:sldId id="747" r:id="rId12"/>
    <p:sldId id="74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3AE"/>
    <a:srgbClr val="EEEC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16" d="100"/>
          <a:sy n="116" d="100"/>
        </p:scale>
        <p:origin x="19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5D779D-CE6F-4B43-8AF7-6CB5A6A93F29}" type="datetimeFigureOut">
              <a:rPr lang="en-CH" smtClean="0"/>
              <a:t>08.05.2025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C2A00-0C9C-F140-8DBC-56288DA4094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05851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C2A00-0C9C-F140-8DBC-56288DA40944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58655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38C0AA-DD82-DB4B-C64E-25B09ECB41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372044-8A2E-196B-0CAC-11FB0531C4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C973F4-8A94-1A79-109B-FA57718175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087A67-5F8D-FD0D-93B1-9FF5B7880B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C2A00-0C9C-F140-8DBC-56288DA40944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80396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08.05.25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12542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08.05.25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96047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08.05.25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0897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08.05.25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02416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08.05.25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53768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08.05.25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27394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08.05.25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1847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08.05.25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1585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08.05.25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34218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08.05.25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01515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08.05.25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1128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08.05.25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27261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journals.aps.org/prab/abstract/10.1103/PhysRevAccelBeams.28.021002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iadarol/fcc_92/tree/main/004_tutorial_cap_meeting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D73326-C31E-4F31-EEF1-23F0B4ABBF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ox with a picture of a child playing with a tablet&#10;&#10;AI-generated content may be incorrect.">
            <a:extLst>
              <a:ext uri="{FF2B5EF4-FFF2-40B4-BE49-F238E27FC236}">
                <a16:creationId xmlns:a16="http://schemas.microsoft.com/office/drawing/2014/main" id="{1B70DDFD-3C79-1142-A984-71D4C6321B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-33333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EEECEF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038849-5CB6-94C4-2CB0-F3292C7D41F3}"/>
              </a:ext>
            </a:extLst>
          </p:cNvPr>
          <p:cNvSpPr txBox="1"/>
          <p:nvPr/>
        </p:nvSpPr>
        <p:spPr>
          <a:xfrm>
            <a:off x="6756401" y="4098275"/>
            <a:ext cx="2288447" cy="2323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sz="2000" b="1" dirty="0">
                <a:solidFill>
                  <a:schemeClr val="bg1">
                    <a:lumMod val="50000"/>
                  </a:schemeClr>
                </a:solidFill>
              </a:rPr>
              <a:t>G. Iadarola</a:t>
            </a:r>
            <a:endParaRPr lang="en-GB" sz="20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With input from:</a:t>
            </a:r>
          </a:p>
          <a:p>
            <a:pPr>
              <a:spcBef>
                <a:spcPts val="600"/>
              </a:spcBef>
            </a:pPr>
            <a:r>
              <a:rPr lang="en-CH" sz="2000" b="1" dirty="0">
                <a:solidFill>
                  <a:schemeClr val="bg1">
                    <a:lumMod val="50000"/>
                  </a:schemeClr>
                </a:solidFill>
              </a:rPr>
              <a:t>B. Abreu Figueiredo</a:t>
            </a:r>
          </a:p>
          <a:p>
            <a:pPr>
              <a:spcBef>
                <a:spcPts val="600"/>
              </a:spcBef>
            </a:pPr>
            <a:r>
              <a:rPr lang="en-CH" sz="2000" b="1" dirty="0">
                <a:solidFill>
                  <a:schemeClr val="bg1">
                    <a:lumMod val="50000"/>
                  </a:schemeClr>
                </a:solidFill>
              </a:rPr>
              <a:t>R. De Maria</a:t>
            </a:r>
          </a:p>
          <a:p>
            <a:pPr>
              <a:spcBef>
                <a:spcPts val="600"/>
              </a:spcBef>
            </a:pPr>
            <a:r>
              <a:rPr lang="en-CH" sz="2000" b="1" dirty="0">
                <a:solidFill>
                  <a:schemeClr val="bg1">
                    <a:lumMod val="50000"/>
                  </a:schemeClr>
                </a:solidFill>
              </a:rPr>
              <a:t>P. Raimondi</a:t>
            </a:r>
          </a:p>
          <a:p>
            <a:pPr>
              <a:spcBef>
                <a:spcPts val="600"/>
              </a:spcBef>
            </a:pPr>
            <a:r>
              <a:rPr lang="en-CH" sz="2000" b="1" dirty="0">
                <a:solidFill>
                  <a:schemeClr val="bg1">
                    <a:lumMod val="50000"/>
                  </a:schemeClr>
                </a:solidFill>
              </a:rPr>
              <a:t>K. Skoufaris</a:t>
            </a: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1509397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F8AA5-99FA-2614-6C99-851822C59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97A47E-2A77-5A91-25C5-F3FF61376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10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7EC490-D15D-D8C3-5A62-1621E71CC51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Lattice description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8D500D-3FE4-49C9-7638-89DD3CB011FB}"/>
              </a:ext>
            </a:extLst>
          </p:cNvPr>
          <p:cNvSpPr txBox="1"/>
          <p:nvPr/>
        </p:nvSpPr>
        <p:spPr>
          <a:xfrm>
            <a:off x="110168" y="1740664"/>
            <a:ext cx="2655065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700" b="1" dirty="0">
                <a:solidFill>
                  <a:schemeClr val="tx2"/>
                </a:solidFill>
              </a:rPr>
              <a:t>Element properties</a:t>
            </a:r>
            <a:r>
              <a:rPr lang="en-CH" sz="1700" dirty="0">
                <a:solidFill>
                  <a:schemeClr val="tx2"/>
                </a:solidFill>
              </a:rPr>
              <a:t> can contain numbers or deferred expressions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476997-E02C-7468-F3D9-ACD93FF3D2E6}"/>
              </a:ext>
            </a:extLst>
          </p:cNvPr>
          <p:cNvSpPr txBox="1"/>
          <p:nvPr/>
        </p:nvSpPr>
        <p:spPr>
          <a:xfrm rot="907203">
            <a:off x="6129939" y="2126255"/>
            <a:ext cx="2254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Strings are </a:t>
            </a:r>
          </a:p>
          <a:p>
            <a:pPr algn="ctr"/>
            <a:r>
              <a:rPr lang="en-CH" b="1" dirty="0">
                <a:solidFill>
                  <a:schemeClr val="bg1"/>
                </a:solidFill>
              </a:rPr>
              <a:t>deferrred expressions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156EEAF-D5B9-BB69-2A82-54FA639CB4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3538" y="1751681"/>
            <a:ext cx="5971142" cy="47467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3F593A9-AEED-1FB3-CC36-156C73277F94}"/>
              </a:ext>
            </a:extLst>
          </p:cNvPr>
          <p:cNvSpPr txBox="1"/>
          <p:nvPr/>
        </p:nvSpPr>
        <p:spPr>
          <a:xfrm rot="907203">
            <a:off x="6557762" y="2025267"/>
            <a:ext cx="2254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Strings are </a:t>
            </a:r>
          </a:p>
          <a:p>
            <a:pPr algn="ctr"/>
            <a:r>
              <a:rPr lang="en-CH" b="1" dirty="0">
                <a:solidFill>
                  <a:schemeClr val="bg1"/>
                </a:solidFill>
              </a:rPr>
              <a:t>deferrred expressions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77B375-0F5C-7976-EB61-FCF50C0AD5F0}"/>
              </a:ext>
            </a:extLst>
          </p:cNvPr>
          <p:cNvSpPr txBox="1"/>
          <p:nvPr/>
        </p:nvSpPr>
        <p:spPr>
          <a:xfrm>
            <a:off x="1145753" y="605927"/>
            <a:ext cx="7678757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MAD (8, X, NG) is particularly handy in describing this kind of lattices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invested in riproucing the same capabilities without using an ad-hoc language: the lattice can be described as a Python script</a:t>
            </a:r>
          </a:p>
        </p:txBody>
      </p:sp>
    </p:spTree>
    <p:extLst>
      <p:ext uri="{BB962C8B-B14F-4D97-AF65-F5344CB8AC3E}">
        <p14:creationId xmlns:p14="http://schemas.microsoft.com/office/powerpoint/2010/main" val="1404644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FC1669-4B75-A271-321D-D53F50F0CA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69C984-ECBB-AA9F-2145-51E667060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11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70493D-4B09-CBEB-E1B9-93AA86459EA0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Lattice description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03D8B7-0E13-5C6D-767F-AEB213FC281D}"/>
              </a:ext>
            </a:extLst>
          </p:cNvPr>
          <p:cNvSpPr txBox="1"/>
          <p:nvPr/>
        </p:nvSpPr>
        <p:spPr>
          <a:xfrm rot="907203">
            <a:off x="6129939" y="2126255"/>
            <a:ext cx="2254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Strings are </a:t>
            </a:r>
          </a:p>
          <a:p>
            <a:pPr algn="ctr"/>
            <a:r>
              <a:rPr lang="en-CH" b="1" dirty="0">
                <a:solidFill>
                  <a:schemeClr val="bg1"/>
                </a:solidFill>
              </a:rPr>
              <a:t>deferrred expressions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850D6E-E13A-C583-1155-2FB30B8BBCDF}"/>
              </a:ext>
            </a:extLst>
          </p:cNvPr>
          <p:cNvSpPr txBox="1"/>
          <p:nvPr/>
        </p:nvSpPr>
        <p:spPr>
          <a:xfrm rot="907203">
            <a:off x="6700982" y="1959167"/>
            <a:ext cx="2254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Strings are </a:t>
            </a:r>
          </a:p>
          <a:p>
            <a:pPr algn="ctr"/>
            <a:r>
              <a:rPr lang="en-CH" b="1" dirty="0">
                <a:solidFill>
                  <a:schemeClr val="bg1"/>
                </a:solidFill>
              </a:rPr>
              <a:t>deferrred expressions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69A88D-1FBB-F1C9-30FA-0121DF361BB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5405"/>
          <a:stretch/>
        </p:blipFill>
        <p:spPr>
          <a:xfrm>
            <a:off x="2732183" y="1740663"/>
            <a:ext cx="6235547" cy="456585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B82B3E9-1D3A-3E7B-6D8C-64EBBC42B204}"/>
              </a:ext>
            </a:extLst>
          </p:cNvPr>
          <p:cNvSpPr txBox="1"/>
          <p:nvPr/>
        </p:nvSpPr>
        <p:spPr>
          <a:xfrm>
            <a:off x="1145753" y="605927"/>
            <a:ext cx="7678757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MAD (8, X, NG) is particularly handy in describing this kind of lattices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invested in riproucing the same capabilities without using an ad-hoc language: the lattice can be described as a Python script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9CEB69-BE90-B72E-33EE-01CAC5630E1B}"/>
              </a:ext>
            </a:extLst>
          </p:cNvPr>
          <p:cNvSpPr txBox="1"/>
          <p:nvPr/>
        </p:nvSpPr>
        <p:spPr>
          <a:xfrm>
            <a:off x="110168" y="1740664"/>
            <a:ext cx="26550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700" b="1" dirty="0">
                <a:solidFill>
                  <a:schemeClr val="tx2"/>
                </a:solidFill>
              </a:rPr>
              <a:t>Beam lines </a:t>
            </a:r>
            <a:r>
              <a:rPr lang="en-CH" sz="1700" dirty="0">
                <a:solidFill>
                  <a:schemeClr val="tx2"/>
                </a:solidFill>
              </a:rPr>
              <a:t>can be defined as list of elements (explicit drifts)</a:t>
            </a:r>
            <a:r>
              <a:rPr lang="en-CH" sz="1700" b="1" dirty="0">
                <a:solidFill>
                  <a:schemeClr val="tx2"/>
                </a:solidFill>
              </a:rPr>
              <a:t> </a:t>
            </a:r>
            <a:r>
              <a:rPr lang="en-CH" sz="1700" dirty="0">
                <a:solidFill>
                  <a:schemeClr val="tx2"/>
                </a:solidFill>
              </a:rPr>
              <a:t>or by specifying the s positions of the elements</a:t>
            </a:r>
          </a:p>
        </p:txBody>
      </p:sp>
    </p:spTree>
    <p:extLst>
      <p:ext uri="{BB962C8B-B14F-4D97-AF65-F5344CB8AC3E}">
        <p14:creationId xmlns:p14="http://schemas.microsoft.com/office/powerpoint/2010/main" val="535079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47C4C2-7630-D3A9-5426-6C9C876655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8DBD68-27A2-CA1E-AD84-AFDD954C1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12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532DF7-C6FA-B53B-E006-5CCD836762B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Lattice description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B0CD2B-8F77-6844-7B0B-2B8E5EC6D681}"/>
              </a:ext>
            </a:extLst>
          </p:cNvPr>
          <p:cNvSpPr txBox="1"/>
          <p:nvPr/>
        </p:nvSpPr>
        <p:spPr>
          <a:xfrm rot="907203">
            <a:off x="6129939" y="2126255"/>
            <a:ext cx="2254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Strings are </a:t>
            </a:r>
          </a:p>
          <a:p>
            <a:pPr algn="ctr"/>
            <a:r>
              <a:rPr lang="en-CH" b="1" dirty="0">
                <a:solidFill>
                  <a:schemeClr val="bg1"/>
                </a:solidFill>
              </a:rPr>
              <a:t>deferrred expressions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41316A-14F7-B58F-FE65-962660E44594}"/>
              </a:ext>
            </a:extLst>
          </p:cNvPr>
          <p:cNvSpPr txBox="1"/>
          <p:nvPr/>
        </p:nvSpPr>
        <p:spPr>
          <a:xfrm rot="907203">
            <a:off x="6700982" y="1959167"/>
            <a:ext cx="2254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Strings are </a:t>
            </a:r>
          </a:p>
          <a:p>
            <a:pPr algn="ctr"/>
            <a:r>
              <a:rPr lang="en-CH" b="1" dirty="0">
                <a:solidFill>
                  <a:schemeClr val="bg1"/>
                </a:solidFill>
              </a:rPr>
              <a:t>deferrred expressions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8371A5-EF8E-068C-7BB7-AE38E8DCD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6880" y="2009890"/>
            <a:ext cx="6165855" cy="41154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4B24977-DB8B-ED9F-801E-6A0B59FC69D8}"/>
              </a:ext>
            </a:extLst>
          </p:cNvPr>
          <p:cNvSpPr txBox="1"/>
          <p:nvPr/>
        </p:nvSpPr>
        <p:spPr>
          <a:xfrm>
            <a:off x="154235" y="1828799"/>
            <a:ext cx="229150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700" b="1" dirty="0">
                <a:solidFill>
                  <a:schemeClr val="tx2"/>
                </a:solidFill>
              </a:rPr>
              <a:t>Lines can be combined </a:t>
            </a:r>
            <a:r>
              <a:rPr lang="en-CH" sz="1700" dirty="0">
                <a:solidFill>
                  <a:schemeClr val="tx2"/>
                </a:solidFill>
              </a:rPr>
              <a:t>on multiple levels using arithmentic operators (“+”, “-” “*”)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96DCEB-A724-4895-D4F8-2DE2951AD0BD}"/>
              </a:ext>
            </a:extLst>
          </p:cNvPr>
          <p:cNvSpPr txBox="1"/>
          <p:nvPr/>
        </p:nvSpPr>
        <p:spPr>
          <a:xfrm>
            <a:off x="1145753" y="605927"/>
            <a:ext cx="7678757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MAD (8, X, NG) is particularly handy in describing this kind of lattices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invested in riproucing the same capabilities without using an ad-hoc language: the lattice can be described as a Python script</a:t>
            </a:r>
          </a:p>
        </p:txBody>
      </p:sp>
    </p:spTree>
    <p:extLst>
      <p:ext uri="{BB962C8B-B14F-4D97-AF65-F5344CB8AC3E}">
        <p14:creationId xmlns:p14="http://schemas.microsoft.com/office/powerpoint/2010/main" val="3699684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Introduction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01327" y="559615"/>
            <a:ext cx="7942673" cy="444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Over the last years we invested significant effort to improve Xsuite performance and interface in </a:t>
            </a:r>
            <a:r>
              <a:rPr lang="en-US" sz="1700" b="1" dirty="0">
                <a:solidFill>
                  <a:srgbClr val="2963AE"/>
                </a:solidFill>
                <a:latin typeface="Calibri" panose="020F0502020204030204"/>
              </a:rPr>
              <a:t>describing accelerator lattices and design optics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First full LHC cycle made with Xsuite tested in MD in 2024 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sz="170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probe and improve the tools capability also in the context of </a:t>
            </a:r>
            <a:r>
              <a:rPr lang="en-US" sz="1700" b="1" dirty="0">
                <a:solidFill>
                  <a:srgbClr val="2963AE"/>
                </a:solidFill>
                <a:latin typeface="Calibri" panose="020F0502020204030204"/>
              </a:rPr>
              <a:t>“green-field” accelerator design 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we tried to </a:t>
            </a:r>
            <a:r>
              <a:rPr lang="en-US" sz="1700" b="1" dirty="0">
                <a:solidFill>
                  <a:srgbClr val="2963AE"/>
                </a:solidFill>
                <a:latin typeface="Calibri" panose="020F0502020204030204"/>
              </a:rPr>
              <a:t>reproduce reasonably from “scratch” the lattice building and matching of the FCC-ee LCC lattice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We heavily </a:t>
            </a:r>
            <a:r>
              <a:rPr lang="en-US" sz="1700" b="1" dirty="0">
                <a:solidFill>
                  <a:srgbClr val="2963AE"/>
                </a:solidFill>
                <a:latin typeface="Calibri" panose="020F0502020204030204"/>
              </a:rPr>
              <a:t>relied on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  <a:hlinkClick r:id="rId2"/>
              </a:rPr>
              <a:t>Paper by P. Raimondi et al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. describing the optics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MAD-8 matching scripts available in the acc-models repository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Discussions with Pantaleo (thanks a lot!)</a:t>
            </a:r>
            <a:br>
              <a:rPr lang="en-US" sz="1700" dirty="0">
                <a:solidFill>
                  <a:srgbClr val="44546A"/>
                </a:solidFill>
                <a:latin typeface="Calibri" panose="020F0502020204030204"/>
              </a:rPr>
            </a:br>
            <a:endParaRPr lang="en-US" sz="1700" dirty="0">
              <a:solidFill>
                <a:srgbClr val="44546A"/>
              </a:solidFill>
              <a:latin typeface="Calibri" panose="020F0502020204030204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sz="1700" dirty="0">
              <a:solidFill>
                <a:srgbClr val="44546A"/>
              </a:solidFill>
              <a:latin typeface="Calibri" panose="020F0502020204030204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sz="1700" dirty="0">
              <a:solidFill>
                <a:srgbClr val="44546A"/>
              </a:solidFill>
              <a:latin typeface="Calibri" panose="020F0502020204030204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kumimoji="0" lang="en-US" sz="170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77569A6-EEF5-A50C-1ABF-E714C16831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7109" y="3885114"/>
            <a:ext cx="6320927" cy="259662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20081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1FA8B0-3C91-63A0-E2A8-12C6C1EBA2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EF5A089-674B-6551-94B8-45F2C613DF32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Design choices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07B4D8-4D69-9BD8-CC48-7FCA7F88E21E}"/>
              </a:ext>
            </a:extLst>
          </p:cNvPr>
          <p:cNvSpPr txBox="1"/>
          <p:nvPr/>
        </p:nvSpPr>
        <p:spPr>
          <a:xfrm>
            <a:off x="1201327" y="559615"/>
            <a:ext cx="7942673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sz="1700" dirty="0">
              <a:solidFill>
                <a:srgbClr val="44546A"/>
              </a:solidFill>
              <a:latin typeface="Calibri" panose="020F0502020204030204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sz="1700" dirty="0">
              <a:solidFill>
                <a:srgbClr val="44546A"/>
              </a:solidFill>
              <a:latin typeface="Calibri" panose="020F0502020204030204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kumimoji="0" lang="en-US" sz="170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C0DF76-72C1-78BE-AB17-BB162895BCD2}"/>
              </a:ext>
            </a:extLst>
          </p:cNvPr>
          <p:cNvSpPr txBox="1"/>
          <p:nvPr/>
        </p:nvSpPr>
        <p:spPr>
          <a:xfrm>
            <a:off x="529298" y="1198593"/>
            <a:ext cx="825114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Aimed at </a:t>
            </a:r>
            <a:r>
              <a:rPr lang="en-US" sz="1700" b="1" dirty="0">
                <a:solidFill>
                  <a:srgbClr val="2963AE"/>
                </a:solidFill>
                <a:latin typeface="Calibri" panose="020F0502020204030204"/>
              </a:rPr>
              <a:t>keeping the strengths of MAD (-X, -8, -NG) while using Python 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(ease of use and economy of resources):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Compact and expressive lattice description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Easy way of describing circuits (deferred expressions)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Fast way of </a:t>
            </a:r>
            <a:r>
              <a:rPr lang="en-US" sz="1700" b="1" dirty="0">
                <a:solidFill>
                  <a:srgbClr val="2963AE"/>
                </a:solidFill>
                <a:latin typeface="Calibri" panose="020F0502020204030204"/>
              </a:rPr>
              <a:t>defining and performing numerical optimization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endParaRPr lang="en-US" sz="1700" dirty="0">
              <a:solidFill>
                <a:srgbClr val="44546A"/>
              </a:solidFill>
              <a:latin typeface="Calibri" panose="020F0502020204030204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Tried to address what we encountered as </a:t>
            </a:r>
            <a:r>
              <a:rPr lang="en-US" sz="1700" b="1" dirty="0">
                <a:solidFill>
                  <a:srgbClr val="2963AE"/>
                </a:solidFill>
                <a:latin typeface="Calibri" panose="020F0502020204030204"/>
              </a:rPr>
              <a:t>important limitation of using MAD-X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Optics matching is often an iterative exercise where the designer enables/disables knobs, adding/removing constraints, changes weights etc.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sz="170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</a:t>
            </a:r>
            <a:r>
              <a:rPr lang="en-US" sz="1700" dirty="0" err="1">
                <a:solidFill>
                  <a:srgbClr val="44546A"/>
                </a:solidFill>
                <a:latin typeface="Calibri" panose="020F0502020204030204"/>
              </a:rPr>
              <a:t>ypically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, 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  <a:sym typeface="Wingdings" pitchFamily="2" charset="2"/>
              </a:rPr>
              <a:t> o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ften at </a:t>
            </a:r>
            <a:r>
              <a:rPr lang="en-US" sz="1700" b="1" dirty="0">
                <a:solidFill>
                  <a:srgbClr val="2963AE"/>
                </a:solidFill>
              </a:rPr>
              <a:t>in MAD-X this is obtained by commenting/uncommented lines in a script 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the end you would keep the resulting strengths but you would have no detailed log of how the steps that got you to that result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sz="170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Xsuite we </a:t>
            </a:r>
            <a:r>
              <a:rPr lang="en-US" sz="1700" b="1" u="sng" dirty="0">
                <a:solidFill>
                  <a:srgbClr val="2963AE"/>
                </a:solidFill>
                <a:latin typeface="Calibri" panose="020F0502020204030204"/>
              </a:rPr>
              <a:t>aim at </a:t>
            </a:r>
            <a:r>
              <a:rPr kumimoji="0" lang="en-US" sz="1700" b="1" i="0" u="sng" strike="noStrike" kern="1200" cap="none" spc="0" normalizeH="0" baseline="0" noProof="0" dirty="0">
                <a:ln>
                  <a:noFill/>
                </a:ln>
                <a:solidFill>
                  <a:srgbClr val="2963A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provide an interface that helps the designer to naturally </a:t>
            </a:r>
            <a:r>
              <a:rPr lang="en-US" sz="1700" b="1" u="sng" dirty="0">
                <a:solidFill>
                  <a:srgbClr val="2963AE"/>
                </a:solidFill>
                <a:latin typeface="Calibri" panose="020F0502020204030204"/>
              </a:rPr>
              <a:t>keep track of the design steps</a:t>
            </a:r>
          </a:p>
          <a:p>
            <a:pPr marL="1200150" lvl="2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Important when </a:t>
            </a:r>
            <a:r>
              <a:rPr kumimoji="0" lang="en-US" sz="170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sharing this information and training younger colleagues</a:t>
            </a:r>
          </a:p>
        </p:txBody>
      </p:sp>
    </p:spTree>
    <p:extLst>
      <p:ext uri="{BB962C8B-B14F-4D97-AF65-F5344CB8AC3E}">
        <p14:creationId xmlns:p14="http://schemas.microsoft.com/office/powerpoint/2010/main" val="3759522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02E70C-66FC-74A1-5FD9-F031BA9051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9EA5D24-4AAA-ABC0-00F9-594FA1F4D402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The tutorial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C8FCCD-B8E9-078B-DA75-77201750324B}"/>
              </a:ext>
            </a:extLst>
          </p:cNvPr>
          <p:cNvSpPr txBox="1"/>
          <p:nvPr/>
        </p:nvSpPr>
        <p:spPr>
          <a:xfrm>
            <a:off x="1201327" y="559615"/>
            <a:ext cx="7942673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sz="1700" dirty="0">
              <a:solidFill>
                <a:srgbClr val="44546A"/>
              </a:solidFill>
              <a:latin typeface="Calibri" panose="020F0502020204030204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sz="1700" dirty="0">
              <a:solidFill>
                <a:srgbClr val="44546A"/>
              </a:solidFill>
              <a:latin typeface="Calibri" panose="020F0502020204030204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kumimoji="0" lang="en-US" sz="170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83C4BE-C150-D0AD-1C18-DE09F9E5C627}"/>
              </a:ext>
            </a:extLst>
          </p:cNvPr>
          <p:cNvSpPr txBox="1"/>
          <p:nvPr/>
        </p:nvSpPr>
        <p:spPr>
          <a:xfrm>
            <a:off x="529298" y="1198593"/>
            <a:ext cx="849351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70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outcome of the exercise is a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2963A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tutorial in the form of </a:t>
            </a:r>
            <a:r>
              <a:rPr kumimoji="0" lang="en-US" sz="1700" b="1" i="0" u="none" strike="noStrike" kern="1200" cap="none" spc="0" normalizeH="0" baseline="0" noProof="0" dirty="0" err="1">
                <a:ln>
                  <a:noFill/>
                </a:ln>
                <a:solidFill>
                  <a:srgbClr val="2963A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Jupyter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2963A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notebooks</a:t>
            </a:r>
            <a:r>
              <a:rPr kumimoji="0" lang="en-US" sz="170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illustrating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How the lattice is ”assembled”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How the linear optics is matched (matching quad strengths)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ow chromatic and detuning properties are controlled (matching of </a:t>
            </a:r>
            <a:r>
              <a:rPr lang="en-US" sz="1700" dirty="0" err="1">
                <a:solidFill>
                  <a:srgbClr val="44546A"/>
                </a:solidFill>
                <a:latin typeface="Calibri" panose="020F0502020204030204"/>
              </a:rPr>
              <a:t>sextupoles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 strengths)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70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Available at 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  <a:hlinkClick r:id="rId2"/>
              </a:rPr>
              <a:t>https://github.com/giadarol/fcc_92/tree/main/004_tutorial_cap_meeting</a:t>
            </a:r>
            <a:br>
              <a:rPr lang="en-US" sz="1700" dirty="0">
                <a:solidFill>
                  <a:srgbClr val="44546A"/>
                </a:solidFill>
                <a:latin typeface="Calibri" panose="020F0502020204030204"/>
              </a:rPr>
            </a:br>
            <a:endParaRPr kumimoji="0" lang="en-US" sz="170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700" dirty="0">
              <a:solidFill>
                <a:srgbClr val="44546A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A8BA12-B244-E007-86DB-98DBB50BF575}"/>
              </a:ext>
            </a:extLst>
          </p:cNvPr>
          <p:cNvSpPr txBox="1"/>
          <p:nvPr/>
        </p:nvSpPr>
        <p:spPr>
          <a:xfrm>
            <a:off x="925416" y="4098274"/>
            <a:ext cx="7039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rgbClr val="2963AE"/>
                </a:solidFill>
              </a:rPr>
              <a:t>Built with the aim of </a:t>
            </a:r>
            <a:r>
              <a:rPr lang="en-CH" b="1" u="sng" dirty="0">
                <a:solidFill>
                  <a:srgbClr val="2963AE"/>
                </a:solidFill>
              </a:rPr>
              <a:t>providing a resource to colleagues learning the tool </a:t>
            </a:r>
            <a:r>
              <a:rPr lang="en-CH" b="1" dirty="0">
                <a:solidFill>
                  <a:srgbClr val="2963AE"/>
                </a:solidFill>
              </a:rPr>
              <a:t>and to </a:t>
            </a:r>
            <a:r>
              <a:rPr lang="en-CH" b="1" u="sng" dirty="0">
                <a:solidFill>
                  <a:srgbClr val="2963AE"/>
                </a:solidFill>
              </a:rPr>
              <a:t>collect input on how to further improve</a:t>
            </a:r>
          </a:p>
        </p:txBody>
      </p:sp>
    </p:spTree>
    <p:extLst>
      <p:ext uri="{BB962C8B-B14F-4D97-AF65-F5344CB8AC3E}">
        <p14:creationId xmlns:p14="http://schemas.microsoft.com/office/powerpoint/2010/main" val="1501123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0FC9A9-B77D-0658-B6D7-E25649334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7DBAC66-45F3-65BA-9AC7-FB5FFEDE3049}"/>
              </a:ext>
            </a:extLst>
          </p:cNvPr>
          <p:cNvSpPr txBox="1"/>
          <p:nvPr/>
        </p:nvSpPr>
        <p:spPr>
          <a:xfrm>
            <a:off x="762000" y="319816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Ring description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4965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0486741E-30A8-3824-0610-01033E73E6C7}"/>
              </a:ext>
            </a:extLst>
          </p:cNvPr>
          <p:cNvGrpSpPr>
            <a:grpSpLocks noChangeAspect="1"/>
          </p:cNvGrpSpPr>
          <p:nvPr/>
        </p:nvGrpSpPr>
        <p:grpSpPr>
          <a:xfrm>
            <a:off x="1285794" y="1377109"/>
            <a:ext cx="7014459" cy="5400760"/>
            <a:chOff x="2209800" y="440995"/>
            <a:chExt cx="7772400" cy="598433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BC28171-5871-AD71-19CF-8D1EED84C8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09800" y="440995"/>
              <a:ext cx="7772400" cy="5984334"/>
            </a:xfrm>
            <a:prstGeom prst="rect">
              <a:avLst/>
            </a:prstGeom>
          </p:spPr>
        </p:pic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EB75D6BB-BFBE-482C-DA49-467FD303F7C7}"/>
                </a:ext>
              </a:extLst>
            </p:cNvPr>
            <p:cNvSpPr/>
            <p:nvPr/>
          </p:nvSpPr>
          <p:spPr>
            <a:xfrm>
              <a:off x="4189616" y="1413164"/>
              <a:ext cx="3973485" cy="3973485"/>
            </a:xfrm>
            <a:prstGeom prst="arc">
              <a:avLst>
                <a:gd name="adj1" fmla="val 15590443"/>
                <a:gd name="adj2" fmla="val 16716560"/>
              </a:avLst>
            </a:prstGeom>
            <a:ln w="25400">
              <a:solidFill>
                <a:srgbClr val="C00000"/>
              </a:solidFill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B93C01AA-01D9-5D42-D2D1-22BE4418F065}"/>
                </a:ext>
              </a:extLst>
            </p:cNvPr>
            <p:cNvSpPr/>
            <p:nvPr/>
          </p:nvSpPr>
          <p:spPr>
            <a:xfrm>
              <a:off x="4209012" y="1415935"/>
              <a:ext cx="3973485" cy="3973485"/>
            </a:xfrm>
            <a:prstGeom prst="arc">
              <a:avLst>
                <a:gd name="adj1" fmla="val 18609053"/>
                <a:gd name="adj2" fmla="val 19290546"/>
              </a:avLst>
            </a:prstGeom>
            <a:ln w="25400">
              <a:solidFill>
                <a:schemeClr val="accent6"/>
              </a:solidFill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6C6BC746-97DD-9FB6-BAE9-28788F180C56}"/>
                </a:ext>
              </a:extLst>
            </p:cNvPr>
            <p:cNvSpPr/>
            <p:nvPr/>
          </p:nvSpPr>
          <p:spPr>
            <a:xfrm>
              <a:off x="4195162" y="1402085"/>
              <a:ext cx="3973485" cy="3973485"/>
            </a:xfrm>
            <a:prstGeom prst="arc">
              <a:avLst>
                <a:gd name="adj1" fmla="val 16712331"/>
                <a:gd name="adj2" fmla="val 18621684"/>
              </a:avLst>
            </a:prstGeom>
            <a:ln w="25400"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" name="Arc 17">
              <a:extLst>
                <a:ext uri="{FF2B5EF4-FFF2-40B4-BE49-F238E27FC236}">
                  <a16:creationId xmlns:a16="http://schemas.microsoft.com/office/drawing/2014/main" id="{402A7CBB-6E62-021C-9C6E-692FA1946901}"/>
                </a:ext>
              </a:extLst>
            </p:cNvPr>
            <p:cNvSpPr/>
            <p:nvPr/>
          </p:nvSpPr>
          <p:spPr>
            <a:xfrm>
              <a:off x="4197932" y="1404856"/>
              <a:ext cx="3973485" cy="3973485"/>
            </a:xfrm>
            <a:prstGeom prst="arc">
              <a:avLst>
                <a:gd name="adj1" fmla="val 19323689"/>
                <a:gd name="adj2" fmla="val 20895655"/>
              </a:avLst>
            </a:prstGeom>
            <a:ln w="25400"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69D08687-1828-5E3A-1BFB-BFD64F501F46}"/>
                </a:ext>
              </a:extLst>
            </p:cNvPr>
            <p:cNvSpPr/>
            <p:nvPr/>
          </p:nvSpPr>
          <p:spPr>
            <a:xfrm rot="5400000">
              <a:off x="4197935" y="1402087"/>
              <a:ext cx="3973485" cy="3973485"/>
            </a:xfrm>
            <a:prstGeom prst="arc">
              <a:avLst>
                <a:gd name="adj1" fmla="val 15528413"/>
                <a:gd name="adj2" fmla="val 16716560"/>
              </a:avLst>
            </a:prstGeom>
            <a:ln w="25400">
              <a:solidFill>
                <a:srgbClr val="C00000"/>
              </a:solidFill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D3E9C5F7-AA65-3A60-91EA-6F3BBD6F01F5}"/>
                </a:ext>
              </a:extLst>
            </p:cNvPr>
            <p:cNvSpPr/>
            <p:nvPr/>
          </p:nvSpPr>
          <p:spPr>
            <a:xfrm rot="5400000">
              <a:off x="4195164" y="1421483"/>
              <a:ext cx="3973485" cy="3973485"/>
            </a:xfrm>
            <a:prstGeom prst="arc">
              <a:avLst>
                <a:gd name="adj1" fmla="val 18609053"/>
                <a:gd name="adj2" fmla="val 19290546"/>
              </a:avLst>
            </a:prstGeom>
            <a:ln w="25400">
              <a:solidFill>
                <a:schemeClr val="accent6"/>
              </a:solidFill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1" name="Arc 20">
              <a:extLst>
                <a:ext uri="{FF2B5EF4-FFF2-40B4-BE49-F238E27FC236}">
                  <a16:creationId xmlns:a16="http://schemas.microsoft.com/office/drawing/2014/main" id="{8E386463-3C5F-E5A9-94A2-695AA6428088}"/>
                </a:ext>
              </a:extLst>
            </p:cNvPr>
            <p:cNvSpPr/>
            <p:nvPr/>
          </p:nvSpPr>
          <p:spPr>
            <a:xfrm rot="5400000">
              <a:off x="4209014" y="1407633"/>
              <a:ext cx="3973485" cy="3973485"/>
            </a:xfrm>
            <a:prstGeom prst="arc">
              <a:avLst>
                <a:gd name="adj1" fmla="val 16712331"/>
                <a:gd name="adj2" fmla="val 18621684"/>
              </a:avLst>
            </a:prstGeom>
            <a:ln w="25400"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3C66B1BD-B50F-4436-5827-26BACEAB9E97}"/>
                </a:ext>
              </a:extLst>
            </p:cNvPr>
            <p:cNvSpPr/>
            <p:nvPr/>
          </p:nvSpPr>
          <p:spPr>
            <a:xfrm rot="5400000">
              <a:off x="4206243" y="1410403"/>
              <a:ext cx="3973485" cy="3973485"/>
            </a:xfrm>
            <a:prstGeom prst="arc">
              <a:avLst>
                <a:gd name="adj1" fmla="val 19323689"/>
                <a:gd name="adj2" fmla="val 20895655"/>
              </a:avLst>
            </a:prstGeom>
            <a:ln w="25400"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A463AF4-6C47-EF00-553C-656E847E5426}"/>
                </a:ext>
              </a:extLst>
            </p:cNvPr>
            <p:cNvGrpSpPr/>
            <p:nvPr/>
          </p:nvGrpSpPr>
          <p:grpSpPr>
            <a:xfrm rot="10800000">
              <a:off x="4195162" y="1407631"/>
              <a:ext cx="3992881" cy="3987335"/>
              <a:chOff x="4206241" y="1402085"/>
              <a:chExt cx="3992881" cy="3987335"/>
            </a:xfrm>
          </p:grpSpPr>
          <p:sp>
            <p:nvSpPr>
              <p:cNvPr id="24" name="Arc 23">
                <a:extLst>
                  <a:ext uri="{FF2B5EF4-FFF2-40B4-BE49-F238E27FC236}">
                    <a16:creationId xmlns:a16="http://schemas.microsoft.com/office/drawing/2014/main" id="{642AD2A2-DC09-FAC2-ADD1-CE2EAD61F4DB}"/>
                  </a:ext>
                </a:extLst>
              </p:cNvPr>
              <p:cNvSpPr/>
              <p:nvPr/>
            </p:nvSpPr>
            <p:spPr>
              <a:xfrm>
                <a:off x="4206241" y="1413164"/>
                <a:ext cx="3973485" cy="3973485"/>
              </a:xfrm>
              <a:prstGeom prst="arc">
                <a:avLst>
                  <a:gd name="adj1" fmla="val 15590443"/>
                  <a:gd name="adj2" fmla="val 16716560"/>
                </a:avLst>
              </a:prstGeom>
              <a:ln w="25400">
                <a:solidFill>
                  <a:srgbClr val="C00000"/>
                </a:solidFill>
                <a:headEnd type="stealth" w="lg" len="lg"/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id="{6AAEFB3B-55A6-126A-5799-AE8D4694B343}"/>
                  </a:ext>
                </a:extLst>
              </p:cNvPr>
              <p:cNvSpPr/>
              <p:nvPr/>
            </p:nvSpPr>
            <p:spPr>
              <a:xfrm>
                <a:off x="4225637" y="1415935"/>
                <a:ext cx="3973485" cy="3973485"/>
              </a:xfrm>
              <a:prstGeom prst="arc">
                <a:avLst>
                  <a:gd name="adj1" fmla="val 18609053"/>
                  <a:gd name="adj2" fmla="val 19290546"/>
                </a:avLst>
              </a:prstGeom>
              <a:ln w="25400">
                <a:solidFill>
                  <a:schemeClr val="accent6"/>
                </a:solidFill>
                <a:headEnd type="stealth" w="lg" len="lg"/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32BA2123-E43F-C9C6-A6EE-5DFDDA2C4E97}"/>
                  </a:ext>
                </a:extLst>
              </p:cNvPr>
              <p:cNvSpPr/>
              <p:nvPr/>
            </p:nvSpPr>
            <p:spPr>
              <a:xfrm>
                <a:off x="4211787" y="1402085"/>
                <a:ext cx="3973485" cy="3973485"/>
              </a:xfrm>
              <a:prstGeom prst="arc">
                <a:avLst>
                  <a:gd name="adj1" fmla="val 16712331"/>
                  <a:gd name="adj2" fmla="val 18621684"/>
                </a:avLst>
              </a:prstGeom>
              <a:ln w="25400">
                <a:headEnd type="stealth" w="lg" len="lg"/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27" name="Arc 26">
                <a:extLst>
                  <a:ext uri="{FF2B5EF4-FFF2-40B4-BE49-F238E27FC236}">
                    <a16:creationId xmlns:a16="http://schemas.microsoft.com/office/drawing/2014/main" id="{597ECE7B-927F-8851-8BBD-9E972B83F0AD}"/>
                  </a:ext>
                </a:extLst>
              </p:cNvPr>
              <p:cNvSpPr/>
              <p:nvPr/>
            </p:nvSpPr>
            <p:spPr>
              <a:xfrm>
                <a:off x="4214557" y="1404856"/>
                <a:ext cx="3973485" cy="3973485"/>
              </a:xfrm>
              <a:prstGeom prst="arc">
                <a:avLst>
                  <a:gd name="adj1" fmla="val 19323689"/>
                  <a:gd name="adj2" fmla="val 20895655"/>
                </a:avLst>
              </a:prstGeom>
              <a:ln w="25400">
                <a:headEnd type="stealth" w="lg" len="lg"/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sp>
          <p:nvSpPr>
            <p:cNvPr id="28" name="Arc 27">
              <a:extLst>
                <a:ext uri="{FF2B5EF4-FFF2-40B4-BE49-F238E27FC236}">
                  <a16:creationId xmlns:a16="http://schemas.microsoft.com/office/drawing/2014/main" id="{4991E9F3-3726-FF74-104B-4D1EB6CCC303}"/>
                </a:ext>
              </a:extLst>
            </p:cNvPr>
            <p:cNvSpPr/>
            <p:nvPr/>
          </p:nvSpPr>
          <p:spPr>
            <a:xfrm rot="16200000">
              <a:off x="4211785" y="1427025"/>
              <a:ext cx="3973485" cy="3973485"/>
            </a:xfrm>
            <a:prstGeom prst="arc">
              <a:avLst>
                <a:gd name="adj1" fmla="val 15590443"/>
                <a:gd name="adj2" fmla="val 16716560"/>
              </a:avLst>
            </a:prstGeom>
            <a:ln w="25400">
              <a:solidFill>
                <a:srgbClr val="C00000"/>
              </a:solidFill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F40F6E0A-04EE-6896-8CA7-73CD255AB273}"/>
                </a:ext>
              </a:extLst>
            </p:cNvPr>
            <p:cNvSpPr/>
            <p:nvPr/>
          </p:nvSpPr>
          <p:spPr>
            <a:xfrm rot="16200000">
              <a:off x="4214556" y="1407629"/>
              <a:ext cx="3973485" cy="3973485"/>
            </a:xfrm>
            <a:prstGeom prst="arc">
              <a:avLst>
                <a:gd name="adj1" fmla="val 18609053"/>
                <a:gd name="adj2" fmla="val 19290546"/>
              </a:avLst>
            </a:prstGeom>
            <a:ln w="25400">
              <a:solidFill>
                <a:schemeClr val="accent6"/>
              </a:solidFill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30F97B1E-B835-6E1C-F56C-4B3579B431C7}"/>
                </a:ext>
              </a:extLst>
            </p:cNvPr>
            <p:cNvSpPr/>
            <p:nvPr/>
          </p:nvSpPr>
          <p:spPr>
            <a:xfrm rot="16200000">
              <a:off x="4200706" y="1421479"/>
              <a:ext cx="3973485" cy="3973485"/>
            </a:xfrm>
            <a:prstGeom prst="arc">
              <a:avLst>
                <a:gd name="adj1" fmla="val 16712331"/>
                <a:gd name="adj2" fmla="val 18621684"/>
              </a:avLst>
            </a:prstGeom>
            <a:ln w="25400"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236874D0-AEE3-5263-44A1-C7E3FBFA04ED}"/>
                </a:ext>
              </a:extLst>
            </p:cNvPr>
            <p:cNvSpPr/>
            <p:nvPr/>
          </p:nvSpPr>
          <p:spPr>
            <a:xfrm rot="16200000">
              <a:off x="4203477" y="1418709"/>
              <a:ext cx="3973485" cy="3973485"/>
            </a:xfrm>
            <a:prstGeom prst="arc">
              <a:avLst>
                <a:gd name="adj1" fmla="val 19323689"/>
                <a:gd name="adj2" fmla="val 20895655"/>
              </a:avLst>
            </a:prstGeom>
            <a:ln w="25400"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0F14405-E0E2-3611-4C3F-9148DC4CDB3E}"/>
                </a:ext>
              </a:extLst>
            </p:cNvPr>
            <p:cNvSpPr txBox="1"/>
            <p:nvPr/>
          </p:nvSpPr>
          <p:spPr>
            <a:xfrm>
              <a:off x="5901372" y="1446413"/>
              <a:ext cx="5229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rgbClr val="C00000"/>
                  </a:solidFill>
                </a:rPr>
                <a:t>Exp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DAA78E7-58ED-184D-DB3C-69CAA34F8634}"/>
                </a:ext>
              </a:extLst>
            </p:cNvPr>
            <p:cNvSpPr txBox="1"/>
            <p:nvPr/>
          </p:nvSpPr>
          <p:spPr>
            <a:xfrm>
              <a:off x="7633190" y="3211483"/>
              <a:ext cx="5229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rgbClr val="C00000"/>
                  </a:solidFill>
                </a:rPr>
                <a:t>Exp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75F3493-F57D-B153-CCAC-B1CB001D5FA9}"/>
                </a:ext>
              </a:extLst>
            </p:cNvPr>
            <p:cNvSpPr txBox="1"/>
            <p:nvPr/>
          </p:nvSpPr>
          <p:spPr>
            <a:xfrm>
              <a:off x="7009767" y="1950722"/>
              <a:ext cx="6780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rgbClr val="4DA72E"/>
                  </a:solidFill>
                </a:rPr>
                <a:t>Tech.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FEA532F-1B9B-7FEC-1AA4-038DB701B97E}"/>
                </a:ext>
              </a:extLst>
            </p:cNvPr>
            <p:cNvSpPr txBox="1"/>
            <p:nvPr/>
          </p:nvSpPr>
          <p:spPr>
            <a:xfrm>
              <a:off x="6715342" y="1615438"/>
              <a:ext cx="4965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rgbClr val="156082"/>
                  </a:solidFill>
                </a:rPr>
                <a:t>Arc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735B667-A743-0151-CF3E-1BAB5EC21B66}"/>
                </a:ext>
              </a:extLst>
            </p:cNvPr>
            <p:cNvSpPr txBox="1"/>
            <p:nvPr/>
          </p:nvSpPr>
          <p:spPr>
            <a:xfrm>
              <a:off x="7532761" y="3912522"/>
              <a:ext cx="4965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rgbClr val="156082"/>
                  </a:solidFill>
                </a:rPr>
                <a:t>Arc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037E273-680F-A0E5-F44B-284390E89CB6}"/>
                </a:ext>
              </a:extLst>
            </p:cNvPr>
            <p:cNvSpPr txBox="1"/>
            <p:nvPr/>
          </p:nvSpPr>
          <p:spPr>
            <a:xfrm>
              <a:off x="5973415" y="4993177"/>
              <a:ext cx="5229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rgbClr val="C00000"/>
                  </a:solidFill>
                </a:rPr>
                <a:t>Exp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6B530F8-4432-F2F1-D9E8-F0FA7A86B500}"/>
                </a:ext>
              </a:extLst>
            </p:cNvPr>
            <p:cNvSpPr txBox="1"/>
            <p:nvPr/>
          </p:nvSpPr>
          <p:spPr>
            <a:xfrm>
              <a:off x="7535532" y="2502130"/>
              <a:ext cx="4965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rgbClr val="156082"/>
                  </a:solidFill>
                </a:rPr>
                <a:t>Arc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A13D235-2322-7606-4E7B-A8D21ECF6B79}"/>
                </a:ext>
              </a:extLst>
            </p:cNvPr>
            <p:cNvSpPr txBox="1"/>
            <p:nvPr/>
          </p:nvSpPr>
          <p:spPr>
            <a:xfrm>
              <a:off x="6687633" y="4862944"/>
              <a:ext cx="4965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rgbClr val="156082"/>
                  </a:solidFill>
                </a:rPr>
                <a:t>Arc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5C033DB-E0C3-DE4C-E728-37EFF2B0C6CA}"/>
                </a:ext>
              </a:extLst>
            </p:cNvPr>
            <p:cNvSpPr txBox="1"/>
            <p:nvPr/>
          </p:nvSpPr>
          <p:spPr>
            <a:xfrm>
              <a:off x="5310491" y="4862944"/>
              <a:ext cx="4965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rgbClr val="156082"/>
                  </a:solidFill>
                </a:rPr>
                <a:t>Arc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E87A23E-7CBF-46C0-CAC8-889B1B5DA1F3}"/>
                </a:ext>
              </a:extLst>
            </p:cNvPr>
            <p:cNvSpPr txBox="1"/>
            <p:nvPr/>
          </p:nvSpPr>
          <p:spPr>
            <a:xfrm>
              <a:off x="6946036" y="4530438"/>
              <a:ext cx="6780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rgbClr val="4DA72E"/>
                  </a:solidFill>
                </a:rPr>
                <a:t>Tech.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6205EF1-AC07-0396-9A37-05FBD27AEF2B}"/>
                </a:ext>
              </a:extLst>
            </p:cNvPr>
            <p:cNvSpPr txBox="1"/>
            <p:nvPr/>
          </p:nvSpPr>
          <p:spPr>
            <a:xfrm>
              <a:off x="4851228" y="1950722"/>
              <a:ext cx="6780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rgbClr val="4DA72E"/>
                  </a:solidFill>
                </a:rPr>
                <a:t>Tech.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BDCF302-557B-FC9A-EF0D-85A1D6324A94}"/>
                </a:ext>
              </a:extLst>
            </p:cNvPr>
            <p:cNvSpPr txBox="1"/>
            <p:nvPr/>
          </p:nvSpPr>
          <p:spPr>
            <a:xfrm>
              <a:off x="5354826" y="1615438"/>
              <a:ext cx="4965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rgbClr val="156082"/>
                  </a:solidFill>
                </a:rPr>
                <a:t>Arc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9C76B92-2B48-2BC8-2431-0490E1E45B25}"/>
                </a:ext>
              </a:extLst>
            </p:cNvPr>
            <p:cNvSpPr txBox="1"/>
            <p:nvPr/>
          </p:nvSpPr>
          <p:spPr>
            <a:xfrm>
              <a:off x="4277619" y="3211483"/>
              <a:ext cx="5229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rgbClr val="C00000"/>
                  </a:solidFill>
                </a:rPr>
                <a:t>Exp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CB16DD8-7C96-100F-A308-5AF803569C5D}"/>
                </a:ext>
              </a:extLst>
            </p:cNvPr>
            <p:cNvSpPr txBox="1"/>
            <p:nvPr/>
          </p:nvSpPr>
          <p:spPr>
            <a:xfrm>
              <a:off x="4429343" y="2502130"/>
              <a:ext cx="4965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rgbClr val="156082"/>
                  </a:solidFill>
                </a:rPr>
                <a:t>Arc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084263E-F548-6FBF-9202-9FC72C667971}"/>
                </a:ext>
              </a:extLst>
            </p:cNvPr>
            <p:cNvSpPr txBox="1"/>
            <p:nvPr/>
          </p:nvSpPr>
          <p:spPr>
            <a:xfrm>
              <a:off x="4498614" y="3912522"/>
              <a:ext cx="4965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rgbClr val="156082"/>
                  </a:solidFill>
                </a:rPr>
                <a:t>Arc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B64371C-B1BD-40F9-D411-ADC646E50C87}"/>
                </a:ext>
              </a:extLst>
            </p:cNvPr>
            <p:cNvSpPr txBox="1"/>
            <p:nvPr/>
          </p:nvSpPr>
          <p:spPr>
            <a:xfrm>
              <a:off x="4770872" y="4530438"/>
              <a:ext cx="6780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rgbClr val="4DA72E"/>
                  </a:solidFill>
                </a:rPr>
                <a:t>Tech.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B92D815-6391-FF14-8E38-647FF249884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Describing the ring – general structure of the ring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A1962E-3D37-A859-0FDE-DF5FD865BC8C}"/>
              </a:ext>
            </a:extLst>
          </p:cNvPr>
          <p:cNvSpPr txBox="1"/>
          <p:nvPr/>
        </p:nvSpPr>
        <p:spPr>
          <a:xfrm>
            <a:off x="1333040" y="683045"/>
            <a:ext cx="7678757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The ring is made my four identical quarters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Each quarter contains one experimental insertion, one technical insertion and  two arcs</a:t>
            </a: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8C0129-B0CC-A332-B76A-F1928F300F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E384115-1305-632A-14EE-FBC8C053EC7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Describing the ring – insertion region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870308E-5A16-E901-113D-AD55844FD79C}"/>
              </a:ext>
            </a:extLst>
          </p:cNvPr>
          <p:cNvGrpSpPr>
            <a:grpSpLocks noChangeAspect="1"/>
          </p:cNvGrpSpPr>
          <p:nvPr/>
        </p:nvGrpSpPr>
        <p:grpSpPr>
          <a:xfrm>
            <a:off x="-55085" y="1217618"/>
            <a:ext cx="9203914" cy="3215936"/>
            <a:chOff x="127" y="278032"/>
            <a:chExt cx="12095300" cy="4226214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8F380208-4524-82CA-371B-2005ED081B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4180"/>
            <a:stretch/>
          </p:blipFill>
          <p:spPr>
            <a:xfrm>
              <a:off x="457900" y="1108072"/>
              <a:ext cx="11637527" cy="3144741"/>
            </a:xfrm>
            <a:prstGeom prst="rect">
              <a:avLst/>
            </a:prstGeom>
          </p:spPr>
        </p:pic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913817C4-0409-54D3-1DE1-650CE5962B59}"/>
                </a:ext>
              </a:extLst>
            </p:cNvPr>
            <p:cNvCxnSpPr>
              <a:cxnSpLocks/>
            </p:cNvCxnSpPr>
            <p:nvPr/>
          </p:nvCxnSpPr>
          <p:spPr>
            <a:xfrm>
              <a:off x="3318212" y="948960"/>
              <a:ext cx="0" cy="2855935"/>
            </a:xfrm>
            <a:prstGeom prst="line">
              <a:avLst/>
            </a:prstGeom>
            <a:ln w="285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464FE986-1F15-D4B2-567F-D1DD4B647064}"/>
                </a:ext>
              </a:extLst>
            </p:cNvPr>
            <p:cNvCxnSpPr>
              <a:cxnSpLocks/>
            </p:cNvCxnSpPr>
            <p:nvPr/>
          </p:nvCxnSpPr>
          <p:spPr>
            <a:xfrm>
              <a:off x="8831752" y="948960"/>
              <a:ext cx="0" cy="2855935"/>
            </a:xfrm>
            <a:prstGeom prst="line">
              <a:avLst/>
            </a:prstGeom>
            <a:ln w="285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77FA804-6DAF-52D9-7CBD-9E6A4F0CBC33}"/>
                </a:ext>
              </a:extLst>
            </p:cNvPr>
            <p:cNvCxnSpPr>
              <a:cxnSpLocks/>
            </p:cNvCxnSpPr>
            <p:nvPr/>
          </p:nvCxnSpPr>
          <p:spPr>
            <a:xfrm>
              <a:off x="9961182" y="948960"/>
              <a:ext cx="0" cy="2855935"/>
            </a:xfrm>
            <a:prstGeom prst="line">
              <a:avLst/>
            </a:prstGeom>
            <a:ln w="285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DD68183-24EB-6748-74F8-2DE327026542}"/>
                </a:ext>
              </a:extLst>
            </p:cNvPr>
            <p:cNvCxnSpPr>
              <a:cxnSpLocks/>
            </p:cNvCxnSpPr>
            <p:nvPr/>
          </p:nvCxnSpPr>
          <p:spPr>
            <a:xfrm>
              <a:off x="577270" y="948959"/>
              <a:ext cx="0" cy="2855935"/>
            </a:xfrm>
            <a:prstGeom prst="line">
              <a:avLst/>
            </a:prstGeom>
            <a:ln w="285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A6FF224-EFA5-B003-F4EC-FD3AC79AC3CE}"/>
                </a:ext>
              </a:extLst>
            </p:cNvPr>
            <p:cNvSpPr txBox="1"/>
            <p:nvPr/>
          </p:nvSpPr>
          <p:spPr>
            <a:xfrm>
              <a:off x="492851" y="980502"/>
              <a:ext cx="2941885" cy="3842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300" b="1" dirty="0"/>
                <a:t>Chrom. corr. </a:t>
              </a:r>
              <a:r>
                <a:rPr lang="en-GB" sz="1300" b="1" dirty="0"/>
                <a:t>S</a:t>
              </a:r>
              <a:r>
                <a:rPr lang="en-CH" sz="1300" b="1" dirty="0"/>
                <a:t>ection Y (CCS-Y)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1C54E2C-2B55-E048-7B26-AA45A4586DE2}"/>
                </a:ext>
              </a:extLst>
            </p:cNvPr>
            <p:cNvSpPr txBox="1"/>
            <p:nvPr/>
          </p:nvSpPr>
          <p:spPr>
            <a:xfrm>
              <a:off x="3333303" y="980502"/>
              <a:ext cx="5508434" cy="384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300" b="1" dirty="0"/>
                <a:t>Chrom. corr. </a:t>
              </a:r>
              <a:r>
                <a:rPr lang="en-GB" sz="1300" b="1" dirty="0"/>
                <a:t>S</a:t>
              </a:r>
              <a:r>
                <a:rPr lang="en-CH" sz="1300" b="1" dirty="0"/>
                <a:t>ection X (CCS-X)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00EA32C-EE3D-4E07-D36F-638F7940C51C}"/>
                </a:ext>
              </a:extLst>
            </p:cNvPr>
            <p:cNvSpPr txBox="1"/>
            <p:nvPr/>
          </p:nvSpPr>
          <p:spPr>
            <a:xfrm>
              <a:off x="10029723" y="980502"/>
              <a:ext cx="1731485" cy="384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/>
                <a:t>Arc</a:t>
              </a:r>
              <a:endParaRPr lang="en-CH" sz="1300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54E20B0-E5F9-5A13-A4D8-3DF619D07992}"/>
                </a:ext>
              </a:extLst>
            </p:cNvPr>
            <p:cNvSpPr txBox="1"/>
            <p:nvPr/>
          </p:nvSpPr>
          <p:spPr>
            <a:xfrm>
              <a:off x="8518575" y="278032"/>
              <a:ext cx="1731485" cy="6471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/>
                <a:t>Dispersion suppressor (DS) </a:t>
              </a:r>
              <a:endParaRPr lang="en-CH" sz="1300" b="1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FE1F6C6-136D-E453-4E8F-F3690AD53DAA}"/>
                </a:ext>
              </a:extLst>
            </p:cNvPr>
            <p:cNvSpPr txBox="1"/>
            <p:nvPr/>
          </p:nvSpPr>
          <p:spPr>
            <a:xfrm>
              <a:off x="238227" y="3913123"/>
              <a:ext cx="417526" cy="3842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b="1" dirty="0"/>
                <a:t>IP</a:t>
              </a:r>
              <a:endParaRPr lang="en-CH" sz="1300" b="1" dirty="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60A00F4-3889-08D7-FF8C-C8437D5DC5EF}"/>
                </a:ext>
              </a:extLst>
            </p:cNvPr>
            <p:cNvSpPr txBox="1"/>
            <p:nvPr/>
          </p:nvSpPr>
          <p:spPr>
            <a:xfrm>
              <a:off x="127" y="278032"/>
              <a:ext cx="1346435" cy="6471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/>
                <a:t>Final focus quads</a:t>
              </a:r>
              <a:endParaRPr lang="en-CH" sz="1300" b="1" dirty="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D45124E-25A4-89AB-FF8D-044A0E90D79D}"/>
                </a:ext>
              </a:extLst>
            </p:cNvPr>
            <p:cNvSpPr txBox="1"/>
            <p:nvPr/>
          </p:nvSpPr>
          <p:spPr>
            <a:xfrm>
              <a:off x="8079971" y="3857103"/>
              <a:ext cx="1463040" cy="6471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300" b="1" dirty="0"/>
                <a:t>Crab sextupole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42D0C90-B40A-54B5-3900-5E84A1EABD4A}"/>
              </a:ext>
            </a:extLst>
          </p:cNvPr>
          <p:cNvSpPr txBox="1"/>
          <p:nvPr/>
        </p:nvSpPr>
        <p:spPr>
          <a:xfrm>
            <a:off x="1410159" y="616945"/>
            <a:ext cx="4501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tx2"/>
                </a:solidFill>
              </a:rPr>
              <a:t>Each ring portion in devided in other sections:</a:t>
            </a:r>
          </a:p>
        </p:txBody>
      </p:sp>
    </p:spTree>
    <p:extLst>
      <p:ext uri="{BB962C8B-B14F-4D97-AF65-F5344CB8AC3E}">
        <p14:creationId xmlns:p14="http://schemas.microsoft.com/office/powerpoint/2010/main" val="3877485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D51845-4484-923C-8512-A6F6F5479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8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2331B4-2758-D8EA-F3CC-D879F857EB22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Lattice description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6ABBAB-406D-AB7F-C600-4AB0C36D521A}"/>
              </a:ext>
            </a:extLst>
          </p:cNvPr>
          <p:cNvSpPr txBox="1"/>
          <p:nvPr/>
        </p:nvSpPr>
        <p:spPr>
          <a:xfrm>
            <a:off x="1145753" y="605927"/>
            <a:ext cx="7678757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MAD (8, X, NG) is particularly handy in describing this kind of lattices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invested in riproucing the same capabilities without using an ad-hoc language: the lattice can be described as a Python script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F20C002-6C7B-AAA8-DFC4-AA3C57B55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9216" y="1666225"/>
            <a:ext cx="6025461" cy="500199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22FB9F0-DEF8-BF44-7CCB-67ECC5591FE3}"/>
              </a:ext>
            </a:extLst>
          </p:cNvPr>
          <p:cNvSpPr txBox="1"/>
          <p:nvPr/>
        </p:nvSpPr>
        <p:spPr>
          <a:xfrm>
            <a:off x="110168" y="1740664"/>
            <a:ext cx="2655065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700" dirty="0">
                <a:solidFill>
                  <a:schemeClr val="tx2"/>
                </a:solidFill>
              </a:rPr>
              <a:t>Variable, elements, beamlines, are all managed by an “</a:t>
            </a:r>
            <a:r>
              <a:rPr lang="en-CH" sz="1700" b="1" dirty="0">
                <a:solidFill>
                  <a:schemeClr val="tx2"/>
                </a:solidFill>
              </a:rPr>
              <a:t>Environment</a:t>
            </a:r>
            <a:r>
              <a:rPr lang="en-CH" sz="1700" dirty="0">
                <a:solidFill>
                  <a:schemeClr val="tx2"/>
                </a:solidFill>
              </a:rPr>
              <a:t>”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8C70BC-0E74-3FB0-585A-71074EA2EEE3}"/>
              </a:ext>
            </a:extLst>
          </p:cNvPr>
          <p:cNvSpPr txBox="1"/>
          <p:nvPr/>
        </p:nvSpPr>
        <p:spPr>
          <a:xfrm>
            <a:off x="5144877" y="1696597"/>
            <a:ext cx="3721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Xsuite version of te FCC-ee lattice file</a:t>
            </a:r>
          </a:p>
        </p:txBody>
      </p:sp>
    </p:spTree>
    <p:extLst>
      <p:ext uri="{BB962C8B-B14F-4D97-AF65-F5344CB8AC3E}">
        <p14:creationId xmlns:p14="http://schemas.microsoft.com/office/powerpoint/2010/main" val="3524954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9456EB-C613-91D3-C51B-A2AD709A84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291FB1-521D-F97B-05BF-B16E98ECD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9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CB1BEF-DF42-A3DB-9C9B-7FA0D233E95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Lattice description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DF1EAF-FDBD-8491-825B-4968BADE5E45}"/>
              </a:ext>
            </a:extLst>
          </p:cNvPr>
          <p:cNvSpPr txBox="1"/>
          <p:nvPr/>
        </p:nvSpPr>
        <p:spPr>
          <a:xfrm>
            <a:off x="143219" y="1740664"/>
            <a:ext cx="262201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700" b="1" dirty="0">
                <a:solidFill>
                  <a:schemeClr val="tx2"/>
                </a:solidFill>
              </a:rPr>
              <a:t>Variables</a:t>
            </a:r>
            <a:r>
              <a:rPr lang="en-CH" sz="1700" dirty="0">
                <a:solidFill>
                  <a:schemeClr val="tx2"/>
                </a:solidFill>
              </a:rPr>
              <a:t> can contain numbers or deferred expressions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8CA3222-70A9-0807-335F-9375E977D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6217" y="1872867"/>
            <a:ext cx="5961962" cy="42084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AC233D-349B-ED18-0441-A6287526A32F}"/>
              </a:ext>
            </a:extLst>
          </p:cNvPr>
          <p:cNvSpPr txBox="1"/>
          <p:nvPr/>
        </p:nvSpPr>
        <p:spPr>
          <a:xfrm rot="907203">
            <a:off x="6129939" y="2126255"/>
            <a:ext cx="2254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Strings are </a:t>
            </a:r>
          </a:p>
          <a:p>
            <a:pPr algn="ctr"/>
            <a:r>
              <a:rPr lang="en-CH" b="1" dirty="0">
                <a:solidFill>
                  <a:schemeClr val="bg1"/>
                </a:solidFill>
              </a:rPr>
              <a:t>deferrred expressions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E587DB-29E1-74E8-FE81-0555913A2A0F}"/>
              </a:ext>
            </a:extLst>
          </p:cNvPr>
          <p:cNvSpPr txBox="1"/>
          <p:nvPr/>
        </p:nvSpPr>
        <p:spPr>
          <a:xfrm>
            <a:off x="1145753" y="605927"/>
            <a:ext cx="7678757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MAD (8, X, NG) is particularly handy in describing this kind of lattices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invested in riproucing the same capabilities without using an ad-hoc language: the lattice can be described as a Python script</a:t>
            </a:r>
          </a:p>
        </p:txBody>
      </p:sp>
    </p:spTree>
    <p:extLst>
      <p:ext uri="{BB962C8B-B14F-4D97-AF65-F5344CB8AC3E}">
        <p14:creationId xmlns:p14="http://schemas.microsoft.com/office/powerpoint/2010/main" val="137248046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3146</TotalTime>
  <Words>790</Words>
  <Application>Microsoft Macintosh PowerPoint</Application>
  <PresentationFormat>On-screen Show (4:3)</PresentationFormat>
  <Paragraphs>107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Aptos</vt:lpstr>
      <vt:lpstr>Arial</vt:lpstr>
      <vt:lpstr>Calibri</vt:lpstr>
      <vt:lpstr>Calibri Light</vt:lpstr>
      <vt:lpstr>Courier New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Giovanni Iadarola</dc:creator>
  <cp:lastModifiedBy>Giovanni Iadarola</cp:lastModifiedBy>
  <cp:revision>34</cp:revision>
  <dcterms:created xsi:type="dcterms:W3CDTF">2025-05-06T09:56:10Z</dcterms:created>
  <dcterms:modified xsi:type="dcterms:W3CDTF">2025-05-08T17:25:42Z</dcterms:modified>
</cp:coreProperties>
</file>