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6" r:id="rId3"/>
    <p:sldId id="330" r:id="rId4"/>
    <p:sldId id="331" r:id="rId5"/>
    <p:sldId id="332" r:id="rId6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7F7D"/>
    <a:srgbClr val="F9E498"/>
    <a:srgbClr val="E3F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DB00F-0F8F-8DA8-D848-A4F8789B1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0F8C2C-0F31-F253-3F4A-3709452CE0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5BED9-D781-EB6D-BF57-6CD4DB58F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23163C-8254-187F-39DE-635117032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3B7B9A-111F-47BE-F56C-815794162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586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384C4-228D-8851-FC77-F0B4419EE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F28CFD-3D3D-120C-7AB4-F325F5A6E6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BAE4F-6684-1101-AF71-2784DD8AD5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246B4-E4A8-529D-AE25-CEEFFB3C2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CAFC1-0314-3BF5-AE03-C7AE836AE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39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EF724-84F7-A3AA-3106-0C4FE5E341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D4BFF75-713B-813F-BAA7-8DC57B3F06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306403-757C-4C6C-ACCB-426FB4580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E8024C-7E25-72EC-6C0D-CD224D5CC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E0D116-D4D9-CE1A-86A0-F807E3D90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816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8D06-C4A3-4592-8406-CF9623930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AEEA4-4B42-2ED4-34B5-066EC6F95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1FF42-F5DE-4DFF-03A2-9D2795781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AD931-3698-74E2-FBBC-39B3EFC45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C5A06F-24D4-CB71-2BD6-82F176749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8815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311ED-95A9-07B4-086E-CBE4C4CD1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0227C-F45C-1E81-28BC-7CAF4BF717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2BF17-9D1B-1A53-9C02-E170AF1DB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F6D89-376A-168F-FCEF-B57D9005E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1A62F-5C8B-517D-6A2D-73376A225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676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1C557-A103-4994-5132-87D8E3CE1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403BC-AFCB-D754-5095-6F3D815A28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95C4B3-C09D-46AB-7F83-FEA4903B32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725A38-A832-9A21-728E-98282152F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19B155-2C8B-150E-631F-CBD3094FB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1A3C91-814A-41FA-7166-3332F824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581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25F0B-5F7E-06EC-68B5-8B54D0224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9BF71-7BFC-03C2-A6D6-A2E792D54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6DD792-0A76-7749-2722-A6179DDBF3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1293D8-08F8-4B10-D027-8588ADD468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5398B9-469E-99FE-BE0C-26CB590B6B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80E007-9825-1081-40DB-53753B62B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6C1C28-58F8-C996-A348-F071953B8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3E3F8E-41FE-206A-7DA8-6EC42B2F4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181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E66CB-818F-0A60-7359-3F9320166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DDAE04-93E3-6208-3FD7-655EA0A2B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09C389-B11A-2A60-B6D3-4278FA905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2794A3-B907-486B-FCFA-1EE5D2EAE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82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6A0D60-B917-BB90-E62F-E317DB6D5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400B0E-46EB-9049-775A-5422986BC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E6AD6-4F7D-FC42-3462-5D29BFB00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039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57728-7539-A2B1-128B-59CBEC410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39D384-08C3-87AB-2452-0ADBFCFE1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0F368-057F-4659-9456-86E2B5E6CB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98F602-6BC8-3048-DF42-A4C4976B6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FF5690-2112-9B40-263E-D808E8F3E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1134E3-59A8-E64E-A51D-9DBB94E15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7570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45B50-A2FF-57DF-637F-4A2433C8C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432E9B-65C2-6E0F-6B7E-064F12C7AB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8F5A2E-CF6B-D618-9EBA-39F9FA1253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DB0FB-F391-6408-ECC5-3DE801CD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29214B-AE21-5EEA-6C8E-AFE92F0B8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86AFD1-88D7-B8F2-ED65-901C60D32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5285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02B611-1B18-4A35-8A3F-CEC32349C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5B0CB-6D8F-7636-D439-3A5707C71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3FF3F3-7C30-088A-7D5E-5A3ACF4826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6C65A39-1E7C-4A67-B646-3E2F01CC37D5}" type="datetimeFigureOut">
              <a:rPr lang="en-GB" smtClean="0"/>
              <a:t>05/05/2025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C04B49-B477-5763-FB97-0AE32C0261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F1C3AE-9126-161F-4EE8-2712ACBA43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324755-7A4E-440E-BB89-B2B4B4F5A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436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7FFBF8-D021-E3B9-F24E-D1171EA709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LS3 activities and resources for current lead maintenance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124545-8C43-8BAF-A635-4B7D806C45D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C. Barth, M. Rowland and A. Ballarino for MSC-HSD</a:t>
            </a:r>
          </a:p>
          <a:p>
            <a:r>
              <a:rPr lang="en-US" dirty="0"/>
              <a:t>May 2025</a:t>
            </a:r>
          </a:p>
          <a:p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FA3D81-FDBD-2A38-4713-56C8367AE082}"/>
              </a:ext>
            </a:extLst>
          </p:cNvPr>
          <p:cNvSpPr txBox="1"/>
          <p:nvPr/>
        </p:nvSpPr>
        <p:spPr>
          <a:xfrm>
            <a:off x="0" y="6488668"/>
            <a:ext cx="4726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Acknowledgement : </a:t>
            </a:r>
            <a:r>
              <a:rPr lang="en-US"/>
              <a:t>M.-P</a:t>
            </a:r>
            <a:r>
              <a:rPr lang="en-US" dirty="0"/>
              <a:t>. Careil and T. Kramer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710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68865C8B-362E-2FCB-69DD-D4C26BD7B1BF}"/>
              </a:ext>
            </a:extLst>
          </p:cNvPr>
          <p:cNvSpPr/>
          <p:nvPr/>
        </p:nvSpPr>
        <p:spPr>
          <a:xfrm>
            <a:off x="0" y="0"/>
            <a:ext cx="12192000" cy="3922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Current lead maintenance - Overview</a:t>
            </a:r>
            <a:endParaRPr lang="en-GB" sz="3200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27EC2D1A-A3A2-557F-E736-479C5AF550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59" y="3038483"/>
            <a:ext cx="5407245" cy="380586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5A83D495-94FD-7C33-9DAC-48BC7B6CFF89}"/>
              </a:ext>
            </a:extLst>
          </p:cNvPr>
          <p:cNvSpPr/>
          <p:nvPr/>
        </p:nvSpPr>
        <p:spPr>
          <a:xfrm>
            <a:off x="6806972" y="3541594"/>
            <a:ext cx="5302155" cy="3152633"/>
          </a:xfrm>
          <a:prstGeom prst="ellipse">
            <a:avLst/>
          </a:prstGeom>
          <a:noFill/>
          <a:ln w="73025">
            <a:solidFill>
              <a:srgbClr val="FFC000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917AE4-9F36-2996-499C-74C584D75DF1}"/>
              </a:ext>
            </a:extLst>
          </p:cNvPr>
          <p:cNvGrpSpPr/>
          <p:nvPr/>
        </p:nvGrpSpPr>
        <p:grpSpPr>
          <a:xfrm>
            <a:off x="6806972" y="3514298"/>
            <a:ext cx="5199851" cy="3251929"/>
            <a:chOff x="6769290" y="3527946"/>
            <a:chExt cx="5199851" cy="325192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655EDE4-49DB-DAB9-69CC-2EAE743F6D2A}"/>
                </a:ext>
              </a:extLst>
            </p:cNvPr>
            <p:cNvSpPr/>
            <p:nvPr/>
          </p:nvSpPr>
          <p:spPr>
            <a:xfrm>
              <a:off x="8413845" y="6543403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D4FA7BD-CB78-A45C-FB9D-36A54DC42A57}"/>
                </a:ext>
              </a:extLst>
            </p:cNvPr>
            <p:cNvSpPr/>
            <p:nvPr/>
          </p:nvSpPr>
          <p:spPr>
            <a:xfrm>
              <a:off x="9229299" y="6635875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95DA7EC-11DE-71C3-E29E-0D06D0C11CE5}"/>
                </a:ext>
              </a:extLst>
            </p:cNvPr>
            <p:cNvSpPr/>
            <p:nvPr/>
          </p:nvSpPr>
          <p:spPr>
            <a:xfrm>
              <a:off x="7491484" y="6180950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886A427-EB39-E335-208E-70DA6121C7B4}"/>
                </a:ext>
              </a:extLst>
            </p:cNvPr>
            <p:cNvSpPr/>
            <p:nvPr/>
          </p:nvSpPr>
          <p:spPr>
            <a:xfrm>
              <a:off x="6769290" y="5423499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E52DED1-3ACE-5F14-AE6F-B5A02AAA12CF}"/>
                </a:ext>
              </a:extLst>
            </p:cNvPr>
            <p:cNvSpPr/>
            <p:nvPr/>
          </p:nvSpPr>
          <p:spPr>
            <a:xfrm>
              <a:off x="6986517" y="4393092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E187719-41ED-84CF-D701-2ACAC15517C5}"/>
                </a:ext>
              </a:extLst>
            </p:cNvPr>
            <p:cNvSpPr/>
            <p:nvPr/>
          </p:nvSpPr>
          <p:spPr>
            <a:xfrm>
              <a:off x="11825141" y="5631508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BE5DC61-90EA-A5C1-2D08-2DF98C6CEEF5}"/>
                </a:ext>
              </a:extLst>
            </p:cNvPr>
            <p:cNvSpPr/>
            <p:nvPr/>
          </p:nvSpPr>
          <p:spPr>
            <a:xfrm>
              <a:off x="8251950" y="3599946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73BDDFC-CE2A-3680-4D48-5AD0A79F6750}"/>
                </a:ext>
              </a:extLst>
            </p:cNvPr>
            <p:cNvSpPr/>
            <p:nvPr/>
          </p:nvSpPr>
          <p:spPr>
            <a:xfrm>
              <a:off x="8890379" y="3527946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849DF8AA-264F-C09C-DAF5-71FE8E7C5EF0}"/>
                </a:ext>
              </a:extLst>
            </p:cNvPr>
            <p:cNvSpPr/>
            <p:nvPr/>
          </p:nvSpPr>
          <p:spPr>
            <a:xfrm>
              <a:off x="9854726" y="3527946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707C5AC-36B7-14A6-680D-7E19C2673B44}"/>
                </a:ext>
              </a:extLst>
            </p:cNvPr>
            <p:cNvSpPr/>
            <p:nvPr/>
          </p:nvSpPr>
          <p:spPr>
            <a:xfrm>
              <a:off x="10650941" y="3671946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64A012-D889-E96B-BE53-E7AB11B477E8}"/>
                </a:ext>
              </a:extLst>
            </p:cNvPr>
            <p:cNvSpPr/>
            <p:nvPr/>
          </p:nvSpPr>
          <p:spPr>
            <a:xfrm>
              <a:off x="11230971" y="3966481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6F7F0FF-EF0D-C9EA-7D70-A0B775BDE0F2}"/>
                </a:ext>
              </a:extLst>
            </p:cNvPr>
            <p:cNvSpPr/>
            <p:nvPr/>
          </p:nvSpPr>
          <p:spPr>
            <a:xfrm>
              <a:off x="11656934" y="4249092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6FAACB9-177A-08F8-B1E7-51091E6EDABB}"/>
                </a:ext>
              </a:extLst>
            </p:cNvPr>
            <p:cNvSpPr/>
            <p:nvPr/>
          </p:nvSpPr>
          <p:spPr>
            <a:xfrm>
              <a:off x="11584934" y="5887523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9D1D73D7-9E6C-BD8C-21DE-282BEA27063A}"/>
                </a:ext>
              </a:extLst>
            </p:cNvPr>
            <p:cNvSpPr/>
            <p:nvPr/>
          </p:nvSpPr>
          <p:spPr>
            <a:xfrm>
              <a:off x="11230971" y="6108950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223CAD1-BAF2-F4EF-C1AE-7D0567E7F4D7}"/>
                </a:ext>
              </a:extLst>
            </p:cNvPr>
            <p:cNvSpPr/>
            <p:nvPr/>
          </p:nvSpPr>
          <p:spPr>
            <a:xfrm>
              <a:off x="10578941" y="6489493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BC379A79-04C8-486C-8AFC-CDC2AC3386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74630"/>
            <a:ext cx="11607422" cy="6383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Conduction cooled current leads</a:t>
            </a:r>
          </a:p>
          <a:p>
            <a:r>
              <a:rPr lang="en-GB" dirty="0"/>
              <a:t>2240x 60 A and 120 A leads distributed in LHC </a:t>
            </a:r>
            <a:r>
              <a:rPr lang="en-GB" dirty="0" err="1"/>
              <a:t>tunne</a:t>
            </a:r>
            <a:r>
              <a:rPr lang="en-US" dirty="0"/>
              <a:t>l</a:t>
            </a:r>
          </a:p>
          <a:p>
            <a:pPr lvl="1"/>
            <a:r>
              <a:rPr lang="en-GB" dirty="0"/>
              <a:t>Each assembly of 4 is equipped with a 230 V AC fan to prevent condensation 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b="1" dirty="0">
                <a:sym typeface="Wingdings" panose="05000000000000000000" pitchFamily="2" charset="2"/>
              </a:rPr>
              <a:t>Vapor cooled current leads:</a:t>
            </a:r>
          </a:p>
          <a:p>
            <a:r>
              <a:rPr lang="en-US" dirty="0">
                <a:sym typeface="Wingdings" panose="05000000000000000000" pitchFamily="2" charset="2"/>
              </a:rPr>
              <a:t>64x 13 kA leads and 310x 6k A in the DFBs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Distributed air ventilation system to prevent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condensation of RT components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Each with individual insulation vacuum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and electric heating system</a:t>
            </a:r>
          </a:p>
          <a:p>
            <a:r>
              <a:rPr lang="en-US" dirty="0">
                <a:sym typeface="Wingdings" panose="05000000000000000000" pitchFamily="2" charset="2"/>
              </a:rPr>
              <a:t>750x 600 A leads in the DFBs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Each assembly of four with individual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insulation vacuum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Each with electric heating system</a:t>
            </a:r>
          </a:p>
          <a:p>
            <a:r>
              <a:rPr lang="en-US" dirty="0">
                <a:sym typeface="Wingdings" panose="05000000000000000000" pitchFamily="2" charset="2"/>
              </a:rPr>
              <a:t>DFBs located left &amp; right of each point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527BC04-A7E9-198D-2B04-E1BA79307B8E}"/>
              </a:ext>
            </a:extLst>
          </p:cNvPr>
          <p:cNvSpPr/>
          <p:nvPr/>
        </p:nvSpPr>
        <p:spPr>
          <a:xfrm>
            <a:off x="6177689" y="6439076"/>
            <a:ext cx="144000" cy="144000"/>
          </a:xfrm>
          <a:prstGeom prst="ellipse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7B88FAF-A6A6-5EF2-F2D3-FB9DAEDA1DEA}"/>
              </a:ext>
            </a:extLst>
          </p:cNvPr>
          <p:cNvCxnSpPr/>
          <p:nvPr/>
        </p:nvCxnSpPr>
        <p:spPr>
          <a:xfrm>
            <a:off x="8433632" y="1216959"/>
            <a:ext cx="566429" cy="0"/>
          </a:xfrm>
          <a:prstGeom prst="line">
            <a:avLst/>
          </a:prstGeom>
          <a:ln w="76200">
            <a:solidFill>
              <a:srgbClr val="F9E49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2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0822A9-D996-0944-A135-DBEFFE9E49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5C01B7EE-251A-244A-D4A6-DCE090B51CA5}"/>
              </a:ext>
            </a:extLst>
          </p:cNvPr>
          <p:cNvSpPr/>
          <p:nvPr/>
        </p:nvSpPr>
        <p:spPr>
          <a:xfrm>
            <a:off x="0" y="0"/>
            <a:ext cx="12192000" cy="3922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Conduction cooled current leads</a:t>
            </a:r>
          </a:p>
        </p:txBody>
      </p:sp>
      <p:pic>
        <p:nvPicPr>
          <p:cNvPr id="4" name="Picture 3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C5ACC4F7-4D99-9B46-3ACD-420151D16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59" y="3038483"/>
            <a:ext cx="5407245" cy="380586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1DD36D5-C974-0E80-1E0E-BEE3E1A38E05}"/>
              </a:ext>
            </a:extLst>
          </p:cNvPr>
          <p:cNvSpPr/>
          <p:nvPr/>
        </p:nvSpPr>
        <p:spPr>
          <a:xfrm>
            <a:off x="6806972" y="3541594"/>
            <a:ext cx="5302155" cy="3152633"/>
          </a:xfrm>
          <a:prstGeom prst="ellipse">
            <a:avLst/>
          </a:prstGeom>
          <a:noFill/>
          <a:ln w="73025">
            <a:solidFill>
              <a:srgbClr val="FFC000">
                <a:alpha val="40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5EB43C20-2594-AEA2-5F21-446FEC4A7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74630"/>
            <a:ext cx="11607422" cy="6383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2240x 60 A and 120 A leads distributed in LHC tunnel</a:t>
            </a:r>
          </a:p>
          <a:p>
            <a:pPr lvl="1"/>
            <a:r>
              <a:rPr lang="en-US" dirty="0"/>
              <a:t>Fans operate 24/7</a:t>
            </a:r>
            <a:endParaRPr lang="en-US" b="1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20 – 50 fans (~ 4 – 8 %) need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to be replaced every year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Foreseen maintenance activities</a:t>
            </a:r>
          </a:p>
          <a:p>
            <a:pPr lvl="1"/>
            <a:r>
              <a:rPr lang="en-GB" dirty="0"/>
              <a:t>Inspection of all fans &amp; replacement</a:t>
            </a:r>
            <a:br>
              <a:rPr lang="en-GB" dirty="0"/>
            </a:br>
            <a:r>
              <a:rPr lang="en-GB" dirty="0"/>
              <a:t>of broken and end-of-life fans</a:t>
            </a:r>
          </a:p>
          <a:p>
            <a:pPr lvl="1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: 1 month : </a:t>
            </a:r>
          </a:p>
          <a:p>
            <a:pPr lvl="2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0.1 / Tech Staff : 1.0 / FSU-TEMP : 1.0</a:t>
            </a:r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3" name="Picture 2" descr="A machine inside a room&#10;&#10;AI-generated content may be incorrect.">
            <a:extLst>
              <a:ext uri="{FF2B5EF4-FFF2-40B4-BE49-F238E27FC236}">
                <a16:creationId xmlns:a16="http://schemas.microsoft.com/office/drawing/2014/main" id="{F141F333-0EC8-18A7-6CD2-2BA9530102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9" t="1" r="27210" b="42098"/>
          <a:stretch/>
        </p:blipFill>
        <p:spPr>
          <a:xfrm rot="5400000">
            <a:off x="9541270" y="584749"/>
            <a:ext cx="2624522" cy="2379318"/>
          </a:xfrm>
          <a:prstGeom prst="rect">
            <a:avLst/>
          </a:prstGeom>
        </p:spPr>
      </p:pic>
      <p:pic>
        <p:nvPicPr>
          <p:cNvPr id="29" name="Picture 28" descr="Close-up of a machine with wires&#10;&#10;AI-generated content may be incorrect.">
            <a:extLst>
              <a:ext uri="{FF2B5EF4-FFF2-40B4-BE49-F238E27FC236}">
                <a16:creationId xmlns:a16="http://schemas.microsoft.com/office/drawing/2014/main" id="{67E4FC19-1D55-D9F3-5A47-50F6515E0D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75" t="21029" r="27210"/>
          <a:stretch/>
        </p:blipFill>
        <p:spPr>
          <a:xfrm rot="5400000">
            <a:off x="7433170" y="943162"/>
            <a:ext cx="1892586" cy="2394428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6FDF2FA-1DCA-7B5D-B6AB-E3185C3D15AC}"/>
              </a:ext>
            </a:extLst>
          </p:cNvPr>
          <p:cNvCxnSpPr>
            <a:cxnSpLocks/>
          </p:cNvCxnSpPr>
          <p:nvPr/>
        </p:nvCxnSpPr>
        <p:spPr>
          <a:xfrm>
            <a:off x="3278293" y="1111685"/>
            <a:ext cx="5649768" cy="838918"/>
          </a:xfrm>
          <a:prstGeom prst="straightConnector1">
            <a:avLst/>
          </a:prstGeom>
          <a:ln w="31750">
            <a:solidFill>
              <a:srgbClr val="F9E4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C589E91-930D-8348-62C6-B1BB7C126F3F}"/>
              </a:ext>
            </a:extLst>
          </p:cNvPr>
          <p:cNvCxnSpPr>
            <a:cxnSpLocks/>
          </p:cNvCxnSpPr>
          <p:nvPr/>
        </p:nvCxnSpPr>
        <p:spPr>
          <a:xfrm>
            <a:off x="8595527" y="751840"/>
            <a:ext cx="1859561" cy="962660"/>
          </a:xfrm>
          <a:prstGeom prst="straightConnector1">
            <a:avLst/>
          </a:prstGeom>
          <a:ln w="31750">
            <a:solidFill>
              <a:srgbClr val="F9E4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450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4AF1B0-B357-7EA0-8A5F-54AE121B64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CB049C4A-BC70-16C1-E2C5-1970C3C9D190}"/>
              </a:ext>
            </a:extLst>
          </p:cNvPr>
          <p:cNvSpPr/>
          <p:nvPr/>
        </p:nvSpPr>
        <p:spPr>
          <a:xfrm>
            <a:off x="0" y="0"/>
            <a:ext cx="12192000" cy="3922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Vapor cooled current leads</a:t>
            </a:r>
          </a:p>
        </p:txBody>
      </p:sp>
      <p:pic>
        <p:nvPicPr>
          <p:cNvPr id="4" name="Picture 3" descr="A diagram of a circular object&#10;&#10;AI-generated content may be incorrect.">
            <a:extLst>
              <a:ext uri="{FF2B5EF4-FFF2-40B4-BE49-F238E27FC236}">
                <a16:creationId xmlns:a16="http://schemas.microsoft.com/office/drawing/2014/main" id="{D069D6FA-EE80-5E17-B5CA-41FB819B9D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459" y="3038483"/>
            <a:ext cx="5407245" cy="3805869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CB6FD9A4-6D95-38FF-9474-0361DBCDA2CC}"/>
              </a:ext>
            </a:extLst>
          </p:cNvPr>
          <p:cNvGrpSpPr/>
          <p:nvPr/>
        </p:nvGrpSpPr>
        <p:grpSpPr>
          <a:xfrm>
            <a:off x="6806972" y="3514298"/>
            <a:ext cx="5199851" cy="3251929"/>
            <a:chOff x="6769290" y="3527946"/>
            <a:chExt cx="5199851" cy="325192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07B8F56E-DCBE-33C3-2B21-2023468BA0AB}"/>
                </a:ext>
              </a:extLst>
            </p:cNvPr>
            <p:cNvSpPr/>
            <p:nvPr/>
          </p:nvSpPr>
          <p:spPr>
            <a:xfrm>
              <a:off x="8413845" y="6543403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DFF3E0B-D68A-8063-8B71-6B9D041BC476}"/>
                </a:ext>
              </a:extLst>
            </p:cNvPr>
            <p:cNvSpPr/>
            <p:nvPr/>
          </p:nvSpPr>
          <p:spPr>
            <a:xfrm>
              <a:off x="9229299" y="6635875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3999E78-201B-AFE9-E167-7B950EF0C72F}"/>
                </a:ext>
              </a:extLst>
            </p:cNvPr>
            <p:cNvSpPr/>
            <p:nvPr/>
          </p:nvSpPr>
          <p:spPr>
            <a:xfrm>
              <a:off x="7491484" y="6180950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EC1F69E-5DDE-9509-1882-65D312F8EFD0}"/>
                </a:ext>
              </a:extLst>
            </p:cNvPr>
            <p:cNvSpPr/>
            <p:nvPr/>
          </p:nvSpPr>
          <p:spPr>
            <a:xfrm>
              <a:off x="6769290" y="5423499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D9A488C6-11FA-7960-2835-20FC43CC0F9C}"/>
                </a:ext>
              </a:extLst>
            </p:cNvPr>
            <p:cNvSpPr/>
            <p:nvPr/>
          </p:nvSpPr>
          <p:spPr>
            <a:xfrm>
              <a:off x="6986517" y="4393092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6A5BE4B-7DC1-33CB-33D2-B6F889AB5F0D}"/>
                </a:ext>
              </a:extLst>
            </p:cNvPr>
            <p:cNvSpPr/>
            <p:nvPr/>
          </p:nvSpPr>
          <p:spPr>
            <a:xfrm>
              <a:off x="11825141" y="5631508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DE36904-800C-B95E-61F9-584AAC0A0DDC}"/>
                </a:ext>
              </a:extLst>
            </p:cNvPr>
            <p:cNvSpPr/>
            <p:nvPr/>
          </p:nvSpPr>
          <p:spPr>
            <a:xfrm>
              <a:off x="8251950" y="3599946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77DB09F3-5309-E5E3-DDB4-65EA98C5AF95}"/>
                </a:ext>
              </a:extLst>
            </p:cNvPr>
            <p:cNvSpPr/>
            <p:nvPr/>
          </p:nvSpPr>
          <p:spPr>
            <a:xfrm>
              <a:off x="8890379" y="3527946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66AAC3F-52A6-09E9-D067-40FF645B091A}"/>
                </a:ext>
              </a:extLst>
            </p:cNvPr>
            <p:cNvSpPr/>
            <p:nvPr/>
          </p:nvSpPr>
          <p:spPr>
            <a:xfrm>
              <a:off x="9854726" y="3527946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3897FA9-F6BC-5989-0409-F0205E27DAC1}"/>
                </a:ext>
              </a:extLst>
            </p:cNvPr>
            <p:cNvSpPr/>
            <p:nvPr/>
          </p:nvSpPr>
          <p:spPr>
            <a:xfrm>
              <a:off x="10650941" y="3671946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E38D749E-596C-8ECF-040D-DBC0E877ACB7}"/>
                </a:ext>
              </a:extLst>
            </p:cNvPr>
            <p:cNvSpPr/>
            <p:nvPr/>
          </p:nvSpPr>
          <p:spPr>
            <a:xfrm>
              <a:off x="11230971" y="3966481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8658D6D-B66E-A68B-7BC6-39911BD8DEA6}"/>
                </a:ext>
              </a:extLst>
            </p:cNvPr>
            <p:cNvSpPr/>
            <p:nvPr/>
          </p:nvSpPr>
          <p:spPr>
            <a:xfrm>
              <a:off x="11656934" y="4249092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A83E0E8-0E73-7C5A-1468-41B870A444DC}"/>
                </a:ext>
              </a:extLst>
            </p:cNvPr>
            <p:cNvSpPr/>
            <p:nvPr/>
          </p:nvSpPr>
          <p:spPr>
            <a:xfrm>
              <a:off x="11584934" y="5887523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8CCFA73-90E8-A16A-ACB1-187B0E05744E}"/>
                </a:ext>
              </a:extLst>
            </p:cNvPr>
            <p:cNvSpPr/>
            <p:nvPr/>
          </p:nvSpPr>
          <p:spPr>
            <a:xfrm>
              <a:off x="11230971" y="6108950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78478D3-0F7C-091E-6006-B7D4995FC602}"/>
                </a:ext>
              </a:extLst>
            </p:cNvPr>
            <p:cNvSpPr/>
            <p:nvPr/>
          </p:nvSpPr>
          <p:spPr>
            <a:xfrm>
              <a:off x="10578941" y="6489493"/>
              <a:ext cx="144000" cy="144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4B837A7A-7ABA-6845-6AFA-812E6B0B4B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74630"/>
            <a:ext cx="11607422" cy="6383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64x 13 kA, 310x 6 kA &amp; 750x 600 A leads in the DFBs</a:t>
            </a:r>
          </a:p>
          <a:p>
            <a:pPr lvl="1"/>
            <a:r>
              <a:rPr lang="en-US" dirty="0"/>
              <a:t>Insulation vacuums need to be guaranteed</a:t>
            </a:r>
          </a:p>
          <a:p>
            <a:pPr lvl="1"/>
            <a:r>
              <a:rPr lang="en-US" dirty="0"/>
              <a:t>Heating systems functioning need to be guaranteed</a:t>
            </a:r>
          </a:p>
          <a:p>
            <a:pPr lvl="1"/>
            <a:r>
              <a:rPr lang="en-US" dirty="0"/>
              <a:t>Ventilation system functioning need to be guaranteed</a:t>
            </a:r>
          </a:p>
          <a:p>
            <a:pPr lvl="2"/>
            <a:r>
              <a:rPr lang="en-US" dirty="0"/>
              <a:t>Condensation has been repeatably observed during</a:t>
            </a:r>
            <a:br>
              <a:rPr lang="en-US" dirty="0"/>
            </a:br>
            <a:r>
              <a:rPr lang="en-US" dirty="0"/>
              <a:t>YETS on room temperature components in some DFBs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Foreseen maintenance activities</a:t>
            </a:r>
          </a:p>
          <a:p>
            <a:pPr lvl="1"/>
            <a:r>
              <a:rPr lang="en-GB" dirty="0"/>
              <a:t>Control of all insulation vacuums,</a:t>
            </a:r>
            <a:br>
              <a:rPr lang="en-GB" dirty="0"/>
            </a:br>
            <a:r>
              <a:rPr lang="en-GB" dirty="0"/>
              <a:t>re-pumping of the vacuums wherever needed</a:t>
            </a:r>
          </a:p>
          <a:p>
            <a:pPr lvl="1"/>
            <a:r>
              <a:rPr lang="en-GB" dirty="0"/>
              <a:t>Control of heating systems</a:t>
            </a:r>
          </a:p>
          <a:p>
            <a:pPr lvl="1"/>
            <a:r>
              <a:rPr lang="en-GB" dirty="0"/>
              <a:t>Control of ventilations systems</a:t>
            </a:r>
            <a:br>
              <a:rPr lang="en-GB" dirty="0"/>
            </a:br>
            <a:r>
              <a:rPr lang="en-GB" dirty="0"/>
              <a:t>Comparing performance </a:t>
            </a:r>
            <a:r>
              <a:rPr lang="en-US" dirty="0">
                <a:sym typeface="Wingdings" panose="05000000000000000000" pitchFamily="2" charset="2"/>
              </a:rPr>
              <a:t>of different DFBs</a:t>
            </a:r>
          </a:p>
          <a:p>
            <a:pPr lvl="1"/>
            <a:r>
              <a:rPr lang="en-GB" dirty="0"/>
              <a:t>Upgrade / repair of less performing systems</a:t>
            </a:r>
          </a:p>
          <a:p>
            <a:pPr lvl="1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MSC : 5 months : </a:t>
            </a:r>
          </a:p>
          <a:p>
            <a:pPr lvl="2"/>
            <a:r>
              <a:rPr lang="en-US" dirty="0">
                <a:solidFill>
                  <a:srgbClr val="00B050"/>
                </a:solidFill>
                <a:sym typeface="Wingdings" panose="05000000000000000000" pitchFamily="2" charset="2"/>
              </a:rPr>
              <a:t>Sc. Staff : 0.1 / Tech Staff : 1.0 / FSU-TEMP : 1.0</a:t>
            </a:r>
            <a:endParaRPr lang="en-US" dirty="0">
              <a:sym typeface="Wingdings" panose="05000000000000000000" pitchFamily="2" charset="2"/>
            </a:endParaRPr>
          </a:p>
          <a:p>
            <a:endParaRPr lang="en-GB" dirty="0"/>
          </a:p>
        </p:txBody>
      </p:sp>
      <p:pic>
        <p:nvPicPr>
          <p:cNvPr id="22" name="Picture 21" descr="A person in a white helmet taking a picture of a machine&#10;&#10;AI-generated content may be incorrect.">
            <a:extLst>
              <a:ext uri="{FF2B5EF4-FFF2-40B4-BE49-F238E27FC236}">
                <a16:creationId xmlns:a16="http://schemas.microsoft.com/office/drawing/2014/main" id="{5A54801F-DAE9-8846-8062-A77FA96A9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98" t="5955" r="24481" b="8584"/>
          <a:stretch/>
        </p:blipFill>
        <p:spPr>
          <a:xfrm>
            <a:off x="9166068" y="442377"/>
            <a:ext cx="2973344" cy="2482774"/>
          </a:xfrm>
          <a:prstGeom prst="rect">
            <a:avLst/>
          </a:prstGeom>
        </p:spPr>
      </p:pic>
      <p:pic>
        <p:nvPicPr>
          <p:cNvPr id="24" name="Picture 23" descr="A machine with many wires and cables&#10;&#10;AI-generated content may be incorrect.">
            <a:extLst>
              <a:ext uri="{FF2B5EF4-FFF2-40B4-BE49-F238E27FC236}">
                <a16:creationId xmlns:a16="http://schemas.microsoft.com/office/drawing/2014/main" id="{ACEAE8AF-E1F1-DDE9-D3E8-0275DC58B7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586122" y="1368847"/>
            <a:ext cx="1778635" cy="1333976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D3343EE-5738-A0C8-72F8-4BD10BFE0EBE}"/>
              </a:ext>
            </a:extLst>
          </p:cNvPr>
          <p:cNvCxnSpPr>
            <a:cxnSpLocks/>
          </p:cNvCxnSpPr>
          <p:nvPr/>
        </p:nvCxnSpPr>
        <p:spPr>
          <a:xfrm>
            <a:off x="5015132" y="858129"/>
            <a:ext cx="3274500" cy="1315329"/>
          </a:xfrm>
          <a:prstGeom prst="straightConnector1">
            <a:avLst/>
          </a:prstGeom>
          <a:ln w="31750">
            <a:solidFill>
              <a:srgbClr val="FE7F7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11B0A61-E23E-E16E-1FD8-51F1EADA4146}"/>
              </a:ext>
            </a:extLst>
          </p:cNvPr>
          <p:cNvCxnSpPr>
            <a:cxnSpLocks/>
          </p:cNvCxnSpPr>
          <p:nvPr/>
        </p:nvCxnSpPr>
        <p:spPr>
          <a:xfrm>
            <a:off x="1589649" y="675249"/>
            <a:ext cx="8446759" cy="991773"/>
          </a:xfrm>
          <a:prstGeom prst="straightConnector1">
            <a:avLst/>
          </a:prstGeom>
          <a:ln w="31750">
            <a:solidFill>
              <a:srgbClr val="FE7F7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9677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2C81D-6CB8-AFE1-86F2-3354EDA63B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142">
            <a:extLst>
              <a:ext uri="{FF2B5EF4-FFF2-40B4-BE49-F238E27FC236}">
                <a16:creationId xmlns:a16="http://schemas.microsoft.com/office/drawing/2014/main" id="{D408EEF8-1E91-4BB3-8D95-E3CD5AF86C98}"/>
              </a:ext>
            </a:extLst>
          </p:cNvPr>
          <p:cNvSpPr/>
          <p:nvPr/>
        </p:nvSpPr>
        <p:spPr>
          <a:xfrm>
            <a:off x="0" y="0"/>
            <a:ext cx="12192000" cy="3922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Summary</a:t>
            </a:r>
          </a:p>
        </p:txBody>
      </p:sp>
      <p:sp>
        <p:nvSpPr>
          <p:cNvPr id="145" name="Content Placeholder 144">
            <a:extLst>
              <a:ext uri="{FF2B5EF4-FFF2-40B4-BE49-F238E27FC236}">
                <a16:creationId xmlns:a16="http://schemas.microsoft.com/office/drawing/2014/main" id="{61588D91-DAA5-A64E-6A10-BB0BC792EA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474630"/>
            <a:ext cx="11607422" cy="6383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Resources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Sc. Staff : 0.1 / Tech Staff : 1.0 / FSU-TEMP : 1.0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Needed for 6 months</a:t>
            </a:r>
          </a:p>
          <a:p>
            <a:r>
              <a:rPr lang="en-US" dirty="0">
                <a:sym typeface="Wingdings" panose="05000000000000000000" pitchFamily="2" charset="2"/>
              </a:rPr>
              <a:t>Budget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Material : within budget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Personnel : foreseen during PSM WP6a</a:t>
            </a:r>
          </a:p>
          <a:p>
            <a:r>
              <a:rPr lang="en-US" dirty="0">
                <a:sym typeface="Wingdings" panose="05000000000000000000" pitchFamily="2" charset="2"/>
              </a:rPr>
              <a:t>Planning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From beginning of 2028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LS3 specific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Works &amp; Services Supervisors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Christian Barth &amp; Maxwell Rowland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Access to zones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Access to entire LHC tunnel needed, activities can be coordinated around other activities (same strategy as during YETS)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b="1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8196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6934</TotalTime>
  <Words>385</Words>
  <Application>Microsoft Office PowerPoint</Application>
  <PresentationFormat>Widescreen</PresentationFormat>
  <Paragraphs>56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Wingdings</vt:lpstr>
      <vt:lpstr>Office Theme</vt:lpstr>
      <vt:lpstr>LS3 activities and resources for current lead maintenance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Yann Leclercq</dc:creator>
  <cp:lastModifiedBy>Christian Barth</cp:lastModifiedBy>
  <cp:revision>82</cp:revision>
  <cp:lastPrinted>2025-04-29T08:59:43Z</cp:lastPrinted>
  <dcterms:created xsi:type="dcterms:W3CDTF">2024-12-04T08:20:37Z</dcterms:created>
  <dcterms:modified xsi:type="dcterms:W3CDTF">2025-05-05T10:34:49Z</dcterms:modified>
</cp:coreProperties>
</file>