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6" r:id="rId3"/>
    <p:sldId id="327" r:id="rId4"/>
    <p:sldId id="318" r:id="rId5"/>
    <p:sldId id="329" r:id="rId6"/>
    <p:sldId id="328" r:id="rId7"/>
    <p:sldId id="325" r:id="rId8"/>
    <p:sldId id="322" r:id="rId9"/>
    <p:sldId id="326" r:id="rId1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6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65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Sheet5!$R$4</c:f>
              <c:strCache>
                <c:ptCount val="1"/>
                <c:pt idx="0">
                  <c:v>Sc. Staff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Sheet5!$S$2:$AB$3</c:f>
              <c:multiLvlStrCache>
                <c:ptCount val="10"/>
                <c:lvl>
                  <c:pt idx="0">
                    <c:v>S1</c:v>
                  </c:pt>
                  <c:pt idx="1">
                    <c:v>S2</c:v>
                  </c:pt>
                  <c:pt idx="2">
                    <c:v>S1</c:v>
                  </c:pt>
                  <c:pt idx="3">
                    <c:v>S2</c:v>
                  </c:pt>
                  <c:pt idx="4">
                    <c:v>S1</c:v>
                  </c:pt>
                  <c:pt idx="5">
                    <c:v>S2</c:v>
                  </c:pt>
                  <c:pt idx="6">
                    <c:v>S1</c:v>
                  </c:pt>
                  <c:pt idx="7">
                    <c:v>S2</c:v>
                  </c:pt>
                  <c:pt idx="8">
                    <c:v>S1</c:v>
                  </c:pt>
                  <c:pt idx="9">
                    <c:v>S2</c:v>
                  </c:pt>
                </c:lvl>
                <c:lvl>
                  <c:pt idx="0">
                    <c:v>2025</c:v>
                  </c:pt>
                  <c:pt idx="2">
                    <c:v>2026</c:v>
                  </c:pt>
                  <c:pt idx="4">
                    <c:v>2027</c:v>
                  </c:pt>
                  <c:pt idx="6">
                    <c:v>2028</c:v>
                  </c:pt>
                  <c:pt idx="8">
                    <c:v>2029</c:v>
                  </c:pt>
                </c:lvl>
              </c:multiLvlStrCache>
            </c:multiLvlStrRef>
          </c:cat>
          <c:val>
            <c:numRef>
              <c:f>Sheet5!$S$4:$AB$4</c:f>
              <c:numCache>
                <c:formatCode>0</c:formatCode>
                <c:ptCount val="10"/>
                <c:pt idx="0">
                  <c:v>2.8</c:v>
                </c:pt>
                <c:pt idx="1">
                  <c:v>2.8</c:v>
                </c:pt>
                <c:pt idx="2">
                  <c:v>2.8</c:v>
                </c:pt>
                <c:pt idx="3">
                  <c:v>2.8</c:v>
                </c:pt>
                <c:pt idx="4">
                  <c:v>1.8076923076923077</c:v>
                </c:pt>
                <c:pt idx="5">
                  <c:v>2.0279720279720279</c:v>
                </c:pt>
                <c:pt idx="6">
                  <c:v>2.1461538461538461</c:v>
                </c:pt>
                <c:pt idx="7">
                  <c:v>2.918881118881119</c:v>
                </c:pt>
                <c:pt idx="8">
                  <c:v>2.0538461538461537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83-44D8-8DBB-5940B5D5A979}"/>
            </c:ext>
          </c:extLst>
        </c:ser>
        <c:ser>
          <c:idx val="1"/>
          <c:order val="1"/>
          <c:tx>
            <c:strRef>
              <c:f>Sheet5!$R$5</c:f>
              <c:strCache>
                <c:ptCount val="1"/>
                <c:pt idx="0">
                  <c:v>Tech. Staff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Sheet5!$S$2:$AB$3</c:f>
              <c:multiLvlStrCache>
                <c:ptCount val="10"/>
                <c:lvl>
                  <c:pt idx="0">
                    <c:v>S1</c:v>
                  </c:pt>
                  <c:pt idx="1">
                    <c:v>S2</c:v>
                  </c:pt>
                  <c:pt idx="2">
                    <c:v>S1</c:v>
                  </c:pt>
                  <c:pt idx="3">
                    <c:v>S2</c:v>
                  </c:pt>
                  <c:pt idx="4">
                    <c:v>S1</c:v>
                  </c:pt>
                  <c:pt idx="5">
                    <c:v>S2</c:v>
                  </c:pt>
                  <c:pt idx="6">
                    <c:v>S1</c:v>
                  </c:pt>
                  <c:pt idx="7">
                    <c:v>S2</c:v>
                  </c:pt>
                  <c:pt idx="8">
                    <c:v>S1</c:v>
                  </c:pt>
                  <c:pt idx="9">
                    <c:v>S2</c:v>
                  </c:pt>
                </c:lvl>
                <c:lvl>
                  <c:pt idx="0">
                    <c:v>2025</c:v>
                  </c:pt>
                  <c:pt idx="2">
                    <c:v>2026</c:v>
                  </c:pt>
                  <c:pt idx="4">
                    <c:v>2027</c:v>
                  </c:pt>
                  <c:pt idx="6">
                    <c:v>2028</c:v>
                  </c:pt>
                  <c:pt idx="8">
                    <c:v>2029</c:v>
                  </c:pt>
                </c:lvl>
              </c:multiLvlStrCache>
            </c:multiLvlStrRef>
          </c:cat>
          <c:val>
            <c:numRef>
              <c:f>Sheet5!$S$5:$AB$5</c:f>
              <c:numCache>
                <c:formatCode>General</c:formatCode>
                <c:ptCount val="10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 formatCode="0">
                  <c:v>2.1923076923076925</c:v>
                </c:pt>
                <c:pt idx="5" formatCode="0">
                  <c:v>2.6416083916083917</c:v>
                </c:pt>
                <c:pt idx="6" formatCode="0">
                  <c:v>2.8192307692307694</c:v>
                </c:pt>
                <c:pt idx="7" formatCode="0">
                  <c:v>3.2895104895104894</c:v>
                </c:pt>
                <c:pt idx="8" formatCode="0">
                  <c:v>2.5538461538461537</c:v>
                </c:pt>
                <c:pt idx="9" formatCode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83-44D8-8DBB-5940B5D5A979}"/>
            </c:ext>
          </c:extLst>
        </c:ser>
        <c:ser>
          <c:idx val="2"/>
          <c:order val="2"/>
          <c:tx>
            <c:strRef>
              <c:f>Sheet5!$R$6</c:f>
              <c:strCache>
                <c:ptCount val="1"/>
                <c:pt idx="0">
                  <c:v>FSU/TEMP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multiLvlStrRef>
              <c:f>Sheet5!$S$2:$AB$3</c:f>
              <c:multiLvlStrCache>
                <c:ptCount val="10"/>
                <c:lvl>
                  <c:pt idx="0">
                    <c:v>S1</c:v>
                  </c:pt>
                  <c:pt idx="1">
                    <c:v>S2</c:v>
                  </c:pt>
                  <c:pt idx="2">
                    <c:v>S1</c:v>
                  </c:pt>
                  <c:pt idx="3">
                    <c:v>S2</c:v>
                  </c:pt>
                  <c:pt idx="4">
                    <c:v>S1</c:v>
                  </c:pt>
                  <c:pt idx="5">
                    <c:v>S2</c:v>
                  </c:pt>
                  <c:pt idx="6">
                    <c:v>S1</c:v>
                  </c:pt>
                  <c:pt idx="7">
                    <c:v>S2</c:v>
                  </c:pt>
                  <c:pt idx="8">
                    <c:v>S1</c:v>
                  </c:pt>
                  <c:pt idx="9">
                    <c:v>S2</c:v>
                  </c:pt>
                </c:lvl>
                <c:lvl>
                  <c:pt idx="0">
                    <c:v>2025</c:v>
                  </c:pt>
                  <c:pt idx="2">
                    <c:v>2026</c:v>
                  </c:pt>
                  <c:pt idx="4">
                    <c:v>2027</c:v>
                  </c:pt>
                  <c:pt idx="6">
                    <c:v>2028</c:v>
                  </c:pt>
                  <c:pt idx="8">
                    <c:v>2029</c:v>
                  </c:pt>
                </c:lvl>
              </c:multiLvlStrCache>
            </c:multiLvlStrRef>
          </c:cat>
          <c:val>
            <c:numRef>
              <c:f>Sheet5!$S$6:$AB$6</c:f>
              <c:numCache>
                <c:formatCode>General</c:formatCode>
                <c:ptCount val="10"/>
                <c:pt idx="0">
                  <c:v>9.5</c:v>
                </c:pt>
                <c:pt idx="1">
                  <c:v>9.5</c:v>
                </c:pt>
                <c:pt idx="2">
                  <c:v>8.5</c:v>
                </c:pt>
                <c:pt idx="3">
                  <c:v>8.5</c:v>
                </c:pt>
                <c:pt idx="4" formatCode="0">
                  <c:v>4.1923076923076925</c:v>
                </c:pt>
                <c:pt idx="5" formatCode="0">
                  <c:v>3.6083916083916083</c:v>
                </c:pt>
                <c:pt idx="6" formatCode="0">
                  <c:v>3.3461538461538458</c:v>
                </c:pt>
                <c:pt idx="7" formatCode="0">
                  <c:v>6.4615384615384617</c:v>
                </c:pt>
                <c:pt idx="8" formatCode="0">
                  <c:v>5.0384615384615383</c:v>
                </c:pt>
                <c:pt idx="9" formatCode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783-44D8-8DBB-5940B5D5A979}"/>
            </c:ext>
          </c:extLst>
        </c:ser>
        <c:ser>
          <c:idx val="3"/>
          <c:order val="3"/>
          <c:tx>
            <c:strRef>
              <c:f>Sheet5!$R$7</c:f>
              <c:strCache>
                <c:ptCount val="1"/>
                <c:pt idx="0">
                  <c:v>quest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Sheet5!$S$2:$AB$3</c:f>
              <c:multiLvlStrCache>
                <c:ptCount val="10"/>
                <c:lvl>
                  <c:pt idx="0">
                    <c:v>S1</c:v>
                  </c:pt>
                  <c:pt idx="1">
                    <c:v>S2</c:v>
                  </c:pt>
                  <c:pt idx="2">
                    <c:v>S1</c:v>
                  </c:pt>
                  <c:pt idx="3">
                    <c:v>S2</c:v>
                  </c:pt>
                  <c:pt idx="4">
                    <c:v>S1</c:v>
                  </c:pt>
                  <c:pt idx="5">
                    <c:v>S2</c:v>
                  </c:pt>
                  <c:pt idx="6">
                    <c:v>S1</c:v>
                  </c:pt>
                  <c:pt idx="7">
                    <c:v>S2</c:v>
                  </c:pt>
                  <c:pt idx="8">
                    <c:v>S1</c:v>
                  </c:pt>
                  <c:pt idx="9">
                    <c:v>S2</c:v>
                  </c:pt>
                </c:lvl>
                <c:lvl>
                  <c:pt idx="0">
                    <c:v>2025</c:v>
                  </c:pt>
                  <c:pt idx="2">
                    <c:v>2026</c:v>
                  </c:pt>
                  <c:pt idx="4">
                    <c:v>2027</c:v>
                  </c:pt>
                  <c:pt idx="6">
                    <c:v>2028</c:v>
                  </c:pt>
                  <c:pt idx="8">
                    <c:v>2029</c:v>
                  </c:pt>
                </c:lvl>
              </c:multiLvlStrCache>
            </c:multiLvlStrRef>
          </c:cat>
          <c:val>
            <c:numRef>
              <c:f>Sheet5!$S$7:$AB$7</c:f>
              <c:numCache>
                <c:formatCode>General</c:formatCode>
                <c:ptCount val="10"/>
                <c:pt idx="0">
                  <c:v>5</c:v>
                </c:pt>
                <c:pt idx="1">
                  <c:v>4</c:v>
                </c:pt>
                <c:pt idx="2">
                  <c:v>3</c:v>
                </c:pt>
                <c:pt idx="3">
                  <c:v>3</c:v>
                </c:pt>
                <c:pt idx="4" formatCode="0">
                  <c:v>3</c:v>
                </c:pt>
                <c:pt idx="5" formatCode="0">
                  <c:v>3</c:v>
                </c:pt>
                <c:pt idx="6" formatCode="0">
                  <c:v>2</c:v>
                </c:pt>
                <c:pt idx="7" formatCode="0">
                  <c:v>1</c:v>
                </c:pt>
                <c:pt idx="8" formatCode="0">
                  <c:v>1</c:v>
                </c:pt>
                <c:pt idx="9" formatCode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783-44D8-8DBB-5940B5D5A9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21667376"/>
        <c:axId val="421665936"/>
      </c:barChart>
      <c:catAx>
        <c:axId val="42166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1665936"/>
        <c:crosses val="autoZero"/>
        <c:auto val="1"/>
        <c:lblAlgn val="ctr"/>
        <c:lblOffset val="100"/>
        <c:noMultiLvlLbl val="0"/>
      </c:catAx>
      <c:valAx>
        <c:axId val="421665936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1667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DB00F-0F8F-8DA8-D848-A4F8789B1B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0F8C2C-0F31-F253-3F4A-3709452CE0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5BED9-D781-EB6D-BF57-6CD4DB58F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23163C-8254-187F-39DE-635117032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3B7B9A-111F-47BE-F56C-815794162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586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384C4-228D-8851-FC77-F0B4419EE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28CFD-3D3D-120C-7AB4-F325F5A6E6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BAE4F-6684-1101-AF71-2784DD8AD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246B4-E4A8-529D-AE25-CEEFFB3C2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5CAFC1-0314-3BF5-AE03-C7AE836A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399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7EF724-84F7-A3AA-3106-0C4FE5E341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4BFF75-713B-813F-BAA7-8DC57B3F06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06403-757C-4C6C-ACCB-426FB4580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E8024C-7E25-72EC-6C0D-CD224D5CC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E0D116-D4D9-CE1A-86A0-F807E3D90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816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C8D06-C4A3-4592-8406-CF9623930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AEEA4-4B42-2ED4-34B5-066EC6F95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1FF42-F5DE-4DFF-03A2-9D2795781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8AD931-3698-74E2-FBBC-39B3EFC45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5A06F-24D4-CB71-2BD6-82F176749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815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311ED-95A9-07B4-086E-CBE4C4CD1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70227C-F45C-1E81-28BC-7CAF4BF717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2BF17-9D1B-1A53-9C02-E170AF1DB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F6D89-376A-168F-FCEF-B57D9005E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1A62F-5C8B-517D-6A2D-73376A225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676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1C557-A103-4994-5132-87D8E3CE1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403BC-AFCB-D754-5095-6F3D815A28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95C4B3-C09D-46AB-7F83-FEA4903B32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725A38-A832-9A21-728E-98282152F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19B155-2C8B-150E-631F-CBD3094FB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1A3C91-814A-41FA-7166-3332F824E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581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25F0B-5F7E-06EC-68B5-8B54D0224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C9BF71-7BFC-03C2-A6D6-A2E792D547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6DD792-0A76-7749-2722-A6179DDBF3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1293D8-08F8-4B10-D027-8588ADD468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5398B9-469E-99FE-BE0C-26CB590B6B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80E007-9825-1081-40DB-53753B62B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6C1C28-58F8-C996-A348-F071953B8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3E3F8E-41FE-206A-7DA8-6EC42B2F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181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6CB-818F-0A60-7359-3F9320166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DDAE04-93E3-6208-3FD7-655EA0A2B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09C389-B11A-2A60-B6D3-4278FA905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2794A3-B907-486B-FCFA-1EE5D2EA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829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6A0D60-B917-BB90-E62F-E317DB6D5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400B0E-46EB-9049-775A-5422986BC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EE6AD6-4F7D-FC42-3462-5D29BFB00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039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57728-7539-A2B1-128B-59CBEC410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9D384-08C3-87AB-2452-0ADBFCFE1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30F368-057F-4659-9456-86E2B5E6CB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98F602-6BC8-3048-DF42-A4C4976B6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FF5690-2112-9B40-263E-D808E8F3E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1134E3-59A8-E64E-A51D-9DBB94E15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570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45B50-A2FF-57DF-637F-4A2433C8C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432E9B-65C2-6E0F-6B7E-064F12C7AB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8F5A2E-CF6B-D618-9EBA-39F9FA1253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EDB0FB-F391-6408-ECC5-3DE801CDC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9214B-AE21-5EEA-6C8E-AFE92F0B8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86AFD1-88D7-B8F2-ED65-901C60D32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285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02B611-1B18-4A35-8A3F-CEC32349C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F5B0CB-6D8F-7636-D439-3A5707C71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FF3F3-7C30-088A-7D5E-5A3ACF4826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C04B49-B477-5763-FB97-0AE32C0261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F1C3AE-9126-161F-4EE8-2712ACBA43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436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1.jpeg"/><Relationship Id="rId3" Type="http://schemas.openxmlformats.org/officeDocument/2006/relationships/image" Target="../media/image9.png"/><Relationship Id="rId21" Type="http://schemas.openxmlformats.org/officeDocument/2006/relationships/image" Target="../media/image23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0.png"/><Relationship Id="rId2" Type="http://schemas.openxmlformats.org/officeDocument/2006/relationships/image" Target="../media/image8.png"/><Relationship Id="rId16" Type="http://schemas.microsoft.com/office/2007/relationships/hdphoto" Target="../media/hdphoto6.wdp"/><Relationship Id="rId20" Type="http://schemas.microsoft.com/office/2007/relationships/hdphoto" Target="../media/hdphoto7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24" Type="http://schemas.openxmlformats.org/officeDocument/2006/relationships/image" Target="../media/image3.png"/><Relationship Id="rId5" Type="http://schemas.openxmlformats.org/officeDocument/2006/relationships/image" Target="../media/image10.png"/><Relationship Id="rId15" Type="http://schemas.openxmlformats.org/officeDocument/2006/relationships/image" Target="../media/image19.png"/><Relationship Id="rId23" Type="http://schemas.microsoft.com/office/2007/relationships/hdphoto" Target="../media/hdphoto8.wdp"/><Relationship Id="rId10" Type="http://schemas.openxmlformats.org/officeDocument/2006/relationships/image" Target="../media/image15.jpeg"/><Relationship Id="rId19" Type="http://schemas.openxmlformats.org/officeDocument/2006/relationships/image" Target="../media/image22.png"/><Relationship Id="rId4" Type="http://schemas.microsoft.com/office/2007/relationships/hdphoto" Target="../media/hdphoto4.wdp"/><Relationship Id="rId9" Type="http://schemas.openxmlformats.org/officeDocument/2006/relationships/image" Target="../media/image14.png"/><Relationship Id="rId14" Type="http://schemas.microsoft.com/office/2007/relationships/hdphoto" Target="../media/hdphoto5.wdp"/><Relationship Id="rId22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microsoft.com/office/2007/relationships/hdphoto" Target="../media/hdphoto9.wdp"/><Relationship Id="rId7" Type="http://schemas.microsoft.com/office/2007/relationships/hdphoto" Target="../media/hdphoto11.wdp"/><Relationship Id="rId12" Type="http://schemas.microsoft.com/office/2007/relationships/hdphoto" Target="../media/hdphoto13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29.png"/><Relationship Id="rId5" Type="http://schemas.microsoft.com/office/2007/relationships/hdphoto" Target="../media/hdphoto10.wdp"/><Relationship Id="rId10" Type="http://schemas.openxmlformats.org/officeDocument/2006/relationships/image" Target="../media/image3.png"/><Relationship Id="rId4" Type="http://schemas.openxmlformats.org/officeDocument/2006/relationships/image" Target="../media/image26.png"/><Relationship Id="rId9" Type="http://schemas.microsoft.com/office/2007/relationships/hdphoto" Target="../media/hdphoto12.wdp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6.wdp"/><Relationship Id="rId3" Type="http://schemas.microsoft.com/office/2007/relationships/hdphoto" Target="../media/hdphoto14.wdp"/><Relationship Id="rId7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5.wdp"/><Relationship Id="rId5" Type="http://schemas.openxmlformats.org/officeDocument/2006/relationships/image" Target="../media/image31.png"/><Relationship Id="rId10" Type="http://schemas.microsoft.com/office/2007/relationships/hdphoto" Target="../media/hdphoto17.wdp"/><Relationship Id="rId4" Type="http://schemas.openxmlformats.org/officeDocument/2006/relationships/image" Target="../media/image3.pn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4.png"/><Relationship Id="rId7" Type="http://schemas.microsoft.com/office/2007/relationships/hdphoto" Target="../media/hdphoto19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microsoft.com/office/2007/relationships/hdphoto" Target="../media/hdphoto18.wdp"/><Relationship Id="rId9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FFBF8-D021-E3B9-F24E-D1171EA709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LS3 activities and resources for WP6a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124545-8C43-8BAF-A635-4B7D806C45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Y. Leclercq, C. Barth, A. Ballarino for WP6a</a:t>
            </a:r>
          </a:p>
          <a:p>
            <a:r>
              <a:rPr lang="en-US" dirty="0">
                <a:highlight>
                  <a:srgbClr val="FFFF00"/>
                </a:highlight>
              </a:rPr>
              <a:t>May 2025</a:t>
            </a:r>
          </a:p>
          <a:p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FA3D81-FDBD-2A38-4713-56C8367AE082}"/>
              </a:ext>
            </a:extLst>
          </p:cNvPr>
          <p:cNvSpPr txBox="1"/>
          <p:nvPr/>
        </p:nvSpPr>
        <p:spPr>
          <a:xfrm>
            <a:off x="0" y="6488668"/>
            <a:ext cx="9758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Acknowledgement : Rita Perez Martinez, Stefanos Spathopoulos, </a:t>
            </a:r>
            <a:r>
              <a:rPr lang="en-US"/>
              <a:t>Florian Pasdeloup </a:t>
            </a:r>
            <a:r>
              <a:rPr lang="en-US" dirty="0"/>
              <a:t>and all WP6a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1710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ontent Placeholder 144">
            <a:extLst>
              <a:ext uri="{FF2B5EF4-FFF2-40B4-BE49-F238E27FC236}">
                <a16:creationId xmlns:a16="http://schemas.microsoft.com/office/drawing/2014/main" id="{BC379A79-04C8-486C-8AFC-CDC2AC338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74630"/>
            <a:ext cx="5600700" cy="63833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Cold Powering Systems Installation </a:t>
            </a:r>
          </a:p>
          <a:p>
            <a:r>
              <a:rPr lang="en-US" dirty="0"/>
              <a:t>8 systems (4 @ P1 + 4 @ P5)</a:t>
            </a:r>
          </a:p>
          <a:p>
            <a:r>
              <a:rPr lang="en-US" dirty="0"/>
              <a:t>2 types IT (X) &amp; MS (M)</a:t>
            </a:r>
          </a:p>
          <a:p>
            <a:r>
              <a:rPr lang="en-US" dirty="0"/>
              <a:t>New galleries, Cores &amp; LHC</a:t>
            </a:r>
          </a:p>
          <a:p>
            <a:pPr lvl="3"/>
            <a:endParaRPr lang="en-US" dirty="0">
              <a:sym typeface="Wingdings" panose="05000000000000000000" pitchFamily="2" charset="2"/>
            </a:endParaRPr>
          </a:p>
          <a:p>
            <a:pPr lvl="3"/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b="1" dirty="0">
                <a:sym typeface="Wingdings" panose="05000000000000000000" pitchFamily="2" charset="2"/>
              </a:rPr>
              <a:t>Activities during LS3 :</a:t>
            </a:r>
          </a:p>
          <a:p>
            <a:r>
              <a:rPr lang="en-US" dirty="0">
                <a:sym typeface="Wingdings" panose="05000000000000000000" pitchFamily="2" charset="2"/>
              </a:rPr>
              <a:t>Infrastructure Installation</a:t>
            </a:r>
          </a:p>
          <a:p>
            <a:r>
              <a:rPr lang="en-US" dirty="0">
                <a:sym typeface="Wingdings" panose="05000000000000000000" pitchFamily="2" charset="2"/>
              </a:rPr>
              <a:t>Transport</a:t>
            </a:r>
          </a:p>
          <a:p>
            <a:r>
              <a:rPr lang="en-US" dirty="0">
                <a:sym typeface="Wingdings" panose="05000000000000000000" pitchFamily="2" charset="2"/>
              </a:rPr>
              <a:t>Electro-mechanical assemblies</a:t>
            </a:r>
          </a:p>
          <a:p>
            <a:r>
              <a:rPr lang="en-US" dirty="0">
                <a:sym typeface="Wingdings" panose="05000000000000000000" pitchFamily="2" charset="2"/>
              </a:rPr>
              <a:t>Quality Control </a:t>
            </a:r>
          </a:p>
          <a:p>
            <a:pPr lvl="3"/>
            <a:endParaRPr lang="en-US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68865C8B-362E-2FCB-69DD-D4C26BD7B1BF}"/>
              </a:ext>
            </a:extLst>
          </p:cNvPr>
          <p:cNvSpPr/>
          <p:nvPr/>
        </p:nvSpPr>
        <p:spPr>
          <a:xfrm>
            <a:off x="0" y="0"/>
            <a:ext cx="12192000" cy="3922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WP6a LS3 activities</a:t>
            </a:r>
            <a:endParaRPr lang="en-GB" sz="3200" b="1" dirty="0">
              <a:solidFill>
                <a:schemeClr val="bg1"/>
              </a:solidFill>
            </a:endParaRP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D33A0E5F-5202-1F27-6059-54C1CF8B08AD}"/>
              </a:ext>
            </a:extLst>
          </p:cNvPr>
          <p:cNvGrpSpPr/>
          <p:nvPr/>
        </p:nvGrpSpPr>
        <p:grpSpPr>
          <a:xfrm>
            <a:off x="5400324" y="517768"/>
            <a:ext cx="6557996" cy="2619416"/>
            <a:chOff x="5634004" y="0"/>
            <a:chExt cx="6557996" cy="2619416"/>
          </a:xfrm>
        </p:grpSpPr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F34E101A-F0F4-0A03-DCA7-92EDDCEDC0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34004" y="0"/>
              <a:ext cx="6557996" cy="2619416"/>
            </a:xfrm>
            <a:prstGeom prst="rect">
              <a:avLst/>
            </a:prstGeom>
          </p:spPr>
        </p:pic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47B09B66-DFA8-F167-3E7A-2E1D36C093EF}"/>
                </a:ext>
              </a:extLst>
            </p:cNvPr>
            <p:cNvSpPr/>
            <p:nvPr/>
          </p:nvSpPr>
          <p:spPr>
            <a:xfrm>
              <a:off x="6606540" y="883920"/>
              <a:ext cx="2095500" cy="1630680"/>
            </a:xfrm>
            <a:custGeom>
              <a:avLst/>
              <a:gdLst>
                <a:gd name="connsiteX0" fmla="*/ 1196340 w 2095500"/>
                <a:gd name="connsiteY0" fmla="*/ 0 h 1630680"/>
                <a:gd name="connsiteX1" fmla="*/ 0 w 2095500"/>
                <a:gd name="connsiteY1" fmla="*/ 365760 h 1630680"/>
                <a:gd name="connsiteX2" fmla="*/ 678180 w 2095500"/>
                <a:gd name="connsiteY2" fmla="*/ 1630680 h 1630680"/>
                <a:gd name="connsiteX3" fmla="*/ 2095500 w 2095500"/>
                <a:gd name="connsiteY3" fmla="*/ 1135380 h 1630680"/>
                <a:gd name="connsiteX4" fmla="*/ 1196340 w 2095500"/>
                <a:gd name="connsiteY4" fmla="*/ 0 h 16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0" h="1630680">
                  <a:moveTo>
                    <a:pt x="1196340" y="0"/>
                  </a:moveTo>
                  <a:lnTo>
                    <a:pt x="0" y="365760"/>
                  </a:lnTo>
                  <a:lnTo>
                    <a:pt x="678180" y="1630680"/>
                  </a:lnTo>
                  <a:lnTo>
                    <a:pt x="2095500" y="1135380"/>
                  </a:lnTo>
                  <a:lnTo>
                    <a:pt x="1196340" y="0"/>
                  </a:lnTo>
                  <a:close/>
                </a:path>
              </a:pathLst>
            </a:custGeom>
            <a:noFill/>
            <a:ln w="9525"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876906D3-520E-E72B-D8EA-88132FC55853}"/>
              </a:ext>
            </a:extLst>
          </p:cNvPr>
          <p:cNvCxnSpPr>
            <a:cxnSpLocks/>
            <a:endCxn id="114" idx="0"/>
          </p:cNvCxnSpPr>
          <p:nvPr/>
        </p:nvCxnSpPr>
        <p:spPr>
          <a:xfrm>
            <a:off x="7721600" y="2804160"/>
            <a:ext cx="1601470" cy="552451"/>
          </a:xfrm>
          <a:prstGeom prst="line">
            <a:avLst/>
          </a:prstGeom>
          <a:ln w="9525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4" name="Picture 113">
            <a:extLst>
              <a:ext uri="{FF2B5EF4-FFF2-40B4-BE49-F238E27FC236}">
                <a16:creationId xmlns:a16="http://schemas.microsoft.com/office/drawing/2014/main" id="{F17B30B4-EF35-CB77-98D8-AD6EB92759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6540" y="3356611"/>
            <a:ext cx="5433060" cy="3333749"/>
          </a:xfrm>
          <a:prstGeom prst="rect">
            <a:avLst/>
          </a:prstGeom>
          <a:noFill/>
          <a:ln w="9525">
            <a:solidFill>
              <a:schemeClr val="accent1"/>
            </a:solidFill>
            <a:prstDash val="sysDot"/>
          </a:ln>
        </p:spPr>
      </p:pic>
    </p:spTree>
    <p:extLst>
      <p:ext uri="{BB962C8B-B14F-4D97-AF65-F5344CB8AC3E}">
        <p14:creationId xmlns:p14="http://schemas.microsoft.com/office/powerpoint/2010/main" val="185127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6FF0EF-B987-6BC4-1F52-F2DEDFC99E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ontent Placeholder 144">
            <a:extLst>
              <a:ext uri="{FF2B5EF4-FFF2-40B4-BE49-F238E27FC236}">
                <a16:creationId xmlns:a16="http://schemas.microsoft.com/office/drawing/2014/main" id="{D5C92777-E332-A103-51AB-85A6AF6236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1040" y="574105"/>
            <a:ext cx="6202908" cy="369338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/>
              <a:t>Tasks distribution</a:t>
            </a:r>
          </a:p>
          <a:p>
            <a:r>
              <a:rPr lang="en-US" dirty="0"/>
              <a:t>WP6a (TE-MSC) experts focused on key operations involving the superconducting cables</a:t>
            </a:r>
          </a:p>
          <a:p>
            <a:pPr lvl="1"/>
            <a:r>
              <a:rPr lang="en-US" dirty="0"/>
              <a:t>SCLink unspooling</a:t>
            </a:r>
          </a:p>
          <a:p>
            <a:pPr lvl="1"/>
            <a:r>
              <a:rPr lang="en-US" dirty="0"/>
              <a:t>DF assemblies</a:t>
            </a:r>
          </a:p>
          <a:p>
            <a:pPr lvl="1"/>
            <a:r>
              <a:rPr lang="en-US" dirty="0"/>
              <a:t>Current Leads interfaces </a:t>
            </a:r>
          </a:p>
          <a:p>
            <a:pPr lvl="1"/>
            <a:r>
              <a:rPr lang="en-US" dirty="0"/>
              <a:t>Proximity equipment</a:t>
            </a:r>
          </a:p>
          <a:p>
            <a:r>
              <a:rPr lang="en-US" dirty="0"/>
              <a:t>Strong support from other CERN groups/ departments</a:t>
            </a:r>
          </a:p>
          <a:p>
            <a:pPr lvl="1"/>
            <a:r>
              <a:rPr lang="en-US" dirty="0"/>
              <a:t>EN-HE : 	for transport, handling, unspooling</a:t>
            </a:r>
          </a:p>
          <a:p>
            <a:pPr lvl="1"/>
            <a:r>
              <a:rPr lang="en-US" dirty="0"/>
              <a:t>EN-ACE :	for structure installation to vault</a:t>
            </a:r>
          </a:p>
          <a:p>
            <a:pPr lvl="1"/>
            <a:r>
              <a:rPr lang="en-US" dirty="0"/>
              <a:t>EN-MME : 	for welding activities, QC &amp; QA</a:t>
            </a:r>
          </a:p>
          <a:p>
            <a:pPr lvl="1"/>
            <a:r>
              <a:rPr lang="en-US" dirty="0"/>
              <a:t>TE-VSC : 	for QC (leak tightness) &amp; pumping</a:t>
            </a:r>
          </a:p>
          <a:p>
            <a:pPr lvl="1"/>
            <a:r>
              <a:rPr lang="en-US" dirty="0" err="1"/>
              <a:t>ElQA</a:t>
            </a:r>
            <a:r>
              <a:rPr lang="en-US" dirty="0"/>
              <a:t> team : 	for QC (electrical)</a:t>
            </a:r>
            <a:endParaRPr lang="en-GB" dirty="0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17079FD8-D5F0-37FE-E5A1-F34247464EAF}"/>
              </a:ext>
            </a:extLst>
          </p:cNvPr>
          <p:cNvSpPr/>
          <p:nvPr/>
        </p:nvSpPr>
        <p:spPr>
          <a:xfrm>
            <a:off x="0" y="-1"/>
            <a:ext cx="9847141" cy="402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WP6a overview &amp; organization</a:t>
            </a:r>
            <a:endParaRPr lang="en-GB" sz="3200" b="1" dirty="0">
              <a:solidFill>
                <a:schemeClr val="bg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EF80923-835C-1C7F-7D56-6BB7D7D051A0}"/>
              </a:ext>
            </a:extLst>
          </p:cNvPr>
          <p:cNvGrpSpPr/>
          <p:nvPr/>
        </p:nvGrpSpPr>
        <p:grpSpPr>
          <a:xfrm>
            <a:off x="9808530" y="-2"/>
            <a:ext cx="2383470" cy="763837"/>
            <a:chOff x="9808530" y="-2"/>
            <a:chExt cx="2383470" cy="76383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D1D219B-5439-BDCE-C002-924E8364ABEA}"/>
                </a:ext>
              </a:extLst>
            </p:cNvPr>
            <p:cNvGrpSpPr/>
            <p:nvPr/>
          </p:nvGrpSpPr>
          <p:grpSpPr>
            <a:xfrm>
              <a:off x="9808530" y="-2"/>
              <a:ext cx="2383470" cy="763837"/>
              <a:chOff x="9808530" y="-2"/>
              <a:chExt cx="2383470" cy="763837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B38CA14-6830-DB80-7907-07F5E808603D}"/>
                  </a:ext>
                </a:extLst>
              </p:cNvPr>
              <p:cNvSpPr/>
              <p:nvPr/>
            </p:nvSpPr>
            <p:spPr>
              <a:xfrm>
                <a:off x="9808531" y="0"/>
                <a:ext cx="2383469" cy="76383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C7167783-EA98-25DD-D3A4-257FD3734F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 amt="47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808530" y="-2"/>
                <a:ext cx="2383469" cy="763837"/>
              </a:xfrm>
              <a:prstGeom prst="rect">
                <a:avLst/>
              </a:prstGeom>
            </p:spPr>
          </p:pic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42FBDFE-561B-F2B6-0633-A705D15A3D54}"/>
                </a:ext>
              </a:extLst>
            </p:cNvPr>
            <p:cNvGrpSpPr/>
            <p:nvPr/>
          </p:nvGrpSpPr>
          <p:grpSpPr>
            <a:xfrm>
              <a:off x="10009831" y="26670"/>
              <a:ext cx="1869749" cy="632459"/>
              <a:chOff x="1889592" y="2926800"/>
              <a:chExt cx="6264852" cy="2135738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FCDAA99-711E-D8BA-DA07-613CBD4E337E}"/>
                  </a:ext>
                </a:extLst>
              </p:cNvPr>
              <p:cNvSpPr/>
              <p:nvPr/>
            </p:nvSpPr>
            <p:spPr>
              <a:xfrm>
                <a:off x="6657975" y="3236595"/>
                <a:ext cx="541020" cy="670560"/>
              </a:xfrm>
              <a:custGeom>
                <a:avLst/>
                <a:gdLst>
                  <a:gd name="connsiteX0" fmla="*/ 0 w 541020"/>
                  <a:gd name="connsiteY0" fmla="*/ 0 h 670560"/>
                  <a:gd name="connsiteX1" fmla="*/ 539115 w 541020"/>
                  <a:gd name="connsiteY1" fmla="*/ 499110 h 670560"/>
                  <a:gd name="connsiteX2" fmla="*/ 541020 w 541020"/>
                  <a:gd name="connsiteY2" fmla="*/ 670560 h 670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1020" h="670560">
                    <a:moveTo>
                      <a:pt x="0" y="0"/>
                    </a:moveTo>
                    <a:lnTo>
                      <a:pt x="539115" y="499110"/>
                    </a:lnTo>
                    <a:lnTo>
                      <a:pt x="541020" y="670560"/>
                    </a:lnTo>
                  </a:path>
                </a:pathLst>
              </a:custGeom>
              <a:noFill/>
              <a:ln w="31750">
                <a:solidFill>
                  <a:srgbClr val="FFFF00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008DA5-A3B5-2448-72BB-91565BF049C7}"/>
                  </a:ext>
                </a:extLst>
              </p:cNvPr>
              <p:cNvSpPr/>
              <p:nvPr/>
            </p:nvSpPr>
            <p:spPr>
              <a:xfrm>
                <a:off x="1889592" y="2926800"/>
                <a:ext cx="6264852" cy="1596783"/>
              </a:xfrm>
              <a:custGeom>
                <a:avLst/>
                <a:gdLst>
                  <a:gd name="connsiteX0" fmla="*/ 46049 w 5729801"/>
                  <a:gd name="connsiteY0" fmla="*/ 230245 h 1460409"/>
                  <a:gd name="connsiteX1" fmla="*/ 0 w 5729801"/>
                  <a:gd name="connsiteY1" fmla="*/ 1460409 h 1460409"/>
                  <a:gd name="connsiteX2" fmla="*/ 5216685 w 5729801"/>
                  <a:gd name="connsiteY2" fmla="*/ 0 h 1460409"/>
                  <a:gd name="connsiteX3" fmla="*/ 5729801 w 5729801"/>
                  <a:gd name="connsiteY3" fmla="*/ 480225 h 1460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29801" h="1460409">
                    <a:moveTo>
                      <a:pt x="46049" y="230245"/>
                    </a:moveTo>
                    <a:lnTo>
                      <a:pt x="0" y="1460409"/>
                    </a:lnTo>
                    <a:lnTo>
                      <a:pt x="5216685" y="0"/>
                    </a:lnTo>
                    <a:lnTo>
                      <a:pt x="5729801" y="480225"/>
                    </a:lnTo>
                  </a:path>
                </a:pathLst>
              </a:custGeom>
              <a:noFill/>
              <a:ln w="31750">
                <a:solidFill>
                  <a:srgbClr val="FFFF00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A3613FC8-0A42-CA9D-951B-345393B4FD6C}"/>
                  </a:ext>
                </a:extLst>
              </p:cNvPr>
              <p:cNvSpPr/>
              <p:nvPr/>
            </p:nvSpPr>
            <p:spPr>
              <a:xfrm>
                <a:off x="3294538" y="4197376"/>
                <a:ext cx="541020" cy="670560"/>
              </a:xfrm>
              <a:custGeom>
                <a:avLst/>
                <a:gdLst>
                  <a:gd name="connsiteX0" fmla="*/ 0 w 541020"/>
                  <a:gd name="connsiteY0" fmla="*/ 0 h 670560"/>
                  <a:gd name="connsiteX1" fmla="*/ 539115 w 541020"/>
                  <a:gd name="connsiteY1" fmla="*/ 499110 h 670560"/>
                  <a:gd name="connsiteX2" fmla="*/ 541020 w 541020"/>
                  <a:gd name="connsiteY2" fmla="*/ 670560 h 670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1020" h="670560">
                    <a:moveTo>
                      <a:pt x="0" y="0"/>
                    </a:moveTo>
                    <a:lnTo>
                      <a:pt x="539115" y="499110"/>
                    </a:lnTo>
                    <a:lnTo>
                      <a:pt x="541020" y="670560"/>
                    </a:lnTo>
                  </a:path>
                </a:pathLst>
              </a:custGeom>
              <a:noFill/>
              <a:ln w="31750">
                <a:solidFill>
                  <a:srgbClr val="FFFF00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DB3E29A9-D486-FCCF-0BA9-CA2133F29DE4}"/>
                  </a:ext>
                </a:extLst>
              </p:cNvPr>
              <p:cNvCxnSpPr/>
              <p:nvPr/>
            </p:nvCxnSpPr>
            <p:spPr>
              <a:xfrm flipV="1">
                <a:off x="3012849" y="4731582"/>
                <a:ext cx="1167491" cy="330956"/>
              </a:xfrm>
              <a:prstGeom prst="line">
                <a:avLst/>
              </a:prstGeom>
              <a:noFill/>
              <a:ln w="31750">
                <a:solidFill>
                  <a:srgbClr val="FFFF00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98257CC3-953C-C659-3DE1-E6C91BBD9A89}"/>
                  </a:ext>
                </a:extLst>
              </p:cNvPr>
              <p:cNvCxnSpPr/>
              <p:nvPr/>
            </p:nvCxnSpPr>
            <p:spPr>
              <a:xfrm flipV="1">
                <a:off x="6834994" y="3671512"/>
                <a:ext cx="1167491" cy="330956"/>
              </a:xfrm>
              <a:prstGeom prst="line">
                <a:avLst/>
              </a:prstGeom>
              <a:noFill/>
              <a:ln w="31750">
                <a:solidFill>
                  <a:srgbClr val="FFFF00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4" name="Content Placeholder 144">
            <a:extLst>
              <a:ext uri="{FF2B5EF4-FFF2-40B4-BE49-F238E27FC236}">
                <a16:creationId xmlns:a16="http://schemas.microsoft.com/office/drawing/2014/main" id="{F60CC2D2-C137-E354-2495-FD17ABB4C5CC}"/>
              </a:ext>
            </a:extLst>
          </p:cNvPr>
          <p:cNvSpPr txBox="1">
            <a:spLocks/>
          </p:cNvSpPr>
          <p:nvPr/>
        </p:nvSpPr>
        <p:spPr>
          <a:xfrm>
            <a:off x="0" y="556767"/>
            <a:ext cx="5944583" cy="369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LS3 Phases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Surface preparation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Installation of infrastructure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Lowering &amp; unspooling in series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SCLink ends assembly &amp; interface</a:t>
            </a:r>
          </a:p>
          <a:p>
            <a:endParaRPr lang="en-GB" dirty="0"/>
          </a:p>
        </p:txBody>
      </p:sp>
      <p:graphicFrame>
        <p:nvGraphicFramePr>
          <p:cNvPr id="126" name="Table 125">
            <a:extLst>
              <a:ext uri="{FF2B5EF4-FFF2-40B4-BE49-F238E27FC236}">
                <a16:creationId xmlns:a16="http://schemas.microsoft.com/office/drawing/2014/main" id="{8F8BEDDE-84D5-B7EC-B244-74FEA706E1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057253"/>
              </p:ext>
            </p:extLst>
          </p:nvPr>
        </p:nvGraphicFramePr>
        <p:xfrm>
          <a:off x="175896" y="4372198"/>
          <a:ext cx="11840210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4021">
                  <a:extLst>
                    <a:ext uri="{9D8B030D-6E8A-4147-A177-3AD203B41FA5}">
                      <a16:colId xmlns:a16="http://schemas.microsoft.com/office/drawing/2014/main" val="3847854352"/>
                    </a:ext>
                  </a:extLst>
                </a:gridCol>
                <a:gridCol w="1184021">
                  <a:extLst>
                    <a:ext uri="{9D8B030D-6E8A-4147-A177-3AD203B41FA5}">
                      <a16:colId xmlns:a16="http://schemas.microsoft.com/office/drawing/2014/main" val="3142894977"/>
                    </a:ext>
                  </a:extLst>
                </a:gridCol>
                <a:gridCol w="1184021">
                  <a:extLst>
                    <a:ext uri="{9D8B030D-6E8A-4147-A177-3AD203B41FA5}">
                      <a16:colId xmlns:a16="http://schemas.microsoft.com/office/drawing/2014/main" val="3688519623"/>
                    </a:ext>
                  </a:extLst>
                </a:gridCol>
                <a:gridCol w="1184021">
                  <a:extLst>
                    <a:ext uri="{9D8B030D-6E8A-4147-A177-3AD203B41FA5}">
                      <a16:colId xmlns:a16="http://schemas.microsoft.com/office/drawing/2014/main" val="2461949884"/>
                    </a:ext>
                  </a:extLst>
                </a:gridCol>
                <a:gridCol w="1184021">
                  <a:extLst>
                    <a:ext uri="{9D8B030D-6E8A-4147-A177-3AD203B41FA5}">
                      <a16:colId xmlns:a16="http://schemas.microsoft.com/office/drawing/2014/main" val="3279890520"/>
                    </a:ext>
                  </a:extLst>
                </a:gridCol>
                <a:gridCol w="1184021">
                  <a:extLst>
                    <a:ext uri="{9D8B030D-6E8A-4147-A177-3AD203B41FA5}">
                      <a16:colId xmlns:a16="http://schemas.microsoft.com/office/drawing/2014/main" val="937242388"/>
                    </a:ext>
                  </a:extLst>
                </a:gridCol>
                <a:gridCol w="1184021">
                  <a:extLst>
                    <a:ext uri="{9D8B030D-6E8A-4147-A177-3AD203B41FA5}">
                      <a16:colId xmlns:a16="http://schemas.microsoft.com/office/drawing/2014/main" val="2515742288"/>
                    </a:ext>
                  </a:extLst>
                </a:gridCol>
                <a:gridCol w="1184021">
                  <a:extLst>
                    <a:ext uri="{9D8B030D-6E8A-4147-A177-3AD203B41FA5}">
                      <a16:colId xmlns:a16="http://schemas.microsoft.com/office/drawing/2014/main" val="2135973507"/>
                    </a:ext>
                  </a:extLst>
                </a:gridCol>
                <a:gridCol w="1184021">
                  <a:extLst>
                    <a:ext uri="{9D8B030D-6E8A-4147-A177-3AD203B41FA5}">
                      <a16:colId xmlns:a16="http://schemas.microsoft.com/office/drawing/2014/main" val="3050837369"/>
                    </a:ext>
                  </a:extLst>
                </a:gridCol>
                <a:gridCol w="1184021">
                  <a:extLst>
                    <a:ext uri="{9D8B030D-6E8A-4147-A177-3AD203B41FA5}">
                      <a16:colId xmlns:a16="http://schemas.microsoft.com/office/drawing/2014/main" val="1738782788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2025</a:t>
                      </a:r>
                      <a:endParaRPr lang="en-GB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2026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2027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2028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2029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67876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endParaRPr lang="en-GB" dirty="0"/>
                    </a:p>
                    <a:p>
                      <a:pPr algn="ctr"/>
                      <a:endParaRPr lang="en-GB" dirty="0"/>
                    </a:p>
                    <a:p>
                      <a:pPr algn="ctr"/>
                      <a:endParaRPr lang="en-GB" dirty="0"/>
                    </a:p>
                    <a:p>
                      <a:pPr algn="ctr"/>
                      <a:endParaRPr lang="en-GB" dirty="0"/>
                    </a:p>
                    <a:p>
                      <a:pPr algn="ctr"/>
                      <a:endParaRPr lang="en-GB" dirty="0"/>
                    </a:p>
                    <a:p>
                      <a:pPr algn="ctr"/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3656834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1DBA7A1-92DD-106B-9121-7F955116BFE1}"/>
              </a:ext>
            </a:extLst>
          </p:cNvPr>
          <p:cNvSpPr/>
          <p:nvPr/>
        </p:nvSpPr>
        <p:spPr>
          <a:xfrm>
            <a:off x="4953548" y="5161840"/>
            <a:ext cx="3368150" cy="197754"/>
          </a:xfrm>
          <a:prstGeom prst="roundRect">
            <a:avLst/>
          </a:prstGeom>
          <a:solidFill>
            <a:schemeClr val="accent1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A. Surface preparation</a:t>
            </a:r>
            <a:endParaRPr lang="en-GB" sz="1100" b="1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91456255-D720-5D15-D779-7BFC958A0381}"/>
              </a:ext>
            </a:extLst>
          </p:cNvPr>
          <p:cNvSpPr/>
          <p:nvPr/>
        </p:nvSpPr>
        <p:spPr>
          <a:xfrm>
            <a:off x="6662928" y="5420616"/>
            <a:ext cx="1658770" cy="197753"/>
          </a:xfrm>
          <a:prstGeom prst="roundRect">
            <a:avLst/>
          </a:prstGeom>
          <a:solidFill>
            <a:schemeClr val="accent1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B. Tooling installation</a:t>
            </a:r>
            <a:endParaRPr lang="en-GB" sz="1100" b="1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2150BFE9-CB69-D50F-669D-AB0F01180362}"/>
              </a:ext>
            </a:extLst>
          </p:cNvPr>
          <p:cNvSpPr/>
          <p:nvPr/>
        </p:nvSpPr>
        <p:spPr>
          <a:xfrm>
            <a:off x="8321698" y="5695072"/>
            <a:ext cx="1290964" cy="321404"/>
          </a:xfrm>
          <a:prstGeom prst="roundRect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C. Lowering &amp; Unspooling</a:t>
            </a:r>
            <a:endParaRPr lang="en-GB" sz="1100" b="1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F577A6B4-9190-9DB0-FCE4-EF7B6002159F}"/>
              </a:ext>
            </a:extLst>
          </p:cNvPr>
          <p:cNvSpPr/>
          <p:nvPr/>
        </p:nvSpPr>
        <p:spPr>
          <a:xfrm>
            <a:off x="9545282" y="6064583"/>
            <a:ext cx="1201481" cy="560424"/>
          </a:xfrm>
          <a:prstGeom prst="roundRect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100" b="1" dirty="0"/>
              <a:t>D. SCLink Ends assembly &amp; interfaces</a:t>
            </a:r>
            <a:endParaRPr lang="en-GB" sz="1100" b="1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1CB5572-A6C3-A815-219A-2137810DDF17}"/>
              </a:ext>
            </a:extLst>
          </p:cNvPr>
          <p:cNvSpPr/>
          <p:nvPr/>
        </p:nvSpPr>
        <p:spPr>
          <a:xfrm>
            <a:off x="237918" y="4735339"/>
            <a:ext cx="4623531" cy="2379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Cold Powering Systems assembly &amp; qualification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951166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ECD3E9E-8F2F-E57F-B5D9-EBFC243A4DD1}"/>
              </a:ext>
            </a:extLst>
          </p:cNvPr>
          <p:cNvSpPr/>
          <p:nvPr/>
        </p:nvSpPr>
        <p:spPr>
          <a:xfrm>
            <a:off x="1486608" y="5230694"/>
            <a:ext cx="9346685" cy="150147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TE-MSC : 1.5 years of continuous activity with evolutive needs, </a:t>
            </a:r>
            <a:r>
              <a:rPr lang="en-US" b="1" u="sng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in average </a:t>
            </a:r>
            <a:r>
              <a:rPr lang="en-US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Scientific Staff : 1.5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Technical Staff : 2.25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Quest :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FSU/TEMP : 3.6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68865C8B-362E-2FCB-69DD-D4C26BD7B1BF}"/>
              </a:ext>
            </a:extLst>
          </p:cNvPr>
          <p:cNvSpPr/>
          <p:nvPr/>
        </p:nvSpPr>
        <p:spPr>
          <a:xfrm>
            <a:off x="0" y="0"/>
            <a:ext cx="9806941" cy="7638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A. Surface preparation : period Q1-2027 to Q2-2028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45" name="Content Placeholder 144">
            <a:extLst>
              <a:ext uri="{FF2B5EF4-FFF2-40B4-BE49-F238E27FC236}">
                <a16:creationId xmlns:a16="http://schemas.microsoft.com/office/drawing/2014/main" id="{BC379A79-04C8-486C-8AFC-CDC2AC338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3835"/>
            <a:ext cx="6797040" cy="4357083"/>
          </a:xfrm>
        </p:spPr>
        <p:txBody>
          <a:bodyPr tIns="72000"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/>
              <a:t>Active components preparation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DFX &amp; DFM preparation (IFS, conditioning)</a:t>
            </a:r>
          </a:p>
          <a:p>
            <a:pPr lvl="2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 : 15 weeks :  Sc. Staff : 0.5 / Tech Staff : 1 / FSU-TEMP : 2 / Quest : 1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Proximity equipment </a:t>
            </a:r>
          </a:p>
          <a:p>
            <a:pPr lvl="2"/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UR : installation by WP6b sub-contractor / UL : installation by EN-ACE (TBC)</a:t>
            </a:r>
            <a:endParaRPr lang="en-US" dirty="0">
              <a:sym typeface="Wingdings" panose="05000000000000000000" pitchFamily="2" charset="2"/>
            </a:endParaRPr>
          </a:p>
          <a:p>
            <a:pPr lvl="2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 : 25 weeks :  Sc. Staff : 0.5 / Tech Staff : 0.5 / FSU-TEMP : 2 / Quest : 0</a:t>
            </a: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b="1" dirty="0">
                <a:sym typeface="Wingdings" panose="05000000000000000000" pitchFamily="2" charset="2"/>
              </a:rPr>
              <a:t>Tunnel supports &amp; tooling preparation</a:t>
            </a:r>
          </a:p>
          <a:p>
            <a:pPr lvl="1"/>
            <a:r>
              <a:rPr lang="en-GB" dirty="0"/>
              <a:t>Supports production</a:t>
            </a:r>
          </a:p>
          <a:p>
            <a:pPr lvl="2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 : 10 weeks :  Sc. Staff : 0.25 / Tech Staff : 0.3 / FSU-TEMP : 1 / Quest : 1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GB" dirty="0"/>
              <a:t>Cable chains, guiding rails, shelves, QXL trays</a:t>
            </a:r>
          </a:p>
          <a:p>
            <a:pPr lvl="2"/>
            <a:r>
              <a:rPr lang="en-GB" dirty="0">
                <a:solidFill>
                  <a:schemeClr val="accent5"/>
                </a:solidFill>
              </a:rPr>
              <a:t>EN-ACE-COS +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 : 25 weeks :  Sc. Staff : 0.25 / Tech Staff : 0.5 / FSU-TEMP : 2.5 / Quest : 1</a:t>
            </a: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b="1" dirty="0"/>
              <a:t>Procedure qualification &amp; practice</a:t>
            </a:r>
          </a:p>
          <a:p>
            <a:pPr lvl="1"/>
            <a:r>
              <a:rPr lang="en-GB" dirty="0"/>
              <a:t>Dummy lowering in Point 1 &amp; 5</a:t>
            </a:r>
          </a:p>
          <a:p>
            <a:pPr lvl="2"/>
            <a:r>
              <a:rPr lang="en-GB" dirty="0">
                <a:solidFill>
                  <a:schemeClr val="accent5"/>
                </a:solidFill>
              </a:rPr>
              <a:t>EN-HE +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 : 4 weeks :  Sc. Staff : 2 / Tech Staff : 2 / FSU-TEMP : 2 / Quest : 1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GB" dirty="0"/>
              <a:t>Cores insertion qualification</a:t>
            </a:r>
          </a:p>
          <a:p>
            <a:pPr lvl="2"/>
            <a:r>
              <a:rPr lang="en-GB" dirty="0">
                <a:solidFill>
                  <a:schemeClr val="accent5"/>
                </a:solidFill>
              </a:rPr>
              <a:t>EN-HE + </a:t>
            </a:r>
            <a:r>
              <a:rPr lang="en-GB" dirty="0">
                <a:solidFill>
                  <a:srgbClr val="00B050"/>
                </a:solidFill>
              </a:rPr>
              <a:t>MSC :  20 weeks : Sc. Staff : 1 / Tech Staff : 1 / FSU-TEMP : 1 / Quest : 1</a:t>
            </a:r>
          </a:p>
          <a:p>
            <a:pPr lvl="1"/>
            <a:r>
              <a:rPr lang="en-GB" dirty="0"/>
              <a:t>Procedure &amp; practice</a:t>
            </a:r>
          </a:p>
          <a:p>
            <a:pPr lvl="2"/>
            <a:r>
              <a:rPr lang="en-GB" dirty="0">
                <a:solidFill>
                  <a:srgbClr val="00B050"/>
                </a:solidFill>
              </a:rPr>
              <a:t>MSC : 20 weeks : Sc. Staff : 1 / Tech Staff : 0.5 / FSU-TEMP : 1 / Quest : 1</a:t>
            </a:r>
          </a:p>
          <a:p>
            <a:pPr lvl="1"/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C169ACB-509C-9D1F-487E-1FE6092DAA4E}"/>
              </a:ext>
            </a:extLst>
          </p:cNvPr>
          <p:cNvCxnSpPr>
            <a:cxnSpLocks/>
          </p:cNvCxnSpPr>
          <p:nvPr/>
        </p:nvCxnSpPr>
        <p:spPr>
          <a:xfrm>
            <a:off x="5874527" y="2735580"/>
            <a:ext cx="631747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218DE38-C98C-3847-B07F-231C3A337E17}"/>
              </a:ext>
            </a:extLst>
          </p:cNvPr>
          <p:cNvGrpSpPr/>
          <p:nvPr/>
        </p:nvGrpSpPr>
        <p:grpSpPr>
          <a:xfrm>
            <a:off x="9808530" y="-2"/>
            <a:ext cx="2383470" cy="763837"/>
            <a:chOff x="9808530" y="-2"/>
            <a:chExt cx="2383470" cy="76383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3D2C13D-798D-4443-AD49-D18A69021D5D}"/>
                </a:ext>
              </a:extLst>
            </p:cNvPr>
            <p:cNvSpPr/>
            <p:nvPr/>
          </p:nvSpPr>
          <p:spPr>
            <a:xfrm>
              <a:off x="9808531" y="0"/>
              <a:ext cx="2383469" cy="7638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4A98DC7-9594-9093-8C2E-790A8B4FA5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 amt="4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808530" y="-2"/>
              <a:ext cx="2383469" cy="763837"/>
            </a:xfrm>
            <a:prstGeom prst="rect">
              <a:avLst/>
            </a:prstGeom>
          </p:spPr>
        </p:pic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C9F486F-59C9-1758-FCCB-1BB4C204F22A}"/>
              </a:ext>
            </a:extLst>
          </p:cNvPr>
          <p:cNvCxnSpPr/>
          <p:nvPr/>
        </p:nvCxnSpPr>
        <p:spPr>
          <a:xfrm>
            <a:off x="76200" y="5120920"/>
            <a:ext cx="1203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508000A-68BD-7D12-10EE-9BE2EF88F561}"/>
              </a:ext>
            </a:extLst>
          </p:cNvPr>
          <p:cNvGrpSpPr/>
          <p:nvPr/>
        </p:nvGrpSpPr>
        <p:grpSpPr>
          <a:xfrm>
            <a:off x="7226973" y="1050319"/>
            <a:ext cx="4861368" cy="1536694"/>
            <a:chOff x="5194300" y="895766"/>
            <a:chExt cx="6553404" cy="2071552"/>
          </a:xfrm>
        </p:grpSpPr>
        <p:pic>
          <p:nvPicPr>
            <p:cNvPr id="20" name="Picture 1">
              <a:extLst>
                <a:ext uri="{FF2B5EF4-FFF2-40B4-BE49-F238E27FC236}">
                  <a16:creationId xmlns:a16="http://schemas.microsoft.com/office/drawing/2014/main" id="{D0C0CBF1-60B2-BED5-2602-55F83C57A2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9043" y="895766"/>
              <a:ext cx="3248661" cy="2070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2" descr="A large factory with lots of machinery&#10;&#10;Description automatically generated">
              <a:extLst>
                <a:ext uri="{FF2B5EF4-FFF2-40B4-BE49-F238E27FC236}">
                  <a16:creationId xmlns:a16="http://schemas.microsoft.com/office/drawing/2014/main" id="{366B8526-4006-0BFC-6194-1DEF485A86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alphaModFix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94300" y="895766"/>
              <a:ext cx="3248660" cy="2071552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495DCB2E-DA27-E6A0-EBFA-9FB8930DC83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5088" y="2884147"/>
            <a:ext cx="1814052" cy="201932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86456DC-FA1F-0968-455E-C092E1057B9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05353" y="2884148"/>
            <a:ext cx="3582988" cy="201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267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2592B8-FE75-B682-E839-5D250E266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142">
            <a:extLst>
              <a:ext uri="{FF2B5EF4-FFF2-40B4-BE49-F238E27FC236}">
                <a16:creationId xmlns:a16="http://schemas.microsoft.com/office/drawing/2014/main" id="{360BC5CF-E447-449F-5F9D-0EF83DD8A8F0}"/>
              </a:ext>
            </a:extLst>
          </p:cNvPr>
          <p:cNvSpPr/>
          <p:nvPr/>
        </p:nvSpPr>
        <p:spPr>
          <a:xfrm>
            <a:off x="0" y="-1"/>
            <a:ext cx="9847141" cy="402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B. C. &amp; D. Cold Powering system installation</a:t>
            </a:r>
            <a:endParaRPr lang="en-GB" sz="3200" b="1" dirty="0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C50AA5D-B031-05FA-E0A8-713D9EBE32F6}"/>
              </a:ext>
            </a:extLst>
          </p:cNvPr>
          <p:cNvGrpSpPr/>
          <p:nvPr/>
        </p:nvGrpSpPr>
        <p:grpSpPr>
          <a:xfrm>
            <a:off x="123137" y="3283110"/>
            <a:ext cx="11945725" cy="3501643"/>
            <a:chOff x="154833" y="2861493"/>
            <a:chExt cx="11945725" cy="350164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945DB08-934D-B6C1-4798-6D28FD910AA3}"/>
                </a:ext>
              </a:extLst>
            </p:cNvPr>
            <p:cNvGrpSpPr/>
            <p:nvPr/>
          </p:nvGrpSpPr>
          <p:grpSpPr>
            <a:xfrm>
              <a:off x="154833" y="2861493"/>
              <a:ext cx="11945725" cy="3501643"/>
              <a:chOff x="154833" y="2861493"/>
              <a:chExt cx="11945725" cy="3501643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77D123A8-0E6B-1F34-FB76-AF8E7D78BF61}"/>
                  </a:ext>
                </a:extLst>
              </p:cNvPr>
              <p:cNvGrpSpPr/>
              <p:nvPr/>
            </p:nvGrpSpPr>
            <p:grpSpPr>
              <a:xfrm>
                <a:off x="154833" y="2861493"/>
                <a:ext cx="11945725" cy="3501643"/>
                <a:chOff x="531632" y="3130532"/>
                <a:chExt cx="11027908" cy="3232603"/>
              </a:xfrm>
            </p:grpSpPr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B760232A-BDB9-80F2-65D5-54E897A705AD}"/>
                    </a:ext>
                  </a:extLst>
                </p:cNvPr>
                <p:cNvSpPr/>
                <p:nvPr/>
              </p:nvSpPr>
              <p:spPr>
                <a:xfrm>
                  <a:off x="4904073" y="3130532"/>
                  <a:ext cx="2390413" cy="323048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000" b="1" dirty="0"/>
                    <a:t>Unspooling</a:t>
                  </a:r>
                  <a:endParaRPr lang="en-GB" sz="1000" b="1" dirty="0"/>
                </a:p>
              </p:txBody>
            </p: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3BC3BC67-B494-62F3-F0D2-DC39B52E4BFD}"/>
                    </a:ext>
                  </a:extLst>
                </p:cNvPr>
                <p:cNvSpPr/>
                <p:nvPr/>
              </p:nvSpPr>
              <p:spPr>
                <a:xfrm>
                  <a:off x="531632" y="3130532"/>
                  <a:ext cx="1659927" cy="323048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000" b="1" dirty="0"/>
                    <a:t>Supports &amp; Tooling installation</a:t>
                  </a:r>
                  <a:endParaRPr lang="en-GB" sz="1000" b="1" dirty="0"/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A796DE42-F8BA-9D40-E5B3-C6B1063D726A}"/>
                    </a:ext>
                  </a:extLst>
                </p:cNvPr>
                <p:cNvSpPr/>
                <p:nvPr/>
              </p:nvSpPr>
              <p:spPr>
                <a:xfrm>
                  <a:off x="2602516" y="3132653"/>
                  <a:ext cx="1887523" cy="323048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000" b="1" dirty="0"/>
                    <a:t>Lowering SCLink+DFH</a:t>
                  </a:r>
                  <a:endParaRPr lang="en-GB" sz="1000" b="1" dirty="0"/>
                </a:p>
              </p:txBody>
            </p:sp>
            <p:sp>
              <p:nvSpPr>
                <p:cNvPr id="62" name="Rectangle: Rounded Corners 3">
                  <a:extLst>
                    <a:ext uri="{FF2B5EF4-FFF2-40B4-BE49-F238E27FC236}">
                      <a16:creationId xmlns:a16="http://schemas.microsoft.com/office/drawing/2014/main" id="{C52632FA-9FDC-F492-0EAB-10E702EC7EEF}"/>
                    </a:ext>
                  </a:extLst>
                </p:cNvPr>
                <p:cNvSpPr/>
                <p:nvPr/>
              </p:nvSpPr>
              <p:spPr>
                <a:xfrm>
                  <a:off x="2684212" y="3457988"/>
                  <a:ext cx="1710723" cy="77794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rtlCol="0" anchor="t" anchorCtr="0"/>
                <a:lstStyle/>
                <a:p>
                  <a:pPr algn="ctr"/>
                  <a:r>
                    <a:rPr lang="en-US" sz="800" b="1" dirty="0">
                      <a:solidFill>
                        <a:srgbClr val="0070C0"/>
                      </a:solidFill>
                    </a:rPr>
                    <a:t>Preparation</a:t>
                  </a:r>
                  <a:endParaRPr lang="en-GB" sz="800" b="1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63" name="Rectangle: Rounded Corners 3">
                  <a:extLst>
                    <a:ext uri="{FF2B5EF4-FFF2-40B4-BE49-F238E27FC236}">
                      <a16:creationId xmlns:a16="http://schemas.microsoft.com/office/drawing/2014/main" id="{D8AAF774-0AAE-93C4-9C27-CA4F9869240F}"/>
                    </a:ext>
                  </a:extLst>
                </p:cNvPr>
                <p:cNvSpPr/>
                <p:nvPr/>
              </p:nvSpPr>
              <p:spPr>
                <a:xfrm>
                  <a:off x="2684211" y="4286009"/>
                  <a:ext cx="1710723" cy="10193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rtlCol="0" anchor="t" anchorCtr="0"/>
                <a:lstStyle/>
                <a:p>
                  <a:pPr algn="ctr"/>
                  <a:r>
                    <a:rPr lang="en-US" sz="800" b="1" dirty="0">
                      <a:solidFill>
                        <a:srgbClr val="0070C0"/>
                      </a:solidFill>
                    </a:rPr>
                    <a:t>Lowering</a:t>
                  </a:r>
                  <a:endParaRPr lang="en-GB" sz="800" b="1" dirty="0">
                    <a:solidFill>
                      <a:srgbClr val="0070C0"/>
                    </a:solidFill>
                  </a:endParaRPr>
                </a:p>
              </p:txBody>
            </p:sp>
            <p:pic>
              <p:nvPicPr>
                <p:cNvPr id="64" name="Picture 63">
                  <a:extLst>
                    <a:ext uri="{FF2B5EF4-FFF2-40B4-BE49-F238E27FC236}">
                      <a16:creationId xmlns:a16="http://schemas.microsoft.com/office/drawing/2014/main" id="{7E4E2E05-F688-6533-140E-E0FF82D3C3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-2"/>
                <a:stretch/>
              </p:blipFill>
              <p:spPr>
                <a:xfrm>
                  <a:off x="2684213" y="3741917"/>
                  <a:ext cx="874509" cy="449327"/>
                </a:xfrm>
                <a:prstGeom prst="rect">
                  <a:avLst/>
                </a:prstGeom>
              </p:spPr>
            </p:pic>
            <p:sp>
              <p:nvSpPr>
                <p:cNvPr id="65" name="Rectangle: Rounded Corners 3">
                  <a:extLst>
                    <a:ext uri="{FF2B5EF4-FFF2-40B4-BE49-F238E27FC236}">
                      <a16:creationId xmlns:a16="http://schemas.microsoft.com/office/drawing/2014/main" id="{9DA30236-689E-9869-6D85-A972BA107C1B}"/>
                    </a:ext>
                  </a:extLst>
                </p:cNvPr>
                <p:cNvSpPr/>
                <p:nvPr/>
              </p:nvSpPr>
              <p:spPr>
                <a:xfrm>
                  <a:off x="2684211" y="5362922"/>
                  <a:ext cx="1710723" cy="94754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rtlCol="0" anchor="t" anchorCtr="0"/>
                <a:lstStyle/>
                <a:p>
                  <a:pPr algn="ctr"/>
                  <a:r>
                    <a:rPr lang="en-US" sz="800" b="1" dirty="0">
                      <a:solidFill>
                        <a:srgbClr val="0070C0"/>
                      </a:solidFill>
                    </a:rPr>
                    <a:t>Landing</a:t>
                  </a:r>
                  <a:endParaRPr lang="en-GB" sz="800" b="1" dirty="0">
                    <a:solidFill>
                      <a:srgbClr val="0070C0"/>
                    </a:solidFill>
                  </a:endParaRPr>
                </a:p>
              </p:txBody>
            </p:sp>
            <p:pic>
              <p:nvPicPr>
                <p:cNvPr id="66" name="Picture 65" descr="A picture containing toy, computer&#10;&#10;Description automatically generated">
                  <a:extLst>
                    <a:ext uri="{FF2B5EF4-FFF2-40B4-BE49-F238E27FC236}">
                      <a16:creationId xmlns:a16="http://schemas.microsoft.com/office/drawing/2014/main" id="{BEC2F373-E078-0A00-08E1-78316F3F38D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brightnessContrast bright="1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2754688" y="5585127"/>
                  <a:ext cx="1608067" cy="695608"/>
                </a:xfrm>
                <a:prstGeom prst="rect">
                  <a:avLst/>
                </a:prstGeom>
              </p:spPr>
            </p:pic>
            <p:sp>
              <p:nvSpPr>
                <p:cNvPr id="67" name="Rectangle: Rounded Corners 3">
                  <a:extLst>
                    <a:ext uri="{FF2B5EF4-FFF2-40B4-BE49-F238E27FC236}">
                      <a16:creationId xmlns:a16="http://schemas.microsoft.com/office/drawing/2014/main" id="{A2EA7EE4-CC60-0283-60AB-D9F37DB6D088}"/>
                    </a:ext>
                  </a:extLst>
                </p:cNvPr>
                <p:cNvSpPr/>
                <p:nvPr/>
              </p:nvSpPr>
              <p:spPr>
                <a:xfrm>
                  <a:off x="4958814" y="3491691"/>
                  <a:ext cx="2287636" cy="67565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rtlCol="0" anchor="t" anchorCtr="0"/>
                <a:lstStyle/>
                <a:p>
                  <a:pPr algn="ctr"/>
                  <a:r>
                    <a:rPr lang="en-US" sz="800" b="1" dirty="0">
                      <a:solidFill>
                        <a:srgbClr val="0070C0"/>
                      </a:solidFill>
                    </a:rPr>
                    <a:t>Left -M</a:t>
                  </a:r>
                  <a:endParaRPr lang="en-GB" sz="800" b="1" dirty="0">
                    <a:solidFill>
                      <a:srgbClr val="0070C0"/>
                    </a:solidFill>
                  </a:endParaRPr>
                </a:p>
              </p:txBody>
            </p:sp>
            <p:pic>
              <p:nvPicPr>
                <p:cNvPr id="68" name="Picture 67">
                  <a:extLst>
                    <a:ext uri="{FF2B5EF4-FFF2-40B4-BE49-F238E27FC236}">
                      <a16:creationId xmlns:a16="http://schemas.microsoft.com/office/drawing/2014/main" id="{35E14C6D-E65B-CD3F-1101-32D9EC8A5AB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58814" y="3705466"/>
                  <a:ext cx="2287636" cy="461884"/>
                </a:xfrm>
                <a:prstGeom prst="rect">
                  <a:avLst/>
                </a:prstGeom>
              </p:spPr>
            </p:pic>
            <p:sp>
              <p:nvSpPr>
                <p:cNvPr id="69" name="Rectangle: Rounded Corners 3">
                  <a:extLst>
                    <a:ext uri="{FF2B5EF4-FFF2-40B4-BE49-F238E27FC236}">
                      <a16:creationId xmlns:a16="http://schemas.microsoft.com/office/drawing/2014/main" id="{28CEEC87-40F5-1907-63A0-CA85574B06A2}"/>
                    </a:ext>
                  </a:extLst>
                </p:cNvPr>
                <p:cNvSpPr/>
                <p:nvPr/>
              </p:nvSpPr>
              <p:spPr>
                <a:xfrm>
                  <a:off x="4958814" y="4210573"/>
                  <a:ext cx="2287636" cy="67565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rtlCol="0" anchor="t" anchorCtr="0"/>
                <a:lstStyle/>
                <a:p>
                  <a:pPr algn="ctr"/>
                  <a:r>
                    <a:rPr lang="en-US" sz="800" b="1" dirty="0">
                      <a:solidFill>
                        <a:srgbClr val="0070C0"/>
                      </a:solidFill>
                    </a:rPr>
                    <a:t>Left -X</a:t>
                  </a:r>
                  <a:endParaRPr lang="en-GB" sz="800" b="1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70" name="Rectangle: Rounded Corners 3">
                  <a:extLst>
                    <a:ext uri="{FF2B5EF4-FFF2-40B4-BE49-F238E27FC236}">
                      <a16:creationId xmlns:a16="http://schemas.microsoft.com/office/drawing/2014/main" id="{7B13BDE6-0509-AAB4-1D1C-4AA5B20A0983}"/>
                    </a:ext>
                  </a:extLst>
                </p:cNvPr>
                <p:cNvSpPr/>
                <p:nvPr/>
              </p:nvSpPr>
              <p:spPr>
                <a:xfrm>
                  <a:off x="4958814" y="4916798"/>
                  <a:ext cx="2287636" cy="67565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rtlCol="0" anchor="t" anchorCtr="0"/>
                <a:lstStyle/>
                <a:p>
                  <a:pPr algn="ctr"/>
                  <a:r>
                    <a:rPr lang="en-US" sz="800" b="1" dirty="0">
                      <a:solidFill>
                        <a:srgbClr val="0070C0"/>
                      </a:solidFill>
                    </a:rPr>
                    <a:t>Right -M</a:t>
                  </a:r>
                  <a:endParaRPr lang="en-GB" sz="800" b="1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71" name="Rectangle: Rounded Corners 3">
                  <a:extLst>
                    <a:ext uri="{FF2B5EF4-FFF2-40B4-BE49-F238E27FC236}">
                      <a16:creationId xmlns:a16="http://schemas.microsoft.com/office/drawing/2014/main" id="{BBE4A5F9-F97C-2FE3-86D7-6404D45D2FEA}"/>
                    </a:ext>
                  </a:extLst>
                </p:cNvPr>
                <p:cNvSpPr/>
                <p:nvPr/>
              </p:nvSpPr>
              <p:spPr>
                <a:xfrm>
                  <a:off x="4958814" y="5635680"/>
                  <a:ext cx="2287636" cy="67565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rtlCol="0" anchor="t" anchorCtr="0"/>
                <a:lstStyle/>
                <a:p>
                  <a:pPr algn="ctr"/>
                  <a:r>
                    <a:rPr lang="en-US" sz="800" b="1" dirty="0">
                      <a:solidFill>
                        <a:srgbClr val="0070C0"/>
                      </a:solidFill>
                    </a:rPr>
                    <a:t>Right -X</a:t>
                  </a:r>
                  <a:endParaRPr lang="en-GB" sz="800" b="1" dirty="0">
                    <a:solidFill>
                      <a:srgbClr val="0070C0"/>
                    </a:solidFill>
                  </a:endParaRPr>
                </a:p>
              </p:txBody>
            </p:sp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AD99C11C-88CC-67C4-6F91-EE62111129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58815" y="4410290"/>
                  <a:ext cx="2287636" cy="459938"/>
                </a:xfrm>
                <a:prstGeom prst="rect">
                  <a:avLst/>
                </a:prstGeom>
              </p:spPr>
            </p:pic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25E1999C-DB56-3CB6-1327-0C83DD87239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58814" y="5117985"/>
                  <a:ext cx="2287636" cy="466217"/>
                </a:xfrm>
                <a:prstGeom prst="rect">
                  <a:avLst/>
                </a:prstGeom>
              </p:spPr>
            </p:pic>
            <p:pic>
              <p:nvPicPr>
                <p:cNvPr id="81" name="Picture 80">
                  <a:extLst>
                    <a:ext uri="{FF2B5EF4-FFF2-40B4-BE49-F238E27FC236}">
                      <a16:creationId xmlns:a16="http://schemas.microsoft.com/office/drawing/2014/main" id="{46C8016C-556C-C91D-594C-80CFE27084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58812" y="5849887"/>
                  <a:ext cx="2287636" cy="460789"/>
                </a:xfrm>
                <a:prstGeom prst="rect">
                  <a:avLst/>
                </a:prstGeom>
              </p:spPr>
            </p:pic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6467E93F-9CE7-E49D-6CC7-A25DD343CAD1}"/>
                    </a:ext>
                  </a:extLst>
                </p:cNvPr>
                <p:cNvSpPr/>
                <p:nvPr/>
              </p:nvSpPr>
              <p:spPr>
                <a:xfrm>
                  <a:off x="7708519" y="3130532"/>
                  <a:ext cx="1718494" cy="323048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000" b="1" dirty="0"/>
                    <a:t>Core insertion</a:t>
                  </a:r>
                  <a:endParaRPr lang="en-GB" sz="1000" b="1" dirty="0"/>
                </a:p>
              </p:txBody>
            </p:sp>
            <p:grpSp>
              <p:nvGrpSpPr>
                <p:cNvPr id="83" name="Group 82">
                  <a:extLst>
                    <a:ext uri="{FF2B5EF4-FFF2-40B4-BE49-F238E27FC236}">
                      <a16:creationId xmlns:a16="http://schemas.microsoft.com/office/drawing/2014/main" id="{6F492632-201A-1F8B-534A-FD831AD4A628}"/>
                    </a:ext>
                  </a:extLst>
                </p:cNvPr>
                <p:cNvGrpSpPr/>
                <p:nvPr/>
              </p:nvGrpSpPr>
              <p:grpSpPr>
                <a:xfrm>
                  <a:off x="7790025" y="3491690"/>
                  <a:ext cx="1557395" cy="2816659"/>
                  <a:chOff x="5970234" y="2197417"/>
                  <a:chExt cx="1784184" cy="1971594"/>
                </a:xfrm>
              </p:grpSpPr>
              <p:sp>
                <p:nvSpPr>
                  <p:cNvPr id="101" name="Rectangle: Rounded Corners 3">
                    <a:extLst>
                      <a:ext uri="{FF2B5EF4-FFF2-40B4-BE49-F238E27FC236}">
                        <a16:creationId xmlns:a16="http://schemas.microsoft.com/office/drawing/2014/main" id="{9DCDAEC3-7A26-C0D0-AE95-B569F964410C}"/>
                      </a:ext>
                    </a:extLst>
                  </p:cNvPr>
                  <p:cNvSpPr/>
                  <p:nvPr/>
                </p:nvSpPr>
                <p:spPr>
                  <a:xfrm>
                    <a:off x="5970234" y="2197417"/>
                    <a:ext cx="1784184" cy="126806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rtlCol="0" anchor="t" anchorCtr="0"/>
                  <a:lstStyle/>
                  <a:p>
                    <a:pPr algn="ctr"/>
                    <a:r>
                      <a:rPr lang="en-US" sz="800" b="1" dirty="0">
                        <a:solidFill>
                          <a:srgbClr val="0070C0"/>
                        </a:solidFill>
                      </a:rPr>
                      <a:t>M</a:t>
                    </a:r>
                    <a:endParaRPr lang="en-GB" sz="800" b="1" dirty="0">
                      <a:solidFill>
                        <a:srgbClr val="0070C0"/>
                      </a:solidFill>
                    </a:endParaRPr>
                  </a:p>
                </p:txBody>
              </p:sp>
              <p:sp>
                <p:nvSpPr>
                  <p:cNvPr id="102" name="Rectangle: Rounded Corners 4">
                    <a:extLst>
                      <a:ext uri="{FF2B5EF4-FFF2-40B4-BE49-F238E27FC236}">
                        <a16:creationId xmlns:a16="http://schemas.microsoft.com/office/drawing/2014/main" id="{C7066C8F-3B66-2EC9-6C3A-0D770CF949D6}"/>
                      </a:ext>
                    </a:extLst>
                  </p:cNvPr>
                  <p:cNvSpPr/>
                  <p:nvPr/>
                </p:nvSpPr>
                <p:spPr>
                  <a:xfrm>
                    <a:off x="5970234" y="3563038"/>
                    <a:ext cx="1784184" cy="60597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rtlCol="0" anchor="t" anchorCtr="0"/>
                  <a:lstStyle/>
                  <a:p>
                    <a:pPr algn="ctr"/>
                    <a:r>
                      <a:rPr lang="en-US" sz="800" b="1" dirty="0">
                        <a:solidFill>
                          <a:srgbClr val="0070C0"/>
                        </a:solidFill>
                      </a:rPr>
                      <a:t>X</a:t>
                    </a:r>
                    <a:endParaRPr lang="en-GB" sz="800" b="1" dirty="0">
                      <a:solidFill>
                        <a:srgbClr val="0070C0"/>
                      </a:solidFill>
                    </a:endParaRPr>
                  </a:p>
                </p:txBody>
              </p:sp>
            </p:grpSp>
            <p:pic>
              <p:nvPicPr>
                <p:cNvPr id="84" name="Picture 83">
                  <a:extLst>
                    <a:ext uri="{FF2B5EF4-FFF2-40B4-BE49-F238E27FC236}">
                      <a16:creationId xmlns:a16="http://schemas.microsoft.com/office/drawing/2014/main" id="{3A945E65-B801-B427-8200-0FA96A11E80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790025" y="5642271"/>
                  <a:ext cx="1557395" cy="662477"/>
                </a:xfrm>
                <a:prstGeom prst="rect">
                  <a:avLst/>
                </a:prstGeom>
              </p:spPr>
            </p:pic>
            <p:pic>
              <p:nvPicPr>
                <p:cNvPr id="85" name="Picture 84" descr="A picture containing chart&#10;&#10;Description automatically generated">
                  <a:extLst>
                    <a:ext uri="{FF2B5EF4-FFF2-40B4-BE49-F238E27FC236}">
                      <a16:creationId xmlns:a16="http://schemas.microsoft.com/office/drawing/2014/main" id="{919DA977-7EED-2A36-22CB-0538720A8DE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0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790025" y="4522479"/>
                  <a:ext cx="1556437" cy="779953"/>
                </a:xfrm>
                <a:prstGeom prst="rect">
                  <a:avLst/>
                </a:prstGeom>
              </p:spPr>
            </p:pic>
            <p:grpSp>
              <p:nvGrpSpPr>
                <p:cNvPr id="86" name="Group 85">
                  <a:extLst>
                    <a:ext uri="{FF2B5EF4-FFF2-40B4-BE49-F238E27FC236}">
                      <a16:creationId xmlns:a16="http://schemas.microsoft.com/office/drawing/2014/main" id="{68655913-C1BC-5458-4DE9-817025FC7D47}"/>
                    </a:ext>
                  </a:extLst>
                </p:cNvPr>
                <p:cNvGrpSpPr/>
                <p:nvPr/>
              </p:nvGrpSpPr>
              <p:grpSpPr>
                <a:xfrm>
                  <a:off x="9841046" y="3132654"/>
                  <a:ext cx="1718494" cy="3228361"/>
                  <a:chOff x="7362427" y="1917395"/>
                  <a:chExt cx="1340296" cy="2517879"/>
                </a:xfrm>
              </p:grpSpPr>
              <p:sp>
                <p:nvSpPr>
                  <p:cNvPr id="99" name="Rectangle 98">
                    <a:extLst>
                      <a:ext uri="{FF2B5EF4-FFF2-40B4-BE49-F238E27FC236}">
                        <a16:creationId xmlns:a16="http://schemas.microsoft.com/office/drawing/2014/main" id="{BDDEDBC0-C470-FC26-8A1A-A9DD8ADB40D6}"/>
                      </a:ext>
                    </a:extLst>
                  </p:cNvPr>
                  <p:cNvSpPr/>
                  <p:nvPr/>
                </p:nvSpPr>
                <p:spPr>
                  <a:xfrm>
                    <a:off x="7362427" y="1917395"/>
                    <a:ext cx="1340296" cy="1222013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 anchorCtr="0"/>
                  <a:lstStyle/>
                  <a:p>
                    <a:pPr algn="ctr"/>
                    <a:r>
                      <a:rPr lang="en-US" sz="1000" b="1" dirty="0"/>
                      <a:t>UR activity</a:t>
                    </a:r>
                    <a:endParaRPr lang="en-GB" sz="1000" b="1" dirty="0"/>
                  </a:p>
                </p:txBody>
              </p:sp>
              <p:sp>
                <p:nvSpPr>
                  <p:cNvPr id="100" name="Rectangle 99">
                    <a:extLst>
                      <a:ext uri="{FF2B5EF4-FFF2-40B4-BE49-F238E27FC236}">
                        <a16:creationId xmlns:a16="http://schemas.microsoft.com/office/drawing/2014/main" id="{C206EE21-B972-5BF9-3F80-DB4BCA2BFFD0}"/>
                      </a:ext>
                    </a:extLst>
                  </p:cNvPr>
                  <p:cNvSpPr/>
                  <p:nvPr/>
                </p:nvSpPr>
                <p:spPr>
                  <a:xfrm>
                    <a:off x="7362427" y="3211839"/>
                    <a:ext cx="1340296" cy="122343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 anchorCtr="0"/>
                  <a:lstStyle/>
                  <a:p>
                    <a:pPr algn="ctr"/>
                    <a:r>
                      <a:rPr lang="en-US" sz="1000" b="1" dirty="0"/>
                      <a:t>LHC activity</a:t>
                    </a:r>
                    <a:endParaRPr lang="en-GB" sz="1000" b="1" dirty="0"/>
                  </a:p>
                </p:txBody>
              </p:sp>
            </p:grpSp>
            <p:sp>
              <p:nvSpPr>
                <p:cNvPr id="87" name="Rectangle: Rounded Corners 3">
                  <a:extLst>
                    <a:ext uri="{FF2B5EF4-FFF2-40B4-BE49-F238E27FC236}">
                      <a16:creationId xmlns:a16="http://schemas.microsoft.com/office/drawing/2014/main" id="{034B7E0E-D0C0-A28F-3AFB-49C42B30F20B}"/>
                    </a:ext>
                  </a:extLst>
                </p:cNvPr>
                <p:cNvSpPr/>
                <p:nvPr/>
              </p:nvSpPr>
              <p:spPr>
                <a:xfrm>
                  <a:off x="9900080" y="3455209"/>
                  <a:ext cx="1600426" cy="11664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rtlCol="0" anchor="t" anchorCtr="0"/>
                <a:lstStyle/>
                <a:p>
                  <a:pPr algn="ctr"/>
                  <a:r>
                    <a:rPr lang="en-US" sz="800" b="1" dirty="0">
                      <a:solidFill>
                        <a:srgbClr val="0070C0"/>
                      </a:solidFill>
                    </a:rPr>
                    <a:t>Cryogenic &amp; electrical interfaces</a:t>
                  </a:r>
                  <a:endParaRPr lang="en-GB" sz="800" b="1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88" name="Rectangle: Rounded Corners 3">
                  <a:extLst>
                    <a:ext uri="{FF2B5EF4-FFF2-40B4-BE49-F238E27FC236}">
                      <a16:creationId xmlns:a16="http://schemas.microsoft.com/office/drawing/2014/main" id="{6BF3D4F8-8DB9-94C0-BD77-C35CECF1EEBD}"/>
                    </a:ext>
                  </a:extLst>
                </p:cNvPr>
                <p:cNvSpPr/>
                <p:nvPr/>
              </p:nvSpPr>
              <p:spPr>
                <a:xfrm>
                  <a:off x="9902753" y="5022043"/>
                  <a:ext cx="1600426" cy="79886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rtlCol="0" anchor="t" anchorCtr="0"/>
                <a:lstStyle/>
                <a:p>
                  <a:pPr algn="ctr"/>
                  <a:r>
                    <a:rPr lang="en-US" sz="800" b="1" dirty="0">
                      <a:solidFill>
                        <a:srgbClr val="0070C0"/>
                      </a:solidFill>
                    </a:rPr>
                    <a:t>DFX assembly</a:t>
                  </a:r>
                  <a:endParaRPr lang="en-GB" sz="800" b="1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89" name="Rectangle: Rounded Corners 3">
                  <a:extLst>
                    <a:ext uri="{FF2B5EF4-FFF2-40B4-BE49-F238E27FC236}">
                      <a16:creationId xmlns:a16="http://schemas.microsoft.com/office/drawing/2014/main" id="{F22350E8-B452-122D-244C-2B1F2683BC04}"/>
                    </a:ext>
                  </a:extLst>
                </p:cNvPr>
                <p:cNvSpPr/>
                <p:nvPr/>
              </p:nvSpPr>
              <p:spPr>
                <a:xfrm>
                  <a:off x="9894247" y="5878877"/>
                  <a:ext cx="1600426" cy="4262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rtlCol="0" anchor="t" anchorCtr="0"/>
                <a:lstStyle/>
                <a:p>
                  <a:pPr algn="ctr"/>
                  <a:r>
                    <a:rPr lang="en-US" sz="800" b="1" dirty="0">
                      <a:solidFill>
                        <a:srgbClr val="0070C0"/>
                      </a:solidFill>
                    </a:rPr>
                    <a:t>DFM assembly</a:t>
                  </a:r>
                  <a:endParaRPr lang="en-GB" sz="800" b="1" dirty="0">
                    <a:solidFill>
                      <a:srgbClr val="0070C0"/>
                    </a:solidFill>
                  </a:endParaRPr>
                </a:p>
              </p:txBody>
            </p:sp>
            <p:pic>
              <p:nvPicPr>
                <p:cNvPr id="90" name="Picture 89">
                  <a:extLst>
                    <a:ext uri="{FF2B5EF4-FFF2-40B4-BE49-F238E27FC236}">
                      <a16:creationId xmlns:a16="http://schemas.microsoft.com/office/drawing/2014/main" id="{3AB0FC5E-0224-D3CF-7485-4A3507C076C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921397" y="6005341"/>
                  <a:ext cx="749038" cy="306821"/>
                </a:xfrm>
                <a:prstGeom prst="rect">
                  <a:avLst/>
                </a:prstGeom>
              </p:spPr>
            </p:pic>
            <p:pic>
              <p:nvPicPr>
                <p:cNvPr id="91" name="Picture 90">
                  <a:extLst>
                    <a:ext uri="{FF2B5EF4-FFF2-40B4-BE49-F238E27FC236}">
                      <a16:creationId xmlns:a16="http://schemas.microsoft.com/office/drawing/2014/main" id="{4B5A1CBD-F03E-B736-1E46-97B40F6E554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2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957726" y="5187180"/>
                  <a:ext cx="676380" cy="645262"/>
                </a:xfrm>
                <a:prstGeom prst="rect">
                  <a:avLst/>
                </a:prstGeom>
                <a:noFill/>
              </p:spPr>
            </p:pic>
            <p:pic>
              <p:nvPicPr>
                <p:cNvPr id="92" name="Picture 91">
                  <a:extLst>
                    <a:ext uri="{FF2B5EF4-FFF2-40B4-BE49-F238E27FC236}">
                      <a16:creationId xmlns:a16="http://schemas.microsoft.com/office/drawing/2014/main" id="{4CD08F0E-D3F7-74ED-4C1B-00F6102BBE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2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 flipH="1">
                  <a:off x="10796294" y="5187987"/>
                  <a:ext cx="676380" cy="645262"/>
                </a:xfrm>
                <a:prstGeom prst="rect">
                  <a:avLst/>
                </a:prstGeom>
                <a:noFill/>
              </p:spPr>
            </p:pic>
            <p:pic>
              <p:nvPicPr>
                <p:cNvPr id="93" name="Picture 92">
                  <a:extLst>
                    <a:ext uri="{FF2B5EF4-FFF2-40B4-BE49-F238E27FC236}">
                      <a16:creationId xmlns:a16="http://schemas.microsoft.com/office/drawing/2014/main" id="{DF62147F-5B75-3FEB-127F-79D74A52064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10723636" y="5998332"/>
                  <a:ext cx="749038" cy="306821"/>
                </a:xfrm>
                <a:prstGeom prst="rect">
                  <a:avLst/>
                </a:prstGeom>
              </p:spPr>
            </p:pic>
            <p:sp>
              <p:nvSpPr>
                <p:cNvPr id="94" name="Arrow: Right 93">
                  <a:extLst>
                    <a:ext uri="{FF2B5EF4-FFF2-40B4-BE49-F238E27FC236}">
                      <a16:creationId xmlns:a16="http://schemas.microsoft.com/office/drawing/2014/main" id="{A1CDCC8D-935F-4A3F-53A4-0C2D3723E617}"/>
                    </a:ext>
                  </a:extLst>
                </p:cNvPr>
                <p:cNvSpPr/>
                <p:nvPr/>
              </p:nvSpPr>
              <p:spPr>
                <a:xfrm>
                  <a:off x="2278425" y="4518160"/>
                  <a:ext cx="293346" cy="621383"/>
                </a:xfrm>
                <a:prstGeom prst="rightArrow">
                  <a:avLst/>
                </a:prstGeom>
                <a:gradFill flip="none" rotWithShape="1">
                  <a:gsLst>
                    <a:gs pos="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100000">
                      <a:schemeClr val="accent1">
                        <a:tint val="50000"/>
                        <a:shade val="100000"/>
                        <a:satMod val="350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5" name="Arrow: Right 94">
                  <a:extLst>
                    <a:ext uri="{FF2B5EF4-FFF2-40B4-BE49-F238E27FC236}">
                      <a16:creationId xmlns:a16="http://schemas.microsoft.com/office/drawing/2014/main" id="{83277E4D-C0F6-78FA-53CA-5C7920897BE9}"/>
                    </a:ext>
                  </a:extLst>
                </p:cNvPr>
                <p:cNvSpPr/>
                <p:nvPr/>
              </p:nvSpPr>
              <p:spPr>
                <a:xfrm>
                  <a:off x="4573197" y="4530579"/>
                  <a:ext cx="293346" cy="621383"/>
                </a:xfrm>
                <a:prstGeom prst="rightArrow">
                  <a:avLst/>
                </a:prstGeom>
                <a:gradFill flip="none" rotWithShape="1">
                  <a:gsLst>
                    <a:gs pos="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100000">
                      <a:schemeClr val="accent1">
                        <a:tint val="50000"/>
                        <a:shade val="100000"/>
                        <a:satMod val="350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6" name="Arrow: Right 95">
                  <a:extLst>
                    <a:ext uri="{FF2B5EF4-FFF2-40B4-BE49-F238E27FC236}">
                      <a16:creationId xmlns:a16="http://schemas.microsoft.com/office/drawing/2014/main" id="{4BBBB05A-91C6-7431-44B9-4D920FB83D2F}"/>
                    </a:ext>
                  </a:extLst>
                </p:cNvPr>
                <p:cNvSpPr/>
                <p:nvPr/>
              </p:nvSpPr>
              <p:spPr>
                <a:xfrm>
                  <a:off x="7375992" y="4516800"/>
                  <a:ext cx="293346" cy="621383"/>
                </a:xfrm>
                <a:prstGeom prst="rightArrow">
                  <a:avLst/>
                </a:prstGeom>
                <a:gradFill flip="none" rotWithShape="1">
                  <a:gsLst>
                    <a:gs pos="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100000">
                      <a:schemeClr val="accent1">
                        <a:tint val="50000"/>
                        <a:shade val="100000"/>
                        <a:satMod val="350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7" name="Arrow: Right 96">
                  <a:extLst>
                    <a:ext uri="{FF2B5EF4-FFF2-40B4-BE49-F238E27FC236}">
                      <a16:creationId xmlns:a16="http://schemas.microsoft.com/office/drawing/2014/main" id="{A4C07816-891B-448B-FB1F-FB9F3CE3C80E}"/>
                    </a:ext>
                  </a:extLst>
                </p:cNvPr>
                <p:cNvSpPr/>
                <p:nvPr/>
              </p:nvSpPr>
              <p:spPr>
                <a:xfrm>
                  <a:off x="9508519" y="3803365"/>
                  <a:ext cx="293346" cy="621383"/>
                </a:xfrm>
                <a:prstGeom prst="rightArrow">
                  <a:avLst/>
                </a:prstGeom>
                <a:gradFill flip="none" rotWithShape="1">
                  <a:gsLst>
                    <a:gs pos="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100000">
                      <a:schemeClr val="accent1">
                        <a:tint val="50000"/>
                        <a:shade val="100000"/>
                        <a:satMod val="350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8" name="Arrow: Right 97">
                  <a:extLst>
                    <a:ext uri="{FF2B5EF4-FFF2-40B4-BE49-F238E27FC236}">
                      <a16:creationId xmlns:a16="http://schemas.microsoft.com/office/drawing/2014/main" id="{DCE39F39-6D6C-37C7-E334-C9E20911456F}"/>
                    </a:ext>
                  </a:extLst>
                </p:cNvPr>
                <p:cNvSpPr/>
                <p:nvPr/>
              </p:nvSpPr>
              <p:spPr>
                <a:xfrm>
                  <a:off x="9508519" y="5374732"/>
                  <a:ext cx="293346" cy="621383"/>
                </a:xfrm>
                <a:prstGeom prst="rightArrow">
                  <a:avLst/>
                </a:prstGeom>
                <a:gradFill flip="none" rotWithShape="1">
                  <a:gsLst>
                    <a:gs pos="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100000">
                      <a:schemeClr val="accent1">
                        <a:tint val="50000"/>
                        <a:shade val="100000"/>
                        <a:satMod val="350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66213E36-1F6C-DEA9-B0AB-8DBAFA404503}"/>
                  </a:ext>
                </a:extLst>
              </p:cNvPr>
              <p:cNvGrpSpPr/>
              <p:nvPr/>
            </p:nvGrpSpPr>
            <p:grpSpPr>
              <a:xfrm>
                <a:off x="231231" y="3398069"/>
                <a:ext cx="1628429" cy="2908242"/>
                <a:chOff x="384580" y="3736813"/>
                <a:chExt cx="1628429" cy="2908242"/>
              </a:xfrm>
            </p:grpSpPr>
            <p:sp>
              <p:nvSpPr>
                <p:cNvPr id="54" name="Rectangle: Rounded Corners 3">
                  <a:extLst>
                    <a:ext uri="{FF2B5EF4-FFF2-40B4-BE49-F238E27FC236}">
                      <a16:creationId xmlns:a16="http://schemas.microsoft.com/office/drawing/2014/main" id="{1229ED86-970D-0C0B-28B5-38800C2D5D82}"/>
                    </a:ext>
                  </a:extLst>
                </p:cNvPr>
                <p:cNvSpPr/>
                <p:nvPr/>
              </p:nvSpPr>
              <p:spPr>
                <a:xfrm>
                  <a:off x="384618" y="3736813"/>
                  <a:ext cx="1628391" cy="70558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rtlCol="0" anchor="t" anchorCtr="0"/>
                <a:lstStyle/>
                <a:p>
                  <a:pPr algn="ctr"/>
                  <a:r>
                    <a:rPr lang="en-US" sz="800" b="1" dirty="0">
                      <a:solidFill>
                        <a:srgbClr val="0070C0"/>
                      </a:solidFill>
                    </a:rPr>
                    <a:t>UR</a:t>
                  </a:r>
                  <a:endParaRPr lang="en-GB" sz="800" b="1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55" name="Rectangle: Rounded Corners 3">
                  <a:extLst>
                    <a:ext uri="{FF2B5EF4-FFF2-40B4-BE49-F238E27FC236}">
                      <a16:creationId xmlns:a16="http://schemas.microsoft.com/office/drawing/2014/main" id="{36CD643F-F0B7-28AB-EC9F-295D35899B08}"/>
                    </a:ext>
                  </a:extLst>
                </p:cNvPr>
                <p:cNvSpPr/>
                <p:nvPr/>
              </p:nvSpPr>
              <p:spPr>
                <a:xfrm>
                  <a:off x="384580" y="4506294"/>
                  <a:ext cx="1628391" cy="107370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rtlCol="0" anchor="t" anchorCtr="0"/>
                <a:lstStyle/>
                <a:p>
                  <a:pPr algn="ctr"/>
                  <a:r>
                    <a:rPr lang="en-US" sz="800" b="1" dirty="0">
                      <a:solidFill>
                        <a:srgbClr val="0070C0"/>
                      </a:solidFill>
                    </a:rPr>
                    <a:t>UL</a:t>
                  </a:r>
                  <a:endParaRPr lang="en-GB" sz="800" b="1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56" name="Rectangle: Rounded Corners 3">
                  <a:extLst>
                    <a:ext uri="{FF2B5EF4-FFF2-40B4-BE49-F238E27FC236}">
                      <a16:creationId xmlns:a16="http://schemas.microsoft.com/office/drawing/2014/main" id="{87EC8E0B-695B-B2BB-2A40-AC83C203E245}"/>
                    </a:ext>
                  </a:extLst>
                </p:cNvPr>
                <p:cNvSpPr/>
                <p:nvPr/>
              </p:nvSpPr>
              <p:spPr>
                <a:xfrm>
                  <a:off x="384580" y="5643892"/>
                  <a:ext cx="1628391" cy="100116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rtlCol="0" anchor="t" anchorCtr="0"/>
                <a:lstStyle/>
                <a:p>
                  <a:pPr algn="ctr"/>
                  <a:r>
                    <a:rPr lang="en-US" sz="800" b="1" dirty="0">
                      <a:solidFill>
                        <a:srgbClr val="0070C0"/>
                      </a:solidFill>
                    </a:rPr>
                    <a:t>LHC</a:t>
                  </a:r>
                  <a:endParaRPr lang="en-GB" sz="800" b="1" dirty="0">
                    <a:solidFill>
                      <a:srgbClr val="0070C0"/>
                    </a:solidFill>
                  </a:endParaRPr>
                </a:p>
              </p:txBody>
            </p:sp>
            <p:pic>
              <p:nvPicPr>
                <p:cNvPr id="57" name="Picture 56">
                  <a:extLst>
                    <a:ext uri="{FF2B5EF4-FFF2-40B4-BE49-F238E27FC236}">
                      <a16:creationId xmlns:a16="http://schemas.microsoft.com/office/drawing/2014/main" id="{299AB041-8CEF-6B57-2319-9E733B433DC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BEBA8EAE-BF5A-486C-A8C5-ECC9F3942E4B}">
                      <a14:imgProps xmlns:a14="http://schemas.microsoft.com/office/drawing/2010/main">
                        <a14:imgLayer r:embed="rId14">
                          <a14:imgEffect>
                            <a14:brightnessContrast bright="10000" contrast="1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9470" y="4688298"/>
                  <a:ext cx="1564922" cy="829455"/>
                </a:xfrm>
                <a:prstGeom prst="rect">
                  <a:avLst/>
                </a:prstGeom>
              </p:spPr>
            </p:pic>
            <p:pic>
              <p:nvPicPr>
                <p:cNvPr id="58" name="Picture 57">
                  <a:extLst>
                    <a:ext uri="{FF2B5EF4-FFF2-40B4-BE49-F238E27FC236}">
                      <a16:creationId xmlns:a16="http://schemas.microsoft.com/office/drawing/2014/main" id="{1A2A3089-A7F9-79B0-EFB8-D19F09ACB3E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 cstate="print">
                  <a:extLst>
                    <a:ext uri="{BEBA8EAE-BF5A-486C-A8C5-ECC9F3942E4B}">
                      <a14:imgProps xmlns:a14="http://schemas.microsoft.com/office/drawing/2010/main">
                        <a14:imgLayer r:embed="rId16">
                          <a14:imgEffect>
                            <a14:brightnessContrast bright="10000" contrast="1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2604" y="5821386"/>
                  <a:ext cx="1564922" cy="788605"/>
                </a:xfrm>
                <a:prstGeom prst="rect">
                  <a:avLst/>
                </a:prstGeom>
              </p:spPr>
            </p:pic>
          </p:grp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3303ED9-775B-3B07-A3E6-09C81F7AB8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6120" y="3558513"/>
              <a:ext cx="1558057" cy="500383"/>
            </a:xfrm>
            <a:prstGeom prst="rect">
              <a:avLst/>
            </a:prstGeom>
          </p:spPr>
        </p:pic>
        <p:pic>
          <p:nvPicPr>
            <p:cNvPr id="6" name="Content Placeholder 3">
              <a:extLst>
                <a:ext uri="{FF2B5EF4-FFF2-40B4-BE49-F238E27FC236}">
                  <a16:creationId xmlns:a16="http://schemas.microsoft.com/office/drawing/2014/main" id="{5444575E-D43E-9AA0-4821-8CF9D2F033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05118" y="3457307"/>
              <a:ext cx="747799" cy="60450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FDEF263-69CB-4099-282A-03C202D36783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brightnessContrast brigh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62907" y="4312312"/>
              <a:ext cx="1741901" cy="870844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C2A946C-A90B-7D30-CF02-1FC3270BC9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89392" y="3481605"/>
              <a:ext cx="1582815" cy="854952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1E437B2E-74E0-0666-2F46-25325DDD76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rightnessContrast brigh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375353" y="3398069"/>
              <a:ext cx="1594682" cy="1037268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46DC00A-1B99-9A7F-CDC6-56AD1B4D6E96}"/>
              </a:ext>
            </a:extLst>
          </p:cNvPr>
          <p:cNvGrpSpPr/>
          <p:nvPr/>
        </p:nvGrpSpPr>
        <p:grpSpPr>
          <a:xfrm>
            <a:off x="9808530" y="-2"/>
            <a:ext cx="2383470" cy="763837"/>
            <a:chOff x="9808530" y="-2"/>
            <a:chExt cx="2383470" cy="76383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E7D2D12-1CD3-4CAD-7A9D-C6A1D8E5B2C5}"/>
                </a:ext>
              </a:extLst>
            </p:cNvPr>
            <p:cNvGrpSpPr/>
            <p:nvPr/>
          </p:nvGrpSpPr>
          <p:grpSpPr>
            <a:xfrm>
              <a:off x="9808530" y="-2"/>
              <a:ext cx="2383470" cy="763837"/>
              <a:chOff x="9808530" y="-2"/>
              <a:chExt cx="2383470" cy="763837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EC50BA1-E597-0757-476F-FA8DAEEB9A47}"/>
                  </a:ext>
                </a:extLst>
              </p:cNvPr>
              <p:cNvSpPr/>
              <p:nvPr/>
            </p:nvSpPr>
            <p:spPr>
              <a:xfrm>
                <a:off x="9808531" y="0"/>
                <a:ext cx="2383469" cy="76383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573F70AE-B009-DDB8-6154-98B412DE4D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 amt="47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808530" y="-2"/>
                <a:ext cx="2383469" cy="763837"/>
              </a:xfrm>
              <a:prstGeom prst="rect">
                <a:avLst/>
              </a:prstGeom>
            </p:spPr>
          </p:pic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FFA1F67-DF1D-9976-6089-A07499A7B427}"/>
                </a:ext>
              </a:extLst>
            </p:cNvPr>
            <p:cNvGrpSpPr/>
            <p:nvPr/>
          </p:nvGrpSpPr>
          <p:grpSpPr>
            <a:xfrm>
              <a:off x="10009831" y="26670"/>
              <a:ext cx="1869749" cy="632459"/>
              <a:chOff x="1889592" y="2926800"/>
              <a:chExt cx="6264852" cy="2135738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83506EE-55A9-9241-85CA-79B4488DA8F9}"/>
                  </a:ext>
                </a:extLst>
              </p:cNvPr>
              <p:cNvSpPr/>
              <p:nvPr/>
            </p:nvSpPr>
            <p:spPr>
              <a:xfrm>
                <a:off x="6657975" y="3236595"/>
                <a:ext cx="541020" cy="670560"/>
              </a:xfrm>
              <a:custGeom>
                <a:avLst/>
                <a:gdLst>
                  <a:gd name="connsiteX0" fmla="*/ 0 w 541020"/>
                  <a:gd name="connsiteY0" fmla="*/ 0 h 670560"/>
                  <a:gd name="connsiteX1" fmla="*/ 539115 w 541020"/>
                  <a:gd name="connsiteY1" fmla="*/ 499110 h 670560"/>
                  <a:gd name="connsiteX2" fmla="*/ 541020 w 541020"/>
                  <a:gd name="connsiteY2" fmla="*/ 670560 h 670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1020" h="670560">
                    <a:moveTo>
                      <a:pt x="0" y="0"/>
                    </a:moveTo>
                    <a:lnTo>
                      <a:pt x="539115" y="499110"/>
                    </a:lnTo>
                    <a:lnTo>
                      <a:pt x="541020" y="670560"/>
                    </a:lnTo>
                  </a:path>
                </a:pathLst>
              </a:custGeom>
              <a:noFill/>
              <a:ln w="31750">
                <a:solidFill>
                  <a:srgbClr val="FFFF00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114C7A2C-C1D9-0970-5921-2A855A5DFD93}"/>
                  </a:ext>
                </a:extLst>
              </p:cNvPr>
              <p:cNvSpPr/>
              <p:nvPr/>
            </p:nvSpPr>
            <p:spPr>
              <a:xfrm>
                <a:off x="1889592" y="2926800"/>
                <a:ext cx="6264852" cy="1596783"/>
              </a:xfrm>
              <a:custGeom>
                <a:avLst/>
                <a:gdLst>
                  <a:gd name="connsiteX0" fmla="*/ 46049 w 5729801"/>
                  <a:gd name="connsiteY0" fmla="*/ 230245 h 1460409"/>
                  <a:gd name="connsiteX1" fmla="*/ 0 w 5729801"/>
                  <a:gd name="connsiteY1" fmla="*/ 1460409 h 1460409"/>
                  <a:gd name="connsiteX2" fmla="*/ 5216685 w 5729801"/>
                  <a:gd name="connsiteY2" fmla="*/ 0 h 1460409"/>
                  <a:gd name="connsiteX3" fmla="*/ 5729801 w 5729801"/>
                  <a:gd name="connsiteY3" fmla="*/ 480225 h 1460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29801" h="1460409">
                    <a:moveTo>
                      <a:pt x="46049" y="230245"/>
                    </a:moveTo>
                    <a:lnTo>
                      <a:pt x="0" y="1460409"/>
                    </a:lnTo>
                    <a:lnTo>
                      <a:pt x="5216685" y="0"/>
                    </a:lnTo>
                    <a:lnTo>
                      <a:pt x="5729801" y="480225"/>
                    </a:lnTo>
                  </a:path>
                </a:pathLst>
              </a:custGeom>
              <a:noFill/>
              <a:ln w="31750">
                <a:solidFill>
                  <a:srgbClr val="FFFF00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B5D4CC3-6D55-FBFB-37B0-30AC05F0A67F}"/>
                  </a:ext>
                </a:extLst>
              </p:cNvPr>
              <p:cNvSpPr/>
              <p:nvPr/>
            </p:nvSpPr>
            <p:spPr>
              <a:xfrm>
                <a:off x="3294538" y="4197376"/>
                <a:ext cx="541020" cy="670560"/>
              </a:xfrm>
              <a:custGeom>
                <a:avLst/>
                <a:gdLst>
                  <a:gd name="connsiteX0" fmla="*/ 0 w 541020"/>
                  <a:gd name="connsiteY0" fmla="*/ 0 h 670560"/>
                  <a:gd name="connsiteX1" fmla="*/ 539115 w 541020"/>
                  <a:gd name="connsiteY1" fmla="*/ 499110 h 670560"/>
                  <a:gd name="connsiteX2" fmla="*/ 541020 w 541020"/>
                  <a:gd name="connsiteY2" fmla="*/ 670560 h 670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1020" h="670560">
                    <a:moveTo>
                      <a:pt x="0" y="0"/>
                    </a:moveTo>
                    <a:lnTo>
                      <a:pt x="539115" y="499110"/>
                    </a:lnTo>
                    <a:lnTo>
                      <a:pt x="541020" y="670560"/>
                    </a:lnTo>
                  </a:path>
                </a:pathLst>
              </a:custGeom>
              <a:noFill/>
              <a:ln w="31750">
                <a:solidFill>
                  <a:srgbClr val="FFFF00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83B77701-972C-D45D-85D7-A6CFBB06FA97}"/>
                  </a:ext>
                </a:extLst>
              </p:cNvPr>
              <p:cNvCxnSpPr/>
              <p:nvPr/>
            </p:nvCxnSpPr>
            <p:spPr>
              <a:xfrm flipV="1">
                <a:off x="3012849" y="4731582"/>
                <a:ext cx="1167491" cy="330956"/>
              </a:xfrm>
              <a:prstGeom prst="line">
                <a:avLst/>
              </a:prstGeom>
              <a:noFill/>
              <a:ln w="31750">
                <a:solidFill>
                  <a:srgbClr val="FFFF00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67EF449C-00A0-FD47-1125-A24A759DB5C3}"/>
                  </a:ext>
                </a:extLst>
              </p:cNvPr>
              <p:cNvCxnSpPr/>
              <p:nvPr/>
            </p:nvCxnSpPr>
            <p:spPr>
              <a:xfrm flipV="1">
                <a:off x="6834994" y="3671512"/>
                <a:ext cx="1167491" cy="330956"/>
              </a:xfrm>
              <a:prstGeom prst="line">
                <a:avLst/>
              </a:prstGeom>
              <a:noFill/>
              <a:ln w="31750">
                <a:solidFill>
                  <a:srgbClr val="FFFF00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4" name="Content Placeholder 144">
            <a:extLst>
              <a:ext uri="{FF2B5EF4-FFF2-40B4-BE49-F238E27FC236}">
                <a16:creationId xmlns:a16="http://schemas.microsoft.com/office/drawing/2014/main" id="{EE12B7D6-80EE-C808-2244-D2D96056ADC4}"/>
              </a:ext>
            </a:extLst>
          </p:cNvPr>
          <p:cNvSpPr txBox="1">
            <a:spLocks/>
          </p:cNvSpPr>
          <p:nvPr/>
        </p:nvSpPr>
        <p:spPr>
          <a:xfrm>
            <a:off x="0" y="556767"/>
            <a:ext cx="5944583" cy="22017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LS3 Phases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Surface preparation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Installation of infrastructure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Lowering &amp; unspooling in series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SCLink ends assembly &amp; interface</a:t>
            </a:r>
          </a:p>
          <a:p>
            <a:endParaRPr lang="en-GB" dirty="0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F0DA04CE-FC37-1002-A57C-6F63CD324747}"/>
              </a:ext>
            </a:extLst>
          </p:cNvPr>
          <p:cNvSpPr/>
          <p:nvPr/>
        </p:nvSpPr>
        <p:spPr>
          <a:xfrm rot="16200000">
            <a:off x="939463" y="2237462"/>
            <a:ext cx="165425" cy="179807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42FEC8-D83C-3122-B73F-C98DB823CE1E}"/>
              </a:ext>
            </a:extLst>
          </p:cNvPr>
          <p:cNvSpPr txBox="1"/>
          <p:nvPr/>
        </p:nvSpPr>
        <p:spPr>
          <a:xfrm>
            <a:off x="824557" y="2692479"/>
            <a:ext cx="384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B.</a:t>
            </a:r>
            <a:endParaRPr lang="en-GB" dirty="0"/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0722FE00-69F1-69E5-6DD4-76E5FF33D72E}"/>
              </a:ext>
            </a:extLst>
          </p:cNvPr>
          <p:cNvSpPr/>
          <p:nvPr/>
        </p:nvSpPr>
        <p:spPr>
          <a:xfrm rot="16200000">
            <a:off x="5980649" y="-558992"/>
            <a:ext cx="165425" cy="7390981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E5D934-C84D-7640-7FA1-C9BE837959BB}"/>
              </a:ext>
            </a:extLst>
          </p:cNvPr>
          <p:cNvSpPr txBox="1"/>
          <p:nvPr/>
        </p:nvSpPr>
        <p:spPr>
          <a:xfrm>
            <a:off x="5903671" y="2712557"/>
            <a:ext cx="403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C.</a:t>
            </a:r>
            <a:endParaRPr lang="en-GB" dirty="0"/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14041A13-533A-D266-CB0E-1D917743166E}"/>
              </a:ext>
            </a:extLst>
          </p:cNvPr>
          <p:cNvSpPr/>
          <p:nvPr/>
        </p:nvSpPr>
        <p:spPr>
          <a:xfrm rot="16200000">
            <a:off x="11043989" y="2237462"/>
            <a:ext cx="165425" cy="179807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7C82E15-91B8-0BA7-A72C-7729D912FA93}"/>
              </a:ext>
            </a:extLst>
          </p:cNvPr>
          <p:cNvSpPr txBox="1"/>
          <p:nvPr/>
        </p:nvSpPr>
        <p:spPr>
          <a:xfrm>
            <a:off x="10929083" y="2692479"/>
            <a:ext cx="400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3579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3749F7-6B41-8680-0BCD-2C1D92DAA9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07AD956-FBAB-20C0-9D30-40F0A2FED388}"/>
              </a:ext>
            </a:extLst>
          </p:cNvPr>
          <p:cNvCxnSpPr/>
          <p:nvPr/>
        </p:nvCxnSpPr>
        <p:spPr>
          <a:xfrm>
            <a:off x="76200" y="5120920"/>
            <a:ext cx="1203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2F85C54-64BE-729E-2120-12D6E627D2DD}"/>
              </a:ext>
            </a:extLst>
          </p:cNvPr>
          <p:cNvSpPr/>
          <p:nvPr/>
        </p:nvSpPr>
        <p:spPr>
          <a:xfrm>
            <a:off x="1486608" y="5230694"/>
            <a:ext cx="9346685" cy="150147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TE-MSC : 16 weeks distributed from Q3-2027 to Q1-2028: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Scientific Staff :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Technical Staff : 1.2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Quest : 0.5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FSU/TEMP : 2.5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40ECF75-0045-0C94-488F-F9AE00A06814}"/>
              </a:ext>
            </a:extLst>
          </p:cNvPr>
          <p:cNvSpPr/>
          <p:nvPr/>
        </p:nvSpPr>
        <p:spPr>
          <a:xfrm>
            <a:off x="0" y="0"/>
            <a:ext cx="9806941" cy="7638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B. Supports &amp; tooling installation : until Q2-2028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45" name="Content Placeholder 144">
            <a:extLst>
              <a:ext uri="{FF2B5EF4-FFF2-40B4-BE49-F238E27FC236}">
                <a16:creationId xmlns:a16="http://schemas.microsoft.com/office/drawing/2014/main" id="{F23E405C-F5AF-1113-4D99-64FCF4D57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3835"/>
            <a:ext cx="5620327" cy="4357083"/>
          </a:xfrm>
        </p:spPr>
        <p:txBody>
          <a:bodyPr tIns="72000"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1. &amp; 2. UR &amp; UL – service galleries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Supporting trays : </a:t>
            </a:r>
          </a:p>
          <a:p>
            <a:pPr lvl="3"/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UR : installation by WP6b sub-contractor</a:t>
            </a:r>
          </a:p>
          <a:p>
            <a:pPr lvl="3"/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UL : installation by EN-ACE (TBC)</a:t>
            </a:r>
            <a:endParaRPr lang="en-US" dirty="0">
              <a:sym typeface="Wingdings" panose="05000000000000000000" pitchFamily="2" charset="2"/>
            </a:endParaRPr>
          </a:p>
          <a:p>
            <a:pPr lvl="2"/>
            <a:r>
              <a:rPr lang="en-US" dirty="0">
                <a:sym typeface="Wingdings" panose="05000000000000000000" pitchFamily="2" charset="2"/>
              </a:rPr>
              <a:t>DFH flexible busbars installation</a:t>
            </a:r>
          </a:p>
          <a:p>
            <a:pPr lvl="3"/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EN-HE +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 4 x 1 week</a:t>
            </a:r>
          </a:p>
          <a:p>
            <a:pPr lvl="4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Sc. Staff : 1 / Tech Staff : 1 / FSU-TEMP : 2 / Quest : 1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Insertion core tooling</a:t>
            </a:r>
          </a:p>
          <a:p>
            <a:pPr lvl="3"/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EN-HE +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 4 x 1 week</a:t>
            </a:r>
          </a:p>
          <a:p>
            <a:pPr lvl="4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Sc. Staff : 1 / Tech Staff : 1 / FSU-TEMP : 2 / Quest : 1</a:t>
            </a:r>
            <a:endParaRPr lang="en-GB" dirty="0">
              <a:solidFill>
                <a:srgbClr val="00B050"/>
              </a:solidFill>
            </a:endParaRPr>
          </a:p>
          <a:p>
            <a:pPr lvl="2"/>
            <a:endParaRPr lang="en-US" dirty="0">
              <a:solidFill>
                <a:schemeClr val="accent5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b="1" dirty="0">
                <a:sym typeface="Wingdings" panose="05000000000000000000" pitchFamily="2" charset="2"/>
              </a:rPr>
              <a:t>3. LHC tunnel</a:t>
            </a:r>
          </a:p>
          <a:p>
            <a:pPr lvl="2"/>
            <a:r>
              <a:rPr lang="en-GB" dirty="0"/>
              <a:t>Supports installation</a:t>
            </a:r>
          </a:p>
          <a:p>
            <a:pPr lvl="3"/>
            <a:r>
              <a:rPr lang="en-GB" dirty="0">
                <a:solidFill>
                  <a:schemeClr val="accent5"/>
                </a:solidFill>
              </a:rPr>
              <a:t>EN-ACE-COS</a:t>
            </a:r>
            <a:endParaRPr lang="en-GB" dirty="0">
              <a:solidFill>
                <a:srgbClr val="00B050"/>
              </a:solidFill>
            </a:endParaRPr>
          </a:p>
          <a:p>
            <a:pPr lvl="2"/>
            <a:r>
              <a:rPr lang="en-GB" dirty="0"/>
              <a:t>Fine tooling installation (DSHM rail, QXL tray, DFM rail)</a:t>
            </a:r>
          </a:p>
          <a:p>
            <a:pPr lvl="3"/>
            <a:r>
              <a:rPr lang="en-GB" dirty="0">
                <a:solidFill>
                  <a:srgbClr val="00B050"/>
                </a:solidFill>
              </a:rPr>
              <a:t>MSC – 4 x 1 week</a:t>
            </a:r>
          </a:p>
          <a:p>
            <a:pPr lvl="4"/>
            <a:r>
              <a:rPr lang="en-GB" dirty="0">
                <a:solidFill>
                  <a:srgbClr val="00B050"/>
                </a:solidFill>
              </a:rPr>
              <a:t>Sc. Staff : 1 / Tech Staff : 2 / FSU-TEMP : 4 / Quest : 1</a:t>
            </a:r>
          </a:p>
          <a:p>
            <a:pPr lvl="2"/>
            <a:r>
              <a:rPr lang="en-GB" dirty="0"/>
              <a:t>DFM installation</a:t>
            </a:r>
          </a:p>
          <a:p>
            <a:pPr lvl="3"/>
            <a:r>
              <a:rPr lang="en-GB" dirty="0">
                <a:solidFill>
                  <a:schemeClr val="accent5"/>
                </a:solidFill>
              </a:rPr>
              <a:t>EN-HE + </a:t>
            </a:r>
            <a:r>
              <a:rPr lang="en-GB" dirty="0">
                <a:solidFill>
                  <a:srgbClr val="00B050"/>
                </a:solidFill>
              </a:rPr>
              <a:t>MSC 4 x  week</a:t>
            </a:r>
          </a:p>
          <a:p>
            <a:pPr lvl="4"/>
            <a:r>
              <a:rPr lang="en-GB" dirty="0">
                <a:solidFill>
                  <a:srgbClr val="00B050"/>
                </a:solidFill>
              </a:rPr>
              <a:t>Sc. Staff : 1 / Tech Staff : 1 / FSU-TEMP : 2 / Quest : 1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4A44F75-3827-1ED0-9188-46FB6A3F3D47}"/>
              </a:ext>
            </a:extLst>
          </p:cNvPr>
          <p:cNvCxnSpPr>
            <a:cxnSpLocks/>
          </p:cNvCxnSpPr>
          <p:nvPr/>
        </p:nvCxnSpPr>
        <p:spPr>
          <a:xfrm>
            <a:off x="0" y="2989580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2" name="Picture 51">
            <a:extLst>
              <a:ext uri="{FF2B5EF4-FFF2-40B4-BE49-F238E27FC236}">
                <a16:creationId xmlns:a16="http://schemas.microsoft.com/office/drawing/2014/main" id="{3D2D039B-5836-218E-7F58-DB2041F9F3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82029" y="865738"/>
            <a:ext cx="2724912" cy="1645246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B8350E18-A46A-F388-BDF9-155EEA7559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5478"/>
          <a:stretch/>
        </p:blipFill>
        <p:spPr>
          <a:xfrm>
            <a:off x="8690049" y="3250389"/>
            <a:ext cx="3410510" cy="1818255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0CD0C6E-FE6F-382B-28B5-C7A1CAE96FE8}"/>
              </a:ext>
            </a:extLst>
          </p:cNvPr>
          <p:cNvGrpSpPr/>
          <p:nvPr/>
        </p:nvGrpSpPr>
        <p:grpSpPr>
          <a:xfrm>
            <a:off x="5380049" y="865738"/>
            <a:ext cx="6720510" cy="1645251"/>
            <a:chOff x="3808608" y="447113"/>
            <a:chExt cx="7930560" cy="1941485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CD3E2EDF-455D-F8B4-755F-897A5EE45FB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808608" y="447113"/>
              <a:ext cx="1898072" cy="1941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659E6A29-B7D6-70C4-B6A7-2B04EB9DDE2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37657" y="447113"/>
              <a:ext cx="2601511" cy="1941484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ABEDE89-5787-D19F-4798-04E54DDB7E10}"/>
              </a:ext>
            </a:extLst>
          </p:cNvPr>
          <p:cNvGrpSpPr/>
          <p:nvPr/>
        </p:nvGrpSpPr>
        <p:grpSpPr>
          <a:xfrm>
            <a:off x="9808530" y="-2"/>
            <a:ext cx="2383470" cy="763837"/>
            <a:chOff x="9808530" y="-2"/>
            <a:chExt cx="2383470" cy="76383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4F71345-CB51-8155-BB24-C2EFDD72BAB3}"/>
                </a:ext>
              </a:extLst>
            </p:cNvPr>
            <p:cNvSpPr/>
            <p:nvPr/>
          </p:nvSpPr>
          <p:spPr>
            <a:xfrm>
              <a:off x="9808531" y="0"/>
              <a:ext cx="2383469" cy="7638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1E660FB-1B29-2C32-0470-17708B159842}"/>
                </a:ext>
              </a:extLst>
            </p:cNvPr>
            <p:cNvGrpSpPr/>
            <p:nvPr/>
          </p:nvGrpSpPr>
          <p:grpSpPr>
            <a:xfrm>
              <a:off x="9808530" y="-2"/>
              <a:ext cx="2383469" cy="763837"/>
              <a:chOff x="9808531" y="76200"/>
              <a:chExt cx="2383469" cy="763837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6D1F7484-B505-2C64-2141-C196FA4F4F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 amt="47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808531" y="76200"/>
                <a:ext cx="2383469" cy="763837"/>
              </a:xfrm>
              <a:prstGeom prst="rect">
                <a:avLst/>
              </a:prstGeom>
            </p:spPr>
          </p:pic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4826D379-49DF-A1F4-4B07-60CFFC990578}"/>
                  </a:ext>
                </a:extLst>
              </p:cNvPr>
              <p:cNvSpPr/>
              <p:nvPr/>
            </p:nvSpPr>
            <p:spPr>
              <a:xfrm>
                <a:off x="10833295" y="237848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1</a:t>
                </a:r>
                <a:endParaRPr lang="en-GB" sz="600" b="1" dirty="0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C9602529-BD9A-E70B-5270-8FB4864B1894}"/>
                  </a:ext>
                </a:extLst>
              </p:cNvPr>
              <p:cNvSpPr/>
              <p:nvPr/>
            </p:nvSpPr>
            <p:spPr>
              <a:xfrm>
                <a:off x="10551609" y="497370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2</a:t>
                </a:r>
                <a:endParaRPr lang="en-GB" sz="600" b="1" dirty="0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2CE91ADE-78EA-CA25-4364-F36B38F2F01F}"/>
                  </a:ext>
                </a:extLst>
              </p:cNvPr>
              <p:cNvSpPr/>
              <p:nvPr/>
            </p:nvSpPr>
            <p:spPr>
              <a:xfrm>
                <a:off x="11536875" y="213870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2</a:t>
                </a:r>
                <a:endParaRPr lang="en-GB" sz="600" b="1" dirty="0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22309A3D-74D4-0A65-A0FF-CDD5CC7F75A7}"/>
                  </a:ext>
                </a:extLst>
              </p:cNvPr>
              <p:cNvSpPr/>
              <p:nvPr/>
            </p:nvSpPr>
            <p:spPr>
              <a:xfrm>
                <a:off x="10335709" y="756666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3</a:t>
                </a:r>
                <a:endParaRPr lang="en-GB" sz="600" b="1" dirty="0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F37811F1-B70C-E9EB-2582-E6AA51D786C2}"/>
                  </a:ext>
                </a:extLst>
              </p:cNvPr>
              <p:cNvSpPr/>
              <p:nvPr/>
            </p:nvSpPr>
            <p:spPr>
              <a:xfrm>
                <a:off x="11808909" y="355346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3</a:t>
                </a:r>
                <a:endParaRPr lang="en-GB" sz="600" b="1" dirty="0"/>
              </a:p>
            </p:txBody>
          </p:sp>
        </p:grp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83DE9715-7EB9-6B4C-852C-95B2297151B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7592" t="4815" r="4624" b="10690"/>
          <a:stretch/>
        </p:blipFill>
        <p:spPr>
          <a:xfrm>
            <a:off x="5380049" y="3250389"/>
            <a:ext cx="3244187" cy="1765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454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142">
            <a:extLst>
              <a:ext uri="{FF2B5EF4-FFF2-40B4-BE49-F238E27FC236}">
                <a16:creationId xmlns:a16="http://schemas.microsoft.com/office/drawing/2014/main" id="{68865C8B-362E-2FCB-69DD-D4C26BD7B1BF}"/>
              </a:ext>
            </a:extLst>
          </p:cNvPr>
          <p:cNvSpPr/>
          <p:nvPr/>
        </p:nvSpPr>
        <p:spPr>
          <a:xfrm>
            <a:off x="0" y="-1"/>
            <a:ext cx="9808529" cy="7638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C. Lowering &amp; Unspooling in series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45" name="Content Placeholder 144">
            <a:extLst>
              <a:ext uri="{FF2B5EF4-FFF2-40B4-BE49-F238E27FC236}">
                <a16:creationId xmlns:a16="http://schemas.microsoft.com/office/drawing/2014/main" id="{BC379A79-04C8-486C-8AFC-CDC2AC338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3829"/>
            <a:ext cx="5519073" cy="4357083"/>
          </a:xfrm>
        </p:spPr>
        <p:txBody>
          <a:bodyPr tIns="72000"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1. Lowering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Transport to point, lowering preparation – execution - release</a:t>
            </a:r>
          </a:p>
          <a:p>
            <a:pPr lvl="3"/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EN-HE +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 – 8 x 1 weeks</a:t>
            </a:r>
          </a:p>
          <a:p>
            <a:pPr lvl="4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Sc. Staff : 2 / Tech Staff : 2.5 / FSU-TEMP : 2 / Quest : 1</a:t>
            </a:r>
          </a:p>
          <a:p>
            <a:pPr lvl="3"/>
            <a:endParaRPr lang="en-US" dirty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b="1" dirty="0"/>
              <a:t>2. Unspooling &amp; routing</a:t>
            </a:r>
            <a:endParaRPr lang="en-GB" sz="2400" b="1" dirty="0"/>
          </a:p>
          <a:p>
            <a:pPr lvl="2"/>
            <a:r>
              <a:rPr lang="en-GB" dirty="0"/>
              <a:t>Routing in UR </a:t>
            </a:r>
          </a:p>
          <a:p>
            <a:pPr lvl="3"/>
            <a:r>
              <a:rPr lang="en-GB" dirty="0">
                <a:solidFill>
                  <a:schemeClr val="accent5"/>
                </a:solidFill>
              </a:rPr>
              <a:t>EN-HE x5 +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 – 8 x 1 week</a:t>
            </a:r>
          </a:p>
          <a:p>
            <a:pPr lvl="4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Sc. Staff : 2.5 / Tech Staff : 2 / FSU-TEMP : 3 / Quest : 1</a:t>
            </a:r>
            <a:endParaRPr lang="en-GB" dirty="0">
              <a:solidFill>
                <a:srgbClr val="00B050"/>
              </a:solidFill>
            </a:endParaRPr>
          </a:p>
          <a:p>
            <a:pPr lvl="2"/>
            <a:r>
              <a:rPr lang="en-GB" dirty="0"/>
              <a:t>Insertion in cores X</a:t>
            </a:r>
          </a:p>
          <a:p>
            <a:pPr lvl="3"/>
            <a:r>
              <a:rPr lang="en-GB" dirty="0">
                <a:solidFill>
                  <a:srgbClr val="00B050"/>
                </a:solidFill>
              </a:rPr>
              <a:t>MSC –  4 x 2 weeks</a:t>
            </a:r>
          </a:p>
          <a:p>
            <a:pPr lvl="4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Sc. Staff : 2.5 / Tech Staff : 2 / FSU-TEMP : 3 / Quest : 1</a:t>
            </a:r>
            <a:endParaRPr lang="en-GB" dirty="0">
              <a:solidFill>
                <a:srgbClr val="00B050"/>
              </a:solidFill>
            </a:endParaRPr>
          </a:p>
          <a:p>
            <a:pPr lvl="2"/>
            <a:r>
              <a:rPr lang="en-GB" dirty="0"/>
              <a:t>Routing M to D2</a:t>
            </a:r>
          </a:p>
          <a:p>
            <a:pPr lvl="3"/>
            <a:r>
              <a:rPr lang="en-GB" dirty="0">
                <a:solidFill>
                  <a:schemeClr val="accent5"/>
                </a:solidFill>
              </a:rPr>
              <a:t>EN-HE + </a:t>
            </a:r>
            <a:r>
              <a:rPr lang="en-GB" dirty="0">
                <a:solidFill>
                  <a:srgbClr val="00B050"/>
                </a:solidFill>
              </a:rPr>
              <a:t>MSC – 4 x 2 weeks</a:t>
            </a:r>
          </a:p>
          <a:p>
            <a:pPr lvl="4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Sc. Staff : 2.5 / Tech Staff : 2 / FSU-TEMP : 3 / Quest : 1</a:t>
            </a:r>
            <a:endParaRPr lang="en-GB" dirty="0">
              <a:solidFill>
                <a:srgbClr val="00B050"/>
              </a:solidFill>
            </a:endParaRPr>
          </a:p>
          <a:p>
            <a:pPr lvl="2"/>
            <a:r>
              <a:rPr lang="en-GB" dirty="0"/>
              <a:t>Surface logistics</a:t>
            </a:r>
          </a:p>
          <a:p>
            <a:pPr lvl="3"/>
            <a:r>
              <a:rPr lang="en-GB" dirty="0">
                <a:solidFill>
                  <a:srgbClr val="00B050"/>
                </a:solidFill>
              </a:rPr>
              <a:t>MSC – 4 x 4 weeks : </a:t>
            </a:r>
          </a:p>
          <a:p>
            <a:pPr lvl="4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Sc. Staff : 0 / Tech Staff : 1 / FSU-TEMP : 1 / Quest : 0</a:t>
            </a:r>
            <a:endParaRPr lang="en-GB" dirty="0">
              <a:solidFill>
                <a:srgbClr val="00B050"/>
              </a:solidFill>
            </a:endParaRPr>
          </a:p>
          <a:p>
            <a:pPr lvl="2"/>
            <a:r>
              <a:rPr lang="en-GB" dirty="0"/>
              <a:t>Quality control</a:t>
            </a:r>
          </a:p>
          <a:p>
            <a:pPr lvl="3"/>
            <a:r>
              <a:rPr lang="en-GB" dirty="0" err="1">
                <a:solidFill>
                  <a:schemeClr val="accent5"/>
                </a:solidFill>
              </a:rPr>
              <a:t>ElQA</a:t>
            </a:r>
            <a:r>
              <a:rPr lang="en-GB" dirty="0">
                <a:solidFill>
                  <a:schemeClr val="accent5"/>
                </a:solidFill>
              </a:rPr>
              <a:t>, TE-VSC</a:t>
            </a:r>
          </a:p>
          <a:p>
            <a:pPr lvl="2"/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C169ACB-509C-9D1F-487E-1FE6092DAA4E}"/>
              </a:ext>
            </a:extLst>
          </p:cNvPr>
          <p:cNvCxnSpPr>
            <a:cxnSpLocks/>
          </p:cNvCxnSpPr>
          <p:nvPr/>
        </p:nvCxnSpPr>
        <p:spPr>
          <a:xfrm>
            <a:off x="4632960" y="2447590"/>
            <a:ext cx="74066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F1E4BA4C-32AF-93F6-51C4-2443E14991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9073" y="815012"/>
            <a:ext cx="3167727" cy="1583669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3679C7BE-7385-E4A1-E83A-771064A72115}"/>
              </a:ext>
            </a:extLst>
          </p:cNvPr>
          <p:cNvGrpSpPr/>
          <p:nvPr/>
        </p:nvGrpSpPr>
        <p:grpSpPr>
          <a:xfrm>
            <a:off x="9808530" y="-2"/>
            <a:ext cx="2383470" cy="763837"/>
            <a:chOff x="9808530" y="-2"/>
            <a:chExt cx="2383470" cy="76383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889AAD6-CF71-9076-B525-B3F7A27B95CE}"/>
                </a:ext>
              </a:extLst>
            </p:cNvPr>
            <p:cNvSpPr/>
            <p:nvPr/>
          </p:nvSpPr>
          <p:spPr>
            <a:xfrm>
              <a:off x="9808531" y="0"/>
              <a:ext cx="2383469" cy="7638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4DDD5E9-8198-C200-0376-DBBE1230D0A8}"/>
                </a:ext>
              </a:extLst>
            </p:cNvPr>
            <p:cNvGrpSpPr/>
            <p:nvPr/>
          </p:nvGrpSpPr>
          <p:grpSpPr>
            <a:xfrm>
              <a:off x="9808530" y="-2"/>
              <a:ext cx="2383469" cy="763837"/>
              <a:chOff x="9808531" y="76200"/>
              <a:chExt cx="2383469" cy="763837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B6C0DE10-F981-6E0A-BA6A-7416B9261F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 amt="47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808531" y="76200"/>
                <a:ext cx="2383469" cy="763837"/>
              </a:xfrm>
              <a:prstGeom prst="rect">
                <a:avLst/>
              </a:prstGeom>
            </p:spPr>
          </p:pic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137BC646-135E-0ED1-8024-CEE466B3B3B4}"/>
                  </a:ext>
                </a:extLst>
              </p:cNvPr>
              <p:cNvSpPr/>
              <p:nvPr/>
            </p:nvSpPr>
            <p:spPr>
              <a:xfrm>
                <a:off x="10323010" y="124912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1</a:t>
                </a:r>
                <a:endParaRPr lang="en-GB" sz="600" b="1" dirty="0"/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938DFA3B-940E-0299-7417-F44199CB13EE}"/>
                  </a:ext>
                </a:extLst>
              </p:cNvPr>
              <p:cNvSpPr/>
              <p:nvPr/>
            </p:nvSpPr>
            <p:spPr>
              <a:xfrm>
                <a:off x="9880004" y="339092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1</a:t>
                </a:r>
                <a:endParaRPr lang="en-GB" sz="600" b="1" dirty="0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5264BCC8-877C-79A5-2E6B-E54D5E71EB9D}"/>
                  </a:ext>
                </a:extLst>
              </p:cNvPr>
              <p:cNvSpPr/>
              <p:nvPr/>
            </p:nvSpPr>
            <p:spPr>
              <a:xfrm>
                <a:off x="10023289" y="522426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1</a:t>
                </a:r>
                <a:endParaRPr lang="en-GB" sz="600" b="1" dirty="0"/>
              </a:p>
            </p:txBody>
          </p:sp>
        </p:grpSp>
      </p:grp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1B449D7-E6AA-F696-DA48-0C809578E080}"/>
              </a:ext>
            </a:extLst>
          </p:cNvPr>
          <p:cNvSpPr/>
          <p:nvPr/>
        </p:nvSpPr>
        <p:spPr>
          <a:xfrm>
            <a:off x="10005060" y="17780"/>
            <a:ext cx="401320" cy="490220"/>
          </a:xfrm>
          <a:custGeom>
            <a:avLst/>
            <a:gdLst>
              <a:gd name="connsiteX0" fmla="*/ 401320 w 401320"/>
              <a:gd name="connsiteY0" fmla="*/ 0 h 490220"/>
              <a:gd name="connsiteX1" fmla="*/ 20320 w 401320"/>
              <a:gd name="connsiteY1" fmla="*/ 60960 h 490220"/>
              <a:gd name="connsiteX2" fmla="*/ 0 w 401320"/>
              <a:gd name="connsiteY2" fmla="*/ 490220 h 490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1320" h="490220">
                <a:moveTo>
                  <a:pt x="401320" y="0"/>
                </a:moveTo>
                <a:lnTo>
                  <a:pt x="20320" y="60960"/>
                </a:lnTo>
                <a:lnTo>
                  <a:pt x="0" y="490220"/>
                </a:lnTo>
              </a:path>
            </a:pathLst>
          </a:cu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AB296B8-D191-7FBD-F09A-EFD3F1568CC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42437" y="815013"/>
            <a:ext cx="3197163" cy="157808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7F1FC34B-4434-C3DC-09DE-C314DFA6E60F}"/>
              </a:ext>
            </a:extLst>
          </p:cNvPr>
          <p:cNvGrpSpPr/>
          <p:nvPr/>
        </p:nvGrpSpPr>
        <p:grpSpPr>
          <a:xfrm>
            <a:off x="5519077" y="2613978"/>
            <a:ext cx="6520512" cy="1764766"/>
            <a:chOff x="6132039" y="2627214"/>
            <a:chExt cx="6471608" cy="175153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FACAAA2-820E-5BBA-ED23-D150A4229F0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32039" y="2632294"/>
              <a:ext cx="2855501" cy="1746450"/>
            </a:xfrm>
            <a:prstGeom prst="rect">
              <a:avLst/>
            </a:prstGeom>
            <a:effectLst>
              <a:glow rad="101600">
                <a:schemeClr val="bg1">
                  <a:alpha val="60000"/>
                </a:schemeClr>
              </a:glow>
            </a:effectLst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075E8ED-D630-E523-A224-87B5F3101CA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1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7416" t="9018" b="5017"/>
            <a:stretch/>
          </p:blipFill>
          <p:spPr>
            <a:xfrm>
              <a:off x="9121373" y="2627214"/>
              <a:ext cx="3482274" cy="1746450"/>
            </a:xfrm>
            <a:prstGeom prst="rect">
              <a:avLst/>
            </a:prstGeom>
          </p:spPr>
        </p:pic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E2805456-2DA6-9348-2D02-F386D5ED5F99}"/>
              </a:ext>
            </a:extLst>
          </p:cNvPr>
          <p:cNvSpPr/>
          <p:nvPr/>
        </p:nvSpPr>
        <p:spPr>
          <a:xfrm>
            <a:off x="10537766" y="404538"/>
            <a:ext cx="83371" cy="833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/>
              <a:t>2</a:t>
            </a:r>
            <a:endParaRPr lang="en-GB" sz="600" b="1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06BAF41-8300-C8E8-620A-236A4B7DCFC6}"/>
              </a:ext>
            </a:extLst>
          </p:cNvPr>
          <p:cNvSpPr/>
          <p:nvPr/>
        </p:nvSpPr>
        <p:spPr>
          <a:xfrm>
            <a:off x="10364694" y="532710"/>
            <a:ext cx="83371" cy="833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/>
              <a:t>2</a:t>
            </a:r>
            <a:endParaRPr lang="en-GB" sz="600" b="1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030C411-284D-FCA5-1967-B19DE3C08F6B}"/>
              </a:ext>
            </a:extLst>
          </p:cNvPr>
          <p:cNvSpPr/>
          <p:nvPr/>
        </p:nvSpPr>
        <p:spPr>
          <a:xfrm>
            <a:off x="11528366" y="123751"/>
            <a:ext cx="83371" cy="833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/>
              <a:t>2</a:t>
            </a:r>
            <a:endParaRPr lang="en-GB" sz="600" b="1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6E5B9EA-006B-068B-F639-3258A972B86E}"/>
              </a:ext>
            </a:extLst>
          </p:cNvPr>
          <p:cNvSpPr/>
          <p:nvPr/>
        </p:nvSpPr>
        <p:spPr>
          <a:xfrm>
            <a:off x="11660446" y="179519"/>
            <a:ext cx="83371" cy="833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/>
              <a:t>2</a:t>
            </a:r>
            <a:endParaRPr lang="en-GB" sz="600" b="1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FBC4D58-DDFF-09ED-6A00-82CEABC177A6}"/>
              </a:ext>
            </a:extLst>
          </p:cNvPr>
          <p:cNvSpPr/>
          <p:nvPr/>
        </p:nvSpPr>
        <p:spPr>
          <a:xfrm>
            <a:off x="10833293" y="137833"/>
            <a:ext cx="83371" cy="833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/>
              <a:t>2</a:t>
            </a:r>
            <a:endParaRPr lang="en-GB" sz="600" b="1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9C8B55B-C4E2-7B84-82D7-6E381FE5B16F}"/>
              </a:ext>
            </a:extLst>
          </p:cNvPr>
          <p:cNvCxnSpPr/>
          <p:nvPr/>
        </p:nvCxnSpPr>
        <p:spPr>
          <a:xfrm>
            <a:off x="76200" y="5120920"/>
            <a:ext cx="1203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A6F61ECE-6885-80B3-B178-41EFBEEB1951}"/>
              </a:ext>
            </a:extLst>
          </p:cNvPr>
          <p:cNvSpPr/>
          <p:nvPr/>
        </p:nvSpPr>
        <p:spPr>
          <a:xfrm>
            <a:off x="1486608" y="5230694"/>
            <a:ext cx="9346685" cy="150147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TE-MSC : 32 continuous weeks from Q2-2028 to Q4-2028: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Scientific Staff : 2.3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Technical Staff : 2.8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Quest :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FSU/TEMP : 5.5</a:t>
            </a:r>
          </a:p>
        </p:txBody>
      </p:sp>
    </p:spTree>
    <p:extLst>
      <p:ext uri="{BB962C8B-B14F-4D97-AF65-F5344CB8AC3E}">
        <p14:creationId xmlns:p14="http://schemas.microsoft.com/office/powerpoint/2010/main" val="4061431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142">
            <a:extLst>
              <a:ext uri="{FF2B5EF4-FFF2-40B4-BE49-F238E27FC236}">
                <a16:creationId xmlns:a16="http://schemas.microsoft.com/office/drawing/2014/main" id="{68865C8B-362E-2FCB-69DD-D4C26BD7B1BF}"/>
              </a:ext>
            </a:extLst>
          </p:cNvPr>
          <p:cNvSpPr/>
          <p:nvPr/>
        </p:nvSpPr>
        <p:spPr>
          <a:xfrm>
            <a:off x="0" y="0"/>
            <a:ext cx="9802703" cy="76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D. SCLink ends assembly &amp; Interfaces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45" name="Content Placeholder 144">
            <a:extLst>
              <a:ext uri="{FF2B5EF4-FFF2-40B4-BE49-F238E27FC236}">
                <a16:creationId xmlns:a16="http://schemas.microsoft.com/office/drawing/2014/main" id="{BC379A79-04C8-486C-8AFC-CDC2AC338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3834"/>
            <a:ext cx="5236732" cy="4255401"/>
          </a:xfrm>
        </p:spPr>
        <p:txBody>
          <a:bodyPr tIns="72000"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UR galleries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Proximity equipment</a:t>
            </a:r>
          </a:p>
          <a:p>
            <a:pPr lvl="3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 – 4 x 5 weeks</a:t>
            </a:r>
          </a:p>
          <a:p>
            <a:pPr lvl="4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Sc. Staff : 0.5 / Tech Staff : 0.5 / FSU-TEMP : 1 / quest : 1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Cryogenic, electrical interfaces</a:t>
            </a:r>
          </a:p>
          <a:p>
            <a:pPr lvl="3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 – 4 x 5 weeks</a:t>
            </a:r>
          </a:p>
          <a:p>
            <a:pPr lvl="4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Sc. Staff : 0.6 / Tech Staff : 0.5 / FSU-TEMP : 1 /Quest : 1</a:t>
            </a:r>
            <a:endParaRPr lang="en-US" dirty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sym typeface="Wingdings" panose="05000000000000000000" pitchFamily="2" charset="2"/>
              </a:rPr>
              <a:t>LHC Tunnel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DFX &amp; DFM assembly</a:t>
            </a:r>
          </a:p>
          <a:p>
            <a:pPr lvl="3"/>
            <a:r>
              <a:rPr lang="en-US" dirty="0">
                <a:solidFill>
                  <a:srgbClr val="7030A0"/>
                </a:solidFill>
                <a:sym typeface="Wingdings" panose="05000000000000000000" pitchFamily="2" charset="2"/>
              </a:rPr>
              <a:t>EN-MME + EN-HE</a:t>
            </a:r>
          </a:p>
          <a:p>
            <a:pPr lvl="3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 – 4 x 4 weeks</a:t>
            </a:r>
          </a:p>
          <a:p>
            <a:pPr lvl="4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Sc. Staff : 0.6 / Tech Staff : 1 / FSU-TEMP : 2 / Quest : 1</a:t>
            </a:r>
            <a:endParaRPr lang="en-US" dirty="0">
              <a:sym typeface="Wingdings" panose="05000000000000000000" pitchFamily="2" charset="2"/>
            </a:endParaRPr>
          </a:p>
          <a:p>
            <a:pPr lvl="2"/>
            <a:r>
              <a:rPr lang="en-US" dirty="0">
                <a:sym typeface="Wingdings" panose="05000000000000000000" pitchFamily="2" charset="2"/>
              </a:rPr>
              <a:t>Cryogenic transfer lines</a:t>
            </a:r>
          </a:p>
          <a:p>
            <a:pPr lvl="3"/>
            <a:r>
              <a:rPr lang="en-US" dirty="0">
                <a:solidFill>
                  <a:srgbClr val="7030A0"/>
                </a:solidFill>
                <a:sym typeface="Wingdings" panose="05000000000000000000" pitchFamily="2" charset="2"/>
              </a:rPr>
              <a:t>EN-MME + EN-HE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</a:p>
          <a:p>
            <a:pPr lvl="3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 – 4 x 1 weeks</a:t>
            </a:r>
          </a:p>
          <a:p>
            <a:pPr lvl="4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Sc. Staff : 0.6 / Tech Staff : 1 / FSU-TEMP : 1 / Quest : 1</a:t>
            </a:r>
            <a:endParaRPr lang="en-US" dirty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700" b="1" dirty="0">
                <a:sym typeface="Wingdings" panose="05000000000000000000" pitchFamily="2" charset="2"/>
              </a:rPr>
              <a:t>WP3-WP6a interconnect closure</a:t>
            </a:r>
          </a:p>
          <a:p>
            <a:pPr lvl="3"/>
            <a:r>
              <a:rPr lang="en-US" dirty="0" err="1">
                <a:solidFill>
                  <a:srgbClr val="7030A0"/>
                </a:solidFill>
                <a:sym typeface="Wingdings" panose="05000000000000000000" pitchFamily="2" charset="2"/>
              </a:rPr>
              <a:t>ElQA</a:t>
            </a:r>
            <a:r>
              <a:rPr lang="en-US" dirty="0">
                <a:solidFill>
                  <a:srgbClr val="7030A0"/>
                </a:solidFill>
                <a:sym typeface="Wingdings" panose="05000000000000000000" pitchFamily="2" charset="2"/>
              </a:rPr>
              <a:t> + EN-MME + TE-VSC</a:t>
            </a:r>
          </a:p>
          <a:p>
            <a:pPr lvl="3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 – 4 x 1 week</a:t>
            </a:r>
          </a:p>
          <a:p>
            <a:pPr lvl="4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Sc. Staff : 1 / Tech Staff : 1 / FSU-TEMP : 1 / Quest : 1</a:t>
            </a:r>
            <a:endParaRPr lang="en-US" dirty="0">
              <a:sym typeface="Wingdings" panose="05000000000000000000" pitchFamily="2" charset="2"/>
            </a:endParaRPr>
          </a:p>
          <a:p>
            <a:pPr lvl="2"/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C169ACB-509C-9D1F-487E-1FE6092DAA4E}"/>
              </a:ext>
            </a:extLst>
          </p:cNvPr>
          <p:cNvCxnSpPr>
            <a:cxnSpLocks/>
          </p:cNvCxnSpPr>
          <p:nvPr/>
        </p:nvCxnSpPr>
        <p:spPr>
          <a:xfrm>
            <a:off x="2641600" y="2594356"/>
            <a:ext cx="94742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D850567-79AB-8E29-CF05-47D719BD3C5F}"/>
              </a:ext>
            </a:extLst>
          </p:cNvPr>
          <p:cNvCxnSpPr/>
          <p:nvPr/>
        </p:nvCxnSpPr>
        <p:spPr>
          <a:xfrm>
            <a:off x="76200" y="5120920"/>
            <a:ext cx="1203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616FCC08-68F2-9529-FF30-3324C65A870D}"/>
              </a:ext>
            </a:extLst>
          </p:cNvPr>
          <p:cNvGrpSpPr/>
          <p:nvPr/>
        </p:nvGrpSpPr>
        <p:grpSpPr>
          <a:xfrm>
            <a:off x="9808530" y="-2"/>
            <a:ext cx="2383470" cy="763837"/>
            <a:chOff x="9808530" y="-2"/>
            <a:chExt cx="2383470" cy="76383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5A336D7-D556-12E2-BC9B-B8898DB2856D}"/>
                </a:ext>
              </a:extLst>
            </p:cNvPr>
            <p:cNvSpPr/>
            <p:nvPr/>
          </p:nvSpPr>
          <p:spPr>
            <a:xfrm>
              <a:off x="9808531" y="0"/>
              <a:ext cx="2383469" cy="7638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3298E1B-943A-3628-B4C5-D4061BDC0D77}"/>
                </a:ext>
              </a:extLst>
            </p:cNvPr>
            <p:cNvGrpSpPr/>
            <p:nvPr/>
          </p:nvGrpSpPr>
          <p:grpSpPr>
            <a:xfrm>
              <a:off x="9808530" y="-2"/>
              <a:ext cx="2383469" cy="763837"/>
              <a:chOff x="9808531" y="76200"/>
              <a:chExt cx="2383469" cy="763837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4BA62980-4B6C-1C0D-88D3-B82BF4918D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 amt="47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808531" y="76200"/>
                <a:ext cx="2383469" cy="763837"/>
              </a:xfrm>
              <a:prstGeom prst="rect">
                <a:avLst/>
              </a:prstGeom>
            </p:spPr>
          </p:pic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7FD3D65E-25A2-DD33-C0E6-4F819AF0EDBD}"/>
                  </a:ext>
                </a:extLst>
              </p:cNvPr>
              <p:cNvSpPr/>
              <p:nvPr/>
            </p:nvSpPr>
            <p:spPr>
              <a:xfrm>
                <a:off x="10353884" y="374749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1</a:t>
                </a:r>
                <a:endParaRPr lang="en-GB" sz="600" b="1" dirty="0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30DCB6A4-F338-A11B-DD23-967A8E45F9D9}"/>
                  </a:ext>
                </a:extLst>
              </p:cNvPr>
              <p:cNvSpPr/>
              <p:nvPr/>
            </p:nvSpPr>
            <p:spPr>
              <a:xfrm>
                <a:off x="10555419" y="686281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2</a:t>
                </a:r>
                <a:endParaRPr lang="en-GB" sz="600" b="1" dirty="0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30826061-1C2C-9E2F-AAD1-E39CE261CCE1}"/>
                  </a:ext>
                </a:extLst>
              </p:cNvPr>
              <p:cNvSpPr/>
              <p:nvPr/>
            </p:nvSpPr>
            <p:spPr>
              <a:xfrm>
                <a:off x="11571165" y="414134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2</a:t>
                </a:r>
                <a:endParaRPr lang="en-GB" sz="600" b="1" dirty="0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A2DF5A00-BA4E-9C1F-1B35-4AF9D5FE7B4F}"/>
                  </a:ext>
                </a:extLst>
              </p:cNvPr>
              <p:cNvSpPr/>
              <p:nvPr/>
            </p:nvSpPr>
            <p:spPr>
              <a:xfrm>
                <a:off x="10335709" y="756666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2</a:t>
                </a:r>
                <a:endParaRPr lang="en-GB" sz="600" b="1" dirty="0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B77E3EF-5342-D6FC-011F-F96414B58CB5}"/>
                  </a:ext>
                </a:extLst>
              </p:cNvPr>
              <p:cNvSpPr/>
              <p:nvPr/>
            </p:nvSpPr>
            <p:spPr>
              <a:xfrm>
                <a:off x="11798211" y="351536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2</a:t>
                </a:r>
                <a:endParaRPr lang="en-GB" sz="600" b="1" dirty="0"/>
              </a:p>
            </p:txBody>
          </p:sp>
        </p:grp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1E92705B-83BE-D079-DFFD-4EAB94D6EABD}"/>
              </a:ext>
            </a:extLst>
          </p:cNvPr>
          <p:cNvSpPr/>
          <p:nvPr/>
        </p:nvSpPr>
        <p:spPr>
          <a:xfrm>
            <a:off x="11355913" y="33752"/>
            <a:ext cx="83371" cy="833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/>
              <a:t>1</a:t>
            </a:r>
            <a:endParaRPr lang="en-GB" sz="600" b="1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DF304E0-2BFB-E249-45B4-E92787ED945E}"/>
              </a:ext>
            </a:extLst>
          </p:cNvPr>
          <p:cNvSpPr/>
          <p:nvPr/>
        </p:nvSpPr>
        <p:spPr>
          <a:xfrm>
            <a:off x="10616378" y="630735"/>
            <a:ext cx="83371" cy="833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/>
              <a:t>3</a:t>
            </a:r>
            <a:endParaRPr lang="en-GB" sz="600" b="1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22D3252-C1A2-2AE6-8536-78E36A75D164}"/>
              </a:ext>
            </a:extLst>
          </p:cNvPr>
          <p:cNvSpPr/>
          <p:nvPr/>
        </p:nvSpPr>
        <p:spPr>
          <a:xfrm>
            <a:off x="11632124" y="358588"/>
            <a:ext cx="83371" cy="833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/>
              <a:t>3</a:t>
            </a:r>
            <a:endParaRPr lang="en-GB" sz="600" b="1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B171C16-1898-E86C-493B-E52FCAA537ED}"/>
              </a:ext>
            </a:extLst>
          </p:cNvPr>
          <p:cNvSpPr/>
          <p:nvPr/>
        </p:nvSpPr>
        <p:spPr>
          <a:xfrm>
            <a:off x="10396668" y="701120"/>
            <a:ext cx="83371" cy="833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/>
              <a:t>3</a:t>
            </a:r>
            <a:endParaRPr lang="en-GB" sz="600" b="1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52F47F0-0AB0-1313-65E1-1E7A1248CDF6}"/>
              </a:ext>
            </a:extLst>
          </p:cNvPr>
          <p:cNvSpPr/>
          <p:nvPr/>
        </p:nvSpPr>
        <p:spPr>
          <a:xfrm>
            <a:off x="11859170" y="295990"/>
            <a:ext cx="83371" cy="833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/>
              <a:t>3</a:t>
            </a:r>
            <a:endParaRPr lang="en-GB" sz="600" b="1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169BA471-D5C3-2EF3-E3AA-169BFDAA4C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9998" y="816101"/>
            <a:ext cx="2803451" cy="1726739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B88695C-CBB0-15C1-2991-DF62A4920A9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2559" y="815349"/>
            <a:ext cx="3814468" cy="1744745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3E159824-C4BB-E862-9D3F-9CBAD28F8716}"/>
              </a:ext>
            </a:extLst>
          </p:cNvPr>
          <p:cNvGrpSpPr/>
          <p:nvPr/>
        </p:nvGrpSpPr>
        <p:grpSpPr>
          <a:xfrm>
            <a:off x="5236732" y="2827501"/>
            <a:ext cx="6905075" cy="1848131"/>
            <a:chOff x="5786651" y="2662945"/>
            <a:chExt cx="6608504" cy="1768754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FA037CB9-B676-6CCE-F5C1-DCD8D7A0AA9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86651" y="2662945"/>
              <a:ext cx="1931196" cy="1768754"/>
            </a:xfrm>
            <a:prstGeom prst="rect">
              <a:avLst/>
            </a:prstGeom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D4575C5-5CBA-79C7-0C84-122FA60DFFD3}"/>
                </a:ext>
              </a:extLst>
            </p:cNvPr>
            <p:cNvGrpSpPr/>
            <p:nvPr/>
          </p:nvGrpSpPr>
          <p:grpSpPr>
            <a:xfrm>
              <a:off x="9815356" y="2690308"/>
              <a:ext cx="2579799" cy="1734570"/>
              <a:chOff x="4405699" y="4899143"/>
              <a:chExt cx="2334363" cy="1569548"/>
            </a:xfrm>
          </p:grpSpPr>
          <p:pic>
            <p:nvPicPr>
              <p:cNvPr id="11" name="Picture 10" descr="A machine on a stand&#10;&#10;Description automatically generated">
                <a:extLst>
                  <a:ext uri="{FF2B5EF4-FFF2-40B4-BE49-F238E27FC236}">
                    <a16:creationId xmlns:a16="http://schemas.microsoft.com/office/drawing/2014/main" id="{21D237DB-F87E-75C8-FA4B-A99F2CBBCF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405699" y="4899143"/>
                <a:ext cx="2334363" cy="1569548"/>
              </a:xfrm>
              <a:prstGeom prst="rect">
                <a:avLst/>
              </a:prstGeom>
            </p:spPr>
          </p:pic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531269D-4730-1364-F2EB-96AC99E40504}"/>
                  </a:ext>
                </a:extLst>
              </p:cNvPr>
              <p:cNvSpPr/>
              <p:nvPr/>
            </p:nvSpPr>
            <p:spPr>
              <a:xfrm>
                <a:off x="5212080" y="5502574"/>
                <a:ext cx="463961" cy="463886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24B05800-03EF-2F9B-76C5-F6431B20E43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19383" y="2686518"/>
              <a:ext cx="1995974" cy="1745179"/>
            </a:xfrm>
            <a:prstGeom prst="rect">
              <a:avLst/>
            </a:prstGeom>
          </p:spPr>
        </p:pic>
      </p:grp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7CF293A-3252-FD34-3720-54545867BA5F}"/>
              </a:ext>
            </a:extLst>
          </p:cNvPr>
          <p:cNvSpPr/>
          <p:nvPr/>
        </p:nvSpPr>
        <p:spPr>
          <a:xfrm>
            <a:off x="328369" y="5230694"/>
            <a:ext cx="5607612" cy="150147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1. &amp; 2. : TE-MSC : 25 continuous weeks from Q4 to Q1 2029.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Scientific Staff : 2.3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Technical Staff : 2.8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FSU/TEMP : 5.5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Quest : 1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EAC40B67-0B06-71A2-E6FB-F4330BC9242C}"/>
              </a:ext>
            </a:extLst>
          </p:cNvPr>
          <p:cNvSpPr/>
          <p:nvPr/>
        </p:nvSpPr>
        <p:spPr>
          <a:xfrm>
            <a:off x="6202447" y="5230694"/>
            <a:ext cx="5607612" cy="150147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3. : TE-MSC : 8 discontinuous weeks from Q1 to Q2 2029.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Scientific Staff : 1.5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Technical Staff :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FSU/TEMP :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Quest : 1</a:t>
            </a:r>
          </a:p>
        </p:txBody>
      </p:sp>
    </p:spTree>
    <p:extLst>
      <p:ext uri="{BB962C8B-B14F-4D97-AF65-F5344CB8AC3E}">
        <p14:creationId xmlns:p14="http://schemas.microsoft.com/office/powerpoint/2010/main" val="903143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BABB7B-89CF-55B2-5CBE-A55E91C326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142">
            <a:extLst>
              <a:ext uri="{FF2B5EF4-FFF2-40B4-BE49-F238E27FC236}">
                <a16:creationId xmlns:a16="http://schemas.microsoft.com/office/drawing/2014/main" id="{530E6431-318F-1ED0-27C6-7EB0D4BC72D5}"/>
              </a:ext>
            </a:extLst>
          </p:cNvPr>
          <p:cNvSpPr/>
          <p:nvPr/>
        </p:nvSpPr>
        <p:spPr>
          <a:xfrm>
            <a:off x="0" y="0"/>
            <a:ext cx="12192000" cy="3922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Summary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45" name="Content Placeholder 144">
            <a:extLst>
              <a:ext uri="{FF2B5EF4-FFF2-40B4-BE49-F238E27FC236}">
                <a16:creationId xmlns:a16="http://schemas.microsoft.com/office/drawing/2014/main" id="{CE8EFD3E-749B-FEA3-EE24-B6D59A3AF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92234"/>
            <a:ext cx="5557520" cy="2511520"/>
          </a:xfrm>
        </p:spPr>
        <p:txBody>
          <a:bodyPr tIns="72000">
            <a:normAutofit fontScale="70000" lnSpcReduction="20000"/>
          </a:bodyPr>
          <a:lstStyle/>
          <a:p>
            <a:r>
              <a:rPr lang="en-US" dirty="0">
                <a:sym typeface="Wingdings" panose="05000000000000000000" pitchFamily="2" charset="2"/>
              </a:rPr>
              <a:t>Resources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Needs identified until 2029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Needs comply with resources request presented to HL project at WP6a-PSM of February 2025.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Budget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Material : within budget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Personnel : request made to project during PSM WP6a</a:t>
            </a:r>
          </a:p>
        </p:txBody>
      </p:sp>
      <p:sp>
        <p:nvSpPr>
          <p:cNvPr id="24" name="Content Placeholder 144">
            <a:extLst>
              <a:ext uri="{FF2B5EF4-FFF2-40B4-BE49-F238E27FC236}">
                <a16:creationId xmlns:a16="http://schemas.microsoft.com/office/drawing/2014/main" id="{5D914103-48BB-5C1D-6ED6-BA27A8E6F686}"/>
              </a:ext>
            </a:extLst>
          </p:cNvPr>
          <p:cNvSpPr txBox="1">
            <a:spLocks/>
          </p:cNvSpPr>
          <p:nvPr/>
        </p:nvSpPr>
        <p:spPr>
          <a:xfrm>
            <a:off x="5336666" y="428778"/>
            <a:ext cx="6638164" cy="2372525"/>
          </a:xfrm>
          <a:prstGeom prst="rect">
            <a:avLst/>
          </a:prstGeom>
        </p:spPr>
        <p:txBody>
          <a:bodyPr vert="horz" lIns="91440" tIns="7200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36" name="Content Placeholder 144">
            <a:extLst>
              <a:ext uri="{FF2B5EF4-FFF2-40B4-BE49-F238E27FC236}">
                <a16:creationId xmlns:a16="http://schemas.microsoft.com/office/drawing/2014/main" id="{855EE681-CDD8-429A-F947-048877E1468B}"/>
              </a:ext>
            </a:extLst>
          </p:cNvPr>
          <p:cNvSpPr txBox="1">
            <a:spLocks/>
          </p:cNvSpPr>
          <p:nvPr/>
        </p:nvSpPr>
        <p:spPr>
          <a:xfrm>
            <a:off x="6096000" y="419207"/>
            <a:ext cx="5557520" cy="2511520"/>
          </a:xfrm>
          <a:prstGeom prst="rect">
            <a:avLst/>
          </a:prstGeom>
        </p:spPr>
        <p:txBody>
          <a:bodyPr vert="horz" lIns="91440" tIns="7200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ym typeface="Wingdings" panose="05000000000000000000" pitchFamily="2" charset="2"/>
              </a:rPr>
              <a:t>LS3  : Works &amp; Services Supervisors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Parallel activities  several WSS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Christian Barth, Yann Leclercq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Florian Pasdeloup, Marc-Philippe Careil</a:t>
            </a:r>
          </a:p>
          <a:p>
            <a:pPr lvl="3"/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LS3 : space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Underground &amp; surface base de vie / </a:t>
            </a:r>
            <a:r>
              <a:rPr lang="en-US" dirty="0" err="1">
                <a:sym typeface="Wingdings" panose="05000000000000000000" pitchFamily="2" charset="2"/>
              </a:rPr>
              <a:t>chantier</a:t>
            </a:r>
            <a:r>
              <a:rPr lang="en-US" dirty="0">
                <a:sym typeface="Wingdings" panose="05000000000000000000" pitchFamily="2" charset="2"/>
              </a:rPr>
              <a:t> / temporary storage defined and requested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D7E179C-5EC8-1A02-66A9-3AFE703CB430}"/>
              </a:ext>
            </a:extLst>
          </p:cNvPr>
          <p:cNvSpPr/>
          <p:nvPr/>
        </p:nvSpPr>
        <p:spPr>
          <a:xfrm>
            <a:off x="0" y="3026893"/>
            <a:ext cx="2385060" cy="226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F65A9EF-C933-BED8-11F3-72109BA339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722962"/>
              </p:ext>
            </p:extLst>
          </p:nvPr>
        </p:nvGraphicFramePr>
        <p:xfrm>
          <a:off x="250959" y="4163013"/>
          <a:ext cx="11840210" cy="10049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4021">
                  <a:extLst>
                    <a:ext uri="{9D8B030D-6E8A-4147-A177-3AD203B41FA5}">
                      <a16:colId xmlns:a16="http://schemas.microsoft.com/office/drawing/2014/main" val="3847854352"/>
                    </a:ext>
                  </a:extLst>
                </a:gridCol>
                <a:gridCol w="1184021">
                  <a:extLst>
                    <a:ext uri="{9D8B030D-6E8A-4147-A177-3AD203B41FA5}">
                      <a16:colId xmlns:a16="http://schemas.microsoft.com/office/drawing/2014/main" val="3142894977"/>
                    </a:ext>
                  </a:extLst>
                </a:gridCol>
                <a:gridCol w="1184021">
                  <a:extLst>
                    <a:ext uri="{9D8B030D-6E8A-4147-A177-3AD203B41FA5}">
                      <a16:colId xmlns:a16="http://schemas.microsoft.com/office/drawing/2014/main" val="3688519623"/>
                    </a:ext>
                  </a:extLst>
                </a:gridCol>
                <a:gridCol w="1184021">
                  <a:extLst>
                    <a:ext uri="{9D8B030D-6E8A-4147-A177-3AD203B41FA5}">
                      <a16:colId xmlns:a16="http://schemas.microsoft.com/office/drawing/2014/main" val="2461949884"/>
                    </a:ext>
                  </a:extLst>
                </a:gridCol>
                <a:gridCol w="1184021">
                  <a:extLst>
                    <a:ext uri="{9D8B030D-6E8A-4147-A177-3AD203B41FA5}">
                      <a16:colId xmlns:a16="http://schemas.microsoft.com/office/drawing/2014/main" val="3279890520"/>
                    </a:ext>
                  </a:extLst>
                </a:gridCol>
                <a:gridCol w="1184021">
                  <a:extLst>
                    <a:ext uri="{9D8B030D-6E8A-4147-A177-3AD203B41FA5}">
                      <a16:colId xmlns:a16="http://schemas.microsoft.com/office/drawing/2014/main" val="937242388"/>
                    </a:ext>
                  </a:extLst>
                </a:gridCol>
                <a:gridCol w="1184021">
                  <a:extLst>
                    <a:ext uri="{9D8B030D-6E8A-4147-A177-3AD203B41FA5}">
                      <a16:colId xmlns:a16="http://schemas.microsoft.com/office/drawing/2014/main" val="2515742288"/>
                    </a:ext>
                  </a:extLst>
                </a:gridCol>
                <a:gridCol w="1184021">
                  <a:extLst>
                    <a:ext uri="{9D8B030D-6E8A-4147-A177-3AD203B41FA5}">
                      <a16:colId xmlns:a16="http://schemas.microsoft.com/office/drawing/2014/main" val="2135973507"/>
                    </a:ext>
                  </a:extLst>
                </a:gridCol>
                <a:gridCol w="1184021">
                  <a:extLst>
                    <a:ext uri="{9D8B030D-6E8A-4147-A177-3AD203B41FA5}">
                      <a16:colId xmlns:a16="http://schemas.microsoft.com/office/drawing/2014/main" val="3050837369"/>
                    </a:ext>
                  </a:extLst>
                </a:gridCol>
                <a:gridCol w="1184021">
                  <a:extLst>
                    <a:ext uri="{9D8B030D-6E8A-4147-A177-3AD203B41FA5}">
                      <a16:colId xmlns:a16="http://schemas.microsoft.com/office/drawing/2014/main" val="1738782788"/>
                    </a:ext>
                  </a:extLst>
                </a:gridCol>
              </a:tblGrid>
              <a:tr h="209141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2025</a:t>
                      </a:r>
                      <a:endParaRPr lang="en-GB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2026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2027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2028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2029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6787687"/>
                  </a:ext>
                </a:extLst>
              </a:tr>
              <a:tr h="700109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  <a:p>
                      <a:pPr algn="ctr"/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3656834"/>
                  </a:ext>
                </a:extLst>
              </a:tr>
            </a:tbl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3491AF8-5CCB-88CA-68AD-3F7C200A8595}"/>
              </a:ext>
            </a:extLst>
          </p:cNvPr>
          <p:cNvSpPr/>
          <p:nvPr/>
        </p:nvSpPr>
        <p:spPr>
          <a:xfrm>
            <a:off x="5028611" y="4572404"/>
            <a:ext cx="3368150" cy="197754"/>
          </a:xfrm>
          <a:prstGeom prst="roundRect">
            <a:avLst/>
          </a:prstGeom>
          <a:solidFill>
            <a:schemeClr val="accent1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A. Surface preparation</a:t>
            </a:r>
            <a:endParaRPr lang="en-GB" sz="1100" b="1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4B3EAC6-865A-C6AF-1C85-90E43FF0A474}"/>
              </a:ext>
            </a:extLst>
          </p:cNvPr>
          <p:cNvSpPr/>
          <p:nvPr/>
        </p:nvSpPr>
        <p:spPr>
          <a:xfrm>
            <a:off x="6669023" y="4831180"/>
            <a:ext cx="1727737" cy="197753"/>
          </a:xfrm>
          <a:prstGeom prst="roundRect">
            <a:avLst/>
          </a:prstGeom>
          <a:solidFill>
            <a:schemeClr val="accent1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B. Tooling installation</a:t>
            </a:r>
            <a:endParaRPr lang="en-GB" sz="1100" b="1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7376D23-8C95-6FE1-B9DB-53A0A0A90696}"/>
              </a:ext>
            </a:extLst>
          </p:cNvPr>
          <p:cNvSpPr/>
          <p:nvPr/>
        </p:nvSpPr>
        <p:spPr>
          <a:xfrm>
            <a:off x="8488860" y="4572403"/>
            <a:ext cx="1194227" cy="439471"/>
          </a:xfrm>
          <a:prstGeom prst="roundRect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C. Lowering &amp; Unspooling</a:t>
            </a:r>
            <a:endParaRPr lang="en-GB" sz="1100" b="1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4BB6EB7-18B1-670C-87E9-E42A2555A068}"/>
              </a:ext>
            </a:extLst>
          </p:cNvPr>
          <p:cNvSpPr/>
          <p:nvPr/>
        </p:nvSpPr>
        <p:spPr>
          <a:xfrm>
            <a:off x="9751326" y="4550968"/>
            <a:ext cx="1164319" cy="567100"/>
          </a:xfrm>
          <a:prstGeom prst="roundRect">
            <a:avLst/>
          </a:prstGeom>
          <a:solidFill>
            <a:srgbClr val="00B05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100" b="1" dirty="0"/>
              <a:t>D. SCLink Ends assembly &amp; interfaces</a:t>
            </a:r>
            <a:endParaRPr lang="en-GB" sz="1100" b="1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7D86CDE-CBD3-E9EE-BB13-340327AC71DE}"/>
              </a:ext>
            </a:extLst>
          </p:cNvPr>
          <p:cNvSpPr/>
          <p:nvPr/>
        </p:nvSpPr>
        <p:spPr>
          <a:xfrm>
            <a:off x="312981" y="4589461"/>
            <a:ext cx="4623531" cy="43947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Cold Powering Systems assembly &amp; qualification</a:t>
            </a:r>
            <a:endParaRPr lang="en-GB" sz="1100" b="1" dirty="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61BB9A77-690D-43F7-BF65-72BC974040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4303027"/>
              </p:ext>
            </p:extLst>
          </p:nvPr>
        </p:nvGraphicFramePr>
        <p:xfrm>
          <a:off x="0" y="5250064"/>
          <a:ext cx="12192000" cy="16079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149CACB8-8939-93C5-AC80-4F4576548EB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285" r="22734" b="21066"/>
          <a:stretch/>
        </p:blipFill>
        <p:spPr>
          <a:xfrm>
            <a:off x="6922333" y="2694987"/>
            <a:ext cx="5052497" cy="1272402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74EEE61-D7B6-6EAD-FEB5-52A7ED1DFC27}"/>
              </a:ext>
            </a:extLst>
          </p:cNvPr>
          <p:cNvSpPr/>
          <p:nvPr/>
        </p:nvSpPr>
        <p:spPr>
          <a:xfrm>
            <a:off x="8454788" y="4516240"/>
            <a:ext cx="2545308" cy="62896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BEBCD95-4691-97EC-9294-7E0B1A0C8D50}"/>
              </a:ext>
            </a:extLst>
          </p:cNvPr>
          <p:cNvCxnSpPr>
            <a:cxnSpLocks/>
            <a:stCxn id="14" idx="2"/>
            <a:endCxn id="15" idx="0"/>
          </p:cNvCxnSpPr>
          <p:nvPr/>
        </p:nvCxnSpPr>
        <p:spPr>
          <a:xfrm>
            <a:off x="9448582" y="3967389"/>
            <a:ext cx="278860" cy="54885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E94C773-E527-42DC-F426-8B44F0EED0E9}"/>
              </a:ext>
            </a:extLst>
          </p:cNvPr>
          <p:cNvSpPr txBox="1"/>
          <p:nvPr/>
        </p:nvSpPr>
        <p:spPr>
          <a:xfrm>
            <a:off x="5776442" y="3714089"/>
            <a:ext cx="1145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Tunnel Activity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65765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6896</TotalTime>
  <Words>1296</Words>
  <Application>Microsoft Office PowerPoint</Application>
  <PresentationFormat>Widescreen</PresentationFormat>
  <Paragraphs>237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Aptos</vt:lpstr>
      <vt:lpstr>Aptos Display</vt:lpstr>
      <vt:lpstr>Arial</vt:lpstr>
      <vt:lpstr>Wingdings</vt:lpstr>
      <vt:lpstr>Office Theme</vt:lpstr>
      <vt:lpstr>LS3 activities and resources for WP6a installation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Yann Leclercq</dc:creator>
  <cp:lastModifiedBy>Yann Leclercq</cp:lastModifiedBy>
  <cp:revision>72</cp:revision>
  <cp:lastPrinted>2025-04-29T08:59:43Z</cp:lastPrinted>
  <dcterms:created xsi:type="dcterms:W3CDTF">2024-12-04T08:20:37Z</dcterms:created>
  <dcterms:modified xsi:type="dcterms:W3CDTF">2025-05-05T11:44:57Z</dcterms:modified>
</cp:coreProperties>
</file>