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3" r:id="rId3"/>
    <p:sldId id="260" r:id="rId4"/>
    <p:sldId id="262" r:id="rId5"/>
    <p:sldId id="4634" r:id="rId6"/>
    <p:sldId id="266" r:id="rId7"/>
    <p:sldId id="264" r:id="rId8"/>
    <p:sldId id="4635" r:id="rId9"/>
    <p:sldId id="4636" r:id="rId10"/>
    <p:sldId id="261" r:id="rId11"/>
    <p:sldId id="4637" r:id="rId12"/>
    <p:sldId id="257" r:id="rId13"/>
    <p:sldId id="258" r:id="rId1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4660"/>
  </p:normalViewPr>
  <p:slideViewPr>
    <p:cSldViewPr snapToGrid="0">
      <p:cViewPr varScale="1">
        <p:scale>
          <a:sx n="41" d="100"/>
          <a:sy n="41" d="100"/>
        </p:scale>
        <p:origin x="776" y="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073A5-C5EB-9D65-7C01-C1A931220B6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2D47B32-D7FE-3AD8-9943-03714E128C6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C0FE2AB-255D-137A-F8D3-5249EF39DEB2}"/>
              </a:ext>
            </a:extLst>
          </p:cNvPr>
          <p:cNvSpPr>
            <a:spLocks noGrp="1"/>
          </p:cNvSpPr>
          <p:nvPr>
            <p:ph type="dt" sz="half" idx="10"/>
          </p:nvPr>
        </p:nvSpPr>
        <p:spPr/>
        <p:txBody>
          <a:bodyPr/>
          <a:lstStyle/>
          <a:p>
            <a:fld id="{975CCC39-86EC-4D6A-8CBE-D73C182678FE}" type="datetimeFigureOut">
              <a:rPr lang="en-GB" smtClean="0"/>
              <a:t>02/05/2025</a:t>
            </a:fld>
            <a:endParaRPr lang="en-GB"/>
          </a:p>
        </p:txBody>
      </p:sp>
      <p:sp>
        <p:nvSpPr>
          <p:cNvPr id="5" name="Footer Placeholder 4">
            <a:extLst>
              <a:ext uri="{FF2B5EF4-FFF2-40B4-BE49-F238E27FC236}">
                <a16:creationId xmlns:a16="http://schemas.microsoft.com/office/drawing/2014/main" id="{F4A2FCC9-91A3-3542-7D5C-1E8BF9E8A7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07FF4E6-0B0A-7265-3387-833958E82052}"/>
              </a:ext>
            </a:extLst>
          </p:cNvPr>
          <p:cNvSpPr>
            <a:spLocks noGrp="1"/>
          </p:cNvSpPr>
          <p:nvPr>
            <p:ph type="sldNum" sz="quarter" idx="12"/>
          </p:nvPr>
        </p:nvSpPr>
        <p:spPr/>
        <p:txBody>
          <a:bodyPr/>
          <a:lstStyle/>
          <a:p>
            <a:fld id="{B0EBA4B9-B53E-47DA-AECB-89D5DC102D4B}" type="slidenum">
              <a:rPr lang="en-GB" smtClean="0"/>
              <a:t>‹#›</a:t>
            </a:fld>
            <a:endParaRPr lang="en-GB"/>
          </a:p>
        </p:txBody>
      </p:sp>
    </p:spTree>
    <p:extLst>
      <p:ext uri="{BB962C8B-B14F-4D97-AF65-F5344CB8AC3E}">
        <p14:creationId xmlns:p14="http://schemas.microsoft.com/office/powerpoint/2010/main" val="2659497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16E10-6B96-D2FD-1C0E-C101F881254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64E5521-9DA8-8B58-02AD-8174369810A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780544F-DBA6-724B-86F4-3F7C56CCCB44}"/>
              </a:ext>
            </a:extLst>
          </p:cNvPr>
          <p:cNvSpPr>
            <a:spLocks noGrp="1"/>
          </p:cNvSpPr>
          <p:nvPr>
            <p:ph type="dt" sz="half" idx="10"/>
          </p:nvPr>
        </p:nvSpPr>
        <p:spPr/>
        <p:txBody>
          <a:bodyPr/>
          <a:lstStyle/>
          <a:p>
            <a:fld id="{975CCC39-86EC-4D6A-8CBE-D73C182678FE}" type="datetimeFigureOut">
              <a:rPr lang="en-GB" smtClean="0"/>
              <a:t>02/05/2025</a:t>
            </a:fld>
            <a:endParaRPr lang="en-GB"/>
          </a:p>
        </p:txBody>
      </p:sp>
      <p:sp>
        <p:nvSpPr>
          <p:cNvPr id="5" name="Footer Placeholder 4">
            <a:extLst>
              <a:ext uri="{FF2B5EF4-FFF2-40B4-BE49-F238E27FC236}">
                <a16:creationId xmlns:a16="http://schemas.microsoft.com/office/drawing/2014/main" id="{3B37F1E7-D7D0-5F03-6588-025FA2E07F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D6E15B1-2F51-610A-496B-71CA7A3F250F}"/>
              </a:ext>
            </a:extLst>
          </p:cNvPr>
          <p:cNvSpPr>
            <a:spLocks noGrp="1"/>
          </p:cNvSpPr>
          <p:nvPr>
            <p:ph type="sldNum" sz="quarter" idx="12"/>
          </p:nvPr>
        </p:nvSpPr>
        <p:spPr/>
        <p:txBody>
          <a:bodyPr/>
          <a:lstStyle/>
          <a:p>
            <a:fld id="{B0EBA4B9-B53E-47DA-AECB-89D5DC102D4B}" type="slidenum">
              <a:rPr lang="en-GB" smtClean="0"/>
              <a:t>‹#›</a:t>
            </a:fld>
            <a:endParaRPr lang="en-GB"/>
          </a:p>
        </p:txBody>
      </p:sp>
    </p:spTree>
    <p:extLst>
      <p:ext uri="{BB962C8B-B14F-4D97-AF65-F5344CB8AC3E}">
        <p14:creationId xmlns:p14="http://schemas.microsoft.com/office/powerpoint/2010/main" val="2186125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EB1D04D-C84E-757E-7ED3-5A2781D52D5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C95685D-63BD-3253-63B2-4555AA1ACE2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130ACE2-4414-C763-1310-0DBB7419753C}"/>
              </a:ext>
            </a:extLst>
          </p:cNvPr>
          <p:cNvSpPr>
            <a:spLocks noGrp="1"/>
          </p:cNvSpPr>
          <p:nvPr>
            <p:ph type="dt" sz="half" idx="10"/>
          </p:nvPr>
        </p:nvSpPr>
        <p:spPr/>
        <p:txBody>
          <a:bodyPr/>
          <a:lstStyle/>
          <a:p>
            <a:fld id="{975CCC39-86EC-4D6A-8CBE-D73C182678FE}" type="datetimeFigureOut">
              <a:rPr lang="en-GB" smtClean="0"/>
              <a:t>02/05/2025</a:t>
            </a:fld>
            <a:endParaRPr lang="en-GB"/>
          </a:p>
        </p:txBody>
      </p:sp>
      <p:sp>
        <p:nvSpPr>
          <p:cNvPr id="5" name="Footer Placeholder 4">
            <a:extLst>
              <a:ext uri="{FF2B5EF4-FFF2-40B4-BE49-F238E27FC236}">
                <a16:creationId xmlns:a16="http://schemas.microsoft.com/office/drawing/2014/main" id="{53B41622-97F2-9302-EE8A-B29928BA6C3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85BD2F4-7EF8-6D72-D794-EBF81C60C2DA}"/>
              </a:ext>
            </a:extLst>
          </p:cNvPr>
          <p:cNvSpPr>
            <a:spLocks noGrp="1"/>
          </p:cNvSpPr>
          <p:nvPr>
            <p:ph type="sldNum" sz="quarter" idx="12"/>
          </p:nvPr>
        </p:nvSpPr>
        <p:spPr/>
        <p:txBody>
          <a:bodyPr/>
          <a:lstStyle/>
          <a:p>
            <a:fld id="{B0EBA4B9-B53E-47DA-AECB-89D5DC102D4B}" type="slidenum">
              <a:rPr lang="en-GB" smtClean="0"/>
              <a:t>‹#›</a:t>
            </a:fld>
            <a:endParaRPr lang="en-GB"/>
          </a:p>
        </p:txBody>
      </p:sp>
    </p:spTree>
    <p:extLst>
      <p:ext uri="{BB962C8B-B14F-4D97-AF65-F5344CB8AC3E}">
        <p14:creationId xmlns:p14="http://schemas.microsoft.com/office/powerpoint/2010/main" val="22639774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41A022E4-2452-4048-9E89-1B912570CD28}" type="datetime3">
              <a:rPr lang="en-US" smtClean="0"/>
              <a:t>5 May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s-ES"/>
              <a:t>Susana Izquierdo Bermudez | LMF Section Meeting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202358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1ECEC-0A9B-03E6-B8BE-B8358073BCE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C144999-AA32-2234-1FBC-3B453D4431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0960417-4B01-8995-26A8-762197D03B6B}"/>
              </a:ext>
            </a:extLst>
          </p:cNvPr>
          <p:cNvSpPr>
            <a:spLocks noGrp="1"/>
          </p:cNvSpPr>
          <p:nvPr>
            <p:ph type="dt" sz="half" idx="10"/>
          </p:nvPr>
        </p:nvSpPr>
        <p:spPr/>
        <p:txBody>
          <a:bodyPr/>
          <a:lstStyle/>
          <a:p>
            <a:fld id="{975CCC39-86EC-4D6A-8CBE-D73C182678FE}" type="datetimeFigureOut">
              <a:rPr lang="en-GB" smtClean="0"/>
              <a:t>02/05/2025</a:t>
            </a:fld>
            <a:endParaRPr lang="en-GB"/>
          </a:p>
        </p:txBody>
      </p:sp>
      <p:sp>
        <p:nvSpPr>
          <p:cNvPr id="5" name="Footer Placeholder 4">
            <a:extLst>
              <a:ext uri="{FF2B5EF4-FFF2-40B4-BE49-F238E27FC236}">
                <a16:creationId xmlns:a16="http://schemas.microsoft.com/office/drawing/2014/main" id="{0E79E9AE-8325-9CBA-6E9D-1492CDA69EC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EC2CF4F-3FFA-15E2-2A48-88E28066BA16}"/>
              </a:ext>
            </a:extLst>
          </p:cNvPr>
          <p:cNvSpPr>
            <a:spLocks noGrp="1"/>
          </p:cNvSpPr>
          <p:nvPr>
            <p:ph type="sldNum" sz="quarter" idx="12"/>
          </p:nvPr>
        </p:nvSpPr>
        <p:spPr/>
        <p:txBody>
          <a:bodyPr/>
          <a:lstStyle/>
          <a:p>
            <a:fld id="{B0EBA4B9-B53E-47DA-AECB-89D5DC102D4B}" type="slidenum">
              <a:rPr lang="en-GB" smtClean="0"/>
              <a:t>‹#›</a:t>
            </a:fld>
            <a:endParaRPr lang="en-GB"/>
          </a:p>
        </p:txBody>
      </p:sp>
    </p:spTree>
    <p:extLst>
      <p:ext uri="{BB962C8B-B14F-4D97-AF65-F5344CB8AC3E}">
        <p14:creationId xmlns:p14="http://schemas.microsoft.com/office/powerpoint/2010/main" val="1280152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1248A-444C-0A74-9D9F-97681277A12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985A88E-49C4-1FC8-036A-9CBAFEFC6FC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33B875A-35E0-55F0-1F48-CA3357012A3C}"/>
              </a:ext>
            </a:extLst>
          </p:cNvPr>
          <p:cNvSpPr>
            <a:spLocks noGrp="1"/>
          </p:cNvSpPr>
          <p:nvPr>
            <p:ph type="dt" sz="half" idx="10"/>
          </p:nvPr>
        </p:nvSpPr>
        <p:spPr/>
        <p:txBody>
          <a:bodyPr/>
          <a:lstStyle/>
          <a:p>
            <a:fld id="{975CCC39-86EC-4D6A-8CBE-D73C182678FE}" type="datetimeFigureOut">
              <a:rPr lang="en-GB" smtClean="0"/>
              <a:t>02/05/2025</a:t>
            </a:fld>
            <a:endParaRPr lang="en-GB"/>
          </a:p>
        </p:txBody>
      </p:sp>
      <p:sp>
        <p:nvSpPr>
          <p:cNvPr id="5" name="Footer Placeholder 4">
            <a:extLst>
              <a:ext uri="{FF2B5EF4-FFF2-40B4-BE49-F238E27FC236}">
                <a16:creationId xmlns:a16="http://schemas.microsoft.com/office/drawing/2014/main" id="{AC24CD11-1CE7-9DBB-84B3-AA71CB346E8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3DB3FEF-C070-F82E-5AC6-DB564201D708}"/>
              </a:ext>
            </a:extLst>
          </p:cNvPr>
          <p:cNvSpPr>
            <a:spLocks noGrp="1"/>
          </p:cNvSpPr>
          <p:nvPr>
            <p:ph type="sldNum" sz="quarter" idx="12"/>
          </p:nvPr>
        </p:nvSpPr>
        <p:spPr/>
        <p:txBody>
          <a:bodyPr/>
          <a:lstStyle/>
          <a:p>
            <a:fld id="{B0EBA4B9-B53E-47DA-AECB-89D5DC102D4B}" type="slidenum">
              <a:rPr lang="en-GB" smtClean="0"/>
              <a:t>‹#›</a:t>
            </a:fld>
            <a:endParaRPr lang="en-GB"/>
          </a:p>
        </p:txBody>
      </p:sp>
    </p:spTree>
    <p:extLst>
      <p:ext uri="{BB962C8B-B14F-4D97-AF65-F5344CB8AC3E}">
        <p14:creationId xmlns:p14="http://schemas.microsoft.com/office/powerpoint/2010/main" val="21029049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7C1EB-6DB8-263F-0303-16FD55BFBCB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718B63-75BC-ADB2-B0D3-7B5402DA940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9FC13CF-3C09-E372-2D3E-62FA83901E2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E0F2BEF-5EC4-A9EF-5BE4-204C3949600A}"/>
              </a:ext>
            </a:extLst>
          </p:cNvPr>
          <p:cNvSpPr>
            <a:spLocks noGrp="1"/>
          </p:cNvSpPr>
          <p:nvPr>
            <p:ph type="dt" sz="half" idx="10"/>
          </p:nvPr>
        </p:nvSpPr>
        <p:spPr/>
        <p:txBody>
          <a:bodyPr/>
          <a:lstStyle/>
          <a:p>
            <a:fld id="{975CCC39-86EC-4D6A-8CBE-D73C182678FE}" type="datetimeFigureOut">
              <a:rPr lang="en-GB" smtClean="0"/>
              <a:t>02/05/2025</a:t>
            </a:fld>
            <a:endParaRPr lang="en-GB"/>
          </a:p>
        </p:txBody>
      </p:sp>
      <p:sp>
        <p:nvSpPr>
          <p:cNvPr id="6" name="Footer Placeholder 5">
            <a:extLst>
              <a:ext uri="{FF2B5EF4-FFF2-40B4-BE49-F238E27FC236}">
                <a16:creationId xmlns:a16="http://schemas.microsoft.com/office/drawing/2014/main" id="{6D4ED9DF-8CC2-0D1F-8B2B-178C5498854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151E59-FD71-4BE7-2E68-E02EBEBB7F84}"/>
              </a:ext>
            </a:extLst>
          </p:cNvPr>
          <p:cNvSpPr>
            <a:spLocks noGrp="1"/>
          </p:cNvSpPr>
          <p:nvPr>
            <p:ph type="sldNum" sz="quarter" idx="12"/>
          </p:nvPr>
        </p:nvSpPr>
        <p:spPr/>
        <p:txBody>
          <a:bodyPr/>
          <a:lstStyle/>
          <a:p>
            <a:fld id="{B0EBA4B9-B53E-47DA-AECB-89D5DC102D4B}" type="slidenum">
              <a:rPr lang="en-GB" smtClean="0"/>
              <a:t>‹#›</a:t>
            </a:fld>
            <a:endParaRPr lang="en-GB"/>
          </a:p>
        </p:txBody>
      </p:sp>
    </p:spTree>
    <p:extLst>
      <p:ext uri="{BB962C8B-B14F-4D97-AF65-F5344CB8AC3E}">
        <p14:creationId xmlns:p14="http://schemas.microsoft.com/office/powerpoint/2010/main" val="17163900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9D8CE-095C-9C38-16F4-F97EB196F78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CB35F59-8935-817E-8C23-49376D5A65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5D72FE8-A344-7347-0F44-5F8B0574423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428400D-157C-8B2C-2133-14237EAD68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68E7E82-0874-9C2B-A41D-9EC94ED822E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657105B-91AE-5199-A951-45C8248C62B2}"/>
              </a:ext>
            </a:extLst>
          </p:cNvPr>
          <p:cNvSpPr>
            <a:spLocks noGrp="1"/>
          </p:cNvSpPr>
          <p:nvPr>
            <p:ph type="dt" sz="half" idx="10"/>
          </p:nvPr>
        </p:nvSpPr>
        <p:spPr/>
        <p:txBody>
          <a:bodyPr/>
          <a:lstStyle/>
          <a:p>
            <a:fld id="{975CCC39-86EC-4D6A-8CBE-D73C182678FE}" type="datetimeFigureOut">
              <a:rPr lang="en-GB" smtClean="0"/>
              <a:t>02/05/2025</a:t>
            </a:fld>
            <a:endParaRPr lang="en-GB"/>
          </a:p>
        </p:txBody>
      </p:sp>
      <p:sp>
        <p:nvSpPr>
          <p:cNvPr id="8" name="Footer Placeholder 7">
            <a:extLst>
              <a:ext uri="{FF2B5EF4-FFF2-40B4-BE49-F238E27FC236}">
                <a16:creationId xmlns:a16="http://schemas.microsoft.com/office/drawing/2014/main" id="{D8134087-1B0F-4D4F-FE29-09C8D31BAF7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D0787FA-8A01-41E2-853C-8572BB983E64}"/>
              </a:ext>
            </a:extLst>
          </p:cNvPr>
          <p:cNvSpPr>
            <a:spLocks noGrp="1"/>
          </p:cNvSpPr>
          <p:nvPr>
            <p:ph type="sldNum" sz="quarter" idx="12"/>
          </p:nvPr>
        </p:nvSpPr>
        <p:spPr/>
        <p:txBody>
          <a:bodyPr/>
          <a:lstStyle/>
          <a:p>
            <a:fld id="{B0EBA4B9-B53E-47DA-AECB-89D5DC102D4B}" type="slidenum">
              <a:rPr lang="en-GB" smtClean="0"/>
              <a:t>‹#›</a:t>
            </a:fld>
            <a:endParaRPr lang="en-GB"/>
          </a:p>
        </p:txBody>
      </p:sp>
    </p:spTree>
    <p:extLst>
      <p:ext uri="{BB962C8B-B14F-4D97-AF65-F5344CB8AC3E}">
        <p14:creationId xmlns:p14="http://schemas.microsoft.com/office/powerpoint/2010/main" val="1175143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FBB6E-36DC-3781-7775-FAB40DFEB3F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74A5A2A-D3CF-F414-8122-6240E0730520}"/>
              </a:ext>
            </a:extLst>
          </p:cNvPr>
          <p:cNvSpPr>
            <a:spLocks noGrp="1"/>
          </p:cNvSpPr>
          <p:nvPr>
            <p:ph type="dt" sz="half" idx="10"/>
          </p:nvPr>
        </p:nvSpPr>
        <p:spPr/>
        <p:txBody>
          <a:bodyPr/>
          <a:lstStyle/>
          <a:p>
            <a:fld id="{975CCC39-86EC-4D6A-8CBE-D73C182678FE}" type="datetimeFigureOut">
              <a:rPr lang="en-GB" smtClean="0"/>
              <a:t>02/05/2025</a:t>
            </a:fld>
            <a:endParaRPr lang="en-GB"/>
          </a:p>
        </p:txBody>
      </p:sp>
      <p:sp>
        <p:nvSpPr>
          <p:cNvPr id="4" name="Footer Placeholder 3">
            <a:extLst>
              <a:ext uri="{FF2B5EF4-FFF2-40B4-BE49-F238E27FC236}">
                <a16:creationId xmlns:a16="http://schemas.microsoft.com/office/drawing/2014/main" id="{74C97620-536B-6F5F-A5FD-ED2CF571EE5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2F7C0D6-34C8-49A8-5B35-C88CDACFF43C}"/>
              </a:ext>
            </a:extLst>
          </p:cNvPr>
          <p:cNvSpPr>
            <a:spLocks noGrp="1"/>
          </p:cNvSpPr>
          <p:nvPr>
            <p:ph type="sldNum" sz="quarter" idx="12"/>
          </p:nvPr>
        </p:nvSpPr>
        <p:spPr/>
        <p:txBody>
          <a:bodyPr/>
          <a:lstStyle/>
          <a:p>
            <a:fld id="{B0EBA4B9-B53E-47DA-AECB-89D5DC102D4B}" type="slidenum">
              <a:rPr lang="en-GB" smtClean="0"/>
              <a:t>‹#›</a:t>
            </a:fld>
            <a:endParaRPr lang="en-GB"/>
          </a:p>
        </p:txBody>
      </p:sp>
    </p:spTree>
    <p:extLst>
      <p:ext uri="{BB962C8B-B14F-4D97-AF65-F5344CB8AC3E}">
        <p14:creationId xmlns:p14="http://schemas.microsoft.com/office/powerpoint/2010/main" val="2392070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B902BC-C178-E97A-E8EF-2AD5C88B3E73}"/>
              </a:ext>
            </a:extLst>
          </p:cNvPr>
          <p:cNvSpPr>
            <a:spLocks noGrp="1"/>
          </p:cNvSpPr>
          <p:nvPr>
            <p:ph type="dt" sz="half" idx="10"/>
          </p:nvPr>
        </p:nvSpPr>
        <p:spPr/>
        <p:txBody>
          <a:bodyPr/>
          <a:lstStyle/>
          <a:p>
            <a:fld id="{975CCC39-86EC-4D6A-8CBE-D73C182678FE}" type="datetimeFigureOut">
              <a:rPr lang="en-GB" smtClean="0"/>
              <a:t>02/05/2025</a:t>
            </a:fld>
            <a:endParaRPr lang="en-GB"/>
          </a:p>
        </p:txBody>
      </p:sp>
      <p:sp>
        <p:nvSpPr>
          <p:cNvPr id="3" name="Footer Placeholder 2">
            <a:extLst>
              <a:ext uri="{FF2B5EF4-FFF2-40B4-BE49-F238E27FC236}">
                <a16:creationId xmlns:a16="http://schemas.microsoft.com/office/drawing/2014/main" id="{9C258557-9CD1-8A36-86C0-73456279950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606E528-61A9-5E1B-F34F-CCA854A231DD}"/>
              </a:ext>
            </a:extLst>
          </p:cNvPr>
          <p:cNvSpPr>
            <a:spLocks noGrp="1"/>
          </p:cNvSpPr>
          <p:nvPr>
            <p:ph type="sldNum" sz="quarter" idx="12"/>
          </p:nvPr>
        </p:nvSpPr>
        <p:spPr/>
        <p:txBody>
          <a:bodyPr/>
          <a:lstStyle/>
          <a:p>
            <a:fld id="{B0EBA4B9-B53E-47DA-AECB-89D5DC102D4B}" type="slidenum">
              <a:rPr lang="en-GB" smtClean="0"/>
              <a:t>‹#›</a:t>
            </a:fld>
            <a:endParaRPr lang="en-GB"/>
          </a:p>
        </p:txBody>
      </p:sp>
    </p:spTree>
    <p:extLst>
      <p:ext uri="{BB962C8B-B14F-4D97-AF65-F5344CB8AC3E}">
        <p14:creationId xmlns:p14="http://schemas.microsoft.com/office/powerpoint/2010/main" val="30900399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74D2D-A6B4-CAFC-0458-A6BCCDB373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4766A82-AAD3-6897-5C96-152D7A8ECF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529CBF6-D5C7-2F6A-C2F2-5F5D100CDB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18EC0EB-EA8A-507E-34BB-0AF3B96C7133}"/>
              </a:ext>
            </a:extLst>
          </p:cNvPr>
          <p:cNvSpPr>
            <a:spLocks noGrp="1"/>
          </p:cNvSpPr>
          <p:nvPr>
            <p:ph type="dt" sz="half" idx="10"/>
          </p:nvPr>
        </p:nvSpPr>
        <p:spPr/>
        <p:txBody>
          <a:bodyPr/>
          <a:lstStyle/>
          <a:p>
            <a:fld id="{975CCC39-86EC-4D6A-8CBE-D73C182678FE}" type="datetimeFigureOut">
              <a:rPr lang="en-GB" smtClean="0"/>
              <a:t>02/05/2025</a:t>
            </a:fld>
            <a:endParaRPr lang="en-GB"/>
          </a:p>
        </p:txBody>
      </p:sp>
      <p:sp>
        <p:nvSpPr>
          <p:cNvPr id="6" name="Footer Placeholder 5">
            <a:extLst>
              <a:ext uri="{FF2B5EF4-FFF2-40B4-BE49-F238E27FC236}">
                <a16:creationId xmlns:a16="http://schemas.microsoft.com/office/drawing/2014/main" id="{E4409436-D25E-DCE3-D7BD-E4E12433B12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8B3D96F-E2CC-9CE7-8528-88E0C5087EAD}"/>
              </a:ext>
            </a:extLst>
          </p:cNvPr>
          <p:cNvSpPr>
            <a:spLocks noGrp="1"/>
          </p:cNvSpPr>
          <p:nvPr>
            <p:ph type="sldNum" sz="quarter" idx="12"/>
          </p:nvPr>
        </p:nvSpPr>
        <p:spPr/>
        <p:txBody>
          <a:bodyPr/>
          <a:lstStyle/>
          <a:p>
            <a:fld id="{B0EBA4B9-B53E-47DA-AECB-89D5DC102D4B}" type="slidenum">
              <a:rPr lang="en-GB" smtClean="0"/>
              <a:t>‹#›</a:t>
            </a:fld>
            <a:endParaRPr lang="en-GB"/>
          </a:p>
        </p:txBody>
      </p:sp>
    </p:spTree>
    <p:extLst>
      <p:ext uri="{BB962C8B-B14F-4D97-AF65-F5344CB8AC3E}">
        <p14:creationId xmlns:p14="http://schemas.microsoft.com/office/powerpoint/2010/main" val="3756270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B0CFA-E45C-B24D-570A-49A572D0277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20BB4EA-1474-71B0-0D14-E2A096E480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5EA3A43-77B3-B19B-A4AA-16BE4964ED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618039-A7AC-2907-306B-923422125F2C}"/>
              </a:ext>
            </a:extLst>
          </p:cNvPr>
          <p:cNvSpPr>
            <a:spLocks noGrp="1"/>
          </p:cNvSpPr>
          <p:nvPr>
            <p:ph type="dt" sz="half" idx="10"/>
          </p:nvPr>
        </p:nvSpPr>
        <p:spPr/>
        <p:txBody>
          <a:bodyPr/>
          <a:lstStyle/>
          <a:p>
            <a:fld id="{975CCC39-86EC-4D6A-8CBE-D73C182678FE}" type="datetimeFigureOut">
              <a:rPr lang="en-GB" smtClean="0"/>
              <a:t>02/05/2025</a:t>
            </a:fld>
            <a:endParaRPr lang="en-GB"/>
          </a:p>
        </p:txBody>
      </p:sp>
      <p:sp>
        <p:nvSpPr>
          <p:cNvPr id="6" name="Footer Placeholder 5">
            <a:extLst>
              <a:ext uri="{FF2B5EF4-FFF2-40B4-BE49-F238E27FC236}">
                <a16:creationId xmlns:a16="http://schemas.microsoft.com/office/drawing/2014/main" id="{F5487B68-CF96-30F0-2C09-7BEE83ED4D1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01D9E35-C7A8-883A-D639-9C3C3C9A1DF3}"/>
              </a:ext>
            </a:extLst>
          </p:cNvPr>
          <p:cNvSpPr>
            <a:spLocks noGrp="1"/>
          </p:cNvSpPr>
          <p:nvPr>
            <p:ph type="sldNum" sz="quarter" idx="12"/>
          </p:nvPr>
        </p:nvSpPr>
        <p:spPr/>
        <p:txBody>
          <a:bodyPr/>
          <a:lstStyle/>
          <a:p>
            <a:fld id="{B0EBA4B9-B53E-47DA-AECB-89D5DC102D4B}" type="slidenum">
              <a:rPr lang="en-GB" smtClean="0"/>
              <a:t>‹#›</a:t>
            </a:fld>
            <a:endParaRPr lang="en-GB"/>
          </a:p>
        </p:txBody>
      </p:sp>
    </p:spTree>
    <p:extLst>
      <p:ext uri="{BB962C8B-B14F-4D97-AF65-F5344CB8AC3E}">
        <p14:creationId xmlns:p14="http://schemas.microsoft.com/office/powerpoint/2010/main" val="2552933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8745BDC-11BF-2C25-A804-CCF2961615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80FF963-7EA1-7FB5-12DE-496CB5DE08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C45CBB5-9A7F-3BD5-5925-21BBAADB67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75CCC39-86EC-4D6A-8CBE-D73C182678FE}" type="datetimeFigureOut">
              <a:rPr lang="en-GB" smtClean="0"/>
              <a:t>02/05/2025</a:t>
            </a:fld>
            <a:endParaRPr lang="en-GB"/>
          </a:p>
        </p:txBody>
      </p:sp>
      <p:sp>
        <p:nvSpPr>
          <p:cNvPr id="5" name="Footer Placeholder 4">
            <a:extLst>
              <a:ext uri="{FF2B5EF4-FFF2-40B4-BE49-F238E27FC236}">
                <a16:creationId xmlns:a16="http://schemas.microsoft.com/office/drawing/2014/main" id="{CA4C56F3-DFAD-B743-08C1-E44D6D12EB7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B603B5B3-BAA3-3204-496A-1E3517FA8F5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0EBA4B9-B53E-47DA-AECB-89D5DC102D4B}" type="slidenum">
              <a:rPr lang="en-GB" smtClean="0"/>
              <a:t>‹#›</a:t>
            </a:fld>
            <a:endParaRPr lang="en-GB"/>
          </a:p>
        </p:txBody>
      </p:sp>
    </p:spTree>
    <p:extLst>
      <p:ext uri="{BB962C8B-B14F-4D97-AF65-F5344CB8AC3E}">
        <p14:creationId xmlns:p14="http://schemas.microsoft.com/office/powerpoint/2010/main" val="38132966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indico.cern.ch/event/1387050/contributions/5833442/"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cern.sharepoint.com/sites/project-space-management-LS2/Lists/Storage%20%20After%20LS2%20%20List%20of%20equipment/AllItems.aspx" TargetMode="External"/><Relationship Id="rId7" Type="http://schemas.openxmlformats.org/officeDocument/2006/relationships/image" Target="../media/image13.png"/><Relationship Id="rId2" Type="http://schemas.openxmlformats.org/officeDocument/2006/relationships/hyperlink" Target="https://cern.sharepoint.com/sites/hse-rp-rwm/public-portal/Lists/RWForecast2025/All-Active.aspx" TargetMode="Externa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hyperlink" Target="https://cern.sharepoint.com/sites/project-space-management-LS2"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indico.cern.ch/event/1533925"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E0C4D-3B6D-C13E-7D31-BF135ED93958}"/>
              </a:ext>
            </a:extLst>
          </p:cNvPr>
          <p:cNvSpPr>
            <a:spLocks noGrp="1"/>
          </p:cNvSpPr>
          <p:nvPr>
            <p:ph type="title"/>
          </p:nvPr>
        </p:nvSpPr>
        <p:spPr>
          <a:xfrm>
            <a:off x="838200" y="365125"/>
            <a:ext cx="10515600" cy="854075"/>
          </a:xfrm>
        </p:spPr>
        <p:txBody>
          <a:bodyPr>
            <a:noAutofit/>
          </a:bodyPr>
          <a:lstStyle/>
          <a:p>
            <a:r>
              <a:rPr lang="en-GB" sz="3600" dirty="0"/>
              <a:t>MSC activities declared in PLAN for LHC during LS3</a:t>
            </a:r>
            <a:br>
              <a:rPr lang="en-GB" sz="3600" dirty="0"/>
            </a:br>
            <a:r>
              <a:rPr lang="en-GB" sz="2000" dirty="0">
                <a:hlinkClick r:id="rId2"/>
              </a:rPr>
              <a:t>MSC presentation at the readiness review</a:t>
            </a:r>
            <a:endParaRPr lang="en-GB" sz="3600" dirty="0"/>
          </a:p>
        </p:txBody>
      </p:sp>
      <p:sp>
        <p:nvSpPr>
          <p:cNvPr id="3" name="Content Placeholder 2">
            <a:extLst>
              <a:ext uri="{FF2B5EF4-FFF2-40B4-BE49-F238E27FC236}">
                <a16:creationId xmlns:a16="http://schemas.microsoft.com/office/drawing/2014/main" id="{203BFCA5-9B66-1754-1A94-D39F98F19ED0}"/>
              </a:ext>
            </a:extLst>
          </p:cNvPr>
          <p:cNvSpPr>
            <a:spLocks noGrp="1"/>
          </p:cNvSpPr>
          <p:nvPr>
            <p:ph idx="1"/>
          </p:nvPr>
        </p:nvSpPr>
        <p:spPr/>
        <p:txBody>
          <a:bodyPr/>
          <a:lstStyle/>
          <a:p>
            <a:endParaRPr lang="en-GB" dirty="0"/>
          </a:p>
        </p:txBody>
      </p:sp>
      <p:pic>
        <p:nvPicPr>
          <p:cNvPr id="5" name="Picture 4">
            <a:extLst>
              <a:ext uri="{FF2B5EF4-FFF2-40B4-BE49-F238E27FC236}">
                <a16:creationId xmlns:a16="http://schemas.microsoft.com/office/drawing/2014/main" id="{A603EBC0-2263-AC84-23F6-90996078C5FB}"/>
              </a:ext>
            </a:extLst>
          </p:cNvPr>
          <p:cNvPicPr>
            <a:picLocks noChangeAspect="1"/>
          </p:cNvPicPr>
          <p:nvPr/>
        </p:nvPicPr>
        <p:blipFill>
          <a:blip r:embed="rId3"/>
          <a:stretch>
            <a:fillRect/>
          </a:stretch>
        </p:blipFill>
        <p:spPr>
          <a:xfrm>
            <a:off x="768350" y="1299644"/>
            <a:ext cx="9950450" cy="555835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Rectangle 6">
            <a:extLst>
              <a:ext uri="{FF2B5EF4-FFF2-40B4-BE49-F238E27FC236}">
                <a16:creationId xmlns:a16="http://schemas.microsoft.com/office/drawing/2014/main" id="{E65F2FFC-6FBD-1843-11B2-A8D3C93A0095}"/>
              </a:ext>
            </a:extLst>
          </p:cNvPr>
          <p:cNvSpPr/>
          <p:nvPr/>
        </p:nvSpPr>
        <p:spPr>
          <a:xfrm>
            <a:off x="920750" y="4108450"/>
            <a:ext cx="2692400" cy="241300"/>
          </a:xfrm>
          <a:prstGeom prst="rect">
            <a:avLst/>
          </a:prstGeom>
          <a:noFill/>
          <a:ln w="38100">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62017E1A-2F92-848D-D27A-131B009B4936}"/>
              </a:ext>
            </a:extLst>
          </p:cNvPr>
          <p:cNvSpPr txBox="1"/>
          <p:nvPr/>
        </p:nvSpPr>
        <p:spPr>
          <a:xfrm>
            <a:off x="8420100" y="4610100"/>
            <a:ext cx="1061509" cy="257369"/>
          </a:xfrm>
          <a:prstGeom prst="rect">
            <a:avLst/>
          </a:prstGeom>
          <a:noFill/>
          <a:ln w="38100">
            <a:solidFill>
              <a:srgbClr val="0070C0"/>
            </a:solidFill>
          </a:ln>
        </p:spPr>
        <p:txBody>
          <a:bodyPr wrap="none" tIns="36000" bIns="36000" rtlCol="0">
            <a:spAutoFit/>
          </a:bodyPr>
          <a:lstStyle/>
          <a:p>
            <a:r>
              <a:rPr lang="en-GB" sz="1200" b="1" dirty="0"/>
              <a:t>Including D1</a:t>
            </a:r>
          </a:p>
        </p:txBody>
      </p:sp>
      <p:sp>
        <p:nvSpPr>
          <p:cNvPr id="13" name="TextBox 12">
            <a:extLst>
              <a:ext uri="{FF2B5EF4-FFF2-40B4-BE49-F238E27FC236}">
                <a16:creationId xmlns:a16="http://schemas.microsoft.com/office/drawing/2014/main" id="{D349EC55-1E19-680D-85CE-3E2F2CCB8834}"/>
              </a:ext>
            </a:extLst>
          </p:cNvPr>
          <p:cNvSpPr txBox="1"/>
          <p:nvPr/>
        </p:nvSpPr>
        <p:spPr>
          <a:xfrm>
            <a:off x="9140766" y="1684438"/>
            <a:ext cx="3045449" cy="338554"/>
          </a:xfrm>
          <a:prstGeom prst="rect">
            <a:avLst/>
          </a:prstGeom>
          <a:noFill/>
          <a:ln w="38100">
            <a:solidFill>
              <a:srgbClr val="0070C0"/>
            </a:solidFill>
          </a:ln>
        </p:spPr>
        <p:txBody>
          <a:bodyPr wrap="none" rtlCol="0">
            <a:spAutoFit/>
          </a:bodyPr>
          <a:lstStyle/>
          <a:p>
            <a:r>
              <a:rPr lang="en-GB" sz="1600" dirty="0"/>
              <a:t>covered by MSC-NCM resources</a:t>
            </a:r>
          </a:p>
        </p:txBody>
      </p:sp>
      <p:sp>
        <p:nvSpPr>
          <p:cNvPr id="14" name="TextBox 13">
            <a:extLst>
              <a:ext uri="{FF2B5EF4-FFF2-40B4-BE49-F238E27FC236}">
                <a16:creationId xmlns:a16="http://schemas.microsoft.com/office/drawing/2014/main" id="{C51FC51E-9FD6-9DB3-2934-479A9F19C65D}"/>
              </a:ext>
            </a:extLst>
          </p:cNvPr>
          <p:cNvSpPr txBox="1"/>
          <p:nvPr/>
        </p:nvSpPr>
        <p:spPr>
          <a:xfrm>
            <a:off x="9140766" y="1291365"/>
            <a:ext cx="2998963" cy="338554"/>
          </a:xfrm>
          <a:prstGeom prst="rect">
            <a:avLst/>
          </a:prstGeom>
          <a:noFill/>
          <a:ln w="38100">
            <a:solidFill>
              <a:schemeClr val="accent5"/>
            </a:solidFill>
          </a:ln>
        </p:spPr>
        <p:txBody>
          <a:bodyPr wrap="none" rtlCol="0">
            <a:spAutoFit/>
          </a:bodyPr>
          <a:lstStyle/>
          <a:p>
            <a:r>
              <a:rPr lang="en-GB" sz="1600" dirty="0"/>
              <a:t>covered by MSC-HSD resources</a:t>
            </a:r>
          </a:p>
        </p:txBody>
      </p:sp>
      <p:sp>
        <p:nvSpPr>
          <p:cNvPr id="15" name="Rectangle 14">
            <a:extLst>
              <a:ext uri="{FF2B5EF4-FFF2-40B4-BE49-F238E27FC236}">
                <a16:creationId xmlns:a16="http://schemas.microsoft.com/office/drawing/2014/main" id="{DF86DA31-6414-7E0A-9776-2F6AC62FFB6D}"/>
              </a:ext>
            </a:extLst>
          </p:cNvPr>
          <p:cNvSpPr/>
          <p:nvPr/>
        </p:nvSpPr>
        <p:spPr>
          <a:xfrm>
            <a:off x="838200" y="2532888"/>
            <a:ext cx="4705350" cy="3780081"/>
          </a:xfrm>
          <a:prstGeom prst="rect">
            <a:avLst/>
          </a:prstGeom>
          <a:noFill/>
          <a:ln w="5715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75C603F0-B6AD-DCD5-61C2-91C5F85D1EAA}"/>
              </a:ext>
            </a:extLst>
          </p:cNvPr>
          <p:cNvSpPr/>
          <p:nvPr/>
        </p:nvSpPr>
        <p:spPr>
          <a:xfrm>
            <a:off x="5543550" y="2997200"/>
            <a:ext cx="5060950" cy="2481261"/>
          </a:xfrm>
          <a:prstGeom prst="rect">
            <a:avLst/>
          </a:prstGeom>
          <a:noFill/>
          <a:ln w="5715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C23F0ABC-5E98-6431-C1E4-160F48B2862C}"/>
              </a:ext>
            </a:extLst>
          </p:cNvPr>
          <p:cNvSpPr txBox="1"/>
          <p:nvPr/>
        </p:nvSpPr>
        <p:spPr>
          <a:xfrm>
            <a:off x="9140766" y="895748"/>
            <a:ext cx="2968505" cy="338554"/>
          </a:xfrm>
          <a:prstGeom prst="rect">
            <a:avLst/>
          </a:prstGeom>
          <a:noFill/>
          <a:ln w="38100">
            <a:solidFill>
              <a:schemeClr val="accent6"/>
            </a:solidFill>
          </a:ln>
        </p:spPr>
        <p:txBody>
          <a:bodyPr wrap="none" rtlCol="0">
            <a:spAutoFit/>
          </a:bodyPr>
          <a:lstStyle/>
          <a:p>
            <a:r>
              <a:rPr lang="en-GB" sz="1600" dirty="0"/>
              <a:t>covered by TE LS3 Coordination</a:t>
            </a:r>
          </a:p>
        </p:txBody>
      </p:sp>
      <p:sp>
        <p:nvSpPr>
          <p:cNvPr id="18" name="Rectangle 17">
            <a:extLst>
              <a:ext uri="{FF2B5EF4-FFF2-40B4-BE49-F238E27FC236}">
                <a16:creationId xmlns:a16="http://schemas.microsoft.com/office/drawing/2014/main" id="{640F20A0-5D0D-97F6-CF89-7DAE550B461D}"/>
              </a:ext>
            </a:extLst>
          </p:cNvPr>
          <p:cNvSpPr/>
          <p:nvPr/>
        </p:nvSpPr>
        <p:spPr>
          <a:xfrm>
            <a:off x="5449824" y="3034157"/>
            <a:ext cx="187452" cy="2412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D08027F3-643E-5F79-77E6-04C68BF15705}"/>
              </a:ext>
            </a:extLst>
          </p:cNvPr>
          <p:cNvSpPr txBox="1"/>
          <p:nvPr/>
        </p:nvSpPr>
        <p:spPr>
          <a:xfrm>
            <a:off x="3061112" y="4304215"/>
            <a:ext cx="1618648" cy="257369"/>
          </a:xfrm>
          <a:prstGeom prst="rect">
            <a:avLst/>
          </a:prstGeom>
          <a:noFill/>
          <a:ln w="38100">
            <a:noFill/>
          </a:ln>
        </p:spPr>
        <p:txBody>
          <a:bodyPr wrap="none" tIns="36000" bIns="36000" rtlCol="0">
            <a:spAutoFit/>
          </a:bodyPr>
          <a:lstStyle/>
          <a:p>
            <a:r>
              <a:rPr lang="en-GB" sz="1200" b="1" dirty="0"/>
              <a:t>(Including CRG inst.)</a:t>
            </a:r>
          </a:p>
        </p:txBody>
      </p:sp>
    </p:spTree>
    <p:extLst>
      <p:ext uri="{BB962C8B-B14F-4D97-AF65-F5344CB8AC3E}">
        <p14:creationId xmlns:p14="http://schemas.microsoft.com/office/powerpoint/2010/main" val="137743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3" grpId="0" animBg="1"/>
      <p:bldP spid="14" grpId="0" animBg="1"/>
      <p:bldP spid="15" grpId="0" animBg="1"/>
      <p:bldP spid="16" grpId="0" animBg="1"/>
      <p:bldP spid="17" grpId="0" animBg="1"/>
      <p:bldP spid="18" grpId="0" animBg="1"/>
      <p:bldP spid="1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61243-4EA4-3804-2A1C-5CA50625A4AC}"/>
              </a:ext>
            </a:extLst>
          </p:cNvPr>
          <p:cNvSpPr>
            <a:spLocks noGrp="1"/>
          </p:cNvSpPr>
          <p:nvPr>
            <p:ph type="title"/>
          </p:nvPr>
        </p:nvSpPr>
        <p:spPr>
          <a:xfrm>
            <a:off x="838200" y="365126"/>
            <a:ext cx="10515600" cy="605836"/>
          </a:xfrm>
        </p:spPr>
        <p:txBody>
          <a:bodyPr>
            <a:normAutofit/>
          </a:bodyPr>
          <a:lstStyle/>
          <a:p>
            <a:r>
              <a:rPr lang="en-GB" sz="3600" dirty="0"/>
              <a:t>For logistics : Space declared</a:t>
            </a:r>
          </a:p>
        </p:txBody>
      </p:sp>
      <p:sp>
        <p:nvSpPr>
          <p:cNvPr id="3" name="Content Placeholder 2">
            <a:extLst>
              <a:ext uri="{FF2B5EF4-FFF2-40B4-BE49-F238E27FC236}">
                <a16:creationId xmlns:a16="http://schemas.microsoft.com/office/drawing/2014/main" id="{D17DC7D0-8772-5F86-3001-FF41E323730B}"/>
              </a:ext>
            </a:extLst>
          </p:cNvPr>
          <p:cNvSpPr>
            <a:spLocks noGrp="1"/>
          </p:cNvSpPr>
          <p:nvPr>
            <p:ph idx="1"/>
          </p:nvPr>
        </p:nvSpPr>
        <p:spPr>
          <a:xfrm>
            <a:off x="838200" y="1131216"/>
            <a:ext cx="10515600" cy="5045747"/>
          </a:xfrm>
        </p:spPr>
        <p:txBody>
          <a:bodyPr/>
          <a:lstStyle/>
          <a:p>
            <a:r>
              <a:rPr lang="en-GB" dirty="0"/>
              <a:t>Radioactive waste : </a:t>
            </a:r>
            <a:r>
              <a:rPr lang="en-GB" dirty="0">
                <a:hlinkClick r:id="rId2"/>
              </a:rPr>
              <a:t>RWForecast2025</a:t>
            </a:r>
            <a:endParaRPr lang="en-GB" dirty="0"/>
          </a:p>
          <a:p>
            <a:pPr>
              <a:buFont typeface="Wingdings" panose="05000000000000000000" pitchFamily="2" charset="2"/>
              <a:buChar char="à"/>
            </a:pPr>
            <a:r>
              <a:rPr lang="en-GB" dirty="0"/>
              <a:t> 3xQ1, 3xQ2, 2xQ3, 2xD2</a:t>
            </a:r>
          </a:p>
          <a:p>
            <a:pPr>
              <a:buFont typeface="Wingdings" panose="05000000000000000000" pitchFamily="2" charset="2"/>
              <a:buChar char="à"/>
            </a:pPr>
            <a:endParaRPr lang="en-GB" dirty="0"/>
          </a:p>
          <a:p>
            <a:r>
              <a:rPr lang="en-GB" dirty="0"/>
              <a:t>To store : </a:t>
            </a:r>
            <a:r>
              <a:rPr lang="en-GB" dirty="0">
                <a:hlinkClick r:id="rId3"/>
              </a:rPr>
              <a:t>Storage LS3</a:t>
            </a:r>
            <a:endParaRPr lang="en-GB" dirty="0"/>
          </a:p>
          <a:p>
            <a:pPr marL="0" indent="0">
              <a:buNone/>
            </a:pPr>
            <a:r>
              <a:rPr lang="en-GB" dirty="0">
                <a:sym typeface="Wingdings" panose="05000000000000000000" pitchFamily="2" charset="2"/>
              </a:rPr>
              <a:t> In addition of </a:t>
            </a:r>
            <a:r>
              <a:rPr lang="en-GB" dirty="0" err="1">
                <a:sym typeface="Wingdings" panose="05000000000000000000" pitchFamily="2" charset="2"/>
              </a:rPr>
              <a:t>cryomagnets</a:t>
            </a:r>
            <a:r>
              <a:rPr lang="en-GB" dirty="0">
                <a:sym typeface="Wingdings" panose="05000000000000000000" pitchFamily="2" charset="2"/>
              </a:rPr>
              <a:t> already stored, </a:t>
            </a:r>
            <a:r>
              <a:rPr lang="en-GB" dirty="0"/>
              <a:t>1xQ1, 1xQ2, 2xQ3, 2xD2, 4xQ5, 4xQ4, 4xQ10, 4xQ10 </a:t>
            </a:r>
            <a:r>
              <a:rPr lang="en-GB" dirty="0" err="1"/>
              <a:t>coldmass</a:t>
            </a:r>
            <a:endParaRPr lang="en-GB" dirty="0"/>
          </a:p>
          <a:p>
            <a:endParaRPr lang="en-GB" dirty="0"/>
          </a:p>
        </p:txBody>
      </p:sp>
      <p:pic>
        <p:nvPicPr>
          <p:cNvPr id="5" name="Picture 4">
            <a:extLst>
              <a:ext uri="{FF2B5EF4-FFF2-40B4-BE49-F238E27FC236}">
                <a16:creationId xmlns:a16="http://schemas.microsoft.com/office/drawing/2014/main" id="{E35FCD1F-2B9E-C8C7-B63B-5BD1DEEB0126}"/>
              </a:ext>
            </a:extLst>
          </p:cNvPr>
          <p:cNvPicPr>
            <a:picLocks noChangeAspect="1"/>
          </p:cNvPicPr>
          <p:nvPr/>
        </p:nvPicPr>
        <p:blipFill>
          <a:blip r:embed="rId4"/>
          <a:stretch>
            <a:fillRect/>
          </a:stretch>
        </p:blipFill>
        <p:spPr>
          <a:xfrm>
            <a:off x="0" y="2089624"/>
            <a:ext cx="12192000" cy="368501"/>
          </a:xfrm>
          <a:prstGeom prst="rect">
            <a:avLst/>
          </a:prstGeom>
        </p:spPr>
      </p:pic>
      <p:pic>
        <p:nvPicPr>
          <p:cNvPr id="7" name="Picture 6">
            <a:extLst>
              <a:ext uri="{FF2B5EF4-FFF2-40B4-BE49-F238E27FC236}">
                <a16:creationId xmlns:a16="http://schemas.microsoft.com/office/drawing/2014/main" id="{B5B0293D-E4F1-6F70-E56F-7485DE5520C6}"/>
              </a:ext>
            </a:extLst>
          </p:cNvPr>
          <p:cNvPicPr>
            <a:picLocks noChangeAspect="1"/>
          </p:cNvPicPr>
          <p:nvPr/>
        </p:nvPicPr>
        <p:blipFill>
          <a:blip r:embed="rId5"/>
          <a:stretch>
            <a:fillRect/>
          </a:stretch>
        </p:blipFill>
        <p:spPr>
          <a:xfrm>
            <a:off x="0" y="4158533"/>
            <a:ext cx="12192000" cy="2018430"/>
          </a:xfrm>
          <a:prstGeom prst="rect">
            <a:avLst/>
          </a:prstGeom>
        </p:spPr>
      </p:pic>
      <p:pic>
        <p:nvPicPr>
          <p:cNvPr id="9" name="Picture 8">
            <a:extLst>
              <a:ext uri="{FF2B5EF4-FFF2-40B4-BE49-F238E27FC236}">
                <a16:creationId xmlns:a16="http://schemas.microsoft.com/office/drawing/2014/main" id="{4F43449A-732C-8DDE-89F2-F9BFC4E3FE2B}"/>
              </a:ext>
            </a:extLst>
          </p:cNvPr>
          <p:cNvPicPr>
            <a:picLocks noChangeAspect="1"/>
          </p:cNvPicPr>
          <p:nvPr/>
        </p:nvPicPr>
        <p:blipFill>
          <a:blip r:embed="rId6"/>
          <a:stretch>
            <a:fillRect/>
          </a:stretch>
        </p:blipFill>
        <p:spPr>
          <a:xfrm>
            <a:off x="253699" y="6358503"/>
            <a:ext cx="7175801" cy="202794"/>
          </a:xfrm>
          <a:prstGeom prst="rect">
            <a:avLst/>
          </a:prstGeom>
        </p:spPr>
      </p:pic>
      <p:pic>
        <p:nvPicPr>
          <p:cNvPr id="11" name="Picture 10">
            <a:extLst>
              <a:ext uri="{FF2B5EF4-FFF2-40B4-BE49-F238E27FC236}">
                <a16:creationId xmlns:a16="http://schemas.microsoft.com/office/drawing/2014/main" id="{7877CA02-666F-B0E5-44C8-C5924BB0673C}"/>
              </a:ext>
            </a:extLst>
          </p:cNvPr>
          <p:cNvPicPr>
            <a:picLocks noChangeAspect="1"/>
          </p:cNvPicPr>
          <p:nvPr/>
        </p:nvPicPr>
        <p:blipFill>
          <a:blip r:embed="rId7"/>
          <a:srcRect r="43348" b="8098"/>
          <a:stretch/>
        </p:blipFill>
        <p:spPr>
          <a:xfrm>
            <a:off x="7622765" y="6432832"/>
            <a:ext cx="3868510" cy="236155"/>
          </a:xfrm>
          <a:prstGeom prst="rect">
            <a:avLst/>
          </a:prstGeom>
        </p:spPr>
      </p:pic>
    </p:spTree>
    <p:extLst>
      <p:ext uri="{BB962C8B-B14F-4D97-AF65-F5344CB8AC3E}">
        <p14:creationId xmlns:p14="http://schemas.microsoft.com/office/powerpoint/2010/main" val="2182561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41A1F44-8819-25AB-1FFC-5B0C209CCCA0}"/>
              </a:ext>
            </a:extLst>
          </p:cNvPr>
          <p:cNvSpPr>
            <a:spLocks noGrp="1"/>
          </p:cNvSpPr>
          <p:nvPr>
            <p:ph idx="1"/>
          </p:nvPr>
        </p:nvSpPr>
        <p:spPr>
          <a:xfrm>
            <a:off x="838200" y="1068149"/>
            <a:ext cx="10515600" cy="5108814"/>
          </a:xfrm>
        </p:spPr>
        <p:txBody>
          <a:bodyPr/>
          <a:lstStyle/>
          <a:p>
            <a:r>
              <a:rPr lang="en-GB" dirty="0"/>
              <a:t>Declared : </a:t>
            </a:r>
            <a:r>
              <a:rPr lang="en-GB" sz="1800" dirty="0">
                <a:hlinkClick r:id="rId2"/>
              </a:rPr>
              <a:t>https://cern.sharepoint.com/sites/project-space-management-LS2</a:t>
            </a:r>
            <a:endParaRPr lang="en-GB" sz="1800" dirty="0"/>
          </a:p>
          <a:p>
            <a:pPr lvl="1"/>
            <a:r>
              <a:rPr lang="en-GB" sz="1600" dirty="0"/>
              <a:t>ID 113 : Bungalow in Point 5</a:t>
            </a:r>
          </a:p>
          <a:p>
            <a:pPr lvl="1"/>
            <a:r>
              <a:rPr lang="en-GB" sz="1600" dirty="0"/>
              <a:t>ID 114 : Bungalow in Point 18 (close to 3153)</a:t>
            </a:r>
          </a:p>
          <a:p>
            <a:pPr lvl="1"/>
            <a:r>
              <a:rPr lang="en-GB" sz="1600" dirty="0"/>
              <a:t>ID 167 : Bungalow in Point 2 (WP12)</a:t>
            </a:r>
          </a:p>
          <a:p>
            <a:pPr lvl="1"/>
            <a:r>
              <a:rPr lang="en-GB" sz="1600" dirty="0"/>
              <a:t>ID 167 : Bungalow in Point 8 (WP12) </a:t>
            </a:r>
            <a:endParaRPr lang="en-GB" sz="2800" dirty="0"/>
          </a:p>
        </p:txBody>
      </p:sp>
      <p:sp>
        <p:nvSpPr>
          <p:cNvPr id="4" name="Title 1">
            <a:extLst>
              <a:ext uri="{FF2B5EF4-FFF2-40B4-BE49-F238E27FC236}">
                <a16:creationId xmlns:a16="http://schemas.microsoft.com/office/drawing/2014/main" id="{CFD95613-787F-0FC4-DCB5-E1B28DC291B7}"/>
              </a:ext>
            </a:extLst>
          </p:cNvPr>
          <p:cNvSpPr txBox="1">
            <a:spLocks/>
          </p:cNvSpPr>
          <p:nvPr/>
        </p:nvSpPr>
        <p:spPr>
          <a:xfrm>
            <a:off x="838200" y="365126"/>
            <a:ext cx="10515600" cy="60583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dirty="0"/>
              <a:t>For logistics : Base de </a:t>
            </a:r>
            <a:r>
              <a:rPr lang="en-GB" sz="3600" dirty="0" err="1"/>
              <a:t>Chantier</a:t>
            </a:r>
            <a:endParaRPr lang="en-GB" sz="3600" dirty="0"/>
          </a:p>
        </p:txBody>
      </p:sp>
      <p:sp>
        <p:nvSpPr>
          <p:cNvPr id="7" name="Right Brace 6">
            <a:extLst>
              <a:ext uri="{FF2B5EF4-FFF2-40B4-BE49-F238E27FC236}">
                <a16:creationId xmlns:a16="http://schemas.microsoft.com/office/drawing/2014/main" id="{EDD4076A-E906-D02D-1A08-69B8DE6CC09F}"/>
              </a:ext>
            </a:extLst>
          </p:cNvPr>
          <p:cNvSpPr/>
          <p:nvPr/>
        </p:nvSpPr>
        <p:spPr>
          <a:xfrm>
            <a:off x="5866726" y="1521303"/>
            <a:ext cx="229274" cy="542166"/>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8" name="Right Brace 7">
            <a:extLst>
              <a:ext uri="{FF2B5EF4-FFF2-40B4-BE49-F238E27FC236}">
                <a16:creationId xmlns:a16="http://schemas.microsoft.com/office/drawing/2014/main" id="{7C6597BD-4949-4657-9EB6-6425A9D79955}"/>
              </a:ext>
            </a:extLst>
          </p:cNvPr>
          <p:cNvSpPr/>
          <p:nvPr/>
        </p:nvSpPr>
        <p:spPr>
          <a:xfrm>
            <a:off x="5866726" y="2063469"/>
            <a:ext cx="229274" cy="542166"/>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0" name="TextBox 9">
            <a:extLst>
              <a:ext uri="{FF2B5EF4-FFF2-40B4-BE49-F238E27FC236}">
                <a16:creationId xmlns:a16="http://schemas.microsoft.com/office/drawing/2014/main" id="{42BAC544-55CC-B2F7-B973-21507211C678}"/>
              </a:ext>
            </a:extLst>
          </p:cNvPr>
          <p:cNvSpPr txBox="1"/>
          <p:nvPr/>
        </p:nvSpPr>
        <p:spPr>
          <a:xfrm>
            <a:off x="6455664" y="1603597"/>
            <a:ext cx="1737360" cy="369332"/>
          </a:xfrm>
          <a:prstGeom prst="rect">
            <a:avLst/>
          </a:prstGeom>
          <a:noFill/>
        </p:spPr>
        <p:txBody>
          <a:bodyPr wrap="square" rtlCol="0">
            <a:spAutoFit/>
          </a:bodyPr>
          <a:lstStyle/>
          <a:p>
            <a:r>
              <a:rPr lang="en-GB" dirty="0"/>
              <a:t>MSC request</a:t>
            </a:r>
          </a:p>
        </p:txBody>
      </p:sp>
      <p:sp>
        <p:nvSpPr>
          <p:cNvPr id="11" name="TextBox 10">
            <a:extLst>
              <a:ext uri="{FF2B5EF4-FFF2-40B4-BE49-F238E27FC236}">
                <a16:creationId xmlns:a16="http://schemas.microsoft.com/office/drawing/2014/main" id="{21450563-B613-146C-64F0-A63D9340D8EA}"/>
              </a:ext>
            </a:extLst>
          </p:cNvPr>
          <p:cNvSpPr txBox="1"/>
          <p:nvPr/>
        </p:nvSpPr>
        <p:spPr>
          <a:xfrm>
            <a:off x="6455664" y="2070116"/>
            <a:ext cx="1737360" cy="369332"/>
          </a:xfrm>
          <a:prstGeom prst="rect">
            <a:avLst/>
          </a:prstGeom>
          <a:noFill/>
        </p:spPr>
        <p:txBody>
          <a:bodyPr wrap="square" rtlCol="0">
            <a:spAutoFit/>
          </a:bodyPr>
          <a:lstStyle/>
          <a:p>
            <a:r>
              <a:rPr lang="en-GB" dirty="0"/>
              <a:t>VSC request</a:t>
            </a:r>
          </a:p>
        </p:txBody>
      </p:sp>
      <p:sp>
        <p:nvSpPr>
          <p:cNvPr id="12" name="Right Brace 11">
            <a:extLst>
              <a:ext uri="{FF2B5EF4-FFF2-40B4-BE49-F238E27FC236}">
                <a16:creationId xmlns:a16="http://schemas.microsoft.com/office/drawing/2014/main" id="{88E8E4C9-1362-920B-F2E6-E4332FB0DF3D}"/>
              </a:ext>
            </a:extLst>
          </p:cNvPr>
          <p:cNvSpPr/>
          <p:nvPr/>
        </p:nvSpPr>
        <p:spPr>
          <a:xfrm>
            <a:off x="8078387" y="1617924"/>
            <a:ext cx="229274" cy="821524"/>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3" name="TextBox 12">
            <a:extLst>
              <a:ext uri="{FF2B5EF4-FFF2-40B4-BE49-F238E27FC236}">
                <a16:creationId xmlns:a16="http://schemas.microsoft.com/office/drawing/2014/main" id="{32930850-B41F-B45E-0DD2-2DDB81848731}"/>
              </a:ext>
            </a:extLst>
          </p:cNvPr>
          <p:cNvSpPr txBox="1"/>
          <p:nvPr/>
        </p:nvSpPr>
        <p:spPr>
          <a:xfrm>
            <a:off x="8438051" y="1788263"/>
            <a:ext cx="1737360" cy="369332"/>
          </a:xfrm>
          <a:prstGeom prst="rect">
            <a:avLst/>
          </a:prstGeom>
          <a:noFill/>
        </p:spPr>
        <p:txBody>
          <a:bodyPr wrap="square" rtlCol="0">
            <a:spAutoFit/>
          </a:bodyPr>
          <a:lstStyle/>
          <a:p>
            <a:r>
              <a:rPr lang="en-GB" dirty="0"/>
              <a:t>shared</a:t>
            </a:r>
          </a:p>
        </p:txBody>
      </p:sp>
    </p:spTree>
    <p:extLst>
      <p:ext uri="{BB962C8B-B14F-4D97-AF65-F5344CB8AC3E}">
        <p14:creationId xmlns:p14="http://schemas.microsoft.com/office/powerpoint/2010/main" val="16505173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B5D84-DA80-60D8-52EB-EC274A025E5C}"/>
              </a:ext>
            </a:extLst>
          </p:cNvPr>
          <p:cNvSpPr>
            <a:spLocks noGrp="1"/>
          </p:cNvSpPr>
          <p:nvPr>
            <p:ph type="title"/>
          </p:nvPr>
        </p:nvSpPr>
        <p:spPr/>
        <p:txBody>
          <a:bodyPr>
            <a:normAutofit/>
          </a:bodyPr>
          <a:lstStyle/>
          <a:p>
            <a:r>
              <a:rPr lang="en-GB" sz="3600" b="1" dirty="0"/>
              <a:t>LS3 LHC TE tasks and associated resources (draft)</a:t>
            </a:r>
            <a:endParaRPr lang="en-GB" sz="3600" dirty="0"/>
          </a:p>
        </p:txBody>
      </p:sp>
      <p:sp>
        <p:nvSpPr>
          <p:cNvPr id="3" name="Content Placeholder 2">
            <a:extLst>
              <a:ext uri="{FF2B5EF4-FFF2-40B4-BE49-F238E27FC236}">
                <a16:creationId xmlns:a16="http://schemas.microsoft.com/office/drawing/2014/main" id="{C377F65A-8BA8-AEDB-92A5-C0E9BDE34A4E}"/>
              </a:ext>
            </a:extLst>
          </p:cNvPr>
          <p:cNvSpPr>
            <a:spLocks noGrp="1"/>
          </p:cNvSpPr>
          <p:nvPr>
            <p:ph idx="1"/>
          </p:nvPr>
        </p:nvSpPr>
        <p:spPr/>
        <p:txBody>
          <a:bodyPr>
            <a:normAutofit fontScale="77500" lnSpcReduction="20000"/>
          </a:bodyPr>
          <a:lstStyle/>
          <a:p>
            <a:pPr>
              <a:buNone/>
            </a:pPr>
            <a:r>
              <a:rPr lang="en-GB" sz="1800" dirty="0">
                <a:solidFill>
                  <a:srgbClr val="0070C0"/>
                </a:solidFill>
                <a:effectLst/>
                <a:latin typeface="Calibri" panose="020F0502020204030204" pitchFamily="34" charset="0"/>
                <a:ea typeface="Aptos" panose="020B0004020202020204" pitchFamily="34" charset="0"/>
                <a:cs typeface="Aptos" panose="020B0004020202020204" pitchFamily="34" charset="0"/>
              </a:rPr>
              <a:t>We got requests for clarification about what would be needed as content of the presentations for May 9th (</a:t>
            </a:r>
            <a:r>
              <a:rPr lang="en-GB" sz="1800" u="sng" dirty="0">
                <a:solidFill>
                  <a:srgbClr val="0070C0"/>
                </a:solidFill>
                <a:effectLst/>
                <a:latin typeface="Calibri" panose="020F0502020204030204" pitchFamily="34" charset="0"/>
                <a:ea typeface="Aptos" panose="020B0004020202020204" pitchFamily="34" charset="0"/>
                <a:cs typeface="Aptos" panose="020B0004020202020204" pitchFamily="34" charset="0"/>
                <a:hlinkClick r:id="rId2"/>
              </a:rPr>
              <a:t>https://indico.cern.ch/event/1533925</a:t>
            </a:r>
            <a:r>
              <a:rPr lang="en-GB" sz="1800" dirty="0">
                <a:solidFill>
                  <a:srgbClr val="0070C0"/>
                </a:solidFill>
                <a:effectLst/>
                <a:latin typeface="Calibri" panose="020F0502020204030204" pitchFamily="34" charset="0"/>
                <a:ea typeface="Aptos" panose="020B0004020202020204" pitchFamily="34" charset="0"/>
                <a:cs typeface="Aptos" panose="020B0004020202020204" pitchFamily="34" charset="0"/>
              </a:rPr>
              <a:t>). I want to provide you with a list of points. It may be obvious for some of you, but repeating it doesn’t hurt.</a:t>
            </a:r>
            <a:endParaRPr lang="fr-CH" sz="18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1800" dirty="0">
                <a:solidFill>
                  <a:srgbClr val="0070C0"/>
                </a:solidFill>
                <a:effectLst/>
                <a:latin typeface="Calibri" panose="020F0502020204030204" pitchFamily="34" charset="0"/>
                <a:ea typeface="Aptos" panose="020B0004020202020204" pitchFamily="34" charset="0"/>
                <a:cs typeface="Aptos" panose="020B0004020202020204" pitchFamily="34" charset="0"/>
              </a:rPr>
              <a:t>The meeting is dedicated to verifying the readiness for the LS3 operations we need to perform in terms of resources.</a:t>
            </a:r>
            <a:endParaRPr lang="fr-CH" sz="18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1800" dirty="0">
                <a:solidFill>
                  <a:srgbClr val="0070C0"/>
                </a:solidFill>
                <a:effectLst/>
                <a:latin typeface="Calibri" panose="020F0502020204030204" pitchFamily="34" charset="0"/>
                <a:ea typeface="Aptos" panose="020B0004020202020204" pitchFamily="34" charset="0"/>
                <a:cs typeface="Aptos" panose="020B0004020202020204" pitchFamily="34" charset="0"/>
              </a:rPr>
              <a:t>- there is no need of plenty of technical details, only listing what are the tasks and what support they get</a:t>
            </a:r>
            <a:endParaRPr lang="fr-CH" sz="18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1800" dirty="0">
                <a:solidFill>
                  <a:srgbClr val="0070C0"/>
                </a:solidFill>
                <a:effectLst/>
                <a:latin typeface="Calibri" panose="020F0502020204030204" pitchFamily="34" charset="0"/>
                <a:ea typeface="Aptos" panose="020B0004020202020204" pitchFamily="34" charset="0"/>
                <a:cs typeface="Aptos" panose="020B0004020202020204" pitchFamily="34" charset="0"/>
              </a:rPr>
              <a:t>- Do all tasks have the associated teams secured or in the process of being composed of staff, TEMP, FSU, PJAS? Supervisors? Contact points?</a:t>
            </a:r>
            <a:endParaRPr lang="fr-CH" sz="1800" dirty="0">
              <a:effectLst/>
              <a:latin typeface="Aptos" panose="020B0004020202020204" pitchFamily="34" charset="0"/>
              <a:ea typeface="Aptos" panose="020B0004020202020204" pitchFamily="34" charset="0"/>
              <a:cs typeface="Aptos" panose="020B0004020202020204" pitchFamily="34" charset="0"/>
            </a:endParaRPr>
          </a:p>
          <a:p>
            <a:pPr>
              <a:buFontTx/>
              <a:buChar char="-"/>
            </a:pPr>
            <a:r>
              <a:rPr lang="en-GB" sz="1800" dirty="0">
                <a:solidFill>
                  <a:srgbClr val="0070C0"/>
                </a:solidFill>
                <a:effectLst/>
                <a:latin typeface="Calibri" panose="020F0502020204030204" pitchFamily="34" charset="0"/>
                <a:ea typeface="Aptos" panose="020B0004020202020204" pitchFamily="34" charset="0"/>
                <a:cs typeface="Aptos" panose="020B0004020202020204" pitchFamily="34" charset="0"/>
              </a:rPr>
              <a:t>Connected to the above: Is the planning checked regularly to avoid being asked to perform too many parallel tasks? In case we are do we have enough teams?</a:t>
            </a:r>
          </a:p>
          <a:p>
            <a:pPr>
              <a:buFontTx/>
              <a:buChar char="-"/>
            </a:pPr>
            <a:r>
              <a:rPr lang="en-GB" sz="1800" dirty="0">
                <a:solidFill>
                  <a:srgbClr val="0070C0"/>
                </a:solidFill>
                <a:effectLst/>
                <a:latin typeface="Calibri" panose="020F0502020204030204" pitchFamily="34" charset="0"/>
                <a:ea typeface="Aptos" panose="020B0004020202020204" pitchFamily="34" charset="0"/>
                <a:cs typeface="Aptos" panose="020B0004020202020204" pitchFamily="34" charset="0"/>
              </a:rPr>
              <a:t> Concerning this point, I’m preparing a central TE tool that allows for a very easy inspection of the TE-specific planning. I should be able to release it around the end of this month, when I'll be back from my leave. In this period, the planning undergoes all sorts of optimisation, and on more than one occasion, we have seen that things sometimes go too far in parallel. Actual planning has already undergone several changes </a:t>
            </a:r>
            <a:r>
              <a:rPr lang="en-GB" sz="1800" dirty="0" err="1">
                <a:solidFill>
                  <a:srgbClr val="0070C0"/>
                </a:solidFill>
                <a:effectLst/>
                <a:latin typeface="Calibri" panose="020F0502020204030204" pitchFamily="34" charset="0"/>
                <a:ea typeface="Aptos" panose="020B0004020202020204" pitchFamily="34" charset="0"/>
                <a:cs typeface="Aptos" panose="020B0004020202020204" pitchFamily="34" charset="0"/>
              </a:rPr>
              <a:t>wrt</a:t>
            </a:r>
            <a:r>
              <a:rPr lang="en-GB" sz="1800" dirty="0">
                <a:solidFill>
                  <a:srgbClr val="0070C0"/>
                </a:solidFill>
                <a:effectLst/>
                <a:latin typeface="Calibri" panose="020F0502020204030204" pitchFamily="34" charset="0"/>
                <a:ea typeface="Aptos" panose="020B0004020202020204" pitchFamily="34" charset="0"/>
                <a:cs typeface="Aptos" panose="020B0004020202020204" pitchFamily="34" charset="0"/>
              </a:rPr>
              <a:t> the Chamonix version.          </a:t>
            </a:r>
            <a:endParaRPr lang="fr-CH" sz="18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1800" dirty="0">
                <a:solidFill>
                  <a:srgbClr val="0070C0"/>
                </a:solidFill>
                <a:effectLst/>
                <a:latin typeface="Calibri" panose="020F0502020204030204" pitchFamily="34" charset="0"/>
                <a:ea typeface="Aptos" panose="020B0004020202020204" pitchFamily="34" charset="0"/>
                <a:cs typeface="Aptos" panose="020B0004020202020204" pitchFamily="34" charset="0"/>
              </a:rPr>
              <a:t>- is HL budget sufficient for all tasks connected to HL? is budget in general ok?</a:t>
            </a:r>
            <a:endParaRPr lang="fr-CH" sz="18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1800" dirty="0">
                <a:solidFill>
                  <a:srgbClr val="0070C0"/>
                </a:solidFill>
                <a:effectLst/>
                <a:latin typeface="Calibri" panose="020F0502020204030204" pitchFamily="34" charset="0"/>
                <a:ea typeface="Aptos" panose="020B0004020202020204" pitchFamily="34" charset="0"/>
                <a:cs typeface="Aptos" panose="020B0004020202020204" pitchFamily="34" charset="0"/>
              </a:rPr>
              <a:t>- is the space requested appropriate?</a:t>
            </a:r>
            <a:endParaRPr lang="fr-CH" sz="18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1800" dirty="0">
                <a:solidFill>
                  <a:srgbClr val="0070C0"/>
                </a:solidFill>
                <a:effectLst/>
                <a:latin typeface="Calibri" panose="020F0502020204030204" pitchFamily="34" charset="0"/>
                <a:ea typeface="Aptos" panose="020B0004020202020204" pitchFamily="34" charset="0"/>
                <a:cs typeface="Aptos" panose="020B0004020202020204" pitchFamily="34" charset="0"/>
              </a:rPr>
              <a:t>- any waste worry?</a:t>
            </a:r>
            <a:endParaRPr lang="fr-CH" sz="18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1800" dirty="0">
                <a:solidFill>
                  <a:srgbClr val="0070C0"/>
                </a:solidFill>
                <a:effectLst/>
                <a:latin typeface="Calibri" panose="020F0502020204030204" pitchFamily="34" charset="0"/>
                <a:ea typeface="Aptos" panose="020B0004020202020204" pitchFamily="34" charset="0"/>
                <a:cs typeface="Aptos" panose="020B0004020202020204" pitchFamily="34" charset="0"/>
              </a:rPr>
              <a:t>- safety aspects?</a:t>
            </a:r>
            <a:endParaRPr lang="fr-CH" sz="18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1800" dirty="0">
                <a:solidFill>
                  <a:srgbClr val="0070C0"/>
                </a:solidFill>
                <a:effectLst/>
                <a:latin typeface="Calibri" panose="020F0502020204030204" pitchFamily="34" charset="0"/>
                <a:ea typeface="Aptos" panose="020B0004020202020204" pitchFamily="34" charset="0"/>
                <a:cs typeface="Aptos" panose="020B0004020202020204" pitchFamily="34" charset="0"/>
              </a:rPr>
              <a:t>- synergies among groups? for example for co-activities or chain of sequential activities</a:t>
            </a:r>
            <a:endParaRPr lang="fr-CH" sz="1800" dirty="0">
              <a:effectLst/>
              <a:latin typeface="Aptos" panose="020B0004020202020204" pitchFamily="34" charset="0"/>
              <a:ea typeface="Aptos" panose="020B0004020202020204" pitchFamily="34" charset="0"/>
              <a:cs typeface="Aptos" panose="020B0004020202020204" pitchFamily="34" charset="0"/>
            </a:endParaRPr>
          </a:p>
          <a:p>
            <a:r>
              <a:rPr lang="en-GB" sz="1800" dirty="0">
                <a:solidFill>
                  <a:srgbClr val="0070C0"/>
                </a:solidFill>
                <a:effectLst/>
                <a:latin typeface="Calibri" panose="020F0502020204030204" pitchFamily="34" charset="0"/>
                <a:ea typeface="Aptos" panose="020B0004020202020204" pitchFamily="34" charset="0"/>
                <a:cs typeface="Aptos" panose="020B0004020202020204" pitchFamily="34" charset="0"/>
              </a:rPr>
              <a:t>- other logistics-related aspects?</a:t>
            </a:r>
            <a:endParaRPr lang="fr-CH" sz="1800" dirty="0">
              <a:effectLst/>
              <a:latin typeface="Aptos" panose="020B0004020202020204" pitchFamily="34" charset="0"/>
              <a:ea typeface="Aptos" panose="020B0004020202020204" pitchFamily="34" charset="0"/>
              <a:cs typeface="Aptos" panose="020B0004020202020204" pitchFamily="34" charset="0"/>
            </a:endParaRPr>
          </a:p>
          <a:p>
            <a:endParaRPr lang="en-GB" dirty="0"/>
          </a:p>
        </p:txBody>
      </p:sp>
      <p:pic>
        <p:nvPicPr>
          <p:cNvPr id="5" name="Picture 4">
            <a:extLst>
              <a:ext uri="{FF2B5EF4-FFF2-40B4-BE49-F238E27FC236}">
                <a16:creationId xmlns:a16="http://schemas.microsoft.com/office/drawing/2014/main" id="{F90E80FD-C1DC-6AE6-C308-34434093631E}"/>
              </a:ext>
            </a:extLst>
          </p:cNvPr>
          <p:cNvPicPr>
            <a:picLocks noChangeAspect="1"/>
          </p:cNvPicPr>
          <p:nvPr/>
        </p:nvPicPr>
        <p:blipFill>
          <a:blip r:embed="rId3"/>
          <a:srcRect r="17980"/>
          <a:stretch/>
        </p:blipFill>
        <p:spPr>
          <a:xfrm>
            <a:off x="7515075" y="4705267"/>
            <a:ext cx="4765825" cy="1606633"/>
          </a:xfrm>
          <a:prstGeom prst="rect">
            <a:avLst/>
          </a:prstGeom>
        </p:spPr>
      </p:pic>
    </p:spTree>
    <p:extLst>
      <p:ext uri="{BB962C8B-B14F-4D97-AF65-F5344CB8AC3E}">
        <p14:creationId xmlns:p14="http://schemas.microsoft.com/office/powerpoint/2010/main" val="377096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BAC14-5BC0-12BD-BF60-2A8884C8C9D0}"/>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42150910-106B-973B-6422-D42CA2999C84}"/>
              </a:ext>
            </a:extLst>
          </p:cNvPr>
          <p:cNvSpPr>
            <a:spLocks noGrp="1"/>
          </p:cNvSpPr>
          <p:nvPr>
            <p:ph idx="1"/>
          </p:nvPr>
        </p:nvSpPr>
        <p:spPr/>
        <p:txBody>
          <a:bodyPr/>
          <a:lstStyle/>
          <a:p>
            <a:endParaRPr lang="en-GB"/>
          </a:p>
        </p:txBody>
      </p:sp>
      <p:sp>
        <p:nvSpPr>
          <p:cNvPr id="9" name="TextBox 8">
            <a:extLst>
              <a:ext uri="{FF2B5EF4-FFF2-40B4-BE49-F238E27FC236}">
                <a16:creationId xmlns:a16="http://schemas.microsoft.com/office/drawing/2014/main" id="{A77C6903-C6B9-FDB5-1E59-894152EFF80C}"/>
              </a:ext>
            </a:extLst>
          </p:cNvPr>
          <p:cNvSpPr txBox="1"/>
          <p:nvPr/>
        </p:nvSpPr>
        <p:spPr>
          <a:xfrm>
            <a:off x="7601124" y="4965699"/>
            <a:ext cx="1879600" cy="253916"/>
          </a:xfrm>
          <a:prstGeom prst="rect">
            <a:avLst/>
          </a:prstGeom>
          <a:noFill/>
        </p:spPr>
        <p:txBody>
          <a:bodyPr wrap="square">
            <a:spAutoFit/>
          </a:bodyPr>
          <a:lstStyle/>
          <a:p>
            <a:r>
              <a:rPr lang="en-GB" sz="1050" dirty="0"/>
              <a:t>MARTINEZ HERNANDEZ Unai</a:t>
            </a:r>
          </a:p>
        </p:txBody>
      </p:sp>
    </p:spTree>
    <p:extLst>
      <p:ext uri="{BB962C8B-B14F-4D97-AF65-F5344CB8AC3E}">
        <p14:creationId xmlns:p14="http://schemas.microsoft.com/office/powerpoint/2010/main" val="8214497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B206F-DACC-D89E-C428-463CADCAD085}"/>
              </a:ext>
            </a:extLst>
          </p:cNvPr>
          <p:cNvSpPr>
            <a:spLocks noGrp="1"/>
          </p:cNvSpPr>
          <p:nvPr>
            <p:ph type="title"/>
          </p:nvPr>
        </p:nvSpPr>
        <p:spPr/>
        <p:txBody>
          <a:bodyPr/>
          <a:lstStyle/>
          <a:p>
            <a:endParaRPr lang="en-GB"/>
          </a:p>
        </p:txBody>
      </p:sp>
      <p:pic>
        <p:nvPicPr>
          <p:cNvPr id="4" name="Picture 3">
            <a:extLst>
              <a:ext uri="{FF2B5EF4-FFF2-40B4-BE49-F238E27FC236}">
                <a16:creationId xmlns:a16="http://schemas.microsoft.com/office/drawing/2014/main" id="{76AAC431-D4FF-211F-F5B6-155A7AD77E44}"/>
              </a:ext>
            </a:extLst>
          </p:cNvPr>
          <p:cNvPicPr>
            <a:picLocks noChangeAspect="1"/>
          </p:cNvPicPr>
          <p:nvPr/>
        </p:nvPicPr>
        <p:blipFill>
          <a:blip r:embed="rId2"/>
          <a:stretch>
            <a:fillRect/>
          </a:stretch>
        </p:blipFill>
        <p:spPr>
          <a:xfrm>
            <a:off x="762000" y="365125"/>
            <a:ext cx="10378646" cy="5857966"/>
          </a:xfrm>
          <a:prstGeom prst="rect">
            <a:avLst/>
          </a:prstGeom>
        </p:spPr>
      </p:pic>
      <p:grpSp>
        <p:nvGrpSpPr>
          <p:cNvPr id="7" name="Group 6">
            <a:extLst>
              <a:ext uri="{FF2B5EF4-FFF2-40B4-BE49-F238E27FC236}">
                <a16:creationId xmlns:a16="http://schemas.microsoft.com/office/drawing/2014/main" id="{C766E7D0-A542-0C73-796D-C340805308C0}"/>
              </a:ext>
            </a:extLst>
          </p:cNvPr>
          <p:cNvGrpSpPr/>
          <p:nvPr/>
        </p:nvGrpSpPr>
        <p:grpSpPr>
          <a:xfrm>
            <a:off x="2895600" y="3524250"/>
            <a:ext cx="1562100" cy="1277273"/>
            <a:chOff x="4581525" y="3600450"/>
            <a:chExt cx="1514475" cy="1277273"/>
          </a:xfrm>
        </p:grpSpPr>
        <p:sp>
          <p:nvSpPr>
            <p:cNvPr id="5" name="Rectangle 4">
              <a:extLst>
                <a:ext uri="{FF2B5EF4-FFF2-40B4-BE49-F238E27FC236}">
                  <a16:creationId xmlns:a16="http://schemas.microsoft.com/office/drawing/2014/main" id="{36A52F63-C609-BA3D-11E1-629FAEE62F6E}"/>
                </a:ext>
              </a:extLst>
            </p:cNvPr>
            <p:cNvSpPr/>
            <p:nvPr/>
          </p:nvSpPr>
          <p:spPr>
            <a:xfrm>
              <a:off x="4591050" y="3667125"/>
              <a:ext cx="1504950" cy="1123950"/>
            </a:xfrm>
            <a:prstGeom prst="rect">
              <a:avLst/>
            </a:prstGeom>
            <a:solidFill>
              <a:schemeClr val="bg1"/>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B9CBA745-B076-BB5F-217F-46A8EF45F7F5}"/>
                </a:ext>
              </a:extLst>
            </p:cNvPr>
            <p:cNvSpPr txBox="1"/>
            <p:nvPr/>
          </p:nvSpPr>
          <p:spPr>
            <a:xfrm>
              <a:off x="4581525" y="3600450"/>
              <a:ext cx="1504949" cy="1277273"/>
            </a:xfrm>
            <a:prstGeom prst="rect">
              <a:avLst/>
            </a:prstGeom>
            <a:noFill/>
          </p:spPr>
          <p:txBody>
            <a:bodyPr wrap="square" rtlCol="0">
              <a:spAutoFit/>
            </a:bodyPr>
            <a:lstStyle/>
            <a:p>
              <a:pPr algn="ctr"/>
              <a:r>
                <a:rPr lang="en-GB" sz="1400" b="1" dirty="0">
                  <a:solidFill>
                    <a:srgbClr val="00B050"/>
                  </a:solidFill>
                </a:rPr>
                <a:t>Triplet </a:t>
              </a:r>
              <a:r>
                <a:rPr lang="en-GB" sz="1400" b="1" dirty="0" err="1">
                  <a:solidFill>
                    <a:srgbClr val="00B050"/>
                  </a:solidFill>
                </a:rPr>
                <a:t>dism</a:t>
              </a:r>
              <a:r>
                <a:rPr lang="en-GB" sz="1400" b="1" dirty="0">
                  <a:solidFill>
                    <a:srgbClr val="00B050"/>
                  </a:solidFill>
                </a:rPr>
                <a:t>.</a:t>
              </a:r>
            </a:p>
            <a:p>
              <a:r>
                <a:rPr lang="en-GB" sz="1050" b="1" dirty="0">
                  <a:solidFill>
                    <a:srgbClr val="00B050"/>
                  </a:solidFill>
                </a:rPr>
                <a:t>Magnet (TE/MSC)</a:t>
              </a:r>
            </a:p>
            <a:p>
              <a:pPr algn="ctr"/>
              <a:r>
                <a:rPr lang="en-GB" sz="1050" b="1" dirty="0"/>
                <a:t>H. Prin/J. Ferradas</a:t>
              </a:r>
            </a:p>
            <a:p>
              <a:r>
                <a:rPr lang="en-GB" sz="1050" b="1" dirty="0">
                  <a:solidFill>
                    <a:srgbClr val="00B050"/>
                  </a:solidFill>
                </a:rPr>
                <a:t>CLHS (TE/MPE)</a:t>
              </a:r>
            </a:p>
            <a:p>
              <a:pPr algn="ctr"/>
              <a:r>
                <a:rPr lang="en-GB" sz="1050" b="1" dirty="0"/>
                <a:t>G. D’Angelo</a:t>
              </a:r>
            </a:p>
            <a:p>
              <a:r>
                <a:rPr lang="en-GB" sz="1050" b="1" dirty="0">
                  <a:solidFill>
                    <a:srgbClr val="00B050"/>
                  </a:solidFill>
                </a:rPr>
                <a:t>DFBX-QRL (TE/CRG)</a:t>
              </a:r>
            </a:p>
            <a:p>
              <a:pPr algn="ctr"/>
              <a:r>
                <a:rPr lang="en-GB" sz="1050" b="1" dirty="0"/>
                <a:t>A. Perin</a:t>
              </a:r>
            </a:p>
          </p:txBody>
        </p:sp>
      </p:grpSp>
      <p:sp>
        <p:nvSpPr>
          <p:cNvPr id="8" name="TextBox 7">
            <a:extLst>
              <a:ext uri="{FF2B5EF4-FFF2-40B4-BE49-F238E27FC236}">
                <a16:creationId xmlns:a16="http://schemas.microsoft.com/office/drawing/2014/main" id="{2FDF9145-5902-738F-B6B9-6B8B954A0AD4}"/>
              </a:ext>
            </a:extLst>
          </p:cNvPr>
          <p:cNvSpPr txBox="1"/>
          <p:nvPr/>
        </p:nvSpPr>
        <p:spPr>
          <a:xfrm rot="20238744">
            <a:off x="4028633" y="3950933"/>
            <a:ext cx="1071286" cy="276999"/>
          </a:xfrm>
          <a:prstGeom prst="rect">
            <a:avLst/>
          </a:prstGeom>
          <a:noFill/>
        </p:spPr>
        <p:txBody>
          <a:bodyPr wrap="square" rtlCol="0">
            <a:spAutoFit/>
          </a:bodyPr>
          <a:lstStyle/>
          <a:p>
            <a:r>
              <a:rPr lang="en-GB" sz="1200" dirty="0">
                <a:solidFill>
                  <a:schemeClr val="accent5"/>
                </a:solidFill>
              </a:rPr>
              <a:t>Suggestion</a:t>
            </a:r>
          </a:p>
        </p:txBody>
      </p:sp>
      <p:sp>
        <p:nvSpPr>
          <p:cNvPr id="9" name="TextBox 8">
            <a:extLst>
              <a:ext uri="{FF2B5EF4-FFF2-40B4-BE49-F238E27FC236}">
                <a16:creationId xmlns:a16="http://schemas.microsoft.com/office/drawing/2014/main" id="{3CB2E09B-A691-8EA3-66AD-F2D50496708F}"/>
              </a:ext>
            </a:extLst>
          </p:cNvPr>
          <p:cNvSpPr txBox="1"/>
          <p:nvPr/>
        </p:nvSpPr>
        <p:spPr>
          <a:xfrm>
            <a:off x="8467725" y="259527"/>
            <a:ext cx="1878719" cy="2092881"/>
          </a:xfrm>
          <a:prstGeom prst="rect">
            <a:avLst/>
          </a:prstGeom>
          <a:noFill/>
        </p:spPr>
        <p:txBody>
          <a:bodyPr wrap="none" rtlCol="0">
            <a:spAutoFit/>
          </a:bodyPr>
          <a:lstStyle/>
          <a:p>
            <a:r>
              <a:rPr lang="en-GB" dirty="0"/>
              <a:t>List of MSC WSS:</a:t>
            </a:r>
          </a:p>
          <a:p>
            <a:pPr marL="285750" indent="-285750">
              <a:buFontTx/>
              <a:buChar char="-"/>
            </a:pPr>
            <a:r>
              <a:rPr lang="en-GB" sz="1400" dirty="0"/>
              <a:t>N. Bourcey</a:t>
            </a:r>
          </a:p>
          <a:p>
            <a:pPr marL="285750" indent="-285750">
              <a:buFontTx/>
              <a:buChar char="-"/>
            </a:pPr>
            <a:r>
              <a:rPr lang="en-GB" sz="1400" dirty="0"/>
              <a:t>J. Ferradas</a:t>
            </a:r>
          </a:p>
          <a:p>
            <a:pPr marL="285750" indent="-285750">
              <a:buFontTx/>
              <a:buChar char="-"/>
            </a:pPr>
            <a:r>
              <a:rPr lang="en-GB" sz="1400" dirty="0"/>
              <a:t>H. Prin</a:t>
            </a:r>
          </a:p>
          <a:p>
            <a:pPr marL="285750" indent="-285750">
              <a:buFontTx/>
              <a:buChar char="-"/>
            </a:pPr>
            <a:r>
              <a:rPr lang="en-GB" sz="1400" dirty="0"/>
              <a:t>T. Bampton</a:t>
            </a:r>
          </a:p>
          <a:p>
            <a:pPr marL="285750" indent="-285750">
              <a:buFontTx/>
              <a:buChar char="-"/>
            </a:pPr>
            <a:r>
              <a:rPr lang="en-GB" sz="1400" dirty="0"/>
              <a:t>L. Grand-Clement</a:t>
            </a:r>
          </a:p>
          <a:p>
            <a:pPr marL="285750" indent="-285750">
              <a:buFontTx/>
              <a:buChar char="-"/>
            </a:pPr>
            <a:r>
              <a:rPr lang="en-GB" sz="1400" dirty="0"/>
              <a:t>M. Malabaila</a:t>
            </a:r>
          </a:p>
          <a:p>
            <a:pPr marL="285750" indent="-285750">
              <a:buFontTx/>
              <a:buChar char="-"/>
            </a:pPr>
            <a:r>
              <a:rPr lang="en-GB" sz="1400" dirty="0"/>
              <a:t>S. McIntyre</a:t>
            </a:r>
          </a:p>
          <a:p>
            <a:pPr marL="285750" indent="-285750">
              <a:buFontTx/>
              <a:buChar char="-"/>
            </a:pPr>
            <a:r>
              <a:rPr lang="en-GB" sz="1400" dirty="0"/>
              <a:t>C. Barth </a:t>
            </a:r>
          </a:p>
        </p:txBody>
      </p:sp>
      <p:sp>
        <p:nvSpPr>
          <p:cNvPr id="10" name="TextBox 9">
            <a:extLst>
              <a:ext uri="{FF2B5EF4-FFF2-40B4-BE49-F238E27FC236}">
                <a16:creationId xmlns:a16="http://schemas.microsoft.com/office/drawing/2014/main" id="{288293C3-B4AE-5C75-081F-427C39711880}"/>
              </a:ext>
            </a:extLst>
          </p:cNvPr>
          <p:cNvSpPr txBox="1"/>
          <p:nvPr/>
        </p:nvSpPr>
        <p:spPr>
          <a:xfrm rot="20238744">
            <a:off x="9810801" y="655564"/>
            <a:ext cx="1071286" cy="461665"/>
          </a:xfrm>
          <a:prstGeom prst="rect">
            <a:avLst/>
          </a:prstGeom>
          <a:noFill/>
        </p:spPr>
        <p:txBody>
          <a:bodyPr wrap="square" rtlCol="0">
            <a:spAutoFit/>
          </a:bodyPr>
          <a:lstStyle/>
          <a:p>
            <a:r>
              <a:rPr lang="en-GB" sz="1200" b="1" dirty="0">
                <a:solidFill>
                  <a:schemeClr val="accent5"/>
                </a:solidFill>
              </a:rPr>
              <a:t>To be confirmed</a:t>
            </a:r>
          </a:p>
        </p:txBody>
      </p:sp>
    </p:spTree>
    <p:extLst>
      <p:ext uri="{BB962C8B-B14F-4D97-AF65-F5344CB8AC3E}">
        <p14:creationId xmlns:p14="http://schemas.microsoft.com/office/powerpoint/2010/main" val="2676845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83EF4-0DCC-CC3E-827E-66992472ABF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FAF86BD-0DC9-E4F8-69CD-820C410A8C99}"/>
              </a:ext>
            </a:extLst>
          </p:cNvPr>
          <p:cNvSpPr>
            <a:spLocks noGrp="1"/>
          </p:cNvSpPr>
          <p:nvPr>
            <p:ph idx="1"/>
          </p:nvPr>
        </p:nvSpPr>
        <p:spPr/>
        <p:txBody>
          <a:bodyPr/>
          <a:lstStyle/>
          <a:p>
            <a:endParaRPr lang="en-GB"/>
          </a:p>
        </p:txBody>
      </p:sp>
      <p:pic>
        <p:nvPicPr>
          <p:cNvPr id="5" name="Picture 4">
            <a:extLst>
              <a:ext uri="{FF2B5EF4-FFF2-40B4-BE49-F238E27FC236}">
                <a16:creationId xmlns:a16="http://schemas.microsoft.com/office/drawing/2014/main" id="{5A7ACB32-96AE-2647-68E2-35F6113A6ACA}"/>
              </a:ext>
            </a:extLst>
          </p:cNvPr>
          <p:cNvPicPr>
            <a:picLocks noChangeAspect="1"/>
          </p:cNvPicPr>
          <p:nvPr/>
        </p:nvPicPr>
        <p:blipFill>
          <a:blip r:embed="rId2"/>
          <a:stretch>
            <a:fillRect/>
          </a:stretch>
        </p:blipFill>
        <p:spPr>
          <a:xfrm>
            <a:off x="438150" y="412628"/>
            <a:ext cx="11258550" cy="6162694"/>
          </a:xfrm>
          <a:prstGeom prst="rect">
            <a:avLst/>
          </a:prstGeom>
        </p:spPr>
      </p:pic>
      <p:grpSp>
        <p:nvGrpSpPr>
          <p:cNvPr id="11" name="Group 10">
            <a:extLst>
              <a:ext uri="{FF2B5EF4-FFF2-40B4-BE49-F238E27FC236}">
                <a16:creationId xmlns:a16="http://schemas.microsoft.com/office/drawing/2014/main" id="{DEA43126-1AF8-D20C-30F3-9EE427FCF3FD}"/>
              </a:ext>
            </a:extLst>
          </p:cNvPr>
          <p:cNvGrpSpPr/>
          <p:nvPr/>
        </p:nvGrpSpPr>
        <p:grpSpPr>
          <a:xfrm>
            <a:off x="4819646" y="1960563"/>
            <a:ext cx="933453" cy="1000899"/>
            <a:chOff x="5314946" y="2151063"/>
            <a:chExt cx="933453" cy="1000899"/>
          </a:xfrm>
        </p:grpSpPr>
        <p:sp>
          <p:nvSpPr>
            <p:cNvPr id="6" name="TextBox 5">
              <a:extLst>
                <a:ext uri="{FF2B5EF4-FFF2-40B4-BE49-F238E27FC236}">
                  <a16:creationId xmlns:a16="http://schemas.microsoft.com/office/drawing/2014/main" id="{00603DDC-A454-9CB9-174B-63507C70CC63}"/>
                </a:ext>
              </a:extLst>
            </p:cNvPr>
            <p:cNvSpPr txBox="1"/>
            <p:nvPr/>
          </p:nvSpPr>
          <p:spPr>
            <a:xfrm>
              <a:off x="5591174" y="2151063"/>
              <a:ext cx="657225" cy="276999"/>
            </a:xfrm>
            <a:prstGeom prst="rect">
              <a:avLst/>
            </a:prstGeom>
            <a:noFill/>
          </p:spPr>
          <p:txBody>
            <a:bodyPr wrap="square" rtlCol="0">
              <a:spAutoFit/>
            </a:bodyPr>
            <a:lstStyle/>
            <a:p>
              <a:r>
                <a:rPr lang="en-GB" sz="1200" b="1" dirty="0"/>
                <a:t>one</a:t>
              </a:r>
            </a:p>
          </p:txBody>
        </p:sp>
        <p:sp>
          <p:nvSpPr>
            <p:cNvPr id="7" name="TextBox 6">
              <a:extLst>
                <a:ext uri="{FF2B5EF4-FFF2-40B4-BE49-F238E27FC236}">
                  <a16:creationId xmlns:a16="http://schemas.microsoft.com/office/drawing/2014/main" id="{4375CFBD-01E6-2893-F282-52A6B00B219F}"/>
                </a:ext>
              </a:extLst>
            </p:cNvPr>
            <p:cNvSpPr txBox="1"/>
            <p:nvPr/>
          </p:nvSpPr>
          <p:spPr>
            <a:xfrm>
              <a:off x="5353049" y="2874963"/>
              <a:ext cx="657225" cy="276999"/>
            </a:xfrm>
            <a:prstGeom prst="rect">
              <a:avLst/>
            </a:prstGeom>
            <a:noFill/>
          </p:spPr>
          <p:txBody>
            <a:bodyPr wrap="square" rtlCol="0">
              <a:spAutoFit/>
            </a:bodyPr>
            <a:lstStyle/>
            <a:p>
              <a:r>
                <a:rPr lang="en-GB" sz="1200" b="1" dirty="0"/>
                <a:t>three</a:t>
              </a:r>
            </a:p>
          </p:txBody>
        </p:sp>
        <p:cxnSp>
          <p:nvCxnSpPr>
            <p:cNvPr id="9" name="Straight Connector 8">
              <a:extLst>
                <a:ext uri="{FF2B5EF4-FFF2-40B4-BE49-F238E27FC236}">
                  <a16:creationId xmlns:a16="http://schemas.microsoft.com/office/drawing/2014/main" id="{AD67A34F-E242-6542-94D5-A5F014BDB293}"/>
                </a:ext>
              </a:extLst>
            </p:cNvPr>
            <p:cNvCxnSpPr/>
            <p:nvPr/>
          </p:nvCxnSpPr>
          <p:spPr>
            <a:xfrm flipV="1">
              <a:off x="5538785" y="2151063"/>
              <a:ext cx="447675" cy="138499"/>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AF974C34-6119-74F7-142D-6701B36E064D}"/>
                </a:ext>
              </a:extLst>
            </p:cNvPr>
            <p:cNvCxnSpPr/>
            <p:nvPr/>
          </p:nvCxnSpPr>
          <p:spPr>
            <a:xfrm flipV="1">
              <a:off x="5314946" y="2874963"/>
              <a:ext cx="447675" cy="138499"/>
            </a:xfrm>
            <a:prstGeom prst="line">
              <a:avLst/>
            </a:prstGeom>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1305847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76648-CE7B-69B5-115F-46A174938B2D}"/>
              </a:ext>
            </a:extLst>
          </p:cNvPr>
          <p:cNvSpPr>
            <a:spLocks noGrp="1"/>
          </p:cNvSpPr>
          <p:nvPr>
            <p:ph type="title"/>
          </p:nvPr>
        </p:nvSpPr>
        <p:spPr>
          <a:xfrm>
            <a:off x="838200" y="365125"/>
            <a:ext cx="10515600" cy="606425"/>
          </a:xfrm>
        </p:spPr>
        <p:txBody>
          <a:bodyPr>
            <a:normAutofit fontScale="90000"/>
          </a:bodyPr>
          <a:lstStyle/>
          <a:p>
            <a:r>
              <a:rPr lang="en-GB" dirty="0"/>
              <a:t>Resources : Phase 1</a:t>
            </a:r>
          </a:p>
        </p:txBody>
      </p:sp>
      <p:sp>
        <p:nvSpPr>
          <p:cNvPr id="3" name="Content Placeholder 2">
            <a:extLst>
              <a:ext uri="{FF2B5EF4-FFF2-40B4-BE49-F238E27FC236}">
                <a16:creationId xmlns:a16="http://schemas.microsoft.com/office/drawing/2014/main" id="{CA7C3FB7-7561-F3A0-BA4B-2A77FD3680DA}"/>
              </a:ext>
            </a:extLst>
          </p:cNvPr>
          <p:cNvSpPr>
            <a:spLocks noGrp="1"/>
          </p:cNvSpPr>
          <p:nvPr>
            <p:ph idx="1"/>
          </p:nvPr>
        </p:nvSpPr>
        <p:spPr>
          <a:xfrm>
            <a:off x="838200" y="1947187"/>
            <a:ext cx="10515600" cy="4005938"/>
          </a:xfrm>
        </p:spPr>
        <p:txBody>
          <a:bodyPr>
            <a:normAutofit fontScale="92500" lnSpcReduction="20000"/>
          </a:bodyPr>
          <a:lstStyle/>
          <a:p>
            <a:pPr marL="0" indent="0">
              <a:buNone/>
            </a:pPr>
            <a:endParaRPr lang="en-GB" sz="2600" dirty="0"/>
          </a:p>
          <a:p>
            <a:r>
              <a:rPr lang="en-GB" dirty="0"/>
              <a:t>OPCLIC :</a:t>
            </a:r>
          </a:p>
          <a:p>
            <a:pPr lvl="1"/>
            <a:r>
              <a:rPr lang="en-GB" dirty="0"/>
              <a:t>Triplet W opening (+Thermal shields) : 3x4</a:t>
            </a:r>
          </a:p>
          <a:p>
            <a:pPr lvl="1"/>
            <a:r>
              <a:rPr lang="en-GB" dirty="0"/>
              <a:t>Arc W opening : 38 IC</a:t>
            </a:r>
          </a:p>
          <a:p>
            <a:pPr lvl="1"/>
            <a:endParaRPr lang="en-GB" dirty="0"/>
          </a:p>
          <a:p>
            <a:r>
              <a:rPr lang="en-GB" dirty="0"/>
              <a:t>ICIT </a:t>
            </a:r>
            <a:r>
              <a:rPr lang="en-GB" sz="2800" dirty="0"/>
              <a:t>(inspection after opening, before closure)</a:t>
            </a:r>
          </a:p>
          <a:p>
            <a:pPr marL="0" indent="0">
              <a:buNone/>
            </a:pPr>
            <a:endParaRPr lang="en-GB" dirty="0"/>
          </a:p>
          <a:p>
            <a:pPr marL="457200" lvl="1" indent="0">
              <a:buNone/>
            </a:pPr>
            <a:endParaRPr lang="en-GB" dirty="0"/>
          </a:p>
          <a:p>
            <a:pPr marL="457200" lvl="1" indent="0">
              <a:buNone/>
            </a:pPr>
            <a:endParaRPr lang="en-GB" dirty="0"/>
          </a:p>
          <a:p>
            <a:r>
              <a:rPr lang="en-GB" dirty="0"/>
              <a:t>Triplet disconnection</a:t>
            </a:r>
          </a:p>
          <a:p>
            <a:r>
              <a:rPr lang="en-GB" dirty="0"/>
              <a:t>SIT : Q4/Q5/D2 x 4 + BST + Q10</a:t>
            </a:r>
          </a:p>
          <a:p>
            <a:endParaRPr lang="en-GB" dirty="0"/>
          </a:p>
        </p:txBody>
      </p:sp>
      <p:pic>
        <p:nvPicPr>
          <p:cNvPr id="5" name="Picture 4">
            <a:extLst>
              <a:ext uri="{FF2B5EF4-FFF2-40B4-BE49-F238E27FC236}">
                <a16:creationId xmlns:a16="http://schemas.microsoft.com/office/drawing/2014/main" id="{3AA4F38B-CBFE-64BB-3D3D-EB49E7713EB0}"/>
              </a:ext>
            </a:extLst>
          </p:cNvPr>
          <p:cNvPicPr>
            <a:picLocks noChangeAspect="1"/>
          </p:cNvPicPr>
          <p:nvPr/>
        </p:nvPicPr>
        <p:blipFill>
          <a:blip r:embed="rId2"/>
          <a:stretch>
            <a:fillRect/>
          </a:stretch>
        </p:blipFill>
        <p:spPr>
          <a:xfrm>
            <a:off x="209550" y="1029934"/>
            <a:ext cx="8820150" cy="676497"/>
          </a:xfrm>
          <a:prstGeom prst="rect">
            <a:avLst/>
          </a:prstGeom>
        </p:spPr>
      </p:pic>
      <p:pic>
        <p:nvPicPr>
          <p:cNvPr id="9" name="Picture 8">
            <a:extLst>
              <a:ext uri="{FF2B5EF4-FFF2-40B4-BE49-F238E27FC236}">
                <a16:creationId xmlns:a16="http://schemas.microsoft.com/office/drawing/2014/main" id="{134A2719-6CDC-7DA8-46A4-3371E5E04B75}"/>
              </a:ext>
            </a:extLst>
          </p:cNvPr>
          <p:cNvPicPr>
            <a:picLocks noChangeAspect="1"/>
          </p:cNvPicPr>
          <p:nvPr/>
        </p:nvPicPr>
        <p:blipFill>
          <a:blip r:embed="rId3"/>
          <a:stretch>
            <a:fillRect/>
          </a:stretch>
        </p:blipFill>
        <p:spPr>
          <a:xfrm>
            <a:off x="7358176" y="120606"/>
            <a:ext cx="4635738" cy="1701887"/>
          </a:xfrm>
          <a:prstGeom prst="rect">
            <a:avLst/>
          </a:prstGeom>
        </p:spPr>
      </p:pic>
      <p:sp>
        <p:nvSpPr>
          <p:cNvPr id="11" name="TextBox 10">
            <a:extLst>
              <a:ext uri="{FF2B5EF4-FFF2-40B4-BE49-F238E27FC236}">
                <a16:creationId xmlns:a16="http://schemas.microsoft.com/office/drawing/2014/main" id="{E0CC56A1-A4C9-BB53-E69B-E40F1F6B06F6}"/>
              </a:ext>
            </a:extLst>
          </p:cNvPr>
          <p:cNvSpPr txBox="1"/>
          <p:nvPr/>
        </p:nvSpPr>
        <p:spPr>
          <a:xfrm>
            <a:off x="7347910" y="4324350"/>
            <a:ext cx="3006657" cy="1754326"/>
          </a:xfrm>
          <a:prstGeom prst="rect">
            <a:avLst/>
          </a:prstGeom>
          <a:noFill/>
        </p:spPr>
        <p:txBody>
          <a:bodyPr wrap="none" rtlCol="0">
            <a:spAutoFit/>
          </a:bodyPr>
          <a:lstStyle/>
          <a:p>
            <a:r>
              <a:rPr lang="en-GB" dirty="0"/>
              <a:t>2 Main coordinators</a:t>
            </a:r>
          </a:p>
          <a:p>
            <a:r>
              <a:rPr lang="en-GB" dirty="0"/>
              <a:t>2 Field coordinators </a:t>
            </a:r>
          </a:p>
          <a:p>
            <a:r>
              <a:rPr lang="en-GB" dirty="0"/>
              <a:t>6 Mechanicians (cutting)</a:t>
            </a:r>
          </a:p>
          <a:p>
            <a:r>
              <a:rPr lang="en-GB" dirty="0"/>
              <a:t>2 </a:t>
            </a:r>
            <a:r>
              <a:rPr lang="en-GB" dirty="0" err="1"/>
              <a:t>Electromechanicians</a:t>
            </a:r>
            <a:r>
              <a:rPr lang="en-GB" dirty="0"/>
              <a:t> </a:t>
            </a:r>
          </a:p>
          <a:p>
            <a:r>
              <a:rPr lang="en-GB" dirty="0"/>
              <a:t>2 logistics (up to 4 if needed)</a:t>
            </a:r>
          </a:p>
          <a:p>
            <a:r>
              <a:rPr lang="en-GB" dirty="0"/>
              <a:t>3 technicians (for triplets)</a:t>
            </a:r>
          </a:p>
        </p:txBody>
      </p:sp>
      <p:sp>
        <p:nvSpPr>
          <p:cNvPr id="13" name="TextBox 12">
            <a:extLst>
              <a:ext uri="{FF2B5EF4-FFF2-40B4-BE49-F238E27FC236}">
                <a16:creationId xmlns:a16="http://schemas.microsoft.com/office/drawing/2014/main" id="{4EB9A0EB-EE51-9228-2F88-C71E63C2FA02}"/>
              </a:ext>
            </a:extLst>
          </p:cNvPr>
          <p:cNvSpPr txBox="1"/>
          <p:nvPr/>
        </p:nvSpPr>
        <p:spPr>
          <a:xfrm>
            <a:off x="10710862" y="5652194"/>
            <a:ext cx="1457325" cy="646331"/>
          </a:xfrm>
          <a:prstGeom prst="rect">
            <a:avLst/>
          </a:prstGeom>
          <a:noFill/>
        </p:spPr>
        <p:txBody>
          <a:bodyPr wrap="square">
            <a:spAutoFit/>
          </a:bodyPr>
          <a:lstStyle/>
          <a:p>
            <a:r>
              <a:rPr lang="en-GB" dirty="0"/>
              <a:t>MMM- LSC</a:t>
            </a:r>
          </a:p>
          <a:p>
            <a:r>
              <a:rPr lang="en-GB" dirty="0"/>
              <a:t>and SMT</a:t>
            </a:r>
          </a:p>
        </p:txBody>
      </p:sp>
      <p:sp>
        <p:nvSpPr>
          <p:cNvPr id="14" name="Right Brace 13">
            <a:extLst>
              <a:ext uri="{FF2B5EF4-FFF2-40B4-BE49-F238E27FC236}">
                <a16:creationId xmlns:a16="http://schemas.microsoft.com/office/drawing/2014/main" id="{9D591646-714D-5801-1D78-1BBB410ED8B0}"/>
              </a:ext>
            </a:extLst>
          </p:cNvPr>
          <p:cNvSpPr/>
          <p:nvPr/>
        </p:nvSpPr>
        <p:spPr>
          <a:xfrm>
            <a:off x="10395644" y="4410075"/>
            <a:ext cx="398652" cy="1299269"/>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5" name="Right Brace 14">
            <a:extLst>
              <a:ext uri="{FF2B5EF4-FFF2-40B4-BE49-F238E27FC236}">
                <a16:creationId xmlns:a16="http://schemas.microsoft.com/office/drawing/2014/main" id="{558E90A3-2031-1169-6C79-5261E35EEEA9}"/>
              </a:ext>
            </a:extLst>
          </p:cNvPr>
          <p:cNvSpPr/>
          <p:nvPr/>
        </p:nvSpPr>
        <p:spPr>
          <a:xfrm>
            <a:off x="10395644" y="5709344"/>
            <a:ext cx="398652" cy="243781"/>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6" name="TextBox 15">
            <a:extLst>
              <a:ext uri="{FF2B5EF4-FFF2-40B4-BE49-F238E27FC236}">
                <a16:creationId xmlns:a16="http://schemas.microsoft.com/office/drawing/2014/main" id="{586E96BA-D643-49EE-5FFD-BF1327293243}"/>
              </a:ext>
            </a:extLst>
          </p:cNvPr>
          <p:cNvSpPr txBox="1"/>
          <p:nvPr/>
        </p:nvSpPr>
        <p:spPr>
          <a:xfrm>
            <a:off x="10710862" y="4888438"/>
            <a:ext cx="1457325" cy="369332"/>
          </a:xfrm>
          <a:prstGeom prst="rect">
            <a:avLst/>
          </a:prstGeom>
          <a:noFill/>
        </p:spPr>
        <p:txBody>
          <a:bodyPr wrap="square">
            <a:spAutoFit/>
          </a:bodyPr>
          <a:lstStyle/>
          <a:p>
            <a:r>
              <a:rPr lang="en-GB" dirty="0"/>
              <a:t>LMF*</a:t>
            </a:r>
          </a:p>
        </p:txBody>
      </p:sp>
      <p:grpSp>
        <p:nvGrpSpPr>
          <p:cNvPr id="22" name="Group 21">
            <a:extLst>
              <a:ext uri="{FF2B5EF4-FFF2-40B4-BE49-F238E27FC236}">
                <a16:creationId xmlns:a16="http://schemas.microsoft.com/office/drawing/2014/main" id="{6EAFCA07-C4FD-5243-767F-54D041EC669D}"/>
              </a:ext>
            </a:extLst>
          </p:cNvPr>
          <p:cNvGrpSpPr/>
          <p:nvPr/>
        </p:nvGrpSpPr>
        <p:grpSpPr>
          <a:xfrm>
            <a:off x="7371723" y="2281043"/>
            <a:ext cx="4820277" cy="923330"/>
            <a:chOff x="7347910" y="2662369"/>
            <a:chExt cx="4820277" cy="923330"/>
          </a:xfrm>
        </p:grpSpPr>
        <p:sp>
          <p:nvSpPr>
            <p:cNvPr id="17" name="TextBox 16">
              <a:extLst>
                <a:ext uri="{FF2B5EF4-FFF2-40B4-BE49-F238E27FC236}">
                  <a16:creationId xmlns:a16="http://schemas.microsoft.com/office/drawing/2014/main" id="{66A1641F-C57C-2725-44A2-B62F44343EDD}"/>
                </a:ext>
              </a:extLst>
            </p:cNvPr>
            <p:cNvSpPr txBox="1"/>
            <p:nvPr/>
          </p:nvSpPr>
          <p:spPr>
            <a:xfrm>
              <a:off x="7347910" y="2662369"/>
              <a:ext cx="2874505" cy="923330"/>
            </a:xfrm>
            <a:prstGeom prst="rect">
              <a:avLst/>
            </a:prstGeom>
            <a:noFill/>
          </p:spPr>
          <p:txBody>
            <a:bodyPr wrap="none" rtlCol="0">
              <a:spAutoFit/>
            </a:bodyPr>
            <a:lstStyle/>
            <a:p>
              <a:r>
                <a:rPr lang="en-GB" dirty="0"/>
                <a:t>1 Main coordinator (BE/OP)</a:t>
              </a:r>
            </a:p>
            <a:p>
              <a:r>
                <a:rPr lang="en-GB" dirty="0"/>
                <a:t>1 Field coordinator </a:t>
              </a:r>
            </a:p>
            <a:p>
              <a:r>
                <a:rPr lang="en-GB" dirty="0"/>
                <a:t>2 Technicians</a:t>
              </a:r>
            </a:p>
          </p:txBody>
        </p:sp>
        <p:sp>
          <p:nvSpPr>
            <p:cNvPr id="18" name="Right Brace 17">
              <a:extLst>
                <a:ext uri="{FF2B5EF4-FFF2-40B4-BE49-F238E27FC236}">
                  <a16:creationId xmlns:a16="http://schemas.microsoft.com/office/drawing/2014/main" id="{E143890B-9A18-D738-4A03-C3870EA3EA1F}"/>
                </a:ext>
              </a:extLst>
            </p:cNvPr>
            <p:cNvSpPr/>
            <p:nvPr/>
          </p:nvSpPr>
          <p:spPr>
            <a:xfrm>
              <a:off x="10395644" y="2990586"/>
              <a:ext cx="398652" cy="47969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9" name="TextBox 18">
              <a:extLst>
                <a:ext uri="{FF2B5EF4-FFF2-40B4-BE49-F238E27FC236}">
                  <a16:creationId xmlns:a16="http://schemas.microsoft.com/office/drawing/2014/main" id="{68467009-271F-E57E-CCA8-6CF403FAD33C}"/>
                </a:ext>
              </a:extLst>
            </p:cNvPr>
            <p:cNvSpPr txBox="1"/>
            <p:nvPr/>
          </p:nvSpPr>
          <p:spPr>
            <a:xfrm>
              <a:off x="10710862" y="3045765"/>
              <a:ext cx="1457325" cy="369332"/>
            </a:xfrm>
            <a:prstGeom prst="rect">
              <a:avLst/>
            </a:prstGeom>
            <a:noFill/>
          </p:spPr>
          <p:txBody>
            <a:bodyPr wrap="square">
              <a:spAutoFit/>
            </a:bodyPr>
            <a:lstStyle/>
            <a:p>
              <a:r>
                <a:rPr lang="en-GB" dirty="0"/>
                <a:t> CMI </a:t>
              </a:r>
              <a:r>
                <a:rPr lang="en-GB" dirty="0">
                  <a:solidFill>
                    <a:schemeClr val="accent2"/>
                  </a:solidFill>
                </a:rPr>
                <a:t>?</a:t>
              </a:r>
            </a:p>
          </p:txBody>
        </p:sp>
      </p:grpSp>
      <p:sp>
        <p:nvSpPr>
          <p:cNvPr id="21" name="TextBox 20">
            <a:extLst>
              <a:ext uri="{FF2B5EF4-FFF2-40B4-BE49-F238E27FC236}">
                <a16:creationId xmlns:a16="http://schemas.microsoft.com/office/drawing/2014/main" id="{5DC1DE95-B871-C2F5-88AE-F11EF5CF1A8A}"/>
              </a:ext>
            </a:extLst>
          </p:cNvPr>
          <p:cNvSpPr txBox="1"/>
          <p:nvPr/>
        </p:nvSpPr>
        <p:spPr>
          <a:xfrm>
            <a:off x="9872237" y="1835415"/>
            <a:ext cx="2295950" cy="369332"/>
          </a:xfrm>
          <a:prstGeom prst="rect">
            <a:avLst/>
          </a:prstGeom>
          <a:noFill/>
        </p:spPr>
        <p:txBody>
          <a:bodyPr wrap="none" rtlCol="0">
            <a:spAutoFit/>
          </a:bodyPr>
          <a:lstStyle/>
          <a:p>
            <a:r>
              <a:rPr lang="en-GB" dirty="0">
                <a:solidFill>
                  <a:schemeClr val="accent2"/>
                </a:solidFill>
              </a:rPr>
              <a:t>With CMI resources ?</a:t>
            </a:r>
          </a:p>
        </p:txBody>
      </p:sp>
      <p:sp>
        <p:nvSpPr>
          <p:cNvPr id="23" name="TextBox 22">
            <a:extLst>
              <a:ext uri="{FF2B5EF4-FFF2-40B4-BE49-F238E27FC236}">
                <a16:creationId xmlns:a16="http://schemas.microsoft.com/office/drawing/2014/main" id="{FDD9E2BE-DE7F-5070-2072-3AAC6D6E4CF4}"/>
              </a:ext>
            </a:extLst>
          </p:cNvPr>
          <p:cNvSpPr txBox="1"/>
          <p:nvPr/>
        </p:nvSpPr>
        <p:spPr>
          <a:xfrm>
            <a:off x="9769414" y="3512685"/>
            <a:ext cx="2422586" cy="369332"/>
          </a:xfrm>
          <a:prstGeom prst="rect">
            <a:avLst/>
          </a:prstGeom>
          <a:noFill/>
        </p:spPr>
        <p:txBody>
          <a:bodyPr wrap="none" rtlCol="0">
            <a:spAutoFit/>
          </a:bodyPr>
          <a:lstStyle/>
          <a:p>
            <a:r>
              <a:rPr lang="en-GB" dirty="0">
                <a:solidFill>
                  <a:schemeClr val="accent2"/>
                </a:solidFill>
              </a:rPr>
              <a:t>With LSC+ ? resources</a:t>
            </a:r>
          </a:p>
        </p:txBody>
      </p:sp>
      <p:pic>
        <p:nvPicPr>
          <p:cNvPr id="24" name="Picture 23" descr="A green tick mark in a circle&#10;&#10;Description automatically generated">
            <a:extLst>
              <a:ext uri="{FF2B5EF4-FFF2-40B4-BE49-F238E27FC236}">
                <a16:creationId xmlns:a16="http://schemas.microsoft.com/office/drawing/2014/main" id="{DEF52559-EAFC-D036-2A8E-6F700AC08408}"/>
              </a:ext>
            </a:extLst>
          </p:cNvPr>
          <p:cNvPicPr>
            <a:picLocks noChangeAspect="1"/>
          </p:cNvPicPr>
          <p:nvPr/>
        </p:nvPicPr>
        <p:blipFill>
          <a:blip r:embed="rId4"/>
          <a:stretch>
            <a:fillRect/>
          </a:stretch>
        </p:blipFill>
        <p:spPr>
          <a:xfrm rot="642218">
            <a:off x="11606857" y="4916458"/>
            <a:ext cx="332086" cy="324070"/>
          </a:xfrm>
          <a:prstGeom prst="hexagon">
            <a:avLst>
              <a:gd name="adj" fmla="val 21436"/>
              <a:gd name="vf" fmla="val 115470"/>
            </a:avLst>
          </a:prstGeom>
        </p:spPr>
      </p:pic>
      <p:pic>
        <p:nvPicPr>
          <p:cNvPr id="25" name="Picture 24" descr="A green tick mark in a circle&#10;&#10;Description automatically generated">
            <a:extLst>
              <a:ext uri="{FF2B5EF4-FFF2-40B4-BE49-F238E27FC236}">
                <a16:creationId xmlns:a16="http://schemas.microsoft.com/office/drawing/2014/main" id="{153F2F2C-16B1-AB5E-DC9C-CC5E3281008B}"/>
              </a:ext>
            </a:extLst>
          </p:cNvPr>
          <p:cNvPicPr>
            <a:picLocks noChangeAspect="1"/>
          </p:cNvPicPr>
          <p:nvPr/>
        </p:nvPicPr>
        <p:blipFill>
          <a:blip r:embed="rId4"/>
          <a:stretch>
            <a:fillRect/>
          </a:stretch>
        </p:blipFill>
        <p:spPr>
          <a:xfrm rot="642218">
            <a:off x="11665737" y="5946436"/>
            <a:ext cx="332086" cy="324070"/>
          </a:xfrm>
          <a:prstGeom prst="hexagon">
            <a:avLst>
              <a:gd name="adj" fmla="val 21436"/>
              <a:gd name="vf" fmla="val 115470"/>
            </a:avLst>
          </a:prstGeom>
        </p:spPr>
      </p:pic>
      <p:sp>
        <p:nvSpPr>
          <p:cNvPr id="26" name="TextBox 25">
            <a:extLst>
              <a:ext uri="{FF2B5EF4-FFF2-40B4-BE49-F238E27FC236}">
                <a16:creationId xmlns:a16="http://schemas.microsoft.com/office/drawing/2014/main" id="{4E0EE341-B96E-E481-64E0-F61240342059}"/>
              </a:ext>
            </a:extLst>
          </p:cNvPr>
          <p:cNvSpPr txBox="1"/>
          <p:nvPr/>
        </p:nvSpPr>
        <p:spPr>
          <a:xfrm>
            <a:off x="838200" y="6032858"/>
            <a:ext cx="8057142" cy="369332"/>
          </a:xfrm>
          <a:prstGeom prst="rect">
            <a:avLst/>
          </a:prstGeom>
          <a:noFill/>
        </p:spPr>
        <p:txBody>
          <a:bodyPr wrap="none" rtlCol="0">
            <a:spAutoFit/>
          </a:bodyPr>
          <a:lstStyle/>
          <a:p>
            <a:r>
              <a:rPr lang="en-GB" dirty="0"/>
              <a:t>*LMF resources available due to the end of cold masses production </a:t>
            </a:r>
            <a:r>
              <a:rPr lang="en-GB" sz="1400" dirty="0"/>
              <a:t>(see next slide)</a:t>
            </a:r>
            <a:endParaRPr lang="en-GB" sz="1800" dirty="0"/>
          </a:p>
        </p:txBody>
      </p:sp>
    </p:spTree>
    <p:extLst>
      <p:ext uri="{BB962C8B-B14F-4D97-AF65-F5344CB8AC3E}">
        <p14:creationId xmlns:p14="http://schemas.microsoft.com/office/powerpoint/2010/main" val="2798874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8FA8AE8-2CE0-F54A-BCF8-FCCF45C5339C}"/>
              </a:ext>
            </a:extLst>
          </p:cNvPr>
          <p:cNvSpPr>
            <a:spLocks noGrp="1"/>
          </p:cNvSpPr>
          <p:nvPr>
            <p:ph idx="1"/>
          </p:nvPr>
        </p:nvSpPr>
        <p:spPr>
          <a:xfrm>
            <a:off x="508838" y="1204722"/>
            <a:ext cx="11798565" cy="5094477"/>
          </a:xfrm>
        </p:spPr>
        <p:txBody>
          <a:bodyPr>
            <a:normAutofit/>
          </a:bodyPr>
          <a:lstStyle/>
          <a:p>
            <a:r>
              <a:rPr lang="en-US" sz="1800" b="0" dirty="0"/>
              <a:t>2024: 3.5 Q2 (B03/B05/B06, start B07); 1.5 D2 (S2, start S1); 0.8 CP (S4) = </a:t>
            </a:r>
            <a:r>
              <a:rPr lang="en-US" sz="1800" b="0" dirty="0">
                <a:solidFill>
                  <a:srgbClr val="FF0000"/>
                </a:solidFill>
              </a:rPr>
              <a:t>5.8</a:t>
            </a:r>
          </a:p>
          <a:p>
            <a:r>
              <a:rPr lang="en-US" sz="1800" b="0" dirty="0"/>
              <a:t>2025: 3.5 Q2 (</a:t>
            </a:r>
            <a:r>
              <a:rPr lang="en-US" sz="1800" dirty="0"/>
              <a:t>finish B07</a:t>
            </a:r>
            <a:r>
              <a:rPr lang="en-US" sz="1800" b="0" dirty="0"/>
              <a:t>, </a:t>
            </a:r>
            <a:r>
              <a:rPr lang="en-US" sz="1800" i="1" dirty="0"/>
              <a:t>B08, B09</a:t>
            </a:r>
            <a:r>
              <a:rPr lang="en-US" sz="1800" b="0" dirty="0"/>
              <a:t>, B10); 2.5 D2 (</a:t>
            </a:r>
            <a:r>
              <a:rPr lang="en-US" sz="1800" dirty="0"/>
              <a:t>finish S1, </a:t>
            </a:r>
            <a:r>
              <a:rPr lang="en-US" sz="1800" i="1" dirty="0"/>
              <a:t>S4</a:t>
            </a:r>
            <a:r>
              <a:rPr lang="en-US" sz="1800" b="0" dirty="0"/>
              <a:t>, S3</a:t>
            </a:r>
            <a:r>
              <a:rPr lang="en-US" sz="1800" b="0" baseline="30000" dirty="0"/>
              <a:t>1</a:t>
            </a:r>
            <a:r>
              <a:rPr lang="en-US" sz="1800" b="0" dirty="0"/>
              <a:t>), 2.2 CP (</a:t>
            </a:r>
            <a:r>
              <a:rPr lang="en-US" sz="1800" dirty="0"/>
              <a:t>finish S4, </a:t>
            </a:r>
            <a:r>
              <a:rPr lang="en-US" sz="1800" i="1" dirty="0"/>
              <a:t>S5</a:t>
            </a:r>
            <a:r>
              <a:rPr lang="en-US" sz="1800" b="0" dirty="0"/>
              <a:t>, S2) + 1 Q10 = </a:t>
            </a:r>
            <a:r>
              <a:rPr lang="en-US" sz="1800" b="0" dirty="0">
                <a:solidFill>
                  <a:srgbClr val="FF0000"/>
                </a:solidFill>
              </a:rPr>
              <a:t>9.2</a:t>
            </a:r>
          </a:p>
          <a:p>
            <a:r>
              <a:rPr lang="en-US" sz="1800" b="0" dirty="0"/>
              <a:t>2026: 2 Q2 (B11, B12), 2 D2 (S5, S6), 1 CP (S3), 3 Q10 (S2, S3, S4) + Q1/Q3? =</a:t>
            </a:r>
            <a:r>
              <a:rPr lang="en-US" sz="1800" b="0" dirty="0">
                <a:solidFill>
                  <a:srgbClr val="FF0000"/>
                </a:solidFill>
              </a:rPr>
              <a:t> 8 + ?</a:t>
            </a:r>
            <a:endParaRPr lang="en-GB" sz="1800" b="0" dirty="0">
              <a:solidFill>
                <a:srgbClr val="FF0000"/>
              </a:solidFill>
            </a:endParaRPr>
          </a:p>
        </p:txBody>
      </p:sp>
      <p:sp>
        <p:nvSpPr>
          <p:cNvPr id="3" name="Title 2">
            <a:extLst>
              <a:ext uri="{FF2B5EF4-FFF2-40B4-BE49-F238E27FC236}">
                <a16:creationId xmlns:a16="http://schemas.microsoft.com/office/drawing/2014/main" id="{2E284579-63FC-7A5A-FC30-B179C56D6F14}"/>
              </a:ext>
            </a:extLst>
          </p:cNvPr>
          <p:cNvSpPr>
            <a:spLocks noGrp="1"/>
          </p:cNvSpPr>
          <p:nvPr>
            <p:ph type="title"/>
          </p:nvPr>
        </p:nvSpPr>
        <p:spPr>
          <a:xfrm>
            <a:off x="838200" y="365125"/>
            <a:ext cx="10515600" cy="839597"/>
          </a:xfrm>
        </p:spPr>
        <p:txBody>
          <a:bodyPr/>
          <a:lstStyle/>
          <a:p>
            <a:r>
              <a:rPr lang="en-US" dirty="0"/>
              <a:t>TE-MSC schedule for cold masses</a:t>
            </a:r>
            <a:endParaRPr lang="en-GB" dirty="0"/>
          </a:p>
        </p:txBody>
      </p:sp>
      <p:sp>
        <p:nvSpPr>
          <p:cNvPr id="4" name="Date Placeholder 3">
            <a:extLst>
              <a:ext uri="{FF2B5EF4-FFF2-40B4-BE49-F238E27FC236}">
                <a16:creationId xmlns:a16="http://schemas.microsoft.com/office/drawing/2014/main" id="{78887426-A7B3-B4AC-297B-26A09B04D4FB}"/>
              </a:ext>
            </a:extLst>
          </p:cNvPr>
          <p:cNvSpPr>
            <a:spLocks noGrp="1"/>
          </p:cNvSpPr>
          <p:nvPr>
            <p:ph type="dt" sz="half" idx="10"/>
          </p:nvPr>
        </p:nvSpPr>
        <p:spPr/>
        <p:txBody>
          <a:bodyPr/>
          <a:lstStyle/>
          <a:p>
            <a:fld id="{41A022E4-2452-4048-9E89-1B912570CD28}" type="datetime3">
              <a:rPr lang="en-US" smtClean="0"/>
              <a:t>5 May 2025</a:t>
            </a:fld>
            <a:endParaRPr lang="en-US" dirty="0"/>
          </a:p>
        </p:txBody>
      </p:sp>
      <p:sp>
        <p:nvSpPr>
          <p:cNvPr id="5" name="Footer Placeholder 4">
            <a:extLst>
              <a:ext uri="{FF2B5EF4-FFF2-40B4-BE49-F238E27FC236}">
                <a16:creationId xmlns:a16="http://schemas.microsoft.com/office/drawing/2014/main" id="{65110664-D445-C8FE-08DB-E073F48CFCD1}"/>
              </a:ext>
            </a:extLst>
          </p:cNvPr>
          <p:cNvSpPr>
            <a:spLocks noGrp="1"/>
          </p:cNvSpPr>
          <p:nvPr>
            <p:ph type="ftr" sz="quarter" idx="11"/>
          </p:nvPr>
        </p:nvSpPr>
        <p:spPr/>
        <p:txBody>
          <a:bodyPr/>
          <a:lstStyle/>
          <a:p>
            <a:r>
              <a:rPr lang="es-ES" dirty="0"/>
              <a:t>Susana Izquierdo Bermudez | LMF</a:t>
            </a:r>
            <a:endParaRPr lang="en-US" dirty="0"/>
          </a:p>
        </p:txBody>
      </p:sp>
      <p:sp>
        <p:nvSpPr>
          <p:cNvPr id="6" name="Slide Number Placeholder 5">
            <a:extLst>
              <a:ext uri="{FF2B5EF4-FFF2-40B4-BE49-F238E27FC236}">
                <a16:creationId xmlns:a16="http://schemas.microsoft.com/office/drawing/2014/main" id="{CAC1B6D1-507D-280F-4A59-137E1F32B2EA}"/>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9" name="TextBox 8">
            <a:extLst>
              <a:ext uri="{FF2B5EF4-FFF2-40B4-BE49-F238E27FC236}">
                <a16:creationId xmlns:a16="http://schemas.microsoft.com/office/drawing/2014/main" id="{9C724F19-521C-4363-D0D4-32FBB3A858CE}"/>
              </a:ext>
            </a:extLst>
          </p:cNvPr>
          <p:cNvSpPr txBox="1"/>
          <p:nvPr/>
        </p:nvSpPr>
        <p:spPr>
          <a:xfrm>
            <a:off x="508838" y="5169491"/>
            <a:ext cx="6097836" cy="923330"/>
          </a:xfrm>
          <a:prstGeom prst="rect">
            <a:avLst/>
          </a:prstGeom>
          <a:noFill/>
        </p:spPr>
        <p:txBody>
          <a:bodyPr wrap="square">
            <a:spAutoFit/>
          </a:bodyPr>
          <a:lstStyle/>
          <a:p>
            <a:r>
              <a:rPr lang="en-US" sz="1800" dirty="0">
                <a:solidFill>
                  <a:schemeClr val="tx2"/>
                </a:solidFill>
              </a:rPr>
              <a:t>Status 05/05/2025 for 2025 progress:</a:t>
            </a:r>
          </a:p>
          <a:p>
            <a:pPr marL="285750" indent="-285750">
              <a:buFont typeface="Arial" panose="020B0604020202020204" pitchFamily="34" charset="0"/>
              <a:buChar char="•"/>
            </a:pPr>
            <a:r>
              <a:rPr lang="en-US" dirty="0">
                <a:solidFill>
                  <a:schemeClr val="tx2"/>
                </a:solidFill>
              </a:rPr>
              <a:t>Completed: </a:t>
            </a:r>
            <a:r>
              <a:rPr lang="en-US" b="1" dirty="0">
                <a:solidFill>
                  <a:schemeClr val="tx2"/>
                </a:solidFill>
              </a:rPr>
              <a:t>Q2-B07, D2-S1, CP-S4</a:t>
            </a:r>
            <a:endParaRPr lang="en-US" sz="1800" b="1" dirty="0">
              <a:solidFill>
                <a:schemeClr val="tx2"/>
              </a:solidFill>
            </a:endParaRPr>
          </a:p>
          <a:p>
            <a:pPr marL="285750" indent="-285750">
              <a:buFont typeface="Arial" panose="020B0604020202020204" pitchFamily="34" charset="0"/>
              <a:buChar char="•"/>
            </a:pPr>
            <a:r>
              <a:rPr lang="en-US" i="1" dirty="0">
                <a:solidFill>
                  <a:schemeClr val="tx2"/>
                </a:solidFill>
              </a:rPr>
              <a:t>Ongoing: </a:t>
            </a:r>
            <a:r>
              <a:rPr lang="en-US" b="1" i="1" dirty="0">
                <a:solidFill>
                  <a:schemeClr val="tx2"/>
                </a:solidFill>
              </a:rPr>
              <a:t>Q2-B08/B09; D2-S4, CP-S5</a:t>
            </a:r>
            <a:endParaRPr lang="en-GB" b="1" i="1" dirty="0">
              <a:solidFill>
                <a:schemeClr val="tx2"/>
              </a:solidFill>
            </a:endParaRPr>
          </a:p>
        </p:txBody>
      </p:sp>
      <p:sp>
        <p:nvSpPr>
          <p:cNvPr id="13" name="TextBox 12">
            <a:extLst>
              <a:ext uri="{FF2B5EF4-FFF2-40B4-BE49-F238E27FC236}">
                <a16:creationId xmlns:a16="http://schemas.microsoft.com/office/drawing/2014/main" id="{04B7C758-AD33-CEBE-444D-EA153D05F426}"/>
              </a:ext>
            </a:extLst>
          </p:cNvPr>
          <p:cNvSpPr txBox="1"/>
          <p:nvPr/>
        </p:nvSpPr>
        <p:spPr>
          <a:xfrm>
            <a:off x="7372563" y="2371425"/>
            <a:ext cx="4889287" cy="646331"/>
          </a:xfrm>
          <a:prstGeom prst="rect">
            <a:avLst/>
          </a:prstGeom>
          <a:noFill/>
        </p:spPr>
        <p:txBody>
          <a:bodyPr wrap="square">
            <a:spAutoFit/>
          </a:bodyPr>
          <a:lstStyle/>
          <a:p>
            <a:r>
              <a:rPr lang="en-US" sz="1200" b="0" baseline="30000" dirty="0">
                <a:solidFill>
                  <a:schemeClr val="tx2"/>
                </a:solidFill>
              </a:rPr>
              <a:t>1</a:t>
            </a:r>
            <a:r>
              <a:rPr lang="en-US" sz="1200" b="0" dirty="0">
                <a:solidFill>
                  <a:schemeClr val="tx2"/>
                </a:solidFill>
              </a:rPr>
              <a:t>Depends on D2 delivery, now scheduled for September 2025</a:t>
            </a:r>
          </a:p>
          <a:p>
            <a:r>
              <a:rPr lang="en-US" sz="1200" b="0" baseline="30000" dirty="0">
                <a:solidFill>
                  <a:schemeClr val="tx2"/>
                </a:solidFill>
              </a:rPr>
              <a:t>2</a:t>
            </a:r>
            <a:r>
              <a:rPr lang="en-US" sz="1200" b="0" dirty="0">
                <a:solidFill>
                  <a:schemeClr val="tx2"/>
                </a:solidFill>
              </a:rPr>
              <a:t>Depends on MCBXFA3 delivery, now scheduled for August 2025</a:t>
            </a:r>
            <a:endParaRPr lang="en-GB" sz="1200" dirty="0">
              <a:solidFill>
                <a:schemeClr val="tx2"/>
              </a:solidFill>
            </a:endParaRPr>
          </a:p>
          <a:p>
            <a:endParaRPr lang="en-GB" sz="1200" dirty="0">
              <a:solidFill>
                <a:schemeClr val="tx2"/>
              </a:solidFill>
            </a:endParaRPr>
          </a:p>
        </p:txBody>
      </p:sp>
      <p:pic>
        <p:nvPicPr>
          <p:cNvPr id="14" name="Picture 13">
            <a:extLst>
              <a:ext uri="{FF2B5EF4-FFF2-40B4-BE49-F238E27FC236}">
                <a16:creationId xmlns:a16="http://schemas.microsoft.com/office/drawing/2014/main" id="{A299C93D-E9A4-49E1-58A4-E452A1D4A98A}"/>
              </a:ext>
            </a:extLst>
          </p:cNvPr>
          <p:cNvPicPr>
            <a:picLocks noChangeAspect="1"/>
          </p:cNvPicPr>
          <p:nvPr/>
        </p:nvPicPr>
        <p:blipFill>
          <a:blip r:embed="rId2"/>
          <a:stretch>
            <a:fillRect/>
          </a:stretch>
        </p:blipFill>
        <p:spPr>
          <a:xfrm>
            <a:off x="1912320" y="3429000"/>
            <a:ext cx="7817934" cy="1358200"/>
          </a:xfrm>
          <a:prstGeom prst="rect">
            <a:avLst/>
          </a:prstGeom>
        </p:spPr>
      </p:pic>
      <p:sp>
        <p:nvSpPr>
          <p:cNvPr id="15" name="Rectangle 14">
            <a:extLst>
              <a:ext uri="{FF2B5EF4-FFF2-40B4-BE49-F238E27FC236}">
                <a16:creationId xmlns:a16="http://schemas.microsoft.com/office/drawing/2014/main" id="{288436D9-53D2-2F8E-5859-E7AB99B7DD85}"/>
              </a:ext>
            </a:extLst>
          </p:cNvPr>
          <p:cNvSpPr/>
          <p:nvPr/>
        </p:nvSpPr>
        <p:spPr>
          <a:xfrm>
            <a:off x="8782050" y="3476038"/>
            <a:ext cx="390976" cy="275922"/>
          </a:xfrm>
          <a:prstGeom prst="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B85331E2-4639-C134-8128-DD90B48CF5E1}"/>
              </a:ext>
            </a:extLst>
          </p:cNvPr>
          <p:cNvSpPr/>
          <p:nvPr/>
        </p:nvSpPr>
        <p:spPr>
          <a:xfrm>
            <a:off x="9256152" y="3476038"/>
            <a:ext cx="390976" cy="275922"/>
          </a:xfrm>
          <a:prstGeom prst="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255CB463-2060-BE7B-4EC6-E80C704F0100}"/>
              </a:ext>
            </a:extLst>
          </p:cNvPr>
          <p:cNvSpPr/>
          <p:nvPr/>
        </p:nvSpPr>
        <p:spPr>
          <a:xfrm>
            <a:off x="6864350" y="3804499"/>
            <a:ext cx="390976" cy="275922"/>
          </a:xfrm>
          <a:prstGeom prst="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D3065932-535D-924B-43D8-14E8AF3EDDC2}"/>
              </a:ext>
            </a:extLst>
          </p:cNvPr>
          <p:cNvSpPr/>
          <p:nvPr/>
        </p:nvSpPr>
        <p:spPr>
          <a:xfrm>
            <a:off x="6369050" y="3810849"/>
            <a:ext cx="390976" cy="275922"/>
          </a:xfrm>
          <a:prstGeom prst="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A7B790E4-1C78-E3AE-90F4-F6AC3F8E8B53}"/>
              </a:ext>
            </a:extLst>
          </p:cNvPr>
          <p:cNvSpPr/>
          <p:nvPr/>
        </p:nvSpPr>
        <p:spPr>
          <a:xfrm>
            <a:off x="8782050" y="4832358"/>
            <a:ext cx="948204" cy="275922"/>
          </a:xfrm>
          <a:prstGeom prst="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0B050"/>
                </a:solidFill>
              </a:rPr>
              <a:t>Spares</a:t>
            </a:r>
            <a:endParaRPr lang="en-GB" sz="1400" dirty="0"/>
          </a:p>
        </p:txBody>
      </p:sp>
    </p:spTree>
    <p:extLst>
      <p:ext uri="{BB962C8B-B14F-4D97-AF65-F5344CB8AC3E}">
        <p14:creationId xmlns:p14="http://schemas.microsoft.com/office/powerpoint/2010/main" val="29558588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6AA0BB-9D8A-FD65-E9A2-4026503D863C}"/>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057FDB-DC49-736A-77D3-435760CFF525}"/>
              </a:ext>
            </a:extLst>
          </p:cNvPr>
          <p:cNvSpPr>
            <a:spLocks noGrp="1"/>
          </p:cNvSpPr>
          <p:nvPr>
            <p:ph idx="1"/>
          </p:nvPr>
        </p:nvSpPr>
        <p:spPr>
          <a:xfrm>
            <a:off x="838200" y="1561238"/>
            <a:ext cx="10515600" cy="4830037"/>
          </a:xfrm>
        </p:spPr>
        <p:txBody>
          <a:bodyPr>
            <a:normAutofit fontScale="92500" lnSpcReduction="20000"/>
          </a:bodyPr>
          <a:lstStyle/>
          <a:p>
            <a:r>
              <a:rPr lang="en-GB" dirty="0"/>
              <a:t>OPCLIC : 60% of 240 IC(arc + triplets)</a:t>
            </a:r>
          </a:p>
          <a:p>
            <a:pPr lvl="1"/>
            <a:r>
              <a:rPr lang="en-GB" dirty="0"/>
              <a:t>With 3 IC opening/day + 2IC closing/day ~ 4 months </a:t>
            </a:r>
            <a:r>
              <a:rPr lang="en-GB" i="1" dirty="0"/>
              <a:t>+ 6months</a:t>
            </a:r>
          </a:p>
          <a:p>
            <a:r>
              <a:rPr lang="en-GB" dirty="0"/>
              <a:t>ICIT </a:t>
            </a:r>
            <a:r>
              <a:rPr lang="en-GB" sz="2400" dirty="0"/>
              <a:t>(inspection after opening, before closure)</a:t>
            </a:r>
          </a:p>
          <a:p>
            <a:r>
              <a:rPr lang="en-GB" sz="3000" dirty="0"/>
              <a:t>CLEM</a:t>
            </a:r>
          </a:p>
          <a:p>
            <a:r>
              <a:rPr lang="en-GB" dirty="0"/>
              <a:t>SIT</a:t>
            </a:r>
          </a:p>
          <a:p>
            <a:pPr lvl="1"/>
            <a:r>
              <a:rPr lang="en-GB" dirty="0"/>
              <a:t>BST (130 IC) , if 2 IC/day   </a:t>
            </a:r>
            <a:r>
              <a:rPr lang="en-GB" sz="1800" dirty="0"/>
              <a:t>(3,5 months)</a:t>
            </a:r>
          </a:p>
          <a:p>
            <a:pPr lvl="1"/>
            <a:r>
              <a:rPr lang="en-GB" dirty="0"/>
              <a:t>7 magnets to disconnect </a:t>
            </a:r>
            <a:r>
              <a:rPr lang="en-GB" sz="1800" dirty="0"/>
              <a:t>(2 months) </a:t>
            </a:r>
            <a:endParaRPr lang="en-GB" dirty="0"/>
          </a:p>
          <a:p>
            <a:pPr lvl="1"/>
            <a:r>
              <a:rPr lang="en-GB" dirty="0"/>
              <a:t>4 magnets to reconnect </a:t>
            </a:r>
            <a:r>
              <a:rPr lang="en-GB" sz="1800" dirty="0"/>
              <a:t>(3 months)</a:t>
            </a:r>
          </a:p>
          <a:p>
            <a:pPr lvl="1"/>
            <a:r>
              <a:rPr lang="en-GB" dirty="0"/>
              <a:t>42 Diodes </a:t>
            </a:r>
            <a:r>
              <a:rPr lang="en-GB" sz="1800" dirty="0"/>
              <a:t>(2 months for SIT, cutting + welding by EN-MME)</a:t>
            </a:r>
            <a:endParaRPr lang="en-GB" sz="1400" dirty="0"/>
          </a:p>
          <a:p>
            <a:r>
              <a:rPr lang="en-GB" dirty="0"/>
              <a:t>IT2/8 bellows cons.  </a:t>
            </a:r>
            <a:r>
              <a:rPr lang="en-GB" sz="1900" dirty="0"/>
              <a:t>(Q2-2027</a:t>
            </a:r>
            <a:r>
              <a:rPr lang="en-GB" sz="1900" dirty="0">
                <a:sym typeface="Wingdings" panose="05000000000000000000" pitchFamily="2" charset="2"/>
              </a:rPr>
              <a:t> Q1-2028</a:t>
            </a:r>
            <a:r>
              <a:rPr lang="en-GB" sz="1900" dirty="0"/>
              <a:t>)</a:t>
            </a:r>
          </a:p>
          <a:p>
            <a:pPr lvl="1"/>
            <a:r>
              <a:rPr lang="en-GB" dirty="0"/>
              <a:t>1 quarter/side with D1 masks</a:t>
            </a:r>
          </a:p>
          <a:p>
            <a:r>
              <a:rPr lang="en-GB" dirty="0"/>
              <a:t>SPQC</a:t>
            </a:r>
          </a:p>
          <a:p>
            <a:r>
              <a:rPr lang="en-GB" dirty="0"/>
              <a:t>Logistics + MSC-QC</a:t>
            </a:r>
          </a:p>
        </p:txBody>
      </p:sp>
      <p:sp>
        <p:nvSpPr>
          <p:cNvPr id="4" name="Title 1">
            <a:extLst>
              <a:ext uri="{FF2B5EF4-FFF2-40B4-BE49-F238E27FC236}">
                <a16:creationId xmlns:a16="http://schemas.microsoft.com/office/drawing/2014/main" id="{F1F433F0-2BAD-2195-5AB7-7C9878FC2329}"/>
              </a:ext>
            </a:extLst>
          </p:cNvPr>
          <p:cNvSpPr txBox="1">
            <a:spLocks/>
          </p:cNvSpPr>
          <p:nvPr/>
        </p:nvSpPr>
        <p:spPr>
          <a:xfrm>
            <a:off x="838200" y="365125"/>
            <a:ext cx="10515600" cy="1022582"/>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Resources : Phase 2</a:t>
            </a:r>
          </a:p>
          <a:p>
            <a:r>
              <a:rPr lang="en-GB" dirty="0"/>
              <a:t>	2027 + Q1 2028</a:t>
            </a:r>
          </a:p>
        </p:txBody>
      </p:sp>
      <p:pic>
        <p:nvPicPr>
          <p:cNvPr id="6" name="Picture 5">
            <a:extLst>
              <a:ext uri="{FF2B5EF4-FFF2-40B4-BE49-F238E27FC236}">
                <a16:creationId xmlns:a16="http://schemas.microsoft.com/office/drawing/2014/main" id="{053E95EE-B10D-C61B-DF69-7BE057DC1103}"/>
              </a:ext>
            </a:extLst>
          </p:cNvPr>
          <p:cNvPicPr>
            <a:picLocks noChangeAspect="1"/>
          </p:cNvPicPr>
          <p:nvPr/>
        </p:nvPicPr>
        <p:blipFill>
          <a:blip r:embed="rId2"/>
          <a:srcRect r="14021"/>
          <a:stretch/>
        </p:blipFill>
        <p:spPr>
          <a:xfrm>
            <a:off x="5670215" y="104738"/>
            <a:ext cx="5607385" cy="1428823"/>
          </a:xfrm>
          <a:prstGeom prst="rect">
            <a:avLst/>
          </a:prstGeom>
        </p:spPr>
      </p:pic>
      <p:sp>
        <p:nvSpPr>
          <p:cNvPr id="8" name="Right Brace 7">
            <a:extLst>
              <a:ext uri="{FF2B5EF4-FFF2-40B4-BE49-F238E27FC236}">
                <a16:creationId xmlns:a16="http://schemas.microsoft.com/office/drawing/2014/main" id="{17D651A0-FE37-28E5-AF13-584D7B440A9D}"/>
              </a:ext>
            </a:extLst>
          </p:cNvPr>
          <p:cNvSpPr/>
          <p:nvPr/>
        </p:nvSpPr>
        <p:spPr>
          <a:xfrm>
            <a:off x="6553200" y="3200400"/>
            <a:ext cx="152400" cy="733425"/>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9" name="TextBox 8">
            <a:extLst>
              <a:ext uri="{FF2B5EF4-FFF2-40B4-BE49-F238E27FC236}">
                <a16:creationId xmlns:a16="http://schemas.microsoft.com/office/drawing/2014/main" id="{93B09D60-8DEF-04E0-8C48-93C2A9C1B3B5}"/>
              </a:ext>
            </a:extLst>
          </p:cNvPr>
          <p:cNvSpPr txBox="1"/>
          <p:nvPr/>
        </p:nvSpPr>
        <p:spPr>
          <a:xfrm>
            <a:off x="7207470" y="3266863"/>
            <a:ext cx="3644459" cy="615553"/>
          </a:xfrm>
          <a:prstGeom prst="rect">
            <a:avLst/>
          </a:prstGeom>
          <a:noFill/>
        </p:spPr>
        <p:txBody>
          <a:bodyPr wrap="none" rtlCol="0">
            <a:spAutoFit/>
          </a:bodyPr>
          <a:lstStyle/>
          <a:p>
            <a:r>
              <a:rPr lang="en-GB" dirty="0"/>
              <a:t>With 4 mechanicians to coordinate</a:t>
            </a:r>
          </a:p>
          <a:p>
            <a:r>
              <a:rPr lang="en-GB" sz="1600" dirty="0"/>
              <a:t> (depends on % PIM flanges to cut)</a:t>
            </a:r>
          </a:p>
        </p:txBody>
      </p:sp>
      <p:pic>
        <p:nvPicPr>
          <p:cNvPr id="10" name="Picture 9" descr="A green tick mark in a circle&#10;&#10;Description automatically generated">
            <a:extLst>
              <a:ext uri="{FF2B5EF4-FFF2-40B4-BE49-F238E27FC236}">
                <a16:creationId xmlns:a16="http://schemas.microsoft.com/office/drawing/2014/main" id="{87079549-6D05-3390-4339-9C8631F6D798}"/>
              </a:ext>
            </a:extLst>
          </p:cNvPr>
          <p:cNvPicPr>
            <a:picLocks noChangeAspect="1"/>
          </p:cNvPicPr>
          <p:nvPr/>
        </p:nvPicPr>
        <p:blipFill>
          <a:blip r:embed="rId3"/>
          <a:stretch>
            <a:fillRect/>
          </a:stretch>
        </p:blipFill>
        <p:spPr>
          <a:xfrm rot="642218">
            <a:off x="11384496" y="3490175"/>
            <a:ext cx="332086" cy="324070"/>
          </a:xfrm>
          <a:prstGeom prst="hexagon">
            <a:avLst>
              <a:gd name="adj" fmla="val 21436"/>
              <a:gd name="vf" fmla="val 115470"/>
            </a:avLst>
          </a:prstGeom>
        </p:spPr>
      </p:pic>
      <p:sp>
        <p:nvSpPr>
          <p:cNvPr id="11" name="Right Brace 10">
            <a:extLst>
              <a:ext uri="{FF2B5EF4-FFF2-40B4-BE49-F238E27FC236}">
                <a16:creationId xmlns:a16="http://schemas.microsoft.com/office/drawing/2014/main" id="{8623123A-274F-11E8-B200-0FA23ECC89E9}"/>
              </a:ext>
            </a:extLst>
          </p:cNvPr>
          <p:cNvSpPr/>
          <p:nvPr/>
        </p:nvSpPr>
        <p:spPr>
          <a:xfrm>
            <a:off x="6553200" y="3943350"/>
            <a:ext cx="152400" cy="323669"/>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2" name="TextBox 11">
            <a:extLst>
              <a:ext uri="{FF2B5EF4-FFF2-40B4-BE49-F238E27FC236}">
                <a16:creationId xmlns:a16="http://schemas.microsoft.com/office/drawing/2014/main" id="{3D4808E8-4A34-F696-CE3E-4256589CD82A}"/>
              </a:ext>
            </a:extLst>
          </p:cNvPr>
          <p:cNvSpPr txBox="1"/>
          <p:nvPr/>
        </p:nvSpPr>
        <p:spPr>
          <a:xfrm>
            <a:off x="7207470" y="3891943"/>
            <a:ext cx="4266296" cy="369332"/>
          </a:xfrm>
          <a:prstGeom prst="rect">
            <a:avLst/>
          </a:prstGeom>
          <a:noFill/>
        </p:spPr>
        <p:txBody>
          <a:bodyPr wrap="none" rtlCol="0">
            <a:spAutoFit/>
          </a:bodyPr>
          <a:lstStyle/>
          <a:p>
            <a:r>
              <a:rPr lang="en-GB" dirty="0"/>
              <a:t>With 2 welders + 2 </a:t>
            </a:r>
            <a:r>
              <a:rPr lang="en-GB" dirty="0" err="1"/>
              <a:t>electromechanicians</a:t>
            </a:r>
            <a:endParaRPr lang="en-GB" dirty="0"/>
          </a:p>
        </p:txBody>
      </p:sp>
      <p:pic>
        <p:nvPicPr>
          <p:cNvPr id="13" name="Picture 12" descr="A green tick mark in a circle&#10;&#10;Description automatically generated">
            <a:extLst>
              <a:ext uri="{FF2B5EF4-FFF2-40B4-BE49-F238E27FC236}">
                <a16:creationId xmlns:a16="http://schemas.microsoft.com/office/drawing/2014/main" id="{CFAA75B9-C676-80E9-4875-1C959A50CF4D}"/>
              </a:ext>
            </a:extLst>
          </p:cNvPr>
          <p:cNvPicPr>
            <a:picLocks noChangeAspect="1"/>
          </p:cNvPicPr>
          <p:nvPr/>
        </p:nvPicPr>
        <p:blipFill>
          <a:blip r:embed="rId3"/>
          <a:stretch>
            <a:fillRect/>
          </a:stretch>
        </p:blipFill>
        <p:spPr>
          <a:xfrm rot="642218">
            <a:off x="11378378" y="3928092"/>
            <a:ext cx="332086" cy="324070"/>
          </a:xfrm>
          <a:prstGeom prst="hexagon">
            <a:avLst>
              <a:gd name="adj" fmla="val 21436"/>
              <a:gd name="vf" fmla="val 115470"/>
            </a:avLst>
          </a:prstGeom>
        </p:spPr>
      </p:pic>
      <p:pic>
        <p:nvPicPr>
          <p:cNvPr id="14" name="Picture 13" descr="A green tick mark in a circle&#10;&#10;Description automatically generated">
            <a:extLst>
              <a:ext uri="{FF2B5EF4-FFF2-40B4-BE49-F238E27FC236}">
                <a16:creationId xmlns:a16="http://schemas.microsoft.com/office/drawing/2014/main" id="{FEBC4316-2E07-DDCD-CC70-2A4CBCFF5A0A}"/>
              </a:ext>
            </a:extLst>
          </p:cNvPr>
          <p:cNvPicPr>
            <a:picLocks noChangeAspect="1"/>
          </p:cNvPicPr>
          <p:nvPr/>
        </p:nvPicPr>
        <p:blipFill>
          <a:blip r:embed="rId3"/>
          <a:stretch>
            <a:fillRect/>
          </a:stretch>
        </p:blipFill>
        <p:spPr>
          <a:xfrm rot="642218">
            <a:off x="11368973" y="4229582"/>
            <a:ext cx="332086" cy="324070"/>
          </a:xfrm>
          <a:prstGeom prst="hexagon">
            <a:avLst>
              <a:gd name="adj" fmla="val 21436"/>
              <a:gd name="vf" fmla="val 115470"/>
            </a:avLst>
          </a:prstGeom>
        </p:spPr>
      </p:pic>
      <p:sp>
        <p:nvSpPr>
          <p:cNvPr id="15" name="TextBox 14">
            <a:extLst>
              <a:ext uri="{FF2B5EF4-FFF2-40B4-BE49-F238E27FC236}">
                <a16:creationId xmlns:a16="http://schemas.microsoft.com/office/drawing/2014/main" id="{46FB00FF-2281-602C-FD83-95E9566498A8}"/>
              </a:ext>
            </a:extLst>
          </p:cNvPr>
          <p:cNvSpPr txBox="1"/>
          <p:nvPr/>
        </p:nvSpPr>
        <p:spPr>
          <a:xfrm>
            <a:off x="9524135" y="2957036"/>
            <a:ext cx="2151679" cy="369332"/>
          </a:xfrm>
          <a:prstGeom prst="rect">
            <a:avLst/>
          </a:prstGeom>
          <a:noFill/>
        </p:spPr>
        <p:txBody>
          <a:bodyPr wrap="none" rtlCol="0">
            <a:spAutoFit/>
          </a:bodyPr>
          <a:lstStyle/>
          <a:p>
            <a:r>
              <a:rPr lang="en-GB" dirty="0">
                <a:solidFill>
                  <a:schemeClr val="accent5"/>
                </a:solidFill>
              </a:rPr>
              <a:t>With LMF resources</a:t>
            </a:r>
          </a:p>
        </p:txBody>
      </p:sp>
      <p:sp>
        <p:nvSpPr>
          <p:cNvPr id="16" name="Right Brace 15">
            <a:extLst>
              <a:ext uri="{FF2B5EF4-FFF2-40B4-BE49-F238E27FC236}">
                <a16:creationId xmlns:a16="http://schemas.microsoft.com/office/drawing/2014/main" id="{FCA25E39-5756-A995-6AE1-95FA5D7E0C60}"/>
              </a:ext>
            </a:extLst>
          </p:cNvPr>
          <p:cNvSpPr/>
          <p:nvPr/>
        </p:nvSpPr>
        <p:spPr>
          <a:xfrm>
            <a:off x="6542276" y="4860889"/>
            <a:ext cx="152400" cy="323669"/>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7" name="TextBox 16">
            <a:extLst>
              <a:ext uri="{FF2B5EF4-FFF2-40B4-BE49-F238E27FC236}">
                <a16:creationId xmlns:a16="http://schemas.microsoft.com/office/drawing/2014/main" id="{D6252F34-FFE6-489F-EB33-BBDDB040A259}"/>
              </a:ext>
            </a:extLst>
          </p:cNvPr>
          <p:cNvSpPr txBox="1"/>
          <p:nvPr/>
        </p:nvSpPr>
        <p:spPr>
          <a:xfrm>
            <a:off x="7207470" y="4677580"/>
            <a:ext cx="3557705" cy="646331"/>
          </a:xfrm>
          <a:prstGeom prst="rect">
            <a:avLst/>
          </a:prstGeom>
          <a:noFill/>
        </p:spPr>
        <p:txBody>
          <a:bodyPr wrap="none" rtlCol="0">
            <a:spAutoFit/>
          </a:bodyPr>
          <a:lstStyle/>
          <a:p>
            <a:r>
              <a:rPr lang="en-GB" dirty="0"/>
              <a:t>With 2 mechanicians </a:t>
            </a:r>
            <a:r>
              <a:rPr lang="en-GB" i="1" dirty="0">
                <a:solidFill>
                  <a:schemeClr val="bg1">
                    <a:lumMod val="65000"/>
                  </a:schemeClr>
                </a:solidFill>
              </a:rPr>
              <a:t>+ 2 welders </a:t>
            </a:r>
          </a:p>
          <a:p>
            <a:r>
              <a:rPr lang="en-GB" dirty="0"/>
              <a:t>+ 2 </a:t>
            </a:r>
            <a:r>
              <a:rPr lang="en-GB" dirty="0" err="1"/>
              <a:t>electromechanicians</a:t>
            </a:r>
            <a:endParaRPr lang="en-GB" dirty="0"/>
          </a:p>
        </p:txBody>
      </p:sp>
      <p:pic>
        <p:nvPicPr>
          <p:cNvPr id="18" name="Picture 17" descr="A green tick mark in a circle&#10;&#10;Description automatically generated">
            <a:extLst>
              <a:ext uri="{FF2B5EF4-FFF2-40B4-BE49-F238E27FC236}">
                <a16:creationId xmlns:a16="http://schemas.microsoft.com/office/drawing/2014/main" id="{90E3F3CD-2788-DC01-E998-6C3F75AAA76A}"/>
              </a:ext>
            </a:extLst>
          </p:cNvPr>
          <p:cNvPicPr>
            <a:picLocks noChangeAspect="1"/>
          </p:cNvPicPr>
          <p:nvPr/>
        </p:nvPicPr>
        <p:blipFill>
          <a:blip r:embed="rId3"/>
          <a:stretch>
            <a:fillRect/>
          </a:stretch>
        </p:blipFill>
        <p:spPr>
          <a:xfrm rot="642218">
            <a:off x="11378379" y="4800175"/>
            <a:ext cx="332086" cy="324070"/>
          </a:xfrm>
          <a:prstGeom prst="hexagon">
            <a:avLst>
              <a:gd name="adj" fmla="val 21436"/>
              <a:gd name="vf" fmla="val 115470"/>
            </a:avLst>
          </a:prstGeom>
        </p:spPr>
      </p:pic>
      <p:sp>
        <p:nvSpPr>
          <p:cNvPr id="19" name="Right Brace 18">
            <a:extLst>
              <a:ext uri="{FF2B5EF4-FFF2-40B4-BE49-F238E27FC236}">
                <a16:creationId xmlns:a16="http://schemas.microsoft.com/office/drawing/2014/main" id="{016C89E0-46A2-38DD-1C8F-5917EDB70108}"/>
              </a:ext>
            </a:extLst>
          </p:cNvPr>
          <p:cNvSpPr/>
          <p:nvPr/>
        </p:nvSpPr>
        <p:spPr>
          <a:xfrm>
            <a:off x="6551801" y="5375239"/>
            <a:ext cx="152400" cy="323669"/>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0" name="TextBox 19">
            <a:extLst>
              <a:ext uri="{FF2B5EF4-FFF2-40B4-BE49-F238E27FC236}">
                <a16:creationId xmlns:a16="http://schemas.microsoft.com/office/drawing/2014/main" id="{130FF28B-116A-CC1E-CB9B-28EFC3145DEE}"/>
              </a:ext>
            </a:extLst>
          </p:cNvPr>
          <p:cNvSpPr txBox="1"/>
          <p:nvPr/>
        </p:nvSpPr>
        <p:spPr>
          <a:xfrm>
            <a:off x="7321770" y="5353525"/>
            <a:ext cx="2032929" cy="369332"/>
          </a:xfrm>
          <a:prstGeom prst="rect">
            <a:avLst/>
          </a:prstGeom>
          <a:noFill/>
        </p:spPr>
        <p:txBody>
          <a:bodyPr wrap="none" rtlCol="0">
            <a:spAutoFit/>
          </a:bodyPr>
          <a:lstStyle/>
          <a:p>
            <a:r>
              <a:rPr lang="en-GB" dirty="0"/>
              <a:t>With </a:t>
            </a:r>
            <a:r>
              <a:rPr lang="en-GB" i="1" dirty="0">
                <a:solidFill>
                  <a:schemeClr val="bg1">
                    <a:lumMod val="65000"/>
                  </a:schemeClr>
                </a:solidFill>
              </a:rPr>
              <a:t>2 electricians</a:t>
            </a:r>
          </a:p>
        </p:txBody>
      </p:sp>
      <p:pic>
        <p:nvPicPr>
          <p:cNvPr id="21" name="Picture 20" descr="A green tick mark in a circle&#10;&#10;Description automatically generated">
            <a:extLst>
              <a:ext uri="{FF2B5EF4-FFF2-40B4-BE49-F238E27FC236}">
                <a16:creationId xmlns:a16="http://schemas.microsoft.com/office/drawing/2014/main" id="{EB8EDE1F-79B2-E48C-9DEE-8B01330EE96E}"/>
              </a:ext>
            </a:extLst>
          </p:cNvPr>
          <p:cNvPicPr>
            <a:picLocks noChangeAspect="1"/>
          </p:cNvPicPr>
          <p:nvPr/>
        </p:nvPicPr>
        <p:blipFill>
          <a:blip r:embed="rId3"/>
          <a:stretch>
            <a:fillRect/>
          </a:stretch>
        </p:blipFill>
        <p:spPr>
          <a:xfrm rot="642218">
            <a:off x="11381248" y="5370768"/>
            <a:ext cx="332086" cy="324070"/>
          </a:xfrm>
          <a:prstGeom prst="hexagon">
            <a:avLst>
              <a:gd name="adj" fmla="val 21436"/>
              <a:gd name="vf" fmla="val 115470"/>
            </a:avLst>
          </a:prstGeom>
        </p:spPr>
      </p:pic>
      <p:sp>
        <p:nvSpPr>
          <p:cNvPr id="22" name="TextBox 21">
            <a:extLst>
              <a:ext uri="{FF2B5EF4-FFF2-40B4-BE49-F238E27FC236}">
                <a16:creationId xmlns:a16="http://schemas.microsoft.com/office/drawing/2014/main" id="{81ADE549-F6FD-EB25-7228-9E9E77E40733}"/>
              </a:ext>
            </a:extLst>
          </p:cNvPr>
          <p:cNvSpPr txBox="1"/>
          <p:nvPr/>
        </p:nvSpPr>
        <p:spPr>
          <a:xfrm>
            <a:off x="9524135" y="1541690"/>
            <a:ext cx="2295950" cy="369332"/>
          </a:xfrm>
          <a:prstGeom prst="rect">
            <a:avLst/>
          </a:prstGeom>
          <a:noFill/>
        </p:spPr>
        <p:txBody>
          <a:bodyPr wrap="none" rtlCol="0">
            <a:spAutoFit/>
          </a:bodyPr>
          <a:lstStyle/>
          <a:p>
            <a:r>
              <a:rPr lang="en-GB" dirty="0">
                <a:solidFill>
                  <a:schemeClr val="accent2"/>
                </a:solidFill>
              </a:rPr>
              <a:t>With CMI resources ?</a:t>
            </a:r>
          </a:p>
        </p:txBody>
      </p:sp>
      <p:sp>
        <p:nvSpPr>
          <p:cNvPr id="23" name="TextBox 22">
            <a:extLst>
              <a:ext uri="{FF2B5EF4-FFF2-40B4-BE49-F238E27FC236}">
                <a16:creationId xmlns:a16="http://schemas.microsoft.com/office/drawing/2014/main" id="{4AA46DD5-BEFB-D3B3-17D9-F39A6AD76CF9}"/>
              </a:ext>
            </a:extLst>
          </p:cNvPr>
          <p:cNvSpPr txBox="1"/>
          <p:nvPr/>
        </p:nvSpPr>
        <p:spPr>
          <a:xfrm>
            <a:off x="7863546" y="4220936"/>
            <a:ext cx="2032929" cy="369332"/>
          </a:xfrm>
          <a:prstGeom prst="rect">
            <a:avLst/>
          </a:prstGeom>
          <a:noFill/>
        </p:spPr>
        <p:txBody>
          <a:bodyPr wrap="none" rtlCol="0">
            <a:spAutoFit/>
          </a:bodyPr>
          <a:lstStyle/>
          <a:p>
            <a:r>
              <a:rPr lang="en-GB" dirty="0"/>
              <a:t>With 2 electricians</a:t>
            </a:r>
          </a:p>
        </p:txBody>
      </p:sp>
      <p:sp>
        <p:nvSpPr>
          <p:cNvPr id="24" name="TextBox 23">
            <a:extLst>
              <a:ext uri="{FF2B5EF4-FFF2-40B4-BE49-F238E27FC236}">
                <a16:creationId xmlns:a16="http://schemas.microsoft.com/office/drawing/2014/main" id="{0123B31D-140D-7F85-E694-273A50D15BCA}"/>
              </a:ext>
            </a:extLst>
          </p:cNvPr>
          <p:cNvSpPr txBox="1"/>
          <p:nvPr/>
        </p:nvSpPr>
        <p:spPr>
          <a:xfrm>
            <a:off x="9524135" y="2197862"/>
            <a:ext cx="2422586" cy="369332"/>
          </a:xfrm>
          <a:prstGeom prst="rect">
            <a:avLst/>
          </a:prstGeom>
          <a:noFill/>
        </p:spPr>
        <p:txBody>
          <a:bodyPr wrap="none" rtlCol="0">
            <a:spAutoFit/>
          </a:bodyPr>
          <a:lstStyle/>
          <a:p>
            <a:r>
              <a:rPr lang="en-GB" dirty="0">
                <a:solidFill>
                  <a:schemeClr val="accent2"/>
                </a:solidFill>
              </a:rPr>
              <a:t>With LSC+ ? resources</a:t>
            </a:r>
          </a:p>
        </p:txBody>
      </p:sp>
      <p:pic>
        <p:nvPicPr>
          <p:cNvPr id="25" name="Picture 24" descr="A green tick mark in a circle&#10;&#10;Description automatically generated">
            <a:extLst>
              <a:ext uri="{FF2B5EF4-FFF2-40B4-BE49-F238E27FC236}">
                <a16:creationId xmlns:a16="http://schemas.microsoft.com/office/drawing/2014/main" id="{EB334DCC-EDF5-E53D-6575-FE52CDE22C1C}"/>
              </a:ext>
            </a:extLst>
          </p:cNvPr>
          <p:cNvPicPr>
            <a:picLocks noChangeAspect="1"/>
          </p:cNvPicPr>
          <p:nvPr/>
        </p:nvPicPr>
        <p:blipFill>
          <a:blip r:embed="rId3"/>
          <a:stretch>
            <a:fillRect/>
          </a:stretch>
        </p:blipFill>
        <p:spPr>
          <a:xfrm rot="642218">
            <a:off x="11378379" y="5865699"/>
            <a:ext cx="332086" cy="324070"/>
          </a:xfrm>
          <a:prstGeom prst="hexagon">
            <a:avLst>
              <a:gd name="adj" fmla="val 21436"/>
              <a:gd name="vf" fmla="val 115470"/>
            </a:avLst>
          </a:prstGeom>
        </p:spPr>
      </p:pic>
      <p:sp>
        <p:nvSpPr>
          <p:cNvPr id="2" name="TextBox 1">
            <a:extLst>
              <a:ext uri="{FF2B5EF4-FFF2-40B4-BE49-F238E27FC236}">
                <a16:creationId xmlns:a16="http://schemas.microsoft.com/office/drawing/2014/main" id="{AF046CD2-BC73-426B-08F6-E7C36DB71343}"/>
              </a:ext>
            </a:extLst>
          </p:cNvPr>
          <p:cNvSpPr txBox="1"/>
          <p:nvPr/>
        </p:nvSpPr>
        <p:spPr>
          <a:xfrm>
            <a:off x="9524135" y="2575323"/>
            <a:ext cx="2183739" cy="369332"/>
          </a:xfrm>
          <a:prstGeom prst="rect">
            <a:avLst/>
          </a:prstGeom>
          <a:noFill/>
        </p:spPr>
        <p:txBody>
          <a:bodyPr wrap="none" rtlCol="0">
            <a:spAutoFit/>
          </a:bodyPr>
          <a:lstStyle/>
          <a:p>
            <a:r>
              <a:rPr lang="en-GB" dirty="0">
                <a:solidFill>
                  <a:schemeClr val="accent5"/>
                </a:solidFill>
              </a:rPr>
              <a:t>With HSD resources</a:t>
            </a:r>
          </a:p>
        </p:txBody>
      </p:sp>
      <p:pic>
        <p:nvPicPr>
          <p:cNvPr id="5" name="Picture 4" descr="A green tick mark in a circle&#10;&#10;Description automatically generated">
            <a:extLst>
              <a:ext uri="{FF2B5EF4-FFF2-40B4-BE49-F238E27FC236}">
                <a16:creationId xmlns:a16="http://schemas.microsoft.com/office/drawing/2014/main" id="{88E1A3F3-3C1F-171D-38F2-D3CDB3319501}"/>
              </a:ext>
            </a:extLst>
          </p:cNvPr>
          <p:cNvPicPr>
            <a:picLocks noChangeAspect="1"/>
          </p:cNvPicPr>
          <p:nvPr/>
        </p:nvPicPr>
        <p:blipFill>
          <a:blip r:embed="rId3"/>
          <a:stretch>
            <a:fillRect/>
          </a:stretch>
        </p:blipFill>
        <p:spPr>
          <a:xfrm rot="642218">
            <a:off x="11735079" y="2599205"/>
            <a:ext cx="332086" cy="324070"/>
          </a:xfrm>
          <a:prstGeom prst="hexagon">
            <a:avLst>
              <a:gd name="adj" fmla="val 21436"/>
              <a:gd name="vf" fmla="val 115470"/>
            </a:avLst>
          </a:prstGeom>
        </p:spPr>
      </p:pic>
      <p:sp>
        <p:nvSpPr>
          <p:cNvPr id="7" name="TextBox 6">
            <a:extLst>
              <a:ext uri="{FF2B5EF4-FFF2-40B4-BE49-F238E27FC236}">
                <a16:creationId xmlns:a16="http://schemas.microsoft.com/office/drawing/2014/main" id="{DA7D0C5E-DCA8-D2E3-03E9-F87245EC44E8}"/>
              </a:ext>
            </a:extLst>
          </p:cNvPr>
          <p:cNvSpPr txBox="1"/>
          <p:nvPr/>
        </p:nvSpPr>
        <p:spPr>
          <a:xfrm>
            <a:off x="6758788" y="6308783"/>
            <a:ext cx="4541821" cy="369332"/>
          </a:xfrm>
          <a:prstGeom prst="rect">
            <a:avLst/>
          </a:prstGeom>
          <a:noFill/>
        </p:spPr>
        <p:txBody>
          <a:bodyPr wrap="none" rtlCol="0">
            <a:spAutoFit/>
          </a:bodyPr>
          <a:lstStyle/>
          <a:p>
            <a:r>
              <a:rPr lang="en-GB" dirty="0"/>
              <a:t>+ Main coordinators and Fields coordinators</a:t>
            </a:r>
          </a:p>
        </p:txBody>
      </p:sp>
      <p:pic>
        <p:nvPicPr>
          <p:cNvPr id="26" name="Picture 25" descr="A green tick mark in a circle&#10;&#10;Description automatically generated">
            <a:extLst>
              <a:ext uri="{FF2B5EF4-FFF2-40B4-BE49-F238E27FC236}">
                <a16:creationId xmlns:a16="http://schemas.microsoft.com/office/drawing/2014/main" id="{6DA70238-B923-5597-FE6A-3D25AD334E42}"/>
              </a:ext>
            </a:extLst>
          </p:cNvPr>
          <p:cNvPicPr>
            <a:picLocks noChangeAspect="1"/>
          </p:cNvPicPr>
          <p:nvPr/>
        </p:nvPicPr>
        <p:blipFill>
          <a:blip r:embed="rId3"/>
          <a:stretch>
            <a:fillRect/>
          </a:stretch>
        </p:blipFill>
        <p:spPr>
          <a:xfrm rot="642218">
            <a:off x="11384496" y="6286651"/>
            <a:ext cx="332086" cy="324070"/>
          </a:xfrm>
          <a:prstGeom prst="hexagon">
            <a:avLst>
              <a:gd name="adj" fmla="val 21436"/>
              <a:gd name="vf" fmla="val 115470"/>
            </a:avLst>
          </a:prstGeom>
        </p:spPr>
      </p:pic>
      <p:sp>
        <p:nvSpPr>
          <p:cNvPr id="27" name="Right Brace 26">
            <a:extLst>
              <a:ext uri="{FF2B5EF4-FFF2-40B4-BE49-F238E27FC236}">
                <a16:creationId xmlns:a16="http://schemas.microsoft.com/office/drawing/2014/main" id="{C76580A6-7618-99E6-FB2E-408AC467E122}"/>
              </a:ext>
            </a:extLst>
          </p:cNvPr>
          <p:cNvSpPr/>
          <p:nvPr/>
        </p:nvSpPr>
        <p:spPr>
          <a:xfrm>
            <a:off x="6551801" y="5713699"/>
            <a:ext cx="152400" cy="323669"/>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8" name="TextBox 27">
            <a:extLst>
              <a:ext uri="{FF2B5EF4-FFF2-40B4-BE49-F238E27FC236}">
                <a16:creationId xmlns:a16="http://schemas.microsoft.com/office/drawing/2014/main" id="{A3B5061B-8FDC-39C2-AC7D-08BCA9F5C565}"/>
              </a:ext>
            </a:extLst>
          </p:cNvPr>
          <p:cNvSpPr txBox="1"/>
          <p:nvPr/>
        </p:nvSpPr>
        <p:spPr>
          <a:xfrm>
            <a:off x="7321770" y="5691985"/>
            <a:ext cx="1986698" cy="369332"/>
          </a:xfrm>
          <a:prstGeom prst="rect">
            <a:avLst/>
          </a:prstGeom>
          <a:noFill/>
        </p:spPr>
        <p:txBody>
          <a:bodyPr wrap="none" rtlCol="0">
            <a:spAutoFit/>
          </a:bodyPr>
          <a:lstStyle/>
          <a:p>
            <a:r>
              <a:rPr lang="en-GB" dirty="0"/>
              <a:t>With 2 logisticians</a:t>
            </a:r>
          </a:p>
        </p:txBody>
      </p:sp>
    </p:spTree>
    <p:extLst>
      <p:ext uri="{BB962C8B-B14F-4D97-AF65-F5344CB8AC3E}">
        <p14:creationId xmlns:p14="http://schemas.microsoft.com/office/powerpoint/2010/main" val="35015713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6484186-9C06-5444-D93A-6B22C6E19311}"/>
              </a:ext>
            </a:extLst>
          </p:cNvPr>
          <p:cNvSpPr>
            <a:spLocks noGrp="1"/>
          </p:cNvSpPr>
          <p:nvPr>
            <p:ph idx="1"/>
          </p:nvPr>
        </p:nvSpPr>
        <p:spPr>
          <a:xfrm>
            <a:off x="838200" y="1561238"/>
            <a:ext cx="10515600" cy="4830037"/>
          </a:xfrm>
        </p:spPr>
        <p:txBody>
          <a:bodyPr>
            <a:normAutofit/>
          </a:bodyPr>
          <a:lstStyle/>
          <a:p>
            <a:r>
              <a:rPr lang="en-GB" dirty="0"/>
              <a:t>OPCLIC : remains of 240 IC(arc + triplets)</a:t>
            </a:r>
          </a:p>
          <a:p>
            <a:pPr lvl="1"/>
            <a:r>
              <a:rPr lang="en-GB" i="1" dirty="0">
                <a:solidFill>
                  <a:schemeClr val="bg2">
                    <a:lumMod val="75000"/>
                  </a:schemeClr>
                </a:solidFill>
              </a:rPr>
              <a:t>With 3 IC opening/day + 2IC closing/day ~ 4 months + 6months</a:t>
            </a:r>
          </a:p>
          <a:p>
            <a:r>
              <a:rPr lang="en-GB" dirty="0"/>
              <a:t>ICIT </a:t>
            </a:r>
            <a:r>
              <a:rPr lang="en-GB" sz="2400" dirty="0"/>
              <a:t>(inspection after opening, before closure)</a:t>
            </a:r>
          </a:p>
          <a:p>
            <a:r>
              <a:rPr lang="en-GB" dirty="0"/>
              <a:t>CLEM</a:t>
            </a:r>
          </a:p>
          <a:p>
            <a:r>
              <a:rPr lang="en-GB" dirty="0"/>
              <a:t>SIT </a:t>
            </a:r>
            <a:r>
              <a:rPr lang="en-GB" sz="2400" u="sng" dirty="0"/>
              <a:t>(depends on QRL reinstallation !)</a:t>
            </a:r>
            <a:endParaRPr lang="en-GB" u="sng" dirty="0"/>
          </a:p>
          <a:p>
            <a:pPr lvl="1"/>
            <a:r>
              <a:rPr lang="en-GB" dirty="0"/>
              <a:t>12 magnets to reconnect (Q4, Q5, Q10)</a:t>
            </a:r>
          </a:p>
          <a:p>
            <a:pPr lvl="1"/>
            <a:r>
              <a:rPr lang="en-GB" dirty="0"/>
              <a:t>DSL splices + QRL plug</a:t>
            </a:r>
          </a:p>
          <a:p>
            <a:pPr lvl="1"/>
            <a:r>
              <a:rPr lang="en-GB" dirty="0"/>
              <a:t>QXL plug</a:t>
            </a:r>
          </a:p>
          <a:p>
            <a:r>
              <a:rPr lang="en-GB" dirty="0"/>
              <a:t>SPQC</a:t>
            </a:r>
          </a:p>
          <a:p>
            <a:r>
              <a:rPr lang="en-GB" dirty="0"/>
              <a:t>Logistics + MSC-QC</a:t>
            </a:r>
          </a:p>
        </p:txBody>
      </p:sp>
      <p:sp>
        <p:nvSpPr>
          <p:cNvPr id="4" name="Title 1">
            <a:extLst>
              <a:ext uri="{FF2B5EF4-FFF2-40B4-BE49-F238E27FC236}">
                <a16:creationId xmlns:a16="http://schemas.microsoft.com/office/drawing/2014/main" id="{6B7B222D-66AF-E029-600B-B0CD538B71C2}"/>
              </a:ext>
            </a:extLst>
          </p:cNvPr>
          <p:cNvSpPr txBox="1">
            <a:spLocks/>
          </p:cNvSpPr>
          <p:nvPr/>
        </p:nvSpPr>
        <p:spPr>
          <a:xfrm>
            <a:off x="838200" y="365125"/>
            <a:ext cx="10515600" cy="1022582"/>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Resources : Phase 2</a:t>
            </a:r>
          </a:p>
          <a:p>
            <a:r>
              <a:rPr lang="en-GB" dirty="0"/>
              <a:t>	Q2 &amp; Q3 -2028</a:t>
            </a:r>
          </a:p>
        </p:txBody>
      </p:sp>
      <p:pic>
        <p:nvPicPr>
          <p:cNvPr id="6" name="Picture 5">
            <a:extLst>
              <a:ext uri="{FF2B5EF4-FFF2-40B4-BE49-F238E27FC236}">
                <a16:creationId xmlns:a16="http://schemas.microsoft.com/office/drawing/2014/main" id="{25E3D463-A9F6-EA5F-3089-972E6A64F80A}"/>
              </a:ext>
            </a:extLst>
          </p:cNvPr>
          <p:cNvPicPr>
            <a:picLocks noChangeAspect="1"/>
          </p:cNvPicPr>
          <p:nvPr/>
        </p:nvPicPr>
        <p:blipFill>
          <a:blip r:embed="rId2"/>
          <a:srcRect r="14021"/>
          <a:stretch/>
        </p:blipFill>
        <p:spPr>
          <a:xfrm>
            <a:off x="5670215" y="104738"/>
            <a:ext cx="5607385" cy="1428823"/>
          </a:xfrm>
          <a:prstGeom prst="rect">
            <a:avLst/>
          </a:prstGeom>
        </p:spPr>
      </p:pic>
      <p:sp>
        <p:nvSpPr>
          <p:cNvPr id="8" name="Right Brace 7">
            <a:extLst>
              <a:ext uri="{FF2B5EF4-FFF2-40B4-BE49-F238E27FC236}">
                <a16:creationId xmlns:a16="http://schemas.microsoft.com/office/drawing/2014/main" id="{E63018D1-2E0F-B4FF-69C7-D0485C7737BD}"/>
              </a:ext>
            </a:extLst>
          </p:cNvPr>
          <p:cNvSpPr/>
          <p:nvPr/>
        </p:nvSpPr>
        <p:spPr>
          <a:xfrm>
            <a:off x="6742021" y="3429000"/>
            <a:ext cx="193249" cy="161127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pic>
        <p:nvPicPr>
          <p:cNvPr id="10" name="Picture 9" descr="A green tick mark in a circle&#10;&#10;Description automatically generated">
            <a:extLst>
              <a:ext uri="{FF2B5EF4-FFF2-40B4-BE49-F238E27FC236}">
                <a16:creationId xmlns:a16="http://schemas.microsoft.com/office/drawing/2014/main" id="{A99A819B-1E99-7293-26DA-1DAACEDB5E18}"/>
              </a:ext>
            </a:extLst>
          </p:cNvPr>
          <p:cNvPicPr>
            <a:picLocks noChangeAspect="1"/>
          </p:cNvPicPr>
          <p:nvPr/>
        </p:nvPicPr>
        <p:blipFill>
          <a:blip r:embed="rId3"/>
          <a:stretch>
            <a:fillRect/>
          </a:stretch>
        </p:blipFill>
        <p:spPr>
          <a:xfrm rot="642218">
            <a:off x="11386421" y="4046338"/>
            <a:ext cx="332086" cy="324070"/>
          </a:xfrm>
          <a:prstGeom prst="hexagon">
            <a:avLst>
              <a:gd name="adj" fmla="val 21436"/>
              <a:gd name="vf" fmla="val 115470"/>
            </a:avLst>
          </a:prstGeom>
        </p:spPr>
      </p:pic>
      <p:sp>
        <p:nvSpPr>
          <p:cNvPr id="12" name="TextBox 11">
            <a:extLst>
              <a:ext uri="{FF2B5EF4-FFF2-40B4-BE49-F238E27FC236}">
                <a16:creationId xmlns:a16="http://schemas.microsoft.com/office/drawing/2014/main" id="{4DDDE5D3-D0D7-6810-F8AD-679C3AC84D71}"/>
              </a:ext>
            </a:extLst>
          </p:cNvPr>
          <p:cNvSpPr txBox="1"/>
          <p:nvPr/>
        </p:nvSpPr>
        <p:spPr>
          <a:xfrm>
            <a:off x="7221551" y="3900446"/>
            <a:ext cx="2961132" cy="646331"/>
          </a:xfrm>
          <a:prstGeom prst="rect">
            <a:avLst/>
          </a:prstGeom>
          <a:noFill/>
        </p:spPr>
        <p:txBody>
          <a:bodyPr wrap="none" rtlCol="0">
            <a:spAutoFit/>
          </a:bodyPr>
          <a:lstStyle/>
          <a:p>
            <a:r>
              <a:rPr lang="en-GB" dirty="0"/>
              <a:t>With 2 welders 	</a:t>
            </a:r>
          </a:p>
          <a:p>
            <a:r>
              <a:rPr lang="en-GB" dirty="0"/>
              <a:t>       + 4 </a:t>
            </a:r>
            <a:r>
              <a:rPr lang="en-GB" dirty="0" err="1"/>
              <a:t>electromechanicians</a:t>
            </a:r>
            <a:endParaRPr lang="en-GB" dirty="0"/>
          </a:p>
        </p:txBody>
      </p:sp>
      <p:sp>
        <p:nvSpPr>
          <p:cNvPr id="15" name="TextBox 14">
            <a:extLst>
              <a:ext uri="{FF2B5EF4-FFF2-40B4-BE49-F238E27FC236}">
                <a16:creationId xmlns:a16="http://schemas.microsoft.com/office/drawing/2014/main" id="{6F1A344F-A02D-97F5-3998-59041994E4B6}"/>
              </a:ext>
            </a:extLst>
          </p:cNvPr>
          <p:cNvSpPr txBox="1"/>
          <p:nvPr/>
        </p:nvSpPr>
        <p:spPr>
          <a:xfrm>
            <a:off x="9488402" y="3247504"/>
            <a:ext cx="2151679" cy="369332"/>
          </a:xfrm>
          <a:prstGeom prst="rect">
            <a:avLst/>
          </a:prstGeom>
          <a:noFill/>
        </p:spPr>
        <p:txBody>
          <a:bodyPr wrap="none" rtlCol="0">
            <a:spAutoFit/>
          </a:bodyPr>
          <a:lstStyle/>
          <a:p>
            <a:r>
              <a:rPr lang="en-GB" dirty="0">
                <a:solidFill>
                  <a:schemeClr val="accent5"/>
                </a:solidFill>
              </a:rPr>
              <a:t>With LMF resources</a:t>
            </a:r>
          </a:p>
        </p:txBody>
      </p:sp>
      <p:sp>
        <p:nvSpPr>
          <p:cNvPr id="16" name="Right Brace 15">
            <a:extLst>
              <a:ext uri="{FF2B5EF4-FFF2-40B4-BE49-F238E27FC236}">
                <a16:creationId xmlns:a16="http://schemas.microsoft.com/office/drawing/2014/main" id="{15F1D3AE-172F-D647-8C5D-68E4D899BB5A}"/>
              </a:ext>
            </a:extLst>
          </p:cNvPr>
          <p:cNvSpPr/>
          <p:nvPr/>
        </p:nvSpPr>
        <p:spPr>
          <a:xfrm>
            <a:off x="6742021" y="5376201"/>
            <a:ext cx="152400" cy="323669"/>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pic>
        <p:nvPicPr>
          <p:cNvPr id="18" name="Picture 17" descr="A green tick mark in a circle&#10;&#10;Description automatically generated">
            <a:extLst>
              <a:ext uri="{FF2B5EF4-FFF2-40B4-BE49-F238E27FC236}">
                <a16:creationId xmlns:a16="http://schemas.microsoft.com/office/drawing/2014/main" id="{1C0794FD-D8DF-FC51-90C7-755F08BCF745}"/>
              </a:ext>
            </a:extLst>
          </p:cNvPr>
          <p:cNvPicPr>
            <a:picLocks noChangeAspect="1"/>
          </p:cNvPicPr>
          <p:nvPr/>
        </p:nvPicPr>
        <p:blipFill>
          <a:blip r:embed="rId3"/>
          <a:stretch>
            <a:fillRect/>
          </a:stretch>
        </p:blipFill>
        <p:spPr>
          <a:xfrm rot="642218">
            <a:off x="11330897" y="5375999"/>
            <a:ext cx="332086" cy="324070"/>
          </a:xfrm>
          <a:prstGeom prst="hexagon">
            <a:avLst>
              <a:gd name="adj" fmla="val 21436"/>
              <a:gd name="vf" fmla="val 115470"/>
            </a:avLst>
          </a:prstGeom>
        </p:spPr>
      </p:pic>
      <p:sp>
        <p:nvSpPr>
          <p:cNvPr id="20" name="TextBox 19">
            <a:extLst>
              <a:ext uri="{FF2B5EF4-FFF2-40B4-BE49-F238E27FC236}">
                <a16:creationId xmlns:a16="http://schemas.microsoft.com/office/drawing/2014/main" id="{72C232FF-726E-B6F3-A95C-786F1C90C9F3}"/>
              </a:ext>
            </a:extLst>
          </p:cNvPr>
          <p:cNvSpPr txBox="1"/>
          <p:nvPr/>
        </p:nvSpPr>
        <p:spPr>
          <a:xfrm>
            <a:off x="7221551" y="5339964"/>
            <a:ext cx="2032929" cy="369332"/>
          </a:xfrm>
          <a:prstGeom prst="rect">
            <a:avLst/>
          </a:prstGeom>
          <a:noFill/>
        </p:spPr>
        <p:txBody>
          <a:bodyPr wrap="none" rtlCol="0">
            <a:spAutoFit/>
          </a:bodyPr>
          <a:lstStyle/>
          <a:p>
            <a:r>
              <a:rPr lang="en-GB" dirty="0"/>
              <a:t>With 2 electricians</a:t>
            </a:r>
          </a:p>
        </p:txBody>
      </p:sp>
      <p:pic>
        <p:nvPicPr>
          <p:cNvPr id="21" name="Picture 20" descr="A green tick mark in a circle&#10;&#10;Description automatically generated">
            <a:extLst>
              <a:ext uri="{FF2B5EF4-FFF2-40B4-BE49-F238E27FC236}">
                <a16:creationId xmlns:a16="http://schemas.microsoft.com/office/drawing/2014/main" id="{85CD927E-B81C-DE55-E93D-CEB97DB5C54D}"/>
              </a:ext>
            </a:extLst>
          </p:cNvPr>
          <p:cNvPicPr>
            <a:picLocks noChangeAspect="1"/>
          </p:cNvPicPr>
          <p:nvPr/>
        </p:nvPicPr>
        <p:blipFill>
          <a:blip r:embed="rId3"/>
          <a:stretch>
            <a:fillRect/>
          </a:stretch>
        </p:blipFill>
        <p:spPr>
          <a:xfrm rot="642218">
            <a:off x="11330897" y="5722501"/>
            <a:ext cx="332086" cy="324070"/>
          </a:xfrm>
          <a:prstGeom prst="hexagon">
            <a:avLst>
              <a:gd name="adj" fmla="val 21436"/>
              <a:gd name="vf" fmla="val 115470"/>
            </a:avLst>
          </a:prstGeom>
        </p:spPr>
      </p:pic>
      <p:sp>
        <p:nvSpPr>
          <p:cNvPr id="22" name="TextBox 21">
            <a:extLst>
              <a:ext uri="{FF2B5EF4-FFF2-40B4-BE49-F238E27FC236}">
                <a16:creationId xmlns:a16="http://schemas.microsoft.com/office/drawing/2014/main" id="{ACEB4482-F847-E4A2-16DA-E20E39116367}"/>
              </a:ext>
            </a:extLst>
          </p:cNvPr>
          <p:cNvSpPr txBox="1"/>
          <p:nvPr/>
        </p:nvSpPr>
        <p:spPr>
          <a:xfrm>
            <a:off x="9461918" y="1614372"/>
            <a:ext cx="2295950" cy="369332"/>
          </a:xfrm>
          <a:prstGeom prst="rect">
            <a:avLst/>
          </a:prstGeom>
          <a:noFill/>
        </p:spPr>
        <p:txBody>
          <a:bodyPr wrap="none" rtlCol="0">
            <a:spAutoFit/>
          </a:bodyPr>
          <a:lstStyle/>
          <a:p>
            <a:r>
              <a:rPr lang="en-GB" dirty="0">
                <a:solidFill>
                  <a:schemeClr val="accent2"/>
                </a:solidFill>
              </a:rPr>
              <a:t>With CMI resources ?</a:t>
            </a:r>
          </a:p>
        </p:txBody>
      </p:sp>
      <p:sp>
        <p:nvSpPr>
          <p:cNvPr id="24" name="TextBox 23">
            <a:extLst>
              <a:ext uri="{FF2B5EF4-FFF2-40B4-BE49-F238E27FC236}">
                <a16:creationId xmlns:a16="http://schemas.microsoft.com/office/drawing/2014/main" id="{8BAE8F72-5049-380E-B519-505946557F44}"/>
              </a:ext>
            </a:extLst>
          </p:cNvPr>
          <p:cNvSpPr txBox="1"/>
          <p:nvPr/>
        </p:nvSpPr>
        <p:spPr>
          <a:xfrm>
            <a:off x="9461918" y="2431031"/>
            <a:ext cx="2422586" cy="369332"/>
          </a:xfrm>
          <a:prstGeom prst="rect">
            <a:avLst/>
          </a:prstGeom>
          <a:noFill/>
        </p:spPr>
        <p:txBody>
          <a:bodyPr wrap="none" rtlCol="0">
            <a:spAutoFit/>
          </a:bodyPr>
          <a:lstStyle/>
          <a:p>
            <a:r>
              <a:rPr lang="en-GB" dirty="0">
                <a:solidFill>
                  <a:schemeClr val="accent2"/>
                </a:solidFill>
              </a:rPr>
              <a:t>With LSC+ ? resources</a:t>
            </a:r>
          </a:p>
        </p:txBody>
      </p:sp>
      <p:sp>
        <p:nvSpPr>
          <p:cNvPr id="26" name="TextBox 25">
            <a:extLst>
              <a:ext uri="{FF2B5EF4-FFF2-40B4-BE49-F238E27FC236}">
                <a16:creationId xmlns:a16="http://schemas.microsoft.com/office/drawing/2014/main" id="{A04E4380-DDD9-270B-F861-F1E5884E48F8}"/>
              </a:ext>
            </a:extLst>
          </p:cNvPr>
          <p:cNvSpPr txBox="1"/>
          <p:nvPr/>
        </p:nvSpPr>
        <p:spPr>
          <a:xfrm>
            <a:off x="9524135" y="2882819"/>
            <a:ext cx="2183739" cy="369332"/>
          </a:xfrm>
          <a:prstGeom prst="rect">
            <a:avLst/>
          </a:prstGeom>
          <a:noFill/>
        </p:spPr>
        <p:txBody>
          <a:bodyPr wrap="none" rtlCol="0">
            <a:spAutoFit/>
          </a:bodyPr>
          <a:lstStyle/>
          <a:p>
            <a:r>
              <a:rPr lang="en-GB" dirty="0">
                <a:solidFill>
                  <a:schemeClr val="accent5"/>
                </a:solidFill>
              </a:rPr>
              <a:t>With HSD resources</a:t>
            </a:r>
          </a:p>
        </p:txBody>
      </p:sp>
      <p:pic>
        <p:nvPicPr>
          <p:cNvPr id="27" name="Picture 26" descr="A green tick mark in a circle&#10;&#10;Description automatically generated">
            <a:extLst>
              <a:ext uri="{FF2B5EF4-FFF2-40B4-BE49-F238E27FC236}">
                <a16:creationId xmlns:a16="http://schemas.microsoft.com/office/drawing/2014/main" id="{FA0114E4-7503-8552-B549-57EFBAD24032}"/>
              </a:ext>
            </a:extLst>
          </p:cNvPr>
          <p:cNvPicPr>
            <a:picLocks noChangeAspect="1"/>
          </p:cNvPicPr>
          <p:nvPr/>
        </p:nvPicPr>
        <p:blipFill>
          <a:blip r:embed="rId3"/>
          <a:stretch>
            <a:fillRect/>
          </a:stretch>
        </p:blipFill>
        <p:spPr>
          <a:xfrm rot="642218">
            <a:off x="11772918" y="2905886"/>
            <a:ext cx="332086" cy="324070"/>
          </a:xfrm>
          <a:prstGeom prst="hexagon">
            <a:avLst>
              <a:gd name="adj" fmla="val 21436"/>
              <a:gd name="vf" fmla="val 115470"/>
            </a:avLst>
          </a:prstGeom>
        </p:spPr>
      </p:pic>
      <p:sp>
        <p:nvSpPr>
          <p:cNvPr id="28" name="Right Brace 27">
            <a:extLst>
              <a:ext uri="{FF2B5EF4-FFF2-40B4-BE49-F238E27FC236}">
                <a16:creationId xmlns:a16="http://schemas.microsoft.com/office/drawing/2014/main" id="{D244314D-FBB4-02F3-0C0C-702763F5AA6E}"/>
              </a:ext>
            </a:extLst>
          </p:cNvPr>
          <p:cNvSpPr/>
          <p:nvPr/>
        </p:nvSpPr>
        <p:spPr>
          <a:xfrm>
            <a:off x="6705549" y="5713699"/>
            <a:ext cx="152400" cy="323669"/>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9" name="TextBox 28">
            <a:extLst>
              <a:ext uri="{FF2B5EF4-FFF2-40B4-BE49-F238E27FC236}">
                <a16:creationId xmlns:a16="http://schemas.microsoft.com/office/drawing/2014/main" id="{C3399DDA-8250-59C1-FC0B-38289C162D38}"/>
              </a:ext>
            </a:extLst>
          </p:cNvPr>
          <p:cNvSpPr txBox="1"/>
          <p:nvPr/>
        </p:nvSpPr>
        <p:spPr>
          <a:xfrm>
            <a:off x="7216136" y="5699870"/>
            <a:ext cx="1986698" cy="369332"/>
          </a:xfrm>
          <a:prstGeom prst="rect">
            <a:avLst/>
          </a:prstGeom>
          <a:noFill/>
        </p:spPr>
        <p:txBody>
          <a:bodyPr wrap="none" rtlCol="0">
            <a:spAutoFit/>
          </a:bodyPr>
          <a:lstStyle/>
          <a:p>
            <a:r>
              <a:rPr lang="en-GB" dirty="0"/>
              <a:t>With 2 logisticians</a:t>
            </a:r>
          </a:p>
        </p:txBody>
      </p:sp>
      <p:sp>
        <p:nvSpPr>
          <p:cNvPr id="30" name="TextBox 29">
            <a:extLst>
              <a:ext uri="{FF2B5EF4-FFF2-40B4-BE49-F238E27FC236}">
                <a16:creationId xmlns:a16="http://schemas.microsoft.com/office/drawing/2014/main" id="{690BA969-4B55-8396-263E-8461B9B1CEAC}"/>
              </a:ext>
            </a:extLst>
          </p:cNvPr>
          <p:cNvSpPr txBox="1"/>
          <p:nvPr/>
        </p:nvSpPr>
        <p:spPr>
          <a:xfrm>
            <a:off x="6758788" y="6308783"/>
            <a:ext cx="4541821" cy="369332"/>
          </a:xfrm>
          <a:prstGeom prst="rect">
            <a:avLst/>
          </a:prstGeom>
          <a:noFill/>
        </p:spPr>
        <p:txBody>
          <a:bodyPr wrap="none" rtlCol="0">
            <a:spAutoFit/>
          </a:bodyPr>
          <a:lstStyle/>
          <a:p>
            <a:r>
              <a:rPr lang="en-GB" dirty="0"/>
              <a:t>+ Main coordinators and Fields coordinators</a:t>
            </a:r>
          </a:p>
        </p:txBody>
      </p:sp>
      <p:pic>
        <p:nvPicPr>
          <p:cNvPr id="31" name="Picture 30" descr="A green tick mark in a circle&#10;&#10;Description automatically generated">
            <a:extLst>
              <a:ext uri="{FF2B5EF4-FFF2-40B4-BE49-F238E27FC236}">
                <a16:creationId xmlns:a16="http://schemas.microsoft.com/office/drawing/2014/main" id="{695E4650-D1EB-4F0C-03CB-0A05F739750F}"/>
              </a:ext>
            </a:extLst>
          </p:cNvPr>
          <p:cNvPicPr>
            <a:picLocks noChangeAspect="1"/>
          </p:cNvPicPr>
          <p:nvPr/>
        </p:nvPicPr>
        <p:blipFill>
          <a:blip r:embed="rId3"/>
          <a:stretch>
            <a:fillRect/>
          </a:stretch>
        </p:blipFill>
        <p:spPr>
          <a:xfrm rot="642218">
            <a:off x="11384496" y="6286651"/>
            <a:ext cx="332086" cy="324070"/>
          </a:xfrm>
          <a:prstGeom prst="hexagon">
            <a:avLst>
              <a:gd name="adj" fmla="val 21436"/>
              <a:gd name="vf" fmla="val 115470"/>
            </a:avLst>
          </a:prstGeom>
        </p:spPr>
      </p:pic>
    </p:spTree>
    <p:extLst>
      <p:ext uri="{BB962C8B-B14F-4D97-AF65-F5344CB8AC3E}">
        <p14:creationId xmlns:p14="http://schemas.microsoft.com/office/powerpoint/2010/main" val="2826219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33C7A-5C43-5AD0-94DF-94314717D32A}"/>
              </a:ext>
            </a:extLst>
          </p:cNvPr>
          <p:cNvSpPr>
            <a:spLocks noGrp="1"/>
          </p:cNvSpPr>
          <p:nvPr>
            <p:ph type="title"/>
          </p:nvPr>
        </p:nvSpPr>
        <p:spPr/>
        <p:txBody>
          <a:bodyPr/>
          <a:lstStyle/>
          <a:p>
            <a:r>
              <a:rPr lang="en-GB" dirty="0"/>
              <a:t>Activities completion of Phases 1 and 2</a:t>
            </a:r>
          </a:p>
        </p:txBody>
      </p:sp>
      <p:sp>
        <p:nvSpPr>
          <p:cNvPr id="3" name="Content Placeholder 2">
            <a:extLst>
              <a:ext uri="{FF2B5EF4-FFF2-40B4-BE49-F238E27FC236}">
                <a16:creationId xmlns:a16="http://schemas.microsoft.com/office/drawing/2014/main" id="{46A41E51-CC7D-926C-3BC9-0FF1DCC748E1}"/>
              </a:ext>
            </a:extLst>
          </p:cNvPr>
          <p:cNvSpPr>
            <a:spLocks noGrp="1"/>
          </p:cNvSpPr>
          <p:nvPr>
            <p:ph idx="1"/>
          </p:nvPr>
        </p:nvSpPr>
        <p:spPr/>
        <p:txBody>
          <a:bodyPr>
            <a:normAutofit/>
          </a:bodyPr>
          <a:lstStyle/>
          <a:p>
            <a:r>
              <a:rPr lang="en-GB" sz="2400" dirty="0"/>
              <a:t>Outer bellows can be closed if leak test has been performed</a:t>
            </a:r>
          </a:p>
          <a:p>
            <a:pPr lvl="1"/>
            <a:r>
              <a:rPr lang="en-GB" sz="2000" dirty="0"/>
              <a:t>Welding work on PIMs </a:t>
            </a:r>
            <a:r>
              <a:rPr lang="en-GB" sz="2000" dirty="0">
                <a:sym typeface="Wingdings" panose="05000000000000000000" pitchFamily="2" charset="2"/>
              </a:rPr>
              <a:t> depends on VSC strategy for beam line leak test</a:t>
            </a:r>
          </a:p>
          <a:p>
            <a:pPr lvl="1"/>
            <a:r>
              <a:rPr lang="en-GB" sz="2000" dirty="0">
                <a:sym typeface="Wingdings" panose="05000000000000000000" pitchFamily="2" charset="2"/>
              </a:rPr>
              <a:t>Welding work on helium volume  depends on QRL maintenance in S23, 34, 67, 78 or QRL/QXL work in S81, S12, S45, S56,</a:t>
            </a:r>
          </a:p>
          <a:p>
            <a:r>
              <a:rPr lang="en-GB" sz="2400" dirty="0">
                <a:sym typeface="Wingdings" panose="05000000000000000000" pitchFamily="2" charset="2"/>
              </a:rPr>
              <a:t> Activities in S67, S78 </a:t>
            </a:r>
          </a:p>
          <a:p>
            <a:pPr lvl="1"/>
            <a:r>
              <a:rPr lang="en-GB" sz="2000" dirty="0">
                <a:sym typeface="Wingdings" panose="05000000000000000000" pitchFamily="2" charset="2"/>
              </a:rPr>
              <a:t>40 % of BST activities</a:t>
            </a:r>
          </a:p>
          <a:p>
            <a:pPr lvl="1"/>
            <a:r>
              <a:rPr lang="en-GB" sz="2000" dirty="0">
                <a:sym typeface="Wingdings" panose="05000000000000000000" pitchFamily="2" charset="2"/>
              </a:rPr>
              <a:t>4 diodes</a:t>
            </a:r>
          </a:p>
          <a:p>
            <a:pPr lvl="1"/>
            <a:r>
              <a:rPr lang="en-GB" sz="2000" dirty="0">
                <a:sym typeface="Wingdings" panose="05000000000000000000" pitchFamily="2" charset="2"/>
              </a:rPr>
              <a:t>Few CRG non conformities</a:t>
            </a:r>
            <a:endParaRPr lang="en-GB" sz="2000" dirty="0"/>
          </a:p>
          <a:p>
            <a:r>
              <a:rPr lang="en-GB" sz="2400" dirty="0"/>
              <a:t>Except in S34, 90% of diode issue (16)  prevent the vacuum subsector to be closed before the helium leak test: Provoked quench in the </a:t>
            </a:r>
            <a:r>
              <a:rPr lang="en-GB" sz="2400" dirty="0" err="1"/>
              <a:t>cryomagnets</a:t>
            </a:r>
            <a:r>
              <a:rPr lang="en-GB" sz="2400" dirty="0"/>
              <a:t>?  </a:t>
            </a:r>
          </a:p>
          <a:p>
            <a:r>
              <a:rPr lang="en-GB" sz="2400" dirty="0"/>
              <a:t>MSC activities phase 2 highly depends on QRL re-installation and validation.</a:t>
            </a:r>
          </a:p>
        </p:txBody>
      </p:sp>
      <p:sp>
        <p:nvSpPr>
          <p:cNvPr id="4" name="Right Brace 3">
            <a:extLst>
              <a:ext uri="{FF2B5EF4-FFF2-40B4-BE49-F238E27FC236}">
                <a16:creationId xmlns:a16="http://schemas.microsoft.com/office/drawing/2014/main" id="{66FF6195-5224-B3DC-107A-CA8D4DECF6B5}"/>
              </a:ext>
            </a:extLst>
          </p:cNvPr>
          <p:cNvSpPr/>
          <p:nvPr/>
        </p:nvSpPr>
        <p:spPr>
          <a:xfrm>
            <a:off x="4685289" y="3584771"/>
            <a:ext cx="534074" cy="1011505"/>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5" name="TextBox 4">
            <a:extLst>
              <a:ext uri="{FF2B5EF4-FFF2-40B4-BE49-F238E27FC236}">
                <a16:creationId xmlns:a16="http://schemas.microsoft.com/office/drawing/2014/main" id="{6B0ABDEF-A386-6443-3883-E1111ABEB533}"/>
              </a:ext>
            </a:extLst>
          </p:cNvPr>
          <p:cNvSpPr txBox="1"/>
          <p:nvPr/>
        </p:nvSpPr>
        <p:spPr>
          <a:xfrm>
            <a:off x="5648240" y="3628858"/>
            <a:ext cx="5501058" cy="923330"/>
          </a:xfrm>
          <a:prstGeom prst="rect">
            <a:avLst/>
          </a:prstGeom>
          <a:noFill/>
        </p:spPr>
        <p:txBody>
          <a:bodyPr wrap="none" rtlCol="0">
            <a:spAutoFit/>
          </a:bodyPr>
          <a:lstStyle/>
          <a:p>
            <a:r>
              <a:rPr lang="en-GB" dirty="0"/>
              <a:t>If the 4 </a:t>
            </a:r>
            <a:r>
              <a:rPr lang="en-GB" dirty="0" err="1"/>
              <a:t>cryomagnets</a:t>
            </a:r>
            <a:r>
              <a:rPr lang="en-GB" dirty="0"/>
              <a:t> are quenched without issues</a:t>
            </a:r>
          </a:p>
          <a:p>
            <a:pPr marL="285750" indent="-285750">
              <a:buFont typeface="Wingdings" panose="05000000000000000000" pitchFamily="2" charset="2"/>
              <a:buChar char="à"/>
            </a:pPr>
            <a:r>
              <a:rPr lang="en-GB" dirty="0">
                <a:sym typeface="Wingdings" panose="05000000000000000000" pitchFamily="2" charset="2"/>
              </a:rPr>
              <a:t>No He volume reworked (except if dipole lyra issue,</a:t>
            </a:r>
          </a:p>
          <a:p>
            <a:r>
              <a:rPr lang="en-GB" dirty="0">
                <a:sym typeface="Wingdings" panose="05000000000000000000" pitchFamily="2" charset="2"/>
              </a:rPr>
              <a:t>			or k flexibles damaged …)</a:t>
            </a:r>
            <a:endParaRPr lang="en-GB" dirty="0"/>
          </a:p>
        </p:txBody>
      </p:sp>
    </p:spTree>
    <p:extLst>
      <p:ext uri="{BB962C8B-B14F-4D97-AF65-F5344CB8AC3E}">
        <p14:creationId xmlns:p14="http://schemas.microsoft.com/office/powerpoint/2010/main" val="3263113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431BA2-CA35-09F5-5396-071A0E10FE6C}"/>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16DDAC-571D-6955-FC1A-77D723D24088}"/>
              </a:ext>
            </a:extLst>
          </p:cNvPr>
          <p:cNvSpPr>
            <a:spLocks noGrp="1"/>
          </p:cNvSpPr>
          <p:nvPr>
            <p:ph idx="1"/>
          </p:nvPr>
        </p:nvSpPr>
        <p:spPr>
          <a:xfrm>
            <a:off x="838200" y="1561238"/>
            <a:ext cx="10515600" cy="4830037"/>
          </a:xfrm>
        </p:spPr>
        <p:txBody>
          <a:bodyPr>
            <a:normAutofit/>
          </a:bodyPr>
          <a:lstStyle/>
          <a:p>
            <a:r>
              <a:rPr lang="en-GB" dirty="0"/>
              <a:t>OPCLIC : Few closure</a:t>
            </a:r>
          </a:p>
          <a:p>
            <a:r>
              <a:rPr lang="en-GB" dirty="0"/>
              <a:t>ICIT </a:t>
            </a:r>
            <a:r>
              <a:rPr lang="en-GB" sz="2400" dirty="0"/>
              <a:t>(inspection after opening, before closure)</a:t>
            </a:r>
          </a:p>
          <a:p>
            <a:r>
              <a:rPr lang="en-GB" sz="3000" strike="sngStrike" dirty="0"/>
              <a:t>CLEM</a:t>
            </a:r>
          </a:p>
          <a:p>
            <a:r>
              <a:rPr lang="en-GB" dirty="0"/>
              <a:t>SIT</a:t>
            </a:r>
          </a:p>
          <a:p>
            <a:endParaRPr lang="en-GB" dirty="0"/>
          </a:p>
          <a:p>
            <a:r>
              <a:rPr lang="en-GB" strike="sngStrike" dirty="0"/>
              <a:t>IT2/8 bellows cons.  </a:t>
            </a:r>
            <a:r>
              <a:rPr lang="en-GB" sz="1900" strike="sngStrike" dirty="0"/>
              <a:t>(Q2-2027</a:t>
            </a:r>
            <a:r>
              <a:rPr lang="en-GB" sz="1900" strike="sngStrike" dirty="0">
                <a:sym typeface="Wingdings" panose="05000000000000000000" pitchFamily="2" charset="2"/>
              </a:rPr>
              <a:t> Q1-2028</a:t>
            </a:r>
            <a:r>
              <a:rPr lang="en-GB" sz="1900" strike="sngStrike" dirty="0"/>
              <a:t>)</a:t>
            </a:r>
          </a:p>
          <a:p>
            <a:r>
              <a:rPr lang="en-GB" dirty="0"/>
              <a:t>SPQC</a:t>
            </a:r>
          </a:p>
          <a:p>
            <a:r>
              <a:rPr lang="en-GB" dirty="0"/>
              <a:t>Logistics + MSC-QC</a:t>
            </a:r>
          </a:p>
        </p:txBody>
      </p:sp>
      <p:sp>
        <p:nvSpPr>
          <p:cNvPr id="4" name="Title 1">
            <a:extLst>
              <a:ext uri="{FF2B5EF4-FFF2-40B4-BE49-F238E27FC236}">
                <a16:creationId xmlns:a16="http://schemas.microsoft.com/office/drawing/2014/main" id="{3484CBC7-2F50-7D97-98A6-FA9853C387AD}"/>
              </a:ext>
            </a:extLst>
          </p:cNvPr>
          <p:cNvSpPr txBox="1">
            <a:spLocks/>
          </p:cNvSpPr>
          <p:nvPr/>
        </p:nvSpPr>
        <p:spPr>
          <a:xfrm>
            <a:off x="838200" y="365125"/>
            <a:ext cx="10515600" cy="1022582"/>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Resources : Phase 3</a:t>
            </a:r>
          </a:p>
          <a:p>
            <a:r>
              <a:rPr lang="en-GB" dirty="0"/>
              <a:t>	Q4 2028-2029</a:t>
            </a:r>
          </a:p>
        </p:txBody>
      </p:sp>
      <p:sp>
        <p:nvSpPr>
          <p:cNvPr id="8" name="Right Brace 7">
            <a:extLst>
              <a:ext uri="{FF2B5EF4-FFF2-40B4-BE49-F238E27FC236}">
                <a16:creationId xmlns:a16="http://schemas.microsoft.com/office/drawing/2014/main" id="{9CF87C50-8305-58CF-2790-DFDE4204BE46}"/>
              </a:ext>
            </a:extLst>
          </p:cNvPr>
          <p:cNvSpPr/>
          <p:nvPr/>
        </p:nvSpPr>
        <p:spPr>
          <a:xfrm>
            <a:off x="6553200" y="3200400"/>
            <a:ext cx="152399" cy="2407381"/>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pic>
        <p:nvPicPr>
          <p:cNvPr id="30" name="Picture 29">
            <a:extLst>
              <a:ext uri="{FF2B5EF4-FFF2-40B4-BE49-F238E27FC236}">
                <a16:creationId xmlns:a16="http://schemas.microsoft.com/office/drawing/2014/main" id="{991B820A-4263-9A57-5388-BC8157810A3D}"/>
              </a:ext>
            </a:extLst>
          </p:cNvPr>
          <p:cNvPicPr>
            <a:picLocks noChangeAspect="1"/>
          </p:cNvPicPr>
          <p:nvPr/>
        </p:nvPicPr>
        <p:blipFill>
          <a:blip r:embed="rId2"/>
          <a:stretch>
            <a:fillRect/>
          </a:stretch>
        </p:blipFill>
        <p:spPr>
          <a:xfrm>
            <a:off x="5729751" y="485443"/>
            <a:ext cx="6216970" cy="482625"/>
          </a:xfrm>
          <a:prstGeom prst="rect">
            <a:avLst/>
          </a:prstGeom>
        </p:spPr>
      </p:pic>
      <p:sp>
        <p:nvSpPr>
          <p:cNvPr id="31" name="TextBox 30">
            <a:extLst>
              <a:ext uri="{FF2B5EF4-FFF2-40B4-BE49-F238E27FC236}">
                <a16:creationId xmlns:a16="http://schemas.microsoft.com/office/drawing/2014/main" id="{15A65333-51F7-13EB-D6D9-0666EEEC3693}"/>
              </a:ext>
            </a:extLst>
          </p:cNvPr>
          <p:cNvSpPr txBox="1"/>
          <p:nvPr/>
        </p:nvSpPr>
        <p:spPr>
          <a:xfrm>
            <a:off x="7460857" y="3709589"/>
            <a:ext cx="4571764" cy="923330"/>
          </a:xfrm>
          <a:prstGeom prst="rect">
            <a:avLst/>
          </a:prstGeom>
          <a:noFill/>
        </p:spPr>
        <p:txBody>
          <a:bodyPr wrap="none" rtlCol="0">
            <a:spAutoFit/>
          </a:bodyPr>
          <a:lstStyle/>
          <a:p>
            <a:r>
              <a:rPr lang="en-GB" dirty="0"/>
              <a:t>All previous resources</a:t>
            </a:r>
          </a:p>
          <a:p>
            <a:r>
              <a:rPr lang="en-GB" dirty="0"/>
              <a:t>+ 4 </a:t>
            </a:r>
            <a:r>
              <a:rPr lang="en-GB" dirty="0" err="1"/>
              <a:t>electromechanicians</a:t>
            </a:r>
            <a:r>
              <a:rPr lang="en-GB" dirty="0"/>
              <a:t> (From SM18, CMI?)</a:t>
            </a:r>
          </a:p>
          <a:p>
            <a:r>
              <a:rPr lang="en-GB" dirty="0"/>
              <a:t>+ 2 Controllers (outside LMF?) </a:t>
            </a:r>
          </a:p>
        </p:txBody>
      </p:sp>
    </p:spTree>
    <p:extLst>
      <p:ext uri="{BB962C8B-B14F-4D97-AF65-F5344CB8AC3E}">
        <p14:creationId xmlns:p14="http://schemas.microsoft.com/office/powerpoint/2010/main" val="19088636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4674</TotalTime>
  <Words>1301</Words>
  <Application>Microsoft Office PowerPoint</Application>
  <PresentationFormat>Widescreen</PresentationFormat>
  <Paragraphs>171</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Aptos</vt:lpstr>
      <vt:lpstr>Aptos Display</vt:lpstr>
      <vt:lpstr>Arial</vt:lpstr>
      <vt:lpstr>Calibri</vt:lpstr>
      <vt:lpstr>Wingdings</vt:lpstr>
      <vt:lpstr>Office Theme</vt:lpstr>
      <vt:lpstr>MSC activities declared in PLAN for LHC during LS3 MSC presentation at the readiness review</vt:lpstr>
      <vt:lpstr>PowerPoint Presentation</vt:lpstr>
      <vt:lpstr>PowerPoint Presentation</vt:lpstr>
      <vt:lpstr>Resources : Phase 1</vt:lpstr>
      <vt:lpstr>TE-MSC schedule for cold masses</vt:lpstr>
      <vt:lpstr>PowerPoint Presentation</vt:lpstr>
      <vt:lpstr>PowerPoint Presentation</vt:lpstr>
      <vt:lpstr>Activities completion of Phases 1 and 2</vt:lpstr>
      <vt:lpstr>PowerPoint Presentation</vt:lpstr>
      <vt:lpstr>For logistics : Space declared</vt:lpstr>
      <vt:lpstr>PowerPoint Presentation</vt:lpstr>
      <vt:lpstr>LS3 LHC TE tasks and associated resources (draft)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Sandrine Le Naour</dc:creator>
  <cp:lastModifiedBy>Sandrine Le Naour</cp:lastModifiedBy>
  <cp:revision>3</cp:revision>
  <dcterms:created xsi:type="dcterms:W3CDTF">2025-05-02T06:59:43Z</dcterms:created>
  <dcterms:modified xsi:type="dcterms:W3CDTF">2025-05-05T12:54:10Z</dcterms:modified>
</cp:coreProperties>
</file>