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552" r:id="rId3"/>
    <p:sldId id="594" r:id="rId4"/>
    <p:sldId id="595" r:id="rId5"/>
    <p:sldId id="596" r:id="rId6"/>
    <p:sldId id="597" r:id="rId7"/>
    <p:sldId id="598" r:id="rId8"/>
    <p:sldId id="599" r:id="rId9"/>
    <p:sldId id="600" r:id="rId10"/>
    <p:sldId id="602" r:id="rId11"/>
    <p:sldId id="604" r:id="rId12"/>
    <p:sldId id="609" r:id="rId13"/>
    <p:sldId id="610" r:id="rId14"/>
    <p:sldId id="611" r:id="rId15"/>
    <p:sldId id="612" r:id="rId16"/>
    <p:sldId id="614" r:id="rId17"/>
    <p:sldId id="617" r:id="rId18"/>
    <p:sldId id="616" r:id="rId19"/>
    <p:sldId id="615" r:id="rId2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5pPr>
    <a:lvl6pPr marL="22860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6pPr>
    <a:lvl7pPr marL="27432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7pPr>
    <a:lvl8pPr marL="32004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8pPr>
    <a:lvl9pPr marL="36576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scaleToFitPaper="1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0C"/>
    <a:srgbClr val="FFE120"/>
    <a:srgbClr val="FFFF00"/>
    <a:srgbClr val="F4F4F4"/>
    <a:srgbClr val="0000FF"/>
    <a:srgbClr val="FF0000"/>
    <a:srgbClr val="D6D6D6"/>
    <a:srgbClr val="000080"/>
    <a:srgbClr val="FFFF66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71" autoAdjust="0"/>
    <p:restoredTop sz="96327" autoAdjust="0"/>
  </p:normalViewPr>
  <p:slideViewPr>
    <p:cSldViewPr>
      <p:cViewPr varScale="1">
        <p:scale>
          <a:sx n="128" d="100"/>
          <a:sy n="128" d="100"/>
        </p:scale>
        <p:origin x="212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F01A4-25A4-CF4C-B266-8B7AE59EFD3F}" type="datetimeFigureOut">
              <a:rPr lang="en-US" smtClean="0"/>
              <a:pPr/>
              <a:t>6/27/23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B4D38-D610-BA4F-B625-EBECA0C274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99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CFDB5A23-793A-6E42-8F5C-DA8316535DD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193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C870335-FA4F-4142-AECE-9EEE6976AF47}" type="slidenum">
              <a:rPr lang="en-GB" b="0">
                <a:solidFill>
                  <a:schemeClr val="tx1"/>
                </a:solidFill>
                <a:latin typeface="Times" charset="0"/>
              </a:rPr>
              <a:pPr/>
              <a:t>1</a:t>
            </a:fld>
            <a:endParaRPr lang="en-GB" b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89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D15C4-96F0-E14E-9B13-719EA22335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1083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4A0ED-BAB4-624C-B781-79C6B782904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430644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105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33BB5D-03AC-B143-B2D2-4E3604F1214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9886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52400"/>
            <a:ext cx="6842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8EB73-19CF-CC44-9CE7-FEAFB1258EC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0843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DA2AA7-CF03-7748-BB41-2232CAC0F06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90941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3427B-1AED-B345-A876-AA763AE4921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21726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5485C8-AAFF-1941-BD8F-19A7E3AA09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7085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C628D-23F7-E14F-84FD-DBA96F69A7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55840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63500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87384-0BC4-FD4B-B49D-BEA52130747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130230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1D1201-D1CE-9F4A-BAC3-6CD8C55693E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356606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AE07C-DC28-B744-A7B8-2481154D7EB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14109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Verdana" pitchFamily="28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195B773-56F5-1443-984B-8422784E99B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7150" cmpd="thinThick">
            <a:solidFill>
              <a:srgbClr val="400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5100"/>
            <a:ext cx="58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691" r:id="rId3"/>
    <p:sldLayoutId id="2147483692" r:id="rId4"/>
    <p:sldLayoutId id="2147483693" r:id="rId5"/>
    <p:sldLayoutId id="2147483694" r:id="rId6"/>
    <p:sldLayoutId id="2147483701" r:id="rId7"/>
    <p:sldLayoutId id="2147483695" r:id="rId8"/>
    <p:sldLayoutId id="2147483696" r:id="rId9"/>
    <p:sldLayoutId id="2147483697" r:id="rId10"/>
    <p:sldLayoutId id="2147483698" r:id="rId11"/>
  </p:sldLayoutIdLst>
  <p:transition>
    <p:wipe dir="r"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emf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>
              <a:defRPr sz="20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de-CH" sz="1200">
                <a:solidFill>
                  <a:schemeClr val="tx1"/>
                </a:solidFill>
              </a:rPr>
              <a:t>29 Ιουνίου 2023</a:t>
            </a:r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1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>
              <a:defRPr sz="20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1"/>
                </a:solidFill>
              </a:rPr>
              <a:t>ΕΝ Γαζής/ΕΜΠ</a:t>
            </a:r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>
              <a:defRPr sz="20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84277A4-60BE-4B44-8853-7A2BCF5F7DBE}" type="slidenum">
              <a:rPr lang="en-GB" sz="1200">
                <a:solidFill>
                  <a:schemeClr val="tx1"/>
                </a:solidFill>
              </a:rPr>
              <a:pPr/>
              <a:t>1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0"/>
            <a:ext cx="7772400" cy="3200400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  <a:latin typeface="Verdana" charset="0"/>
              </a:rPr>
              <a:t>CERN</a:t>
            </a:r>
            <a:r>
              <a:rPr lang="el-GR" sz="2400" dirty="0">
                <a:solidFill>
                  <a:srgbClr val="FF0000"/>
                </a:solidFill>
                <a:latin typeface="Verdana" charset="0"/>
              </a:rPr>
              <a:t> - </a:t>
            </a:r>
            <a:r>
              <a:rPr lang="en-US" sz="2400" dirty="0" err="1">
                <a:solidFill>
                  <a:srgbClr val="FF0000"/>
                </a:solidFill>
                <a:latin typeface="Verdana" charset="0"/>
              </a:rPr>
              <a:t>C</a:t>
            </a:r>
            <a:r>
              <a:rPr lang="en-US" sz="2400" dirty="0" err="1">
                <a:latin typeface="Verdana" charset="0"/>
              </a:rPr>
              <a:t>onseil</a:t>
            </a:r>
            <a:r>
              <a:rPr lang="en-US" sz="2400" dirty="0">
                <a:latin typeface="Verdana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Verdana" charset="0"/>
              </a:rPr>
              <a:t>E</a:t>
            </a:r>
            <a:r>
              <a:rPr lang="en-US" sz="2400" dirty="0" err="1">
                <a:latin typeface="Verdana" charset="0"/>
              </a:rPr>
              <a:t>uropéene</a:t>
            </a:r>
            <a:r>
              <a:rPr lang="en-US" sz="2400" dirty="0">
                <a:latin typeface="Verdana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Verdana" charset="0"/>
              </a:rPr>
              <a:t>R</a:t>
            </a:r>
            <a:r>
              <a:rPr lang="en-US" sz="2400" dirty="0" err="1">
                <a:latin typeface="Verdana" charset="0"/>
              </a:rPr>
              <a:t>eserche</a:t>
            </a:r>
            <a:r>
              <a:rPr lang="en-US" sz="2400" dirty="0">
                <a:latin typeface="Verdana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Verdana" charset="0"/>
              </a:rPr>
              <a:t>N</a:t>
            </a:r>
            <a:r>
              <a:rPr lang="en-US" sz="2400" dirty="0" err="1">
                <a:latin typeface="Verdana" charset="0"/>
              </a:rPr>
              <a:t>ucléaire</a:t>
            </a:r>
            <a:br>
              <a:rPr lang="en-GB" sz="2400" dirty="0">
                <a:latin typeface="Verdana" charset="0"/>
              </a:rPr>
            </a:br>
            <a:br>
              <a:rPr lang="en-GB" sz="1000" dirty="0">
                <a:latin typeface="Verdana" charset="0"/>
              </a:rPr>
            </a:br>
            <a:r>
              <a:rPr lang="el-GR" sz="1400" dirty="0"/>
              <a:t>Παγκόσμιος Οργανισμός Αριστείας της Έρευνας και της Επιστήμης</a:t>
            </a:r>
            <a:br>
              <a:rPr lang="el-GR" sz="1400" dirty="0">
                <a:latin typeface="Verdana" charset="0"/>
              </a:rPr>
            </a:br>
            <a:br>
              <a:rPr lang="en-US" sz="1400" dirty="0">
                <a:latin typeface="Verdana" charset="0"/>
              </a:rPr>
            </a:br>
            <a:br>
              <a:rPr lang="en-US" sz="2000" dirty="0">
                <a:latin typeface="Verdana" charset="0"/>
              </a:rPr>
            </a:br>
            <a:r>
              <a:rPr lang="el-GR" sz="2800" b="1" dirty="0">
                <a:solidFill>
                  <a:srgbClr val="FF0000"/>
                </a:solidFill>
                <a:latin typeface="Verdana" charset="0"/>
              </a:rPr>
              <a:t>ΕΡΓΑΣΤΗΡΙΟ ΠΥΡΗΝΙΚΗΣ ΦΥΣΙΚΗΣ</a:t>
            </a:r>
            <a:br>
              <a:rPr lang="en-US" sz="2800" b="1" dirty="0">
                <a:solidFill>
                  <a:srgbClr val="FF0000"/>
                </a:solidFill>
                <a:latin typeface="Verdana"/>
                <a:ea typeface="Calibri"/>
                <a:cs typeface="Verdana"/>
              </a:rPr>
            </a:br>
            <a:br>
              <a:rPr lang="el-GR" sz="2800" b="1" dirty="0">
                <a:solidFill>
                  <a:srgbClr val="FF0000"/>
                </a:solidFill>
                <a:latin typeface="Verdana"/>
                <a:ea typeface="Calibri"/>
                <a:cs typeface="Verdana"/>
              </a:rPr>
            </a:br>
            <a:r>
              <a:rPr lang="el-GR" sz="2400" b="1" dirty="0">
                <a:solidFill>
                  <a:srgbClr val="FFFF00"/>
                </a:solidFill>
                <a:latin typeface="Verdana"/>
                <a:ea typeface="Calibri"/>
                <a:cs typeface="Verdana"/>
              </a:rPr>
              <a:t>ΜΕΤΡΗΣΗ ΡΑΔΙΕΝΕΡΓΕΙΑΣ ΙΣΟΤΟΠΟΥ </a:t>
            </a:r>
            <a:r>
              <a:rPr lang="el-GR" sz="2400" b="1" baseline="30000" dirty="0">
                <a:solidFill>
                  <a:srgbClr val="FFFF00"/>
                </a:solidFill>
                <a:latin typeface="Verdana"/>
                <a:ea typeface="Calibri"/>
                <a:cs typeface="Verdana"/>
              </a:rPr>
              <a:t>40</a:t>
            </a:r>
            <a:r>
              <a:rPr lang="el-GR" sz="2400" b="1" dirty="0">
                <a:solidFill>
                  <a:srgbClr val="FFFF00"/>
                </a:solidFill>
                <a:latin typeface="Verdana"/>
                <a:ea typeface="Calibri"/>
                <a:cs typeface="Verdana"/>
              </a:rPr>
              <a:t>Κ</a:t>
            </a:r>
            <a:endParaRPr lang="en-GB" sz="2400" b="1" dirty="0">
              <a:solidFill>
                <a:srgbClr val="FFFF00"/>
              </a:solidFill>
              <a:latin typeface="Verdana"/>
              <a:cs typeface="Verdana"/>
            </a:endParaRPr>
          </a:p>
        </p:txBody>
      </p:sp>
      <p:sp>
        <p:nvSpPr>
          <p:cNvPr id="512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362200" y="3733800"/>
            <a:ext cx="6324600" cy="1066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l-GR" sz="2000" dirty="0">
                <a:latin typeface="Verdana" charset="0"/>
              </a:rPr>
              <a:t>ΕΥΑΓΓΕΛΟΣ</a:t>
            </a:r>
            <a:r>
              <a:rPr lang="en-GB" sz="2000" dirty="0">
                <a:latin typeface="Verdana" charset="0"/>
              </a:rPr>
              <a:t> </a:t>
            </a:r>
            <a:r>
              <a:rPr lang="el-GR" sz="2000" dirty="0">
                <a:latin typeface="Verdana" charset="0"/>
              </a:rPr>
              <a:t>Ν</a:t>
            </a:r>
            <a:r>
              <a:rPr lang="en-GB" sz="2000" dirty="0">
                <a:latin typeface="Verdana" charset="0"/>
              </a:rPr>
              <a:t>. </a:t>
            </a:r>
            <a:r>
              <a:rPr lang="el-GR" sz="2000" dirty="0">
                <a:latin typeface="Verdana" charset="0"/>
              </a:rPr>
              <a:t>ΓΑΖΗΣ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l-GR" sz="1800" dirty="0">
                <a:latin typeface="Verdana" charset="0"/>
              </a:rPr>
              <a:t>Καθηγητής Πειραματικής Σωματιδιακής Φυσικής</a:t>
            </a:r>
          </a:p>
          <a:p>
            <a:pPr marL="0" indent="0" algn="ctr">
              <a:spcBef>
                <a:spcPct val="50000"/>
              </a:spcBef>
              <a:buNone/>
            </a:pPr>
            <a:r>
              <a:rPr lang="el-GR" sz="1800" dirty="0">
                <a:latin typeface="Verdana" charset="0"/>
              </a:rPr>
              <a:t>ΕΘΝΙΚΟ ΜΕΤΣΟΒΙΟ ΠΟΛΥΤΕΧΝΕΙΟ</a:t>
            </a:r>
          </a:p>
        </p:txBody>
      </p:sp>
      <p:pic>
        <p:nvPicPr>
          <p:cNvPr id="7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1" name="Εικόνα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876800"/>
            <a:ext cx="1276350" cy="128714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 descr="AlfaBetaGamma_B-fiel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895600"/>
            <a:ext cx="14478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2C4DFDE-F1A9-991C-69A3-1E91DA8849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" y="3946213"/>
            <a:ext cx="2057401" cy="291178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10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76400" y="762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906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ΠΕΙΡΑΜΑΤΙΚΗ ΔΙΑΤΑΞΗ ΣΤΟ ΕΜΠ</a:t>
            </a:r>
            <a:endParaRPr lang="en-US" dirty="0"/>
          </a:p>
        </p:txBody>
      </p:sp>
      <p:pic>
        <p:nvPicPr>
          <p:cNvPr id="8" name="Picture 7" descr="IMG_409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1524000"/>
            <a:ext cx="5791200" cy="4343400"/>
          </a:xfrm>
          <a:prstGeom prst="rect">
            <a:avLst/>
          </a:prstGeom>
        </p:spPr>
      </p:pic>
      <p:pic>
        <p:nvPicPr>
          <p:cNvPr id="11" name="Picture 10" descr="Screen Shot 2021-06-17 at 17.53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1600200"/>
            <a:ext cx="3124200" cy="4210877"/>
          </a:xfrm>
          <a:prstGeom prst="rect">
            <a:avLst/>
          </a:prstGeom>
        </p:spPr>
      </p:pic>
      <p:pic>
        <p:nvPicPr>
          <p:cNvPr id="12" name="Picture 11" descr="AlfaBetaGamma_B-fiel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2638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11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76400" y="762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906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ΠΕΙΡΑΜΑΤΙΚΟ ΦΑΣΜΑ </a:t>
            </a:r>
            <a:r>
              <a:rPr lang="el-GR" baseline="30000" dirty="0"/>
              <a:t>40</a:t>
            </a:r>
            <a:r>
              <a:rPr lang="el-GR" dirty="0"/>
              <a:t>Κ</a:t>
            </a:r>
            <a:endParaRPr lang="en-US" dirty="0"/>
          </a:p>
        </p:txBody>
      </p:sp>
      <p:pic>
        <p:nvPicPr>
          <p:cNvPr id="8" name="Picture 7" descr="IMG_409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71600"/>
            <a:ext cx="7315200" cy="54864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flipH="1">
            <a:off x="3505200" y="3505200"/>
            <a:ext cx="5334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038600" y="3048000"/>
            <a:ext cx="1447800" cy="369332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1.46 MeV</a:t>
            </a:r>
          </a:p>
        </p:txBody>
      </p:sp>
      <p:pic>
        <p:nvPicPr>
          <p:cNvPr id="12" name="Picture 11" descr="AlfaBetaGamma_B-fiel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6099013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12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0" y="762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906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ΠΕΙΡΑΜΑΤΙΚΟ ΦΑΣΜΑ </a:t>
            </a:r>
            <a:r>
              <a:rPr lang="el-GR" baseline="30000" dirty="0"/>
              <a:t>40</a:t>
            </a:r>
            <a:r>
              <a:rPr lang="el-GR" dirty="0"/>
              <a:t>Κ</a:t>
            </a:r>
            <a:endParaRPr lang="en-US" dirty="0"/>
          </a:p>
        </p:txBody>
      </p:sp>
      <p:pic>
        <p:nvPicPr>
          <p:cNvPr id="9" name="Picture 8" descr="IMG_409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71600"/>
            <a:ext cx="7315200" cy="54864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H="1">
            <a:off x="4419600" y="4572000"/>
            <a:ext cx="5334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953000" y="4038600"/>
            <a:ext cx="1447800" cy="369332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1.46 MeV</a:t>
            </a:r>
          </a:p>
        </p:txBody>
      </p:sp>
      <p:pic>
        <p:nvPicPr>
          <p:cNvPr id="13" name="Picture 12" descr="AlfaBetaGamma_B-fiel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1574281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13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76400" y="762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4. ΦΑΣΜΑ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baseline="30000" dirty="0">
                <a:solidFill>
                  <a:srgbClr val="FFFF00"/>
                </a:solidFill>
              </a:rPr>
              <a:t>40</a:t>
            </a:r>
            <a:r>
              <a:rPr lang="en-US" dirty="0">
                <a:solidFill>
                  <a:srgbClr val="FFFF00"/>
                </a:solidFill>
              </a:rPr>
              <a:t>K</a:t>
            </a:r>
          </a:p>
        </p:txBody>
      </p:sp>
      <p:pic>
        <p:nvPicPr>
          <p:cNvPr id="9" name="Picture 8" descr="K40 spectru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35435"/>
            <a:ext cx="7086600" cy="552256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H="1">
            <a:off x="3276600" y="2971800"/>
            <a:ext cx="5334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2" name="Picture 11" descr="AlfaBetaGamma_B-fiel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1454061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14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76400" y="762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4. ΦΑΣΜΑ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baseline="30000" dirty="0">
                <a:solidFill>
                  <a:srgbClr val="FFFF00"/>
                </a:solidFill>
              </a:rPr>
              <a:t>40</a:t>
            </a:r>
            <a:r>
              <a:rPr lang="en-US" dirty="0">
                <a:solidFill>
                  <a:srgbClr val="FFFF00"/>
                </a:solidFill>
              </a:rPr>
              <a:t>K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pPr marL="342900" indent="-342900">
              <a:buAutoNum type="arabicPeriod"/>
            </a:pPr>
            <a:r>
              <a:rPr lang="en-US" sz="1700" b="0" dirty="0"/>
              <a:t>290</a:t>
            </a:r>
          </a:p>
          <a:p>
            <a:pPr marL="342900" indent="-342900">
              <a:buAutoNum type="arabicPeriod"/>
            </a:pPr>
            <a:r>
              <a:rPr lang="en-US" sz="1700" b="0" dirty="0"/>
              <a:t>120</a:t>
            </a:r>
          </a:p>
          <a:p>
            <a:pPr marL="342900" indent="-342900">
              <a:buAutoNum type="arabicPeriod"/>
            </a:pPr>
            <a:r>
              <a:rPr lang="en-US" sz="1700" b="0" dirty="0"/>
              <a:t> 45</a:t>
            </a:r>
            <a:endParaRPr lang="el-GR" sz="1700" b="0" dirty="0"/>
          </a:p>
          <a:p>
            <a:pPr marL="342900" indent="-342900">
              <a:buAutoNum type="arabicPeriod"/>
            </a:pPr>
            <a:endParaRPr lang="el-GR" sz="1700" b="0" dirty="0"/>
          </a:p>
          <a:p>
            <a:r>
              <a:rPr lang="el-GR" sz="1700" b="0" dirty="0"/>
              <a:t>ΕΜΒΑΔΟΝ=</a:t>
            </a:r>
            <a:r>
              <a:rPr lang="en-US" sz="1700" b="0" dirty="0"/>
              <a:t>6125</a:t>
            </a:r>
          </a:p>
        </p:txBody>
      </p:sp>
      <p:pic>
        <p:nvPicPr>
          <p:cNvPr id="5" name="Picture 4" descr="K40 spectrum_pea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295400"/>
            <a:ext cx="7035800" cy="5482977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2" name="Straight Arrow Connector 11"/>
          <p:cNvCxnSpPr/>
          <p:nvPr/>
        </p:nvCxnSpPr>
        <p:spPr bwMode="auto">
          <a:xfrm flipH="1">
            <a:off x="4267200" y="2895600"/>
            <a:ext cx="5334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248400" y="2209800"/>
            <a:ext cx="2743200" cy="92333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l-GR" b="0" dirty="0">
                <a:solidFill>
                  <a:schemeClr val="tx1"/>
                </a:solidFill>
              </a:rPr>
              <a:t>Νγ = επιφάνεια πράσινης κορυφής σε χρόνο Τ </a:t>
            </a:r>
            <a:r>
              <a:rPr lang="el-GR" b="0" dirty="0">
                <a:solidFill>
                  <a:schemeClr val="tx1"/>
                </a:solidFill>
                <a:sym typeface="Wingdings"/>
              </a:rPr>
              <a:t></a:t>
            </a:r>
            <a:r>
              <a:rPr lang="en-US" b="0" dirty="0">
                <a:solidFill>
                  <a:schemeClr val="tx1"/>
                </a:solidFill>
                <a:sym typeface="Wingdings"/>
              </a:rPr>
              <a:t>R</a:t>
            </a:r>
            <a:r>
              <a:rPr lang="el-GR" b="0" dirty="0">
                <a:solidFill>
                  <a:schemeClr val="tx1"/>
                </a:solidFill>
                <a:sym typeface="Wingdings"/>
              </a:rPr>
              <a:t>γ</a:t>
            </a:r>
            <a:r>
              <a:rPr lang="en-US" b="0" dirty="0">
                <a:solidFill>
                  <a:schemeClr val="tx1"/>
                </a:solidFill>
                <a:sym typeface="Wingdings"/>
              </a:rPr>
              <a:t> = </a:t>
            </a:r>
            <a:r>
              <a:rPr lang="el-GR" b="0" dirty="0">
                <a:solidFill>
                  <a:schemeClr val="tx1"/>
                </a:solidFill>
                <a:sym typeface="Wingdings"/>
              </a:rPr>
              <a:t>Νγ/Τ</a:t>
            </a:r>
            <a:endParaRPr lang="en-US" b="0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2514600" y="3352800"/>
            <a:ext cx="2209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>
            <a:off x="2514600" y="4191000"/>
            <a:ext cx="2209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2514600" y="3733800"/>
            <a:ext cx="2209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4114800" y="3657600"/>
            <a:ext cx="0" cy="2438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4419600" y="4191000"/>
            <a:ext cx="0" cy="1905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17" descr="AlfaBetaGamma_B-fiel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2415299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15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0" y="762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4. ΥΠΟΛΟΓΙΣΜΟΣ ΜΑΖΑΣ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baseline="30000" dirty="0">
                <a:solidFill>
                  <a:srgbClr val="FFFF00"/>
                </a:solidFill>
              </a:rPr>
              <a:t>40</a:t>
            </a:r>
            <a:r>
              <a:rPr lang="en-US" dirty="0">
                <a:solidFill>
                  <a:srgbClr val="FFFF00"/>
                </a:solidFill>
              </a:rPr>
              <a:t>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1752600"/>
            <a:ext cx="8084712" cy="2057400"/>
          </a:xfrm>
          <a:prstGeom prst="rect">
            <a:avLst/>
          </a:prstGeom>
          <a:solidFill>
            <a:srgbClr val="F4F4F4"/>
          </a:solidFill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4495799"/>
            <a:ext cx="2819400" cy="604157"/>
          </a:xfrm>
          <a:prstGeom prst="rect">
            <a:avLst/>
          </a:prstGeom>
          <a:solidFill>
            <a:srgbClr val="F4F4F4"/>
          </a:solidFill>
          <a:ln w="57150" cmpd="sng">
            <a:solidFill>
              <a:srgbClr val="00FFFF"/>
            </a:solidFill>
          </a:ln>
        </p:spPr>
      </p:pic>
      <p:pic>
        <p:nvPicPr>
          <p:cNvPr id="11" name="Picture 10" descr="AlfaBetaGamma_B-fiel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1679475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16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0" y="193645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ΑΝΑΛΥΣΗ ΦΑΣΜΑΤΩΝ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0" dirty="0">
                <a:solidFill>
                  <a:srgbClr val="FFFF00"/>
                </a:solidFill>
              </a:rPr>
              <a:t>ΌΛΑ ΤΑ ΦΑΣΜΑΤΑ ΣΕ </a:t>
            </a:r>
            <a:r>
              <a:rPr lang="el-GR" u="sng" dirty="0">
                <a:solidFill>
                  <a:srgbClr val="FFFF00"/>
                </a:solidFill>
              </a:rPr>
              <a:t>ΟΛΟΥΣ</a:t>
            </a: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b="0" dirty="0">
                <a:solidFill>
                  <a:srgbClr val="FFFF00"/>
                </a:solidFill>
              </a:rPr>
              <a:t>ΤΟΥΣ ΚΛΑΔΟΥΣ ΤΗΣ </a:t>
            </a:r>
            <a:r>
              <a:rPr lang="el-GR" dirty="0">
                <a:solidFill>
                  <a:srgbClr val="FFFF00"/>
                </a:solidFill>
              </a:rPr>
              <a:t>ΦΥΣΙΚΗΣ </a:t>
            </a:r>
            <a:r>
              <a:rPr lang="el-GR" b="0" dirty="0">
                <a:solidFill>
                  <a:srgbClr val="FFFF00"/>
                </a:solidFill>
              </a:rPr>
              <a:t>ΑΠΟΤΕΛΟΥΝΤΑΙ ΑΠΟ ΚΟΡΥΦΕΣ</a:t>
            </a:r>
            <a:r>
              <a:rPr lang="en-US" dirty="0">
                <a:solidFill>
                  <a:srgbClr val="FFFF00"/>
                </a:solidFill>
              </a:rPr>
              <a:t>: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l-GR" dirty="0" err="1">
                <a:solidFill>
                  <a:srgbClr val="FFFF00"/>
                </a:solidFill>
              </a:rPr>
              <a:t>Ιδανικ</a:t>
            </a:r>
            <a:r>
              <a:rPr lang="en-US" dirty="0" err="1">
                <a:solidFill>
                  <a:srgbClr val="FFFF00"/>
                </a:solidFill>
              </a:rPr>
              <a:t>ό</a:t>
            </a:r>
            <a:r>
              <a:rPr lang="el-GR" dirty="0">
                <a:solidFill>
                  <a:srgbClr val="FFFF00"/>
                </a:solidFill>
              </a:rPr>
              <a:t> Φάσμα				Πραγματικό Φάσμα 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1" name="Picture 10" descr="AlfaBetaGamma_B-fiel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picture containing text, line, screenshot, plot&#10;&#10;Description automatically generated">
            <a:extLst>
              <a:ext uri="{FF2B5EF4-FFF2-40B4-BE49-F238E27FC236}">
                <a16:creationId xmlns:a16="http://schemas.microsoft.com/office/drawing/2014/main" id="{67E03D36-7B1A-1608-CD17-6FAD3D66FF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2256"/>
            <a:ext cx="4572000" cy="4719118"/>
          </a:xfrm>
          <a:prstGeom prst="rect">
            <a:avLst/>
          </a:prstGeom>
        </p:spPr>
      </p:pic>
      <p:pic>
        <p:nvPicPr>
          <p:cNvPr id="14" name="Picture 13" descr="A picture containing text, screenshot, plot, line&#10;&#10;Description automatically generated">
            <a:extLst>
              <a:ext uri="{FF2B5EF4-FFF2-40B4-BE49-F238E27FC236}">
                <a16:creationId xmlns:a16="http://schemas.microsoft.com/office/drawing/2014/main" id="{A3817256-761C-A62D-EEAD-9E725F1AB9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200" y="2133600"/>
            <a:ext cx="5490800" cy="4711700"/>
          </a:xfrm>
          <a:prstGeom prst="rect">
            <a:avLst/>
          </a:prstGeom>
        </p:spPr>
      </p:pic>
      <p:sp>
        <p:nvSpPr>
          <p:cNvPr id="17" name="Down Arrow 16">
            <a:extLst>
              <a:ext uri="{FF2B5EF4-FFF2-40B4-BE49-F238E27FC236}">
                <a16:creationId xmlns:a16="http://schemas.microsoft.com/office/drawing/2014/main" id="{9A0CFD9D-B7E3-AF11-7EBF-C52EA905BDA1}"/>
              </a:ext>
            </a:extLst>
          </p:cNvPr>
          <p:cNvSpPr/>
          <p:nvPr/>
        </p:nvSpPr>
        <p:spPr bwMode="auto">
          <a:xfrm>
            <a:off x="1981200" y="2514600"/>
            <a:ext cx="304800" cy="609600"/>
          </a:xfrm>
          <a:prstGeom prst="downArrow">
            <a:avLst/>
          </a:prstGeom>
          <a:solidFill>
            <a:srgbClr val="00B0F0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2278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17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0" y="193645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ΑΝΑΛΥΣΗ ΦΑΣΜΑΤΩΝ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0" dirty="0">
                <a:solidFill>
                  <a:srgbClr val="FFFF00"/>
                </a:solidFill>
              </a:rPr>
              <a:t>ΠΡΟΣΕΓΓΙΣΗ ΠΡΑΓΜΑΤΙΚΗΣ ΚΟΡΥΦΗΣ</a:t>
            </a:r>
          </a:p>
          <a:p>
            <a:r>
              <a:rPr lang="el-GR" b="0" dirty="0">
                <a:solidFill>
                  <a:srgbClr val="FFFF00"/>
                </a:solidFill>
              </a:rPr>
              <a:t>ΜΕ ΣΥΝΑΡΤΗΣΗ </a:t>
            </a:r>
            <a:r>
              <a:rPr lang="en-US" b="0" dirty="0">
                <a:solidFill>
                  <a:srgbClr val="FFFF00"/>
                </a:solidFill>
              </a:rPr>
              <a:t>GAUSS</a:t>
            </a:r>
            <a:r>
              <a:rPr lang="en-US" dirty="0">
                <a:solidFill>
                  <a:srgbClr val="FFFF00"/>
                </a:solidFill>
              </a:rPr>
              <a:t>: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l-GR" dirty="0">
              <a:solidFill>
                <a:srgbClr val="FFFF00"/>
              </a:solidFill>
            </a:endParaRPr>
          </a:p>
          <a:p>
            <a:endParaRPr lang="el-GR" dirty="0">
              <a:solidFill>
                <a:srgbClr val="FFFF00"/>
              </a:solidFill>
            </a:endParaRPr>
          </a:p>
          <a:p>
            <a:r>
              <a:rPr lang="el-GR" dirty="0">
                <a:solidFill>
                  <a:srgbClr val="FFFF00"/>
                </a:solidFill>
              </a:rPr>
              <a:t>Πραγματικό Φάσμα				Προσέγγιση Κορυφής 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1" name="Picture 10" descr="AlfaBetaGamma_B-fiel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A picture containing text, screenshot, plot, line&#10;&#10;Description automatically generated">
            <a:extLst>
              <a:ext uri="{FF2B5EF4-FFF2-40B4-BE49-F238E27FC236}">
                <a16:creationId xmlns:a16="http://schemas.microsoft.com/office/drawing/2014/main" id="{A3817256-761C-A62D-EEAD-9E725F1AB9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" y="2971800"/>
            <a:ext cx="4528800" cy="3886200"/>
          </a:xfrm>
          <a:prstGeom prst="rect">
            <a:avLst/>
          </a:prstGeom>
        </p:spPr>
      </p:pic>
      <p:pic>
        <p:nvPicPr>
          <p:cNvPr id="9" name="Picture 8" descr="A picture containing line, plot, diagram&#10;&#10;Description automatically generated">
            <a:extLst>
              <a:ext uri="{FF2B5EF4-FFF2-40B4-BE49-F238E27FC236}">
                <a16:creationId xmlns:a16="http://schemas.microsoft.com/office/drawing/2014/main" id="{37AB74B1-9885-2193-F2B8-A575DAC5DB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791" y="2939222"/>
            <a:ext cx="3595039" cy="39037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99F282-28F4-29B0-D045-35F3595FB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939180"/>
            <a:ext cx="3130825" cy="139147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8888110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18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0" y="193645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ΑΝΑΛΥΣΗ ΦΑΣΜΑΤΩΝ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6502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0" dirty="0">
                <a:solidFill>
                  <a:srgbClr val="FFFF00"/>
                </a:solidFill>
              </a:rPr>
              <a:t>ΌΛΑ ΤΑ ΦΑΣΜΑΤΑ ΣΕ </a:t>
            </a:r>
            <a:r>
              <a:rPr lang="el-GR" u="sng" dirty="0">
                <a:solidFill>
                  <a:srgbClr val="FFFF00"/>
                </a:solidFill>
              </a:rPr>
              <a:t>ΟΛΟΥΣ</a:t>
            </a: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b="0" dirty="0">
                <a:solidFill>
                  <a:srgbClr val="FFFF00"/>
                </a:solidFill>
              </a:rPr>
              <a:t>ΤΟΥΣ ΚΛΑΔΟΥΣ ΤΗΣ </a:t>
            </a:r>
            <a:r>
              <a:rPr lang="el-GR" dirty="0">
                <a:solidFill>
                  <a:srgbClr val="FFFF00"/>
                </a:solidFill>
              </a:rPr>
              <a:t>ΦΥΣΙΚΗΣ </a:t>
            </a:r>
            <a:r>
              <a:rPr lang="el-GR" b="0" dirty="0">
                <a:solidFill>
                  <a:srgbClr val="FFFF00"/>
                </a:solidFill>
              </a:rPr>
              <a:t>ΑΠΟΤΕΛΟΥΝΤΑΙ ΑΠΟ ΚΟΡΥΦΕΣ, ΟΙ ΟΠΟΙΕΣ ΜΠΟΡΟΥΝ ΝΑ ΠΡΟΣΕΓΓΙΣΘΟΥΝ ΜΕ </a:t>
            </a:r>
            <a:r>
              <a:rPr lang="el-GR" dirty="0">
                <a:solidFill>
                  <a:srgbClr val="FFFF00"/>
                </a:solidFill>
              </a:rPr>
              <a:t>ΣΥΝ</a:t>
            </a:r>
            <a:r>
              <a:rPr lang="en-US" dirty="0">
                <a:solidFill>
                  <a:srgbClr val="FFFF00"/>
                </a:solidFill>
              </a:rPr>
              <a:t>-</a:t>
            </a:r>
            <a:r>
              <a:rPr lang="el-GR" dirty="0">
                <a:solidFill>
                  <a:srgbClr val="FFFF00"/>
                </a:solidFill>
              </a:rPr>
              <a:t>ΑΡΤΗΣΕΙΣ </a:t>
            </a:r>
            <a:r>
              <a:rPr lang="en-US" dirty="0">
                <a:solidFill>
                  <a:srgbClr val="FFFF00"/>
                </a:solidFill>
              </a:rPr>
              <a:t>GAUSS:</a:t>
            </a:r>
            <a:r>
              <a:rPr lang="el-GR" dirty="0">
                <a:solidFill>
                  <a:srgbClr val="FFFF00"/>
                </a:solidFill>
              </a:rPr>
              <a:t> 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1" name="Picture 10" descr="AlfaBetaGamma_B-fiel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4E2544-4749-0452-BC64-A9BA0BBE8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146" y="947530"/>
            <a:ext cx="3004854" cy="12433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 descr="A picture containing line, diagram, plot, parallel&#10;&#10;Description automatically generated">
            <a:extLst>
              <a:ext uri="{FF2B5EF4-FFF2-40B4-BE49-F238E27FC236}">
                <a16:creationId xmlns:a16="http://schemas.microsoft.com/office/drawing/2014/main" id="{7946870F-9090-7DBB-C3DC-3CFC8C01D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0628"/>
            <a:ext cx="2895600" cy="4424242"/>
          </a:xfrm>
          <a:prstGeom prst="rect">
            <a:avLst/>
          </a:prstGeom>
        </p:spPr>
      </p:pic>
      <p:pic>
        <p:nvPicPr>
          <p:cNvPr id="16" name="Picture 15" descr="A picture containing line, plot, diagram&#10;&#10;Description automatically generated">
            <a:extLst>
              <a:ext uri="{FF2B5EF4-FFF2-40B4-BE49-F238E27FC236}">
                <a16:creationId xmlns:a16="http://schemas.microsoft.com/office/drawing/2014/main" id="{BD87DDCC-C925-235C-1305-9A502A6375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035" y="2346153"/>
            <a:ext cx="4724400" cy="449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8610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19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0" y="193645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ΑΝΑΛΥΣΗ ΦΑΣΜΑΤΩΝ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10412"/>
            <a:ext cx="4953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0" dirty="0">
                <a:solidFill>
                  <a:srgbClr val="FFFF00"/>
                </a:solidFill>
              </a:rPr>
              <a:t>ΌΛΑ ΤΑ ΦΑΣΜΑΤΑ ΣΕ </a:t>
            </a:r>
            <a:r>
              <a:rPr lang="el-GR" u="sng" dirty="0">
                <a:solidFill>
                  <a:srgbClr val="FFFF00"/>
                </a:solidFill>
              </a:rPr>
              <a:t>ΟΛΟΥΣ</a:t>
            </a: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b="0" dirty="0">
                <a:solidFill>
                  <a:srgbClr val="FFFF00"/>
                </a:solidFill>
              </a:rPr>
              <a:t>ΤΟΥΣ ΚΛΑΔΟΥΣ ΤΗΣ </a:t>
            </a:r>
            <a:r>
              <a:rPr lang="el-GR" dirty="0">
                <a:solidFill>
                  <a:srgbClr val="FFFF00"/>
                </a:solidFill>
              </a:rPr>
              <a:t>ΦΥΣΙΚΗΣ </a:t>
            </a:r>
            <a:r>
              <a:rPr lang="el-GR" b="0" dirty="0">
                <a:solidFill>
                  <a:srgbClr val="FFFF00"/>
                </a:solidFill>
              </a:rPr>
              <a:t>ΑΠΟΤΕΛΟΥΝΤΑΙ ΑΠΟ ΚΟΡΥΦΕΣ, ΟΙ ΟΠΟΙΕΣ ΜΠΟΡΟΥΝ ΝΑ ΠΡΟΣΕΓΓΙΣΘΟΥΝ ΜΕ </a:t>
            </a:r>
            <a:r>
              <a:rPr lang="el-GR" dirty="0">
                <a:solidFill>
                  <a:srgbClr val="FFFF00"/>
                </a:solidFill>
              </a:rPr>
              <a:t>ΣΥΝΑΡΤΗΣΕΙΣ </a:t>
            </a:r>
            <a:r>
              <a:rPr lang="en-US" dirty="0">
                <a:solidFill>
                  <a:srgbClr val="FFFF00"/>
                </a:solidFill>
              </a:rPr>
              <a:t>GAUSS:</a:t>
            </a:r>
            <a:r>
              <a:rPr lang="el-GR" dirty="0">
                <a:solidFill>
                  <a:srgbClr val="FFFF00"/>
                </a:solidFill>
              </a:rPr>
              <a:t> 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1" name="Picture 10" descr="AlfaBetaGamma_B-fiel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446CAE-927D-4B17-60E1-55A659F33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717" y="999953"/>
            <a:ext cx="4426969" cy="113029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3F3E98F8-6223-D17D-58B7-8559A14DCC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1801"/>
            <a:ext cx="3276600" cy="4446200"/>
          </a:xfrm>
          <a:prstGeom prst="rect">
            <a:avLst/>
          </a:prstGeom>
        </p:spPr>
      </p:pic>
      <p:pic>
        <p:nvPicPr>
          <p:cNvPr id="17" name="Picture 16" descr="A picture containing text, plot, line, diagram&#10;&#10;Description automatically generated">
            <a:extLst>
              <a:ext uri="{FF2B5EF4-FFF2-40B4-BE49-F238E27FC236}">
                <a16:creationId xmlns:a16="http://schemas.microsoft.com/office/drawing/2014/main" id="{2FF396A8-5396-CE4F-9AC6-5DE7E2F3A8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1" y="2387740"/>
            <a:ext cx="4038600" cy="4513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0711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8200" y="228600"/>
            <a:ext cx="746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ΕΙΣΑΓΩΓΗ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066800"/>
            <a:ext cx="91440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Το φυσικό στοιχείο </a:t>
            </a:r>
            <a:r>
              <a:rPr lang="el-GR" dirty="0">
                <a:solidFill>
                  <a:srgbClr val="FFFF00"/>
                </a:solidFill>
              </a:rPr>
              <a:t>Κ</a:t>
            </a:r>
            <a:r>
              <a:rPr lang="el-GR" dirty="0"/>
              <a:t> (</a:t>
            </a:r>
            <a:r>
              <a:rPr lang="el-GR" dirty="0">
                <a:solidFill>
                  <a:srgbClr val="FFFF00"/>
                </a:solidFill>
              </a:rPr>
              <a:t>Κάλιο</a:t>
            </a:r>
            <a:r>
              <a:rPr lang="el-GR" dirty="0"/>
              <a:t>) βρισκεται σε μεγάλες ποσότητες:</a:t>
            </a:r>
          </a:p>
          <a:p>
            <a:endParaRPr lang="el-GR" dirty="0"/>
          </a:p>
          <a:p>
            <a:pPr marL="1657350" lvl="3" indent="-285750">
              <a:buFont typeface="Arial"/>
              <a:buChar char="•"/>
            </a:pPr>
            <a:r>
              <a:rPr lang="el-GR" dirty="0"/>
              <a:t>Πετρώματα</a:t>
            </a:r>
          </a:p>
          <a:p>
            <a:pPr marL="1657350" lvl="3" indent="-285750">
              <a:buFont typeface="Arial"/>
              <a:buChar char="•"/>
            </a:pPr>
            <a:r>
              <a:rPr lang="el-GR" dirty="0"/>
              <a:t>Θάλασσα</a:t>
            </a:r>
          </a:p>
          <a:p>
            <a:pPr marL="1657350" lvl="3" indent="-285750">
              <a:buFont typeface="Arial"/>
              <a:buChar char="•"/>
            </a:pPr>
            <a:r>
              <a:rPr lang="el-GR" dirty="0"/>
              <a:t>Ανθρώπινοι ιστοί</a:t>
            </a:r>
          </a:p>
          <a:p>
            <a:endParaRPr lang="el-GR" dirty="0"/>
          </a:p>
          <a:p>
            <a:r>
              <a:rPr lang="el-GR" dirty="0"/>
              <a:t>Το Κάλιο έχει 3 ισότοπα:</a:t>
            </a:r>
          </a:p>
          <a:p>
            <a:endParaRPr lang="el-GR" dirty="0"/>
          </a:p>
          <a:p>
            <a:pPr marL="1657350" lvl="3" indent="-285750">
              <a:buFont typeface="Arial"/>
              <a:buChar char="•"/>
            </a:pPr>
            <a:r>
              <a:rPr lang="el-GR" dirty="0"/>
              <a:t>Σταθερό </a:t>
            </a:r>
            <a:r>
              <a:rPr lang="el-GR" baseline="30000" dirty="0">
                <a:solidFill>
                  <a:srgbClr val="FFFF00"/>
                </a:solidFill>
              </a:rPr>
              <a:t>39</a:t>
            </a:r>
            <a:r>
              <a:rPr lang="el-GR" dirty="0">
                <a:solidFill>
                  <a:srgbClr val="FFFF00"/>
                </a:solidFill>
              </a:rPr>
              <a:t>Κ (93.3%)</a:t>
            </a:r>
          </a:p>
          <a:p>
            <a:pPr marL="1657350" lvl="3" indent="-285750">
              <a:buFont typeface="Arial"/>
              <a:buChar char="•"/>
            </a:pPr>
            <a:r>
              <a:rPr lang="el-GR" dirty="0"/>
              <a:t>Σταθερό </a:t>
            </a:r>
            <a:r>
              <a:rPr lang="el-GR" baseline="30000" dirty="0">
                <a:solidFill>
                  <a:srgbClr val="FFFF00"/>
                </a:solidFill>
              </a:rPr>
              <a:t>41</a:t>
            </a:r>
            <a:r>
              <a:rPr lang="el-GR" dirty="0">
                <a:solidFill>
                  <a:srgbClr val="FFFF00"/>
                </a:solidFill>
              </a:rPr>
              <a:t>Κ (6.7%)</a:t>
            </a:r>
          </a:p>
          <a:p>
            <a:pPr marL="1657350" lvl="3" indent="-285750">
              <a:buFont typeface="Arial"/>
              <a:buChar char="•"/>
            </a:pPr>
            <a:r>
              <a:rPr lang="el-GR" dirty="0">
                <a:solidFill>
                  <a:srgbClr val="FF0000"/>
                </a:solidFill>
              </a:rPr>
              <a:t>Ραδιενεργό </a:t>
            </a:r>
            <a:r>
              <a:rPr lang="el-GR" baseline="30000" dirty="0">
                <a:solidFill>
                  <a:srgbClr val="FF0000"/>
                </a:solidFill>
              </a:rPr>
              <a:t>40</a:t>
            </a:r>
            <a:r>
              <a:rPr lang="el-GR" dirty="0">
                <a:solidFill>
                  <a:srgbClr val="FF0000"/>
                </a:solidFill>
              </a:rPr>
              <a:t>Κ (0.0117%)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l-GR" dirty="0">
                <a:solidFill>
                  <a:srgbClr val="FF0000"/>
                </a:solidFill>
              </a:rPr>
              <a:t> Χρόνος Ημι-ζωής </a:t>
            </a:r>
            <a:r>
              <a:rPr lang="el-GR" dirty="0">
                <a:solidFill>
                  <a:srgbClr val="FFFF00"/>
                </a:solidFill>
              </a:rPr>
              <a:t>1.28Χ10</a:t>
            </a:r>
            <a:r>
              <a:rPr lang="el-GR" baseline="30000" dirty="0">
                <a:solidFill>
                  <a:srgbClr val="FFFF00"/>
                </a:solidFill>
              </a:rPr>
              <a:t>9</a:t>
            </a:r>
            <a:r>
              <a:rPr lang="en-US" dirty="0">
                <a:solidFill>
                  <a:srgbClr val="FFFF00"/>
                </a:solidFill>
              </a:rPr>
              <a:t>y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l-GR" dirty="0"/>
              <a:t>Η ετήσια ραδιενέργεια που δέχεται ο άνθρωπος οφείλεται κατά το </a:t>
            </a:r>
            <a:r>
              <a:rPr lang="el-GR" dirty="0">
                <a:solidFill>
                  <a:srgbClr val="FFFF00"/>
                </a:solidFill>
              </a:rPr>
              <a:t>50%</a:t>
            </a:r>
            <a:r>
              <a:rPr lang="el-GR" dirty="0">
                <a:solidFill>
                  <a:srgbClr val="FFFFFF"/>
                </a:solidFill>
              </a:rPr>
              <a:t> από το ισότοπο </a:t>
            </a:r>
            <a:r>
              <a:rPr lang="el-GR" baseline="30000" dirty="0">
                <a:solidFill>
                  <a:srgbClr val="FF0000"/>
                </a:solidFill>
              </a:rPr>
              <a:t>40</a:t>
            </a:r>
            <a:r>
              <a:rPr lang="el-GR" dirty="0">
                <a:solidFill>
                  <a:srgbClr val="FF0000"/>
                </a:solidFill>
              </a:rPr>
              <a:t>Κ </a:t>
            </a:r>
            <a:r>
              <a:rPr lang="el-GR" dirty="0">
                <a:solidFill>
                  <a:srgbClr val="FFFFFF"/>
                </a:solidFill>
              </a:rPr>
              <a:t>σε σχέσει με όλες τις άλλες πηγές ακτινοβολίας </a:t>
            </a:r>
          </a:p>
          <a:p>
            <a:endParaRPr lang="el-GR" dirty="0">
              <a:solidFill>
                <a:srgbClr val="FFFFFF"/>
              </a:solidFill>
            </a:endParaRPr>
          </a:p>
          <a:p>
            <a:r>
              <a:rPr lang="el-GR" dirty="0">
                <a:solidFill>
                  <a:srgbClr val="FFFFFF"/>
                </a:solidFill>
              </a:rPr>
              <a:t>ΑΡΑ αξίζει να το μελετήσουμε</a:t>
            </a:r>
          </a:p>
        </p:txBody>
      </p:sp>
      <p:pic>
        <p:nvPicPr>
          <p:cNvPr id="9" name="Picture 8" descr="AlfaBetaGamma_B-fiel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747477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3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38200" y="228600"/>
            <a:ext cx="746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ΙΣΟΤΟΠΟ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66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Το ισότοπο </a:t>
            </a:r>
            <a:r>
              <a:rPr lang="el-GR" baseline="30000" dirty="0">
                <a:solidFill>
                  <a:srgbClr val="FFFF00"/>
                </a:solidFill>
              </a:rPr>
              <a:t>40</a:t>
            </a:r>
            <a:r>
              <a:rPr lang="el-GR" dirty="0">
                <a:solidFill>
                  <a:srgbClr val="FFFF00"/>
                </a:solidFill>
              </a:rPr>
              <a:t>Κ </a:t>
            </a:r>
            <a:r>
              <a:rPr lang="el-GR" dirty="0"/>
              <a:t>έχει 19 πρωτόνια και 21 νετρόνια: </a:t>
            </a:r>
            <a:endParaRPr lang="en-US" dirty="0"/>
          </a:p>
          <a:p>
            <a:r>
              <a:rPr lang="el-GR" dirty="0"/>
              <a:t>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914400"/>
            <a:ext cx="1485900" cy="990600"/>
          </a:xfrm>
          <a:prstGeom prst="rect">
            <a:avLst/>
          </a:prstGeom>
          <a:solidFill>
            <a:schemeClr val="bg1"/>
          </a:solidFill>
          <a:ln>
            <a:solidFill>
              <a:srgbClr val="00FFFF"/>
            </a:solidFill>
          </a:ln>
        </p:spPr>
      </p:pic>
      <p:pic>
        <p:nvPicPr>
          <p:cNvPr id="10" name="Picture 9" descr="Decay-scheme-of-40-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7" y="1961824"/>
            <a:ext cx="9144000" cy="489617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>
            <a:off x="1981200" y="4648200"/>
            <a:ext cx="0" cy="1981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3" name="Picture 12" descr="AlfaBetaGamma_B-fiel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832447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4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8200" y="228600"/>
            <a:ext cx="746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ΙΣΟΤΟΠΟ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5" name="Picture 4" descr="Screen Shot 2021-06-16 at 18.52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367" y="914400"/>
            <a:ext cx="2425700" cy="1943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066800"/>
            <a:ext cx="670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Η χαρακτηριστική ακτίνα </a:t>
            </a:r>
            <a:r>
              <a:rPr lang="el-GR" dirty="0">
                <a:solidFill>
                  <a:srgbClr val="FFFF00"/>
                </a:solidFill>
              </a:rPr>
              <a:t>Ε</a:t>
            </a:r>
            <a:r>
              <a:rPr lang="el-GR" sz="2400" baseline="-25000" dirty="0">
                <a:solidFill>
                  <a:srgbClr val="FFFF00"/>
                </a:solidFill>
              </a:rPr>
              <a:t>γ</a:t>
            </a:r>
            <a:r>
              <a:rPr lang="el-GR" dirty="0">
                <a:solidFill>
                  <a:srgbClr val="FFFF00"/>
                </a:solidFill>
              </a:rPr>
              <a:t> = 1.46</a:t>
            </a:r>
            <a:r>
              <a:rPr lang="en-US" dirty="0">
                <a:solidFill>
                  <a:srgbClr val="FFFF00"/>
                </a:solidFill>
              </a:rPr>
              <a:t> MeV </a:t>
            </a:r>
            <a:r>
              <a:rPr lang="en-US" baseline="30000" dirty="0">
                <a:solidFill>
                  <a:srgbClr val="FFFF00"/>
                </a:solidFill>
              </a:rPr>
              <a:t>40</a:t>
            </a:r>
            <a:r>
              <a:rPr lang="en-US" dirty="0">
                <a:solidFill>
                  <a:srgbClr val="FFFF00"/>
                </a:solidFill>
              </a:rPr>
              <a:t>Ar</a:t>
            </a: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/>
              <a:t>είναι αυτή που μετρείται σε κάθε εργαστήριο και μπορεί να προσδιορίσει την ποσότητα του φυσικού Καλίου σε ένα υλικό</a:t>
            </a:r>
          </a:p>
          <a:p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971800"/>
            <a:ext cx="9144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Επίσης, αν γνωρίζουμε σε ένα υλικό την ποσότητα του φυσικού Καλίου, μπορούμε να υπολογίσουμε τον χρόνο Ημι-ζωής του </a:t>
            </a:r>
            <a:r>
              <a:rPr lang="el-GR" baseline="30000" dirty="0">
                <a:solidFill>
                  <a:srgbClr val="FFFF00"/>
                </a:solidFill>
              </a:rPr>
              <a:t>40</a:t>
            </a:r>
            <a:r>
              <a:rPr lang="el-GR" dirty="0">
                <a:solidFill>
                  <a:srgbClr val="FFFF00"/>
                </a:solidFill>
              </a:rPr>
              <a:t>Κ</a:t>
            </a:r>
          </a:p>
          <a:p>
            <a:endParaRPr lang="el-GR" dirty="0">
              <a:solidFill>
                <a:srgbClr val="FFFF00"/>
              </a:solidFill>
            </a:endParaRPr>
          </a:p>
          <a:p>
            <a:endParaRPr lang="el-GR" dirty="0">
              <a:solidFill>
                <a:srgbClr val="FFFF00"/>
              </a:solidFill>
            </a:endParaRPr>
          </a:p>
          <a:p>
            <a:r>
              <a:rPr lang="el-GR" dirty="0"/>
              <a:t>Για την χώρα μας έχει ιδιαίτερη σημασία η ποσότητα του </a:t>
            </a:r>
            <a:r>
              <a:rPr lang="el-GR" baseline="30000" dirty="0">
                <a:solidFill>
                  <a:srgbClr val="FFFF00"/>
                </a:solidFill>
              </a:rPr>
              <a:t>40</a:t>
            </a:r>
            <a:r>
              <a:rPr lang="el-GR" dirty="0">
                <a:solidFill>
                  <a:srgbClr val="FFFF00"/>
                </a:solidFill>
              </a:rPr>
              <a:t>Κ </a:t>
            </a:r>
            <a:r>
              <a:rPr lang="el-GR" dirty="0"/>
              <a:t>που περιέχεται στις Ελληνικές θάλασσες και κυρίως στο μαγειρικό αλάτι που εισάγεται μέσω των τροφών στον οργανισμό μας!</a:t>
            </a:r>
            <a:endParaRPr lang="en-US" dirty="0"/>
          </a:p>
          <a:p>
            <a:endParaRPr lang="el-GR" dirty="0"/>
          </a:p>
          <a:p>
            <a:endParaRPr lang="el-GR" dirty="0"/>
          </a:p>
          <a:p>
            <a:endParaRPr lang="en-US" dirty="0"/>
          </a:p>
        </p:txBody>
      </p:sp>
      <p:pic>
        <p:nvPicPr>
          <p:cNvPr id="11" name="Picture 10" descr="AlfaBetaGamma_B-fiel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2638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5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0" y="762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990600"/>
            <a:ext cx="89916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ΜΕΘΟΔΟΣ</a:t>
            </a:r>
          </a:p>
          <a:p>
            <a:endParaRPr lang="el-GR" dirty="0"/>
          </a:p>
          <a:p>
            <a:r>
              <a:rPr lang="el-GR" dirty="0"/>
              <a:t>Έστω μία ποσότητα μαγειρικού άλατος</a:t>
            </a:r>
            <a:r>
              <a:rPr lang="en-US" dirty="0"/>
              <a:t> </a:t>
            </a:r>
            <a:r>
              <a:rPr lang="el-GR" dirty="0"/>
              <a:t>60 </a:t>
            </a:r>
            <a:r>
              <a:rPr lang="en-US" dirty="0"/>
              <a:t>gr, </a:t>
            </a:r>
            <a:r>
              <a:rPr lang="el-GR" dirty="0"/>
              <a:t>που περιέχει </a:t>
            </a:r>
            <a:r>
              <a:rPr lang="en-US" dirty="0"/>
              <a:t>m gr </a:t>
            </a:r>
            <a:r>
              <a:rPr lang="el-GR" dirty="0"/>
              <a:t>φυσικού Καλίου, οπότε ο αριθμός των πυρήνων του ραδιενεργού Καλίου </a:t>
            </a:r>
            <a:r>
              <a:rPr lang="en-US" baseline="30000" dirty="0"/>
              <a:t>40</a:t>
            </a:r>
            <a:r>
              <a:rPr lang="en-US" dirty="0"/>
              <a:t>K</a:t>
            </a:r>
            <a:r>
              <a:rPr lang="el-GR" dirty="0"/>
              <a:t> δίδεται από:</a:t>
            </a:r>
            <a:endParaRPr lang="en-US" dirty="0"/>
          </a:p>
          <a:p>
            <a:endParaRPr lang="en-US" dirty="0"/>
          </a:p>
          <a:p>
            <a:r>
              <a:rPr lang="en-US" dirty="0"/>
              <a:t>			</a:t>
            </a:r>
            <a:r>
              <a:rPr lang="en-US" dirty="0">
                <a:solidFill>
                  <a:srgbClr val="FFFF00"/>
                </a:solidFill>
              </a:rPr>
              <a:t>N</a:t>
            </a:r>
            <a:r>
              <a:rPr lang="en-US" dirty="0"/>
              <a:t> = </a:t>
            </a:r>
            <a:r>
              <a:rPr lang="el-GR" dirty="0"/>
              <a:t>αριθμός πυρήνων </a:t>
            </a:r>
            <a:r>
              <a:rPr lang="en-US" baseline="30000" dirty="0"/>
              <a:t>40</a:t>
            </a:r>
            <a:r>
              <a:rPr lang="en-US" dirty="0"/>
              <a:t>K</a:t>
            </a:r>
            <a:endParaRPr lang="el-GR" dirty="0"/>
          </a:p>
          <a:p>
            <a:r>
              <a:rPr lang="el-GR" dirty="0"/>
              <a:t>			</a:t>
            </a:r>
            <a:r>
              <a:rPr lang="el-GR" dirty="0">
                <a:solidFill>
                  <a:srgbClr val="FFFF00"/>
                </a:solidFill>
              </a:rPr>
              <a:t>Ν</a:t>
            </a:r>
            <a:r>
              <a:rPr lang="el-GR" baseline="-25000" dirty="0">
                <a:solidFill>
                  <a:srgbClr val="FFFF00"/>
                </a:solidFill>
              </a:rPr>
              <a:t>Α</a:t>
            </a:r>
            <a:r>
              <a:rPr lang="el-GR" dirty="0"/>
              <a:t> = αριθ</a:t>
            </a:r>
            <a:r>
              <a:rPr lang="en-US" dirty="0"/>
              <a:t>.</a:t>
            </a:r>
            <a:r>
              <a:rPr lang="el-GR" dirty="0"/>
              <a:t> </a:t>
            </a:r>
            <a:r>
              <a:rPr lang="en-US" dirty="0"/>
              <a:t>Avogadro = 6.023X10</a:t>
            </a:r>
            <a:r>
              <a:rPr lang="en-US" baseline="30000" dirty="0"/>
              <a:t>23</a:t>
            </a:r>
            <a:r>
              <a:rPr lang="en-US" dirty="0"/>
              <a:t> atom/mol</a:t>
            </a:r>
            <a:endParaRPr lang="el-GR" dirty="0"/>
          </a:p>
          <a:p>
            <a:r>
              <a:rPr lang="el-GR" dirty="0"/>
              <a:t>			</a:t>
            </a:r>
            <a:r>
              <a:rPr lang="el-GR" dirty="0">
                <a:solidFill>
                  <a:srgbClr val="FFFF00"/>
                </a:solidFill>
              </a:rPr>
              <a:t>ΑΒ</a:t>
            </a:r>
            <a:r>
              <a:rPr lang="el-GR" dirty="0"/>
              <a:t> = Ατομικό Βάρος φυσικού Καλίου = 39.1 </a:t>
            </a:r>
            <a:r>
              <a:rPr lang="en-US" dirty="0"/>
              <a:t>gr</a:t>
            </a:r>
            <a:endParaRPr lang="el-GR" dirty="0"/>
          </a:p>
          <a:p>
            <a:r>
              <a:rPr lang="el-GR" dirty="0"/>
              <a:t>			</a:t>
            </a:r>
            <a:r>
              <a:rPr lang="en-US" dirty="0">
                <a:solidFill>
                  <a:srgbClr val="FFFF00"/>
                </a:solidFill>
              </a:rPr>
              <a:t>f</a:t>
            </a:r>
            <a:r>
              <a:rPr lang="en-US" baseline="-25000" dirty="0">
                <a:solidFill>
                  <a:srgbClr val="FFFF00"/>
                </a:solidFill>
              </a:rPr>
              <a:t>1</a:t>
            </a:r>
            <a:r>
              <a:rPr lang="en-US" dirty="0"/>
              <a:t> = 0.0117% = </a:t>
            </a:r>
            <a:r>
              <a:rPr lang="el-GR" dirty="0"/>
              <a:t>ποσοστό </a:t>
            </a:r>
            <a:r>
              <a:rPr lang="en-US" baseline="30000" dirty="0"/>
              <a:t>40</a:t>
            </a:r>
            <a:r>
              <a:rPr lang="en-US" dirty="0"/>
              <a:t>K</a:t>
            </a:r>
            <a:r>
              <a:rPr lang="el-GR" dirty="0"/>
              <a:t> ως προς φυσικό Κ</a:t>
            </a:r>
          </a:p>
          <a:p>
            <a:r>
              <a:rPr lang="en-US" dirty="0"/>
              <a:t> </a:t>
            </a:r>
            <a:endParaRPr lang="el-GR" dirty="0"/>
          </a:p>
          <a:p>
            <a:r>
              <a:rPr lang="el-GR" dirty="0"/>
              <a:t>Ενεργότητα</a:t>
            </a:r>
            <a:r>
              <a:rPr lang="en-US" dirty="0"/>
              <a:t> </a:t>
            </a:r>
            <a:r>
              <a:rPr lang="en-US" dirty="0">
                <a:solidFill>
                  <a:srgbClr val="FFFF00"/>
                </a:solidFill>
              </a:rPr>
              <a:t>R</a:t>
            </a:r>
            <a:r>
              <a:rPr lang="el-GR" dirty="0"/>
              <a:t> = Ραδιενεργές Διασπάσεις / Χρόνος</a:t>
            </a:r>
            <a:r>
              <a:rPr lang="en-US" dirty="0"/>
              <a:t>:</a:t>
            </a:r>
            <a:endParaRPr lang="el-GR" dirty="0"/>
          </a:p>
          <a:p>
            <a:endParaRPr lang="el-GR" dirty="0"/>
          </a:p>
          <a:p>
            <a:endParaRPr lang="el-GR" dirty="0"/>
          </a:p>
          <a:p>
            <a:r>
              <a:rPr lang="el-GR" dirty="0"/>
              <a:t>					</a:t>
            </a:r>
            <a:r>
              <a:rPr lang="el-GR" dirty="0">
                <a:solidFill>
                  <a:srgbClr val="FFFF00"/>
                </a:solidFill>
              </a:rPr>
              <a:t>λ </a:t>
            </a:r>
            <a:r>
              <a:rPr lang="el-GR" dirty="0"/>
              <a:t>= σταθερά διάσπασης </a:t>
            </a:r>
            <a:r>
              <a:rPr lang="en-US" baseline="30000" dirty="0"/>
              <a:t>40</a:t>
            </a:r>
            <a:r>
              <a:rPr lang="en-US" dirty="0"/>
              <a:t>K</a:t>
            </a:r>
            <a:endParaRPr lang="el-GR" dirty="0"/>
          </a:p>
          <a:p>
            <a:r>
              <a:rPr lang="el-GR" dirty="0"/>
              <a:t>					</a:t>
            </a:r>
            <a:r>
              <a:rPr lang="en-US" dirty="0">
                <a:solidFill>
                  <a:srgbClr val="FFFF00"/>
                </a:solidFill>
              </a:rPr>
              <a:t>f</a:t>
            </a:r>
            <a:r>
              <a:rPr lang="el-GR" baseline="-25000" dirty="0">
                <a:solidFill>
                  <a:srgbClr val="FFFF00"/>
                </a:solidFill>
              </a:rPr>
              <a:t>2</a:t>
            </a:r>
            <a:r>
              <a:rPr lang="en-US" dirty="0"/>
              <a:t> =</a:t>
            </a:r>
            <a:r>
              <a:rPr lang="el-GR" dirty="0"/>
              <a:t> ποσοστό διασπάσεων</a:t>
            </a:r>
          </a:p>
          <a:p>
            <a:r>
              <a:rPr lang="el-GR" dirty="0"/>
              <a:t>					        ακτίνας-γ (</a:t>
            </a:r>
            <a:r>
              <a:rPr lang="el-GR" dirty="0">
                <a:solidFill>
                  <a:srgbClr val="FFFF00"/>
                </a:solidFill>
              </a:rPr>
              <a:t>Ε</a:t>
            </a:r>
            <a:r>
              <a:rPr lang="el-GR" sz="2400" baseline="-25000" dirty="0">
                <a:solidFill>
                  <a:srgbClr val="FFFF00"/>
                </a:solidFill>
              </a:rPr>
              <a:t>γ</a:t>
            </a:r>
            <a:r>
              <a:rPr lang="el-GR" dirty="0">
                <a:solidFill>
                  <a:srgbClr val="FFFF00"/>
                </a:solidFill>
              </a:rPr>
              <a:t> = 1.46</a:t>
            </a:r>
            <a:r>
              <a:rPr lang="en-US" dirty="0">
                <a:solidFill>
                  <a:srgbClr val="FFFF00"/>
                </a:solidFill>
              </a:rPr>
              <a:t> MeV</a:t>
            </a:r>
            <a:r>
              <a:rPr lang="el-GR" dirty="0">
                <a:solidFill>
                  <a:srgbClr val="FFFF00"/>
                </a:solidFill>
              </a:rPr>
              <a:t>)</a:t>
            </a:r>
            <a:r>
              <a:rPr lang="en-US" dirty="0">
                <a:solidFill>
                  <a:srgbClr val="FFFF00"/>
                </a:solidFill>
              </a:rPr>
              <a:t> </a:t>
            </a:r>
            <a:endParaRPr lang="el-G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667000"/>
            <a:ext cx="2572871" cy="106680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" y="4495800"/>
            <a:ext cx="3982915" cy="137160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1" name="Picture 10" descr="AlfaBetaGamma_B-fiel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2638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6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28800" y="76200"/>
            <a:ext cx="647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90600"/>
            <a:ext cx="8991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Λαμβάνονται υπόψη οι σχέσεις του χρόνου ημιζωής </a:t>
            </a:r>
            <a:r>
              <a:rPr lang="en-US" dirty="0">
                <a:solidFill>
                  <a:srgbClr val="FFFF00"/>
                </a:solidFill>
              </a:rPr>
              <a:t>t</a:t>
            </a:r>
            <a:r>
              <a:rPr lang="en-US" baseline="-25000" dirty="0">
                <a:solidFill>
                  <a:srgbClr val="FFFF00"/>
                </a:solidFill>
              </a:rPr>
              <a:t>½</a:t>
            </a:r>
            <a:r>
              <a:rPr lang="en-US" dirty="0"/>
              <a:t> </a:t>
            </a:r>
            <a:r>
              <a:rPr lang="el-GR" dirty="0"/>
              <a:t>και της συταθεράς διάσπασης </a:t>
            </a:r>
            <a:r>
              <a:rPr lang="el-GR" dirty="0">
                <a:solidFill>
                  <a:srgbClr val="FFFF00"/>
                </a:solidFill>
              </a:rPr>
              <a:t>λ, </a:t>
            </a:r>
            <a:r>
              <a:rPr lang="el-GR" dirty="0"/>
              <a:t>καθώς και άλλες παράμετροι </a:t>
            </a:r>
            <a:r>
              <a:rPr lang="el-GR" dirty="0">
                <a:solidFill>
                  <a:srgbClr val="FFFF00"/>
                </a:solidFill>
              </a:rPr>
              <a:t>ε</a:t>
            </a:r>
            <a:r>
              <a:rPr lang="en-US" baseline="-25000" dirty="0" err="1">
                <a:solidFill>
                  <a:srgbClr val="FFFF00"/>
                </a:solidFill>
              </a:rPr>
              <a:t>ef</a:t>
            </a:r>
            <a:r>
              <a:rPr lang="el-GR" dirty="0"/>
              <a:t>: γεωμετρίας και απόδοσης του ανιχνευτικού συστήματος, έχουμε:</a:t>
            </a:r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r>
              <a:rPr lang="el-GR" dirty="0"/>
              <a:t>Τότε ευρίσκεται η ποσότητα </a:t>
            </a:r>
            <a:r>
              <a:rPr lang="en-US" dirty="0">
                <a:solidFill>
                  <a:srgbClr val="FFFF00"/>
                </a:solidFill>
              </a:rPr>
              <a:t>m</a:t>
            </a:r>
            <a:r>
              <a:rPr lang="el-GR" dirty="0"/>
              <a:t> του ραδιενεργού ισοστόπου </a:t>
            </a:r>
            <a:r>
              <a:rPr lang="en-US" baseline="30000" dirty="0"/>
              <a:t>40</a:t>
            </a:r>
            <a:r>
              <a:rPr lang="en-US" dirty="0"/>
              <a:t>K, </a:t>
            </a:r>
            <a:r>
              <a:rPr lang="el-GR" dirty="0"/>
              <a:t>εφόσον ο </a:t>
            </a:r>
            <a:r>
              <a:rPr lang="el-GR" dirty="0">
                <a:solidFill>
                  <a:srgbClr val="FF0000"/>
                </a:solidFill>
              </a:rPr>
              <a:t>Χρόνος Ημι-ζωής </a:t>
            </a:r>
            <a:r>
              <a:rPr lang="el-GR" dirty="0">
                <a:solidFill>
                  <a:srgbClr val="FFFF00"/>
                </a:solidFill>
              </a:rPr>
              <a:t>1.28Χ10</a:t>
            </a:r>
            <a:r>
              <a:rPr lang="el-GR" baseline="30000" dirty="0">
                <a:solidFill>
                  <a:srgbClr val="FFFF00"/>
                </a:solidFill>
              </a:rPr>
              <a:t>9</a:t>
            </a:r>
            <a:r>
              <a:rPr lang="en-US" dirty="0">
                <a:solidFill>
                  <a:srgbClr val="FFFF00"/>
                </a:solidFill>
              </a:rPr>
              <a:t>y</a:t>
            </a:r>
            <a:r>
              <a:rPr lang="el-GR" dirty="0"/>
              <a:t>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2057400"/>
            <a:ext cx="4343400" cy="186145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7703" y="4724400"/>
            <a:ext cx="2905897" cy="1360990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FFFF"/>
            </a:solidFill>
          </a:ln>
        </p:spPr>
      </p:pic>
      <p:pic>
        <p:nvPicPr>
          <p:cNvPr id="11" name="Picture 10" descr="AlfaBetaGamma_B-fiel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26380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7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76400" y="762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066800"/>
            <a:ext cx="9067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ΠΕΙΡΑΜΑΤΙΚΗ ΔΙΑΤΑΞΗ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l-GR" dirty="0">
                <a:solidFill>
                  <a:srgbClr val="FFFF00"/>
                </a:solidFill>
              </a:rPr>
              <a:t>ΜΕΤΡΗΣΗΣ</a:t>
            </a:r>
          </a:p>
          <a:p>
            <a:endParaRPr lang="el-GR" dirty="0"/>
          </a:p>
          <a:p>
            <a:pPr marL="342900" indent="-342900">
              <a:buAutoNum type="arabicPeriod"/>
            </a:pPr>
            <a:r>
              <a:rPr lang="el-GR" dirty="0">
                <a:solidFill>
                  <a:srgbClr val="FFFF00"/>
                </a:solidFill>
              </a:rPr>
              <a:t>ΕΞΟΠΛΙΣΜΟΣ</a:t>
            </a:r>
          </a:p>
          <a:p>
            <a:pPr marL="1200150" lvl="2" indent="-285750">
              <a:buFont typeface="Arial"/>
              <a:buChar char="•"/>
            </a:pPr>
            <a:endParaRPr lang="en-US" sz="1600" dirty="0"/>
          </a:p>
          <a:p>
            <a:pPr marL="1200150" lvl="2" indent="-285750">
              <a:buFont typeface="Arial"/>
              <a:buChar char="•"/>
            </a:pPr>
            <a:r>
              <a:rPr lang="el-GR" sz="1600" dirty="0"/>
              <a:t>ΑΝΙΧΝΕΥΤΗΣ </a:t>
            </a:r>
            <a:r>
              <a:rPr lang="en-US" sz="1600" dirty="0" err="1"/>
              <a:t>NaI</a:t>
            </a:r>
            <a:r>
              <a:rPr lang="en-US" sz="1600" dirty="0"/>
              <a:t>(</a:t>
            </a:r>
            <a:r>
              <a:rPr lang="en-US" sz="1600" dirty="0" err="1"/>
              <a:t>Tl</a:t>
            </a:r>
            <a:r>
              <a:rPr lang="en-US" sz="1600" dirty="0"/>
              <a:t>)+</a:t>
            </a:r>
            <a:r>
              <a:rPr lang="el-GR" sz="1600" dirty="0"/>
              <a:t>ΦΩΤΟΠΟΛΛΑΠΛΑΣΙΑΣΤΗΣ+ΥΠΟΛΟΓΙΣΤΗΣ</a:t>
            </a:r>
          </a:p>
          <a:p>
            <a:pPr marL="1200150" lvl="2" indent="-285750">
              <a:buFont typeface="Arial"/>
              <a:buChar char="•"/>
            </a:pPr>
            <a:r>
              <a:rPr lang="el-GR" sz="1600" dirty="0"/>
              <a:t>ΡΑΔΙΕΝΕΡΓΕΣ ΠΗΓΕΣ </a:t>
            </a:r>
            <a:r>
              <a:rPr lang="el-GR" sz="1600" baseline="30000" dirty="0"/>
              <a:t>22</a:t>
            </a:r>
            <a:r>
              <a:rPr lang="en-US" sz="1600" dirty="0"/>
              <a:t>Na, </a:t>
            </a:r>
            <a:r>
              <a:rPr lang="en-US" sz="1600" baseline="30000" dirty="0"/>
              <a:t>137</a:t>
            </a:r>
            <a:r>
              <a:rPr lang="en-US" sz="1600" dirty="0"/>
              <a:t>Cs</a:t>
            </a:r>
          </a:p>
          <a:p>
            <a:pPr marL="1200150" lvl="2" indent="-285750">
              <a:buFont typeface="Arial"/>
              <a:buChar char="•"/>
            </a:pPr>
            <a:r>
              <a:rPr lang="en-US" sz="1600" dirty="0"/>
              <a:t>60 gr </a:t>
            </a:r>
            <a:r>
              <a:rPr lang="en-US" sz="1600" dirty="0" err="1"/>
              <a:t>KCl</a:t>
            </a:r>
            <a:endParaRPr lang="en-US" dirty="0"/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l-GR" dirty="0">
                <a:solidFill>
                  <a:srgbClr val="FFFF00"/>
                </a:solidFill>
              </a:rPr>
              <a:t>ΣΥΝΔΕΣΜΟΛΟΓΙΑ</a:t>
            </a:r>
          </a:p>
        </p:txBody>
      </p:sp>
      <p:pic>
        <p:nvPicPr>
          <p:cNvPr id="8" name="Picture 7" descr="setu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3657600"/>
            <a:ext cx="8915400" cy="2501900"/>
          </a:xfrm>
          <a:prstGeom prst="rect">
            <a:avLst/>
          </a:prstGeom>
        </p:spPr>
      </p:pic>
      <p:pic>
        <p:nvPicPr>
          <p:cNvPr id="10" name="Picture 9" descr="AlfaBetaGamma_B-fiel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26380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8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00200" y="762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8" name="Picture 7" descr="setup-sintillat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2667000" cy="5201533"/>
          </a:xfrm>
          <a:prstGeom prst="rect">
            <a:avLst/>
          </a:prstGeom>
        </p:spPr>
      </p:pic>
      <p:pic>
        <p:nvPicPr>
          <p:cNvPr id="9" name="Picture 8" descr="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066800"/>
            <a:ext cx="4343400" cy="2868954"/>
          </a:xfrm>
          <a:prstGeom prst="rect">
            <a:avLst/>
          </a:prstGeom>
        </p:spPr>
      </p:pic>
      <p:pic>
        <p:nvPicPr>
          <p:cNvPr id="11" name="Picture 10" descr="setup-laptop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316" y="4089400"/>
            <a:ext cx="6394684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67000" y="1143000"/>
            <a:ext cx="2133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3. </a:t>
            </a:r>
            <a:r>
              <a:rPr lang="el-GR" sz="1600" dirty="0">
                <a:solidFill>
                  <a:srgbClr val="FFFF00"/>
                </a:solidFill>
              </a:rPr>
              <a:t>ΑΝΙΧΝΕΥΤΙΚΟ ΣΥΣΤΗΜΑ</a:t>
            </a:r>
            <a:endParaRPr lang="en-US" sz="1600" dirty="0">
              <a:solidFill>
                <a:srgbClr val="FFFF00"/>
              </a:solidFill>
            </a:endParaRPr>
          </a:p>
        </p:txBody>
      </p:sp>
      <p:pic>
        <p:nvPicPr>
          <p:cNvPr id="12" name="Picture 11" descr="AlfaBetaGamma_B-field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2638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 Ιουνίου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9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0" y="91440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76400" y="762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>
                <a:solidFill>
                  <a:srgbClr val="FFFF00"/>
                </a:solidFill>
              </a:rPr>
              <a:t>ΠΕΙΡΑΜΑ ΜΕΤΡΗΣΗΣ ΕΝΕΡΓΟΤΗΤΑΣ ΤΟΥ ΙΣΟΤΟΠΟΥ </a:t>
            </a:r>
            <a:r>
              <a:rPr lang="el-GR" sz="2000" baseline="30000" dirty="0">
                <a:solidFill>
                  <a:srgbClr val="FFFF00"/>
                </a:solidFill>
              </a:rPr>
              <a:t>40</a:t>
            </a:r>
            <a:r>
              <a:rPr lang="el-GR" sz="2000" dirty="0">
                <a:solidFill>
                  <a:srgbClr val="FFFF00"/>
                </a:solidFill>
              </a:rPr>
              <a:t>Κ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FF00"/>
                </a:solidFill>
              </a:rPr>
              <a:t>4. ΦΑΣΜΑΤΑ ΡΑΔΙΕΝΕΡΓΩΝ ΠΗΓΩΝ </a:t>
            </a:r>
            <a:r>
              <a:rPr lang="el-GR" baseline="30000" dirty="0">
                <a:solidFill>
                  <a:srgbClr val="FFFF00"/>
                </a:solidFill>
              </a:rPr>
              <a:t>22</a:t>
            </a:r>
            <a:r>
              <a:rPr lang="en-US" dirty="0">
                <a:solidFill>
                  <a:srgbClr val="FFFF00"/>
                </a:solidFill>
              </a:rPr>
              <a:t>Na, 	</a:t>
            </a:r>
            <a:r>
              <a:rPr lang="en-US" baseline="30000" dirty="0">
                <a:solidFill>
                  <a:srgbClr val="FFFF00"/>
                </a:solidFill>
              </a:rPr>
              <a:t>137</a:t>
            </a:r>
            <a:r>
              <a:rPr lang="en-US" dirty="0">
                <a:solidFill>
                  <a:srgbClr val="FFFF00"/>
                </a:solidFill>
              </a:rPr>
              <a:t>Cs</a:t>
            </a:r>
          </a:p>
        </p:txBody>
      </p:sp>
      <p:pic>
        <p:nvPicPr>
          <p:cNvPr id="10" name="Picture 9" descr="energy calib 22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7620000" cy="4383265"/>
          </a:xfrm>
          <a:prstGeom prst="rect">
            <a:avLst/>
          </a:prstGeom>
        </p:spPr>
      </p:pic>
      <p:pic>
        <p:nvPicPr>
          <p:cNvPr id="11" name="Picture 10" descr="energy calib 137C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26" y="2286000"/>
            <a:ext cx="8442773" cy="4572000"/>
          </a:xfrm>
          <a:prstGeom prst="rect">
            <a:avLst/>
          </a:prstGeom>
        </p:spPr>
      </p:pic>
      <p:pic>
        <p:nvPicPr>
          <p:cNvPr id="12" name="Picture 11" descr="AlfaBetaGamma_B-fiel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"/>
            <a:ext cx="1019046" cy="557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2638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00"/>
      </a:hlink>
      <a:folHlink>
        <a:srgbClr val="99CC00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33150</TotalTime>
  <Words>764</Words>
  <Application>Microsoft Macintosh PowerPoint</Application>
  <PresentationFormat>On-screen Show (4:3)</PresentationFormat>
  <Paragraphs>166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Times</vt:lpstr>
      <vt:lpstr>Verdana</vt:lpstr>
      <vt:lpstr>Blank Presentation</vt:lpstr>
      <vt:lpstr>CERN - Conseil Européene Reserche Nucléaire  Παγκόσμιος Οργανισμός Αριστείας της Έρευνας και της Επιστήμης   ΕΡΓΑΣΤΗΡΙΟ ΠΥΡΗΝΙΚΗΣ ΦΥΣΙΚΗΣ  ΜΕΤΡΗΣΗ ΡΑΔΙΕΝΕΡΓΕΙΑΣ ΙΣΟΤΟΠΟΥ 40Κ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Exhibiting Non-Intuitive Physics</dc:title>
  <dc:creator>Rolf Landua</dc:creator>
  <cp:lastModifiedBy>Evangelos Gazis</cp:lastModifiedBy>
  <cp:revision>481</cp:revision>
  <cp:lastPrinted>2016-01-13T12:24:26Z</cp:lastPrinted>
  <dcterms:created xsi:type="dcterms:W3CDTF">2016-01-14T15:32:47Z</dcterms:created>
  <dcterms:modified xsi:type="dcterms:W3CDTF">2023-06-27T20:52:56Z</dcterms:modified>
</cp:coreProperties>
</file>