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596" r:id="rId2"/>
    <p:sldId id="593" r:id="rId3"/>
    <p:sldId id="601" r:id="rId4"/>
    <p:sldId id="617" r:id="rId5"/>
    <p:sldId id="618" r:id="rId6"/>
    <p:sldId id="619" r:id="rId7"/>
    <p:sldId id="602" r:id="rId8"/>
    <p:sldId id="616" r:id="rId9"/>
    <p:sldId id="620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5pPr>
    <a:lvl6pPr marL="22860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6pPr>
    <a:lvl7pPr marL="27432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7pPr>
    <a:lvl8pPr marL="32004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8pPr>
    <a:lvl9pPr marL="3657600" algn="l" defTabSz="457200" rtl="0" eaLnBrk="1" latinLnBrk="0" hangingPunct="1">
      <a:defRPr b="1" kern="1200">
        <a:solidFill>
          <a:schemeClr val="bg1"/>
        </a:solidFill>
        <a:latin typeface="Verdana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scaleToFitPaper="1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20"/>
    <a:srgbClr val="1067EA"/>
    <a:srgbClr val="FFF20C"/>
    <a:srgbClr val="FFFF00"/>
    <a:srgbClr val="F4F4F4"/>
    <a:srgbClr val="0000FF"/>
    <a:srgbClr val="FF0000"/>
    <a:srgbClr val="D6D6D6"/>
    <a:srgbClr val="00008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83" autoAdjust="0"/>
    <p:restoredTop sz="99832" autoAdjust="0"/>
  </p:normalViewPr>
  <p:slideViewPr>
    <p:cSldViewPr>
      <p:cViewPr varScale="1">
        <p:scale>
          <a:sx n="127" d="100"/>
          <a:sy n="127" d="100"/>
        </p:scale>
        <p:origin x="232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F01A4-25A4-CF4C-B266-8B7AE59EFD3F}" type="datetimeFigureOut">
              <a:rPr lang="en-US" smtClean="0"/>
              <a:pPr/>
              <a:t>6/20/25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B4D38-D610-BA4F-B625-EBECA0C274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399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pitchFamily="-32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fld id="{CFDB5A23-793A-6E42-8F5C-DA8316535DD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193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32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89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D15C4-96F0-E14E-9B13-719EA223353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1083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4A0ED-BAB4-624C-B781-79C6B782904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430644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105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33BB5D-03AC-B143-B2D2-4E3604F1214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9886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52400"/>
            <a:ext cx="6842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8EB73-19CF-CC44-9CE7-FEAFB1258EC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0843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DA2AA7-CF03-7748-BB41-2232CAC0F06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90941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3427B-1AED-B345-A876-AA763AE4921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217262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5485C8-AAFF-1941-BD8F-19A7E3AA09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7085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BC628D-23F7-E14F-84FD-DBA96F69A7D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558409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er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63500"/>
            <a:ext cx="7239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87384-0BC4-FD4B-B49D-BEA52130747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130230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1D1201-D1CE-9F4A-BAC3-6CD8C55693E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356606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AE07C-DC28-B744-A7B8-2481154D7EB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14109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Verdana" pitchFamily="28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195B773-56F5-1443-984B-8422784E99B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57150" cmpd="thinThick">
            <a:solidFill>
              <a:srgbClr val="4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5100"/>
            <a:ext cx="584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691" r:id="rId3"/>
    <p:sldLayoutId id="2147483692" r:id="rId4"/>
    <p:sldLayoutId id="2147483693" r:id="rId5"/>
    <p:sldLayoutId id="2147483694" r:id="rId6"/>
    <p:sldLayoutId id="2147483701" r:id="rId7"/>
    <p:sldLayoutId id="2147483695" r:id="rId8"/>
    <p:sldLayoutId id="2147483696" r:id="rId9"/>
    <p:sldLayoutId id="2147483697" r:id="rId10"/>
    <p:sldLayoutId id="2147483698" r:id="rId11"/>
  </p:sldLayoutIdLst>
  <p:transition>
    <p:wipe dir="r"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9B26FC-A7C7-D606-1515-95A49AC3F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A0A25-B24E-B541-5412-BDC1F6BA3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2400"/>
            <a:ext cx="7696200" cy="609600"/>
          </a:xfrm>
        </p:spPr>
        <p:txBody>
          <a:bodyPr/>
          <a:lstStyle/>
          <a:p>
            <a:r>
              <a:rPr lang="en-CH" b="1" dirty="0"/>
              <a:t>GO </a:t>
            </a:r>
            <a:r>
              <a:rPr lang="en-CH" b="1" dirty="0">
                <a:sym typeface="Wingdings" pitchFamily="2" charset="2"/>
              </a:rPr>
              <a:t></a:t>
            </a:r>
            <a:r>
              <a:rPr lang="en-CH" b="1" dirty="0"/>
              <a:t>CERN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9365D-4861-6E7E-96C2-ADFFACAD9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401744"/>
            <a:ext cx="8991600" cy="3932255"/>
          </a:xfrm>
        </p:spPr>
        <p:txBody>
          <a:bodyPr/>
          <a:lstStyle/>
          <a:p>
            <a:pPr marL="0" indent="0" algn="ctr">
              <a:buNone/>
            </a:pPr>
            <a:r>
              <a:rPr lang="el-GR" sz="3200" b="1" dirty="0"/>
              <a:t>Πολλές Ευχές για </a:t>
            </a:r>
            <a:r>
              <a:rPr lang="el-GR" sz="3200" b="1" dirty="0" err="1"/>
              <a:t>Καλ</a:t>
            </a:r>
            <a:r>
              <a:rPr lang="en-CH" sz="3200" b="1" dirty="0"/>
              <a:t>ή</a:t>
            </a:r>
            <a:r>
              <a:rPr lang="el-GR" sz="3200" b="1" dirty="0"/>
              <a:t> Πρόοδο! </a:t>
            </a:r>
          </a:p>
          <a:p>
            <a:pPr marL="0" indent="0" algn="ctr">
              <a:buNone/>
            </a:pPr>
            <a:r>
              <a:rPr lang="el-GR" sz="3200" b="1" dirty="0"/>
              <a:t>Στις σπουδές σας!!</a:t>
            </a:r>
          </a:p>
          <a:p>
            <a:pPr marL="0" indent="0" algn="ctr">
              <a:buNone/>
            </a:pPr>
            <a:r>
              <a:rPr lang="el-GR" b="1" dirty="0"/>
              <a:t>από το</a:t>
            </a:r>
            <a:endParaRPr lang="en-CH" b="1" dirty="0"/>
          </a:p>
          <a:p>
            <a:pPr marL="0" indent="0" algn="ctr">
              <a:buNone/>
            </a:pPr>
            <a:r>
              <a:rPr lang="en-CH" sz="3200" b="1" dirty="0"/>
              <a:t>4</a:t>
            </a:r>
            <a:r>
              <a:rPr lang="el-GR" sz="3200" b="1" baseline="30000" dirty="0"/>
              <a:t>ο</a:t>
            </a:r>
            <a:r>
              <a:rPr lang="en-US" sz="3200" b="1" dirty="0"/>
              <a:t> </a:t>
            </a:r>
            <a:r>
              <a:rPr lang="en-CH" sz="3200" b="1" dirty="0"/>
              <a:t> </a:t>
            </a:r>
            <a:r>
              <a:rPr lang="el-GR" sz="3200" b="1" dirty="0"/>
              <a:t>ΘΕΡΙΝΟ</a:t>
            </a:r>
            <a:r>
              <a:rPr lang="en-CH" sz="3200" b="1" dirty="0"/>
              <a:t> </a:t>
            </a:r>
            <a:r>
              <a:rPr lang="el-GR" sz="3200" b="1" dirty="0"/>
              <a:t>ΣΧΟΛΕΙΟ</a:t>
            </a:r>
            <a:r>
              <a:rPr lang="en-CH" sz="3200" b="1" dirty="0"/>
              <a:t> </a:t>
            </a:r>
            <a:r>
              <a:rPr lang="en-CH" sz="3200" b="1" dirty="0">
                <a:solidFill>
                  <a:srgbClr val="FF0000"/>
                </a:solidFill>
              </a:rPr>
              <a:t>GO </a:t>
            </a:r>
            <a:r>
              <a:rPr lang="en-CH" sz="3200" b="1" i="1" dirty="0">
                <a:solidFill>
                  <a:srgbClr val="FF0000"/>
                </a:solidFill>
              </a:rPr>
              <a:t>CERN</a:t>
            </a:r>
            <a:r>
              <a:rPr lang="en-CH" sz="3200" b="1" dirty="0"/>
              <a:t>!!</a:t>
            </a:r>
          </a:p>
          <a:p>
            <a:pPr marL="0" indent="0" algn="ctr">
              <a:buNone/>
            </a:pPr>
            <a:r>
              <a:rPr lang="el-GR" b="1" dirty="0"/>
              <a:t>Εκάλη, </a:t>
            </a:r>
            <a:r>
              <a:rPr lang="en-CH" b="1" dirty="0"/>
              <a:t>16-20 </a:t>
            </a:r>
            <a:r>
              <a:rPr lang="el-GR" b="1" dirty="0"/>
              <a:t>Ιουνίου</a:t>
            </a:r>
            <a:r>
              <a:rPr lang="en-CH" b="1" dirty="0"/>
              <a:t> 2025</a:t>
            </a:r>
          </a:p>
          <a:p>
            <a:pPr marL="0" indent="0" algn="ctr">
              <a:buNone/>
            </a:pPr>
            <a:endParaRPr lang="el-GR" sz="1100" b="1" dirty="0"/>
          </a:p>
          <a:p>
            <a:pPr marL="0" indent="0" algn="ctr">
              <a:buNone/>
            </a:pPr>
            <a:r>
              <a:rPr lang="el-GR" b="1" dirty="0"/>
              <a:t>ΑΡΣΑΚΕΙΑ-ΤΟΣΙΤΣΕΙΑ ΛΥΚΕΙΑ</a:t>
            </a:r>
          </a:p>
          <a:p>
            <a:pPr marL="0" indent="0" algn="ctr">
              <a:buNone/>
            </a:pPr>
            <a:r>
              <a:rPr lang="el-GR" b="1" dirty="0"/>
              <a:t>ΦΙΛΕΚΠΑΙΔΕΥΤΙΚΗ ΕΤΑΙΡΕΙΑ</a:t>
            </a:r>
            <a:endParaRPr lang="en-CH" b="1" dirty="0"/>
          </a:p>
          <a:p>
            <a:pPr marL="0" indent="0" algn="ctr">
              <a:buNone/>
            </a:pPr>
            <a:endParaRPr lang="en-CH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05F30-E2E0-0444-6641-BA0D3E7E6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B919D-94E3-A877-8517-37824E48E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EE2BA-5191-705F-D040-812967E61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7" name="Picture 73" descr="gpyrforos">
            <a:extLst>
              <a:ext uri="{FF2B5EF4-FFF2-40B4-BE49-F238E27FC236}">
                <a16:creationId xmlns:a16="http://schemas.microsoft.com/office/drawing/2014/main" id="{8971D7A0-FDC4-A113-C7A2-4B37ADAAD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096342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3B1BB-6A19-C0ED-1D3C-EAAC705E9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24" y="867368"/>
            <a:ext cx="8305800" cy="4965700"/>
          </a:xfrm>
        </p:spPr>
        <p:txBody>
          <a:bodyPr/>
          <a:lstStyle/>
          <a:p>
            <a:pPr marL="0" indent="0" algn="just">
              <a:buNone/>
            </a:pPr>
            <a:r>
              <a:rPr lang="el-GR" sz="1800" dirty="0"/>
              <a:t>Το </a:t>
            </a:r>
            <a:r>
              <a:rPr lang="el-GR" sz="1800" b="1" dirty="0"/>
              <a:t>4</a:t>
            </a:r>
            <a:r>
              <a:rPr lang="el-GR" sz="1800" b="1" baseline="30000" dirty="0"/>
              <a:t>ο</a:t>
            </a:r>
            <a:r>
              <a:rPr lang="el-GR" sz="1800" dirty="0"/>
              <a:t> </a:t>
            </a:r>
            <a:r>
              <a:rPr lang="el-GR" sz="1800" b="1" dirty="0" err="1"/>
              <a:t>Θεριν</a:t>
            </a:r>
            <a:r>
              <a:rPr lang="en-CH" sz="1800" b="1" dirty="0"/>
              <a:t>ό</a:t>
            </a:r>
            <a:r>
              <a:rPr lang="el-GR" sz="1800" b="1" dirty="0"/>
              <a:t> Σχολείο</a:t>
            </a:r>
            <a:r>
              <a:rPr lang="en-US" sz="1800" b="1" dirty="0"/>
              <a:t> GO CERN 2025 </a:t>
            </a:r>
            <a:r>
              <a:rPr lang="el-GR" sz="1800" dirty="0"/>
              <a:t>των ΑΡΣΑΚΕΙΩΝ-ΤΟΣΙΤΣΕΙΩΝ ανήκει στην ιστορία της</a:t>
            </a:r>
            <a:r>
              <a:rPr lang="el-GR" sz="1800" b="1" dirty="0"/>
              <a:t> καινοτομικής εκπαιδευτικής παράδοσης </a:t>
            </a:r>
            <a:r>
              <a:rPr lang="el-GR" sz="1800" dirty="0"/>
              <a:t>της Φιλεκπαιδευτικής Εταιρείας:</a:t>
            </a:r>
          </a:p>
          <a:p>
            <a:pPr marL="0" indent="0" algn="just">
              <a:buNone/>
            </a:pPr>
            <a:endParaRPr lang="en-US" sz="1800" dirty="0"/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2000" dirty="0"/>
              <a:t>1</a:t>
            </a:r>
            <a:r>
              <a:rPr lang="el-GR" sz="2000" baseline="30000" dirty="0"/>
              <a:t>Ο</a:t>
            </a:r>
            <a:r>
              <a:rPr lang="el-GR" sz="2000" dirty="0"/>
              <a:t> Θερινό Σχολείο </a:t>
            </a:r>
            <a:r>
              <a:rPr lang="en-US" sz="2000" b="1" dirty="0"/>
              <a:t>GO CERN </a:t>
            </a:r>
            <a:r>
              <a:rPr lang="el-GR" sz="2000" b="1" dirty="0"/>
              <a:t>201</a:t>
            </a:r>
            <a:r>
              <a:rPr lang="en-US" sz="2000" b="1" dirty="0"/>
              <a:t>9</a:t>
            </a:r>
            <a:r>
              <a:rPr lang="el-GR" sz="2000" b="1" dirty="0"/>
              <a:t> </a:t>
            </a:r>
            <a:endParaRPr lang="en-US" sz="2000" b="1" dirty="0"/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2000" dirty="0"/>
              <a:t>2</a:t>
            </a:r>
            <a:r>
              <a:rPr lang="el-GR" sz="2000" baseline="30000" dirty="0"/>
              <a:t>ο</a:t>
            </a:r>
            <a:r>
              <a:rPr lang="el-GR" sz="2000" b="1" dirty="0"/>
              <a:t> </a:t>
            </a:r>
            <a:r>
              <a:rPr lang="el-GR" sz="2000" dirty="0"/>
              <a:t>Θερινό Σχολείο </a:t>
            </a:r>
            <a:r>
              <a:rPr lang="en-US" sz="2000" b="1" dirty="0"/>
              <a:t>GO CERN </a:t>
            </a:r>
            <a:r>
              <a:rPr lang="el-GR" sz="2000" b="1" dirty="0"/>
              <a:t>2021</a:t>
            </a:r>
            <a:endParaRPr lang="el-GR" sz="2000" dirty="0"/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2000" dirty="0"/>
              <a:t>3</a:t>
            </a:r>
            <a:r>
              <a:rPr lang="el-GR" sz="2000" baseline="30000" dirty="0"/>
              <a:t>ο</a:t>
            </a:r>
            <a:r>
              <a:rPr lang="el-GR" sz="2000" dirty="0"/>
              <a:t> Θερινό Σχολείο </a:t>
            </a:r>
            <a:r>
              <a:rPr lang="en-US" sz="2000" b="1" dirty="0"/>
              <a:t>GO CERN </a:t>
            </a:r>
            <a:r>
              <a:rPr lang="el-GR" sz="2000" b="1" dirty="0"/>
              <a:t>202</a:t>
            </a:r>
            <a:r>
              <a:rPr lang="en-US" sz="2000" b="1" dirty="0"/>
              <a:t>3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2000" dirty="0">
                <a:solidFill>
                  <a:srgbClr val="FFC000"/>
                </a:solidFill>
              </a:rPr>
              <a:t>4</a:t>
            </a:r>
            <a:r>
              <a:rPr lang="el-GR" sz="2000" baseline="30000" dirty="0">
                <a:solidFill>
                  <a:srgbClr val="FFC000"/>
                </a:solidFill>
              </a:rPr>
              <a:t>ο</a:t>
            </a:r>
            <a:r>
              <a:rPr lang="en-US" sz="2000" b="1" baseline="30000" dirty="0">
                <a:solidFill>
                  <a:srgbClr val="FFC000"/>
                </a:solidFill>
              </a:rPr>
              <a:t> </a:t>
            </a:r>
            <a:r>
              <a:rPr lang="el-GR" sz="2000" dirty="0">
                <a:solidFill>
                  <a:srgbClr val="FFC000"/>
                </a:solidFill>
              </a:rPr>
              <a:t>Θερινό Σχολείο </a:t>
            </a:r>
            <a:r>
              <a:rPr lang="en-US" sz="2000" b="1" dirty="0">
                <a:solidFill>
                  <a:srgbClr val="FFC000"/>
                </a:solidFill>
              </a:rPr>
              <a:t>GO CERN </a:t>
            </a:r>
            <a:r>
              <a:rPr lang="el-GR" sz="2000" b="1" dirty="0">
                <a:solidFill>
                  <a:srgbClr val="FFC000"/>
                </a:solidFill>
              </a:rPr>
              <a:t>2025</a:t>
            </a:r>
            <a:endParaRPr lang="el-GR" sz="2000" dirty="0">
              <a:solidFill>
                <a:srgbClr val="FFC000"/>
              </a:solidFill>
            </a:endParaRPr>
          </a:p>
          <a:p>
            <a:pPr marL="0" indent="0" algn="just">
              <a:buNone/>
            </a:pPr>
            <a:endParaRPr lang="en-US" sz="1600" dirty="0"/>
          </a:p>
          <a:p>
            <a:pPr marL="0" indent="0" algn="just">
              <a:buNone/>
            </a:pPr>
            <a:endParaRPr lang="en-US" sz="1600" dirty="0"/>
          </a:p>
          <a:p>
            <a:pPr marL="0" indent="0" algn="just">
              <a:buNone/>
            </a:pPr>
            <a:r>
              <a:rPr lang="en-US" sz="1600" dirty="0"/>
              <a:t>			</a:t>
            </a:r>
            <a:r>
              <a:rPr lang="en-US" sz="1600" b="1" dirty="0"/>
              <a:t>			</a:t>
            </a:r>
            <a:endParaRPr lang="en-CH" sz="16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7E2C5-6957-1FC1-0A5B-5F66833B4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DC696-B821-50F9-9CD5-C129FFADE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8C875-17CD-E709-A9EA-62451C4D0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8" name="Picture 73" descr="gpyrforos">
            <a:extLst>
              <a:ext uri="{FF2B5EF4-FFF2-40B4-BE49-F238E27FC236}">
                <a16:creationId xmlns:a16="http://schemas.microsoft.com/office/drawing/2014/main" id="{7011AB61-75C3-19D2-85A7-23D2E66E1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84E311E-67E0-9BAD-E4ED-26282E095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2400"/>
            <a:ext cx="7696200" cy="609600"/>
          </a:xfrm>
        </p:spPr>
        <p:txBody>
          <a:bodyPr/>
          <a:lstStyle/>
          <a:p>
            <a:r>
              <a:rPr lang="en-CH" b="1" dirty="0"/>
              <a:t>GO </a:t>
            </a:r>
            <a:r>
              <a:rPr lang="en-CH" b="1" dirty="0">
                <a:sym typeface="Wingdings" pitchFamily="2" charset="2"/>
              </a:rPr>
              <a:t></a:t>
            </a:r>
            <a:r>
              <a:rPr lang="en-CH" b="1" dirty="0"/>
              <a:t>CERN 2025</a:t>
            </a:r>
          </a:p>
        </p:txBody>
      </p:sp>
      <p:pic>
        <p:nvPicPr>
          <p:cNvPr id="2" name="Picture 1" descr="A blue poster with white text and blue circles&#10;&#10;AI-generated content may be incorrect.">
            <a:extLst>
              <a:ext uri="{FF2B5EF4-FFF2-40B4-BE49-F238E27FC236}">
                <a16:creationId xmlns:a16="http://schemas.microsoft.com/office/drawing/2014/main" id="{55A3FA17-2DEC-B63A-0924-830A015587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993" y="3158289"/>
            <a:ext cx="2160783" cy="305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97198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46DA25-06EF-ED8A-2555-0F5F17B436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04AC2-8FB9-6A20-4B41-A3E7C71E9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BC86A-FE7E-F38C-CB4C-429824EBE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13648-82EB-E73C-6FAF-41DB3E219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8" name="Picture 73" descr="gpyrforos">
            <a:extLst>
              <a:ext uri="{FF2B5EF4-FFF2-40B4-BE49-F238E27FC236}">
                <a16:creationId xmlns:a16="http://schemas.microsoft.com/office/drawing/2014/main" id="{2BA53086-AC48-336B-1CBD-18A32C678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9274088-4292-BAAF-6C98-BA79D6D62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44026"/>
            <a:ext cx="7696200" cy="609600"/>
          </a:xfrm>
        </p:spPr>
        <p:txBody>
          <a:bodyPr/>
          <a:lstStyle/>
          <a:p>
            <a:r>
              <a:rPr lang="el-GR" b="1" dirty="0"/>
              <a:t>Τί Είδαμε και Τί </a:t>
            </a:r>
            <a:r>
              <a:rPr lang="el-GR" b="1" dirty="0" err="1"/>
              <a:t>Μαθαμε</a:t>
            </a:r>
            <a:r>
              <a:rPr lang="el-GR" b="1" dirty="0"/>
              <a:t>? </a:t>
            </a:r>
            <a:endParaRPr lang="en-CH" b="1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AE6A18E-8E6F-A22D-CB5E-B92303FD0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884952"/>
            <a:ext cx="8686801" cy="5342374"/>
          </a:xfrm>
        </p:spPr>
        <p:txBody>
          <a:bodyPr/>
          <a:lstStyle/>
          <a:p>
            <a:pPr marL="0" indent="0">
              <a:buNone/>
            </a:pPr>
            <a:r>
              <a:rPr lang="el-GR" sz="2000" b="1" dirty="0"/>
              <a:t>1</a:t>
            </a:r>
            <a:r>
              <a:rPr lang="el-GR" sz="2000" b="1" baseline="30000" dirty="0"/>
              <a:t>η</a:t>
            </a:r>
            <a:r>
              <a:rPr lang="el-GR" sz="2000" b="1" dirty="0"/>
              <a:t> Ημέρα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Εισαγωγή στη θεωρ</a:t>
            </a:r>
            <a:r>
              <a:rPr lang="en-US" sz="2000" dirty="0" err="1"/>
              <a:t>ί</a:t>
            </a:r>
            <a:r>
              <a:rPr lang="el-GR" sz="2000" dirty="0"/>
              <a:t>α των </a:t>
            </a:r>
            <a:r>
              <a:rPr lang="el-GR" sz="2000" b="1" dirty="0"/>
              <a:t>Στοιχειωδών Σωματιδίων</a:t>
            </a:r>
            <a:r>
              <a:rPr lang="el-GR" sz="2000" dirty="0"/>
              <a:t>, το </a:t>
            </a:r>
            <a:r>
              <a:rPr lang="el-GR" sz="2000" b="1" dirty="0"/>
              <a:t>Καθιερωμένο Πρότυπο </a:t>
            </a:r>
            <a:r>
              <a:rPr lang="el-GR" sz="2000" dirty="0"/>
              <a:t>τα είδη των </a:t>
            </a:r>
            <a:r>
              <a:rPr lang="el-GR" sz="2000" b="1" dirty="0"/>
              <a:t>Αλληλεπιδράσεων</a:t>
            </a:r>
            <a:r>
              <a:rPr lang="el-GR" sz="2000" dirty="0"/>
              <a:t> και τους </a:t>
            </a:r>
            <a:r>
              <a:rPr lang="el-GR" sz="2000" b="1" dirty="0"/>
              <a:t>Φορείς </a:t>
            </a:r>
            <a:r>
              <a:rPr lang="el-GR" sz="2000" dirty="0"/>
              <a:t>των αλληλεπιδράσεων (Καθ. </a:t>
            </a:r>
            <a:r>
              <a:rPr lang="el-GR" sz="2000" dirty="0" err="1"/>
              <a:t>Ν.Τράκας</a:t>
            </a:r>
            <a:r>
              <a:rPr lang="el-GR" sz="2000" dirty="0"/>
              <a:t> , ΕΜΠ)</a:t>
            </a:r>
          </a:p>
          <a:p>
            <a:pPr>
              <a:buFont typeface="Wingdings" pitchFamily="2" charset="2"/>
              <a:buChar char="§"/>
            </a:pPr>
            <a:endParaRPr lang="el-GR" sz="2000" dirty="0"/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Εισαγωγή στους </a:t>
            </a:r>
            <a:r>
              <a:rPr lang="el-GR" sz="2000" b="1" dirty="0"/>
              <a:t>Ανιχνευτές </a:t>
            </a:r>
            <a:r>
              <a:rPr lang="el-GR" sz="2000" dirty="0"/>
              <a:t>των στοιχειωδών σωματιδίων και πως σχεδιάζεται η κατασκευή τους (Δρ. Ανδρομάχη Τσίρου, </a:t>
            </a:r>
            <a:r>
              <a:rPr lang="en-US" sz="2000" dirty="0"/>
              <a:t>CERN)</a:t>
            </a:r>
            <a:endParaRPr lang="el-GR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Εισαγωγή στην </a:t>
            </a:r>
            <a:r>
              <a:rPr lang="el-GR" sz="2000" b="1" dirty="0"/>
              <a:t>Τεχνολογία Επιταχυντών</a:t>
            </a:r>
            <a:r>
              <a:rPr lang="el-GR" sz="2000" dirty="0"/>
              <a:t>, τα είδη των επιταχυντών και οι εφαρμογές τους (Καθ. Εμμανουήλ Τσεσμελής, </a:t>
            </a:r>
            <a:r>
              <a:rPr lang="en-US" sz="2000" dirty="0"/>
              <a:t>CERN and </a:t>
            </a:r>
            <a:r>
              <a:rPr lang="en-US" sz="2000" dirty="0" err="1"/>
              <a:t>UoOxford</a:t>
            </a:r>
            <a:r>
              <a:rPr lang="en-US" sz="2000" dirty="0"/>
              <a:t>)</a:t>
            </a:r>
            <a:r>
              <a:rPr lang="el-GR" sz="20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§"/>
            </a:pPr>
            <a:r>
              <a:rPr lang="en-US" sz="2000" dirty="0"/>
              <a:t> </a:t>
            </a:r>
            <a:r>
              <a:rPr lang="el-GR" sz="2000" dirty="0"/>
              <a:t>Εργαστηριακή άσκηση: </a:t>
            </a:r>
            <a:r>
              <a:rPr lang="en-US" sz="2000" dirty="0"/>
              <a:t>Playing with the</a:t>
            </a:r>
            <a:r>
              <a:rPr lang="el-GR" sz="2000" dirty="0"/>
              <a:t> </a:t>
            </a:r>
            <a:r>
              <a:rPr lang="en-US" sz="2000" b="1" dirty="0"/>
              <a:t>Quarks</a:t>
            </a:r>
            <a:r>
              <a:rPr lang="en-US" sz="2000" dirty="0"/>
              <a:t> </a:t>
            </a:r>
            <a:r>
              <a:rPr lang="el-GR" sz="2000" dirty="0"/>
              <a:t>- </a:t>
            </a:r>
            <a:r>
              <a:rPr lang="en-US" sz="2000" b="1" dirty="0"/>
              <a:t>Isotope</a:t>
            </a:r>
            <a:r>
              <a:rPr lang="en-US" sz="2000" dirty="0"/>
              <a:t> half-Life</a:t>
            </a:r>
            <a:r>
              <a:rPr lang="el-GR" sz="2000" dirty="0"/>
              <a:t> (Μ. </a:t>
            </a:r>
            <a:r>
              <a:rPr lang="el-GR" sz="2000" dirty="0" err="1"/>
              <a:t>Καινουργιάκη</a:t>
            </a:r>
            <a:r>
              <a:rPr lang="el-GR" sz="2000" dirty="0"/>
              <a:t>, </a:t>
            </a:r>
            <a:r>
              <a:rPr lang="el-GR" sz="2000" dirty="0" err="1"/>
              <a:t>Υποψ</a:t>
            </a:r>
            <a:r>
              <a:rPr lang="el-GR" sz="2000" dirty="0"/>
              <a:t>. Διδάκτωρ ΕΜΠ)</a:t>
            </a:r>
          </a:p>
          <a:p>
            <a:pPr marL="0" indent="0">
              <a:buNone/>
            </a:pP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769262154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265127-1C07-B17C-255F-41C230602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1095B-CE31-797D-3A47-14FEE6BDF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88F38-1AD2-5481-AD40-13FF33571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BDDB7-35AC-1789-406E-331BD6E01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8" name="Picture 73" descr="gpyrforos">
            <a:extLst>
              <a:ext uri="{FF2B5EF4-FFF2-40B4-BE49-F238E27FC236}">
                <a16:creationId xmlns:a16="http://schemas.microsoft.com/office/drawing/2014/main" id="{D1EBA650-3020-4802-79F9-50A81AA8A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CEE251A-3550-B33F-70CF-156B0468D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44026"/>
            <a:ext cx="7696200" cy="609600"/>
          </a:xfrm>
        </p:spPr>
        <p:txBody>
          <a:bodyPr/>
          <a:lstStyle/>
          <a:p>
            <a:r>
              <a:rPr lang="el-GR" b="1" dirty="0"/>
              <a:t>Τί Είδαμε και Τί </a:t>
            </a:r>
            <a:r>
              <a:rPr lang="el-GR" b="1" dirty="0" err="1"/>
              <a:t>Μαθαμε</a:t>
            </a:r>
            <a:r>
              <a:rPr lang="el-GR" b="1" dirty="0"/>
              <a:t>? </a:t>
            </a:r>
            <a:endParaRPr lang="en-CH" b="1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F163E54-D464-C951-9B54-89A6F78AC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884952"/>
            <a:ext cx="8686801" cy="5342374"/>
          </a:xfrm>
        </p:spPr>
        <p:txBody>
          <a:bodyPr/>
          <a:lstStyle/>
          <a:p>
            <a:pPr marL="0" indent="0">
              <a:buNone/>
            </a:pPr>
            <a:r>
              <a:rPr lang="el-GR" sz="2000" b="1" dirty="0"/>
              <a:t>2</a:t>
            </a:r>
            <a:r>
              <a:rPr lang="el-GR" sz="2000" b="1" baseline="30000" dirty="0"/>
              <a:t>η</a:t>
            </a:r>
            <a:r>
              <a:rPr lang="el-GR" sz="2000" b="1" dirty="0"/>
              <a:t> Ημέρα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Εκπαιδευτικές δυνατότητες στο</a:t>
            </a:r>
            <a:r>
              <a:rPr lang="en-US" sz="2000" dirty="0"/>
              <a:t> </a:t>
            </a:r>
            <a:r>
              <a:rPr lang="en-US" sz="2000" b="1" dirty="0"/>
              <a:t>CERN</a:t>
            </a:r>
            <a:r>
              <a:rPr lang="el-GR" sz="2000" dirty="0"/>
              <a:t> από 5 ετών μέχρι 105 (</a:t>
            </a:r>
            <a:r>
              <a:rPr lang="en-US" sz="2000" dirty="0"/>
              <a:t>Dr</a:t>
            </a:r>
            <a:r>
              <a:rPr lang="el-GR" sz="2000" dirty="0"/>
              <a:t>. </a:t>
            </a:r>
            <a:r>
              <a:rPr lang="en-US" sz="2000" dirty="0"/>
              <a:t>S</a:t>
            </a:r>
            <a:r>
              <a:rPr lang="el-GR" sz="2000" dirty="0"/>
              <a:t>.</a:t>
            </a:r>
            <a:r>
              <a:rPr lang="en-US" sz="2000" dirty="0"/>
              <a:t> Schmelling</a:t>
            </a:r>
            <a:r>
              <a:rPr lang="el-GR" sz="2000" dirty="0"/>
              <a:t>, </a:t>
            </a:r>
            <a:r>
              <a:rPr lang="en-US" sz="2000" dirty="0"/>
              <a:t>CERN</a:t>
            </a:r>
            <a:r>
              <a:rPr lang="el-GR" sz="2000" dirty="0"/>
              <a:t>)</a:t>
            </a:r>
          </a:p>
          <a:p>
            <a:pPr>
              <a:buFont typeface="Wingdings" pitchFamily="2" charset="2"/>
              <a:buChar char="§"/>
            </a:pPr>
            <a:endParaRPr lang="el-GR" sz="2000" dirty="0"/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Προσομοιώσεις σχεδίασης και λειτουργίας των </a:t>
            </a:r>
            <a:r>
              <a:rPr lang="el-GR" sz="2000" b="1" dirty="0"/>
              <a:t>Ανιχνευτών </a:t>
            </a:r>
            <a:r>
              <a:rPr lang="el-GR" sz="2000" dirty="0"/>
              <a:t>των στοιχειωδών σωματιδίων με χρήση του κώδικα </a:t>
            </a:r>
            <a:r>
              <a:rPr lang="en-US" sz="2000" dirty="0"/>
              <a:t>GEANT4 </a:t>
            </a:r>
            <a:r>
              <a:rPr lang="el-GR" sz="2000" dirty="0"/>
              <a:t>(Δρ. Ι. Αποστολάκης, </a:t>
            </a:r>
            <a:r>
              <a:rPr lang="en-US" sz="2000" dirty="0"/>
              <a:t>CERN)</a:t>
            </a:r>
            <a:endParaRPr lang="el-GR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Βιολογικές, </a:t>
            </a:r>
            <a:r>
              <a:rPr lang="el-GR" sz="2000" b="1" dirty="0"/>
              <a:t>Ιατρικές</a:t>
            </a:r>
            <a:r>
              <a:rPr lang="el-GR" sz="2000" dirty="0"/>
              <a:t> και άλλες </a:t>
            </a:r>
            <a:r>
              <a:rPr lang="el-GR" sz="2000" b="1" dirty="0"/>
              <a:t>Εφαρμογές</a:t>
            </a:r>
            <a:r>
              <a:rPr lang="el-GR" sz="2000" dirty="0"/>
              <a:t> από την έρευνα των στοιχειωδών σωματιδίων (Καθ. Ε. Γαζής, </a:t>
            </a:r>
            <a:r>
              <a:rPr lang="en-US" sz="2000" dirty="0"/>
              <a:t>CERN and </a:t>
            </a:r>
            <a:r>
              <a:rPr lang="el-GR" sz="2000" dirty="0"/>
              <a:t>ΕΜΠ</a:t>
            </a:r>
            <a:r>
              <a:rPr lang="en-US" sz="2000" dirty="0"/>
              <a:t>)</a:t>
            </a:r>
            <a:r>
              <a:rPr lang="el-GR" sz="20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§"/>
            </a:pPr>
            <a:r>
              <a:rPr lang="en-US" sz="2000" dirty="0"/>
              <a:t> </a:t>
            </a:r>
            <a:r>
              <a:rPr lang="el-GR" sz="2000" dirty="0"/>
              <a:t>Εργαστηριακή άσκηση: Εφαρμογή του κώδικα </a:t>
            </a:r>
            <a:r>
              <a:rPr lang="en-US" sz="2000" b="1" dirty="0"/>
              <a:t>FLUKA/FLAIR</a:t>
            </a:r>
            <a:r>
              <a:rPr lang="el-GR" sz="2000" b="1" dirty="0"/>
              <a:t> </a:t>
            </a:r>
            <a:r>
              <a:rPr lang="el-GR" sz="2000" dirty="0"/>
              <a:t>για ψηφιακή σχεδίαση του ανιχνευτή</a:t>
            </a:r>
            <a:r>
              <a:rPr lang="en-US" sz="2000" dirty="0"/>
              <a:t> ATLAS (</a:t>
            </a:r>
            <a:r>
              <a:rPr lang="el-GR" sz="2000" dirty="0"/>
              <a:t>Μ. </a:t>
            </a:r>
            <a:r>
              <a:rPr lang="el-GR" sz="2000" dirty="0" err="1"/>
              <a:t>Καινουργιάκη</a:t>
            </a:r>
            <a:r>
              <a:rPr lang="el-GR" sz="2000" dirty="0"/>
              <a:t>, </a:t>
            </a:r>
            <a:r>
              <a:rPr lang="el-GR" sz="2000" dirty="0" err="1"/>
              <a:t>Υποψ</a:t>
            </a:r>
            <a:r>
              <a:rPr lang="el-GR" sz="2000" dirty="0"/>
              <a:t>. Διδάκτωρ ΕΜΠ</a:t>
            </a:r>
            <a:r>
              <a:rPr lang="en-US" sz="2000" dirty="0"/>
              <a:t>)</a:t>
            </a:r>
            <a:endParaRPr lang="el-GR" sz="2000" dirty="0"/>
          </a:p>
          <a:p>
            <a:pPr marL="0" indent="0">
              <a:buNone/>
            </a:pP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32547955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426317-03E2-6750-29D0-6274A4A03B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6CE7D-A7FE-7D32-ACCA-092D9F718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57974-3DEE-C24A-0B28-2959932C3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00D9B-631F-BEBC-E933-BA9E1D487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8" name="Picture 73" descr="gpyrforos">
            <a:extLst>
              <a:ext uri="{FF2B5EF4-FFF2-40B4-BE49-F238E27FC236}">
                <a16:creationId xmlns:a16="http://schemas.microsoft.com/office/drawing/2014/main" id="{AF7B2058-F98A-8999-D194-4DBEEB9B2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17E6838-12EF-80DA-9142-2B2FF514D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44026"/>
            <a:ext cx="7696200" cy="609600"/>
          </a:xfrm>
        </p:spPr>
        <p:txBody>
          <a:bodyPr/>
          <a:lstStyle/>
          <a:p>
            <a:r>
              <a:rPr lang="el-GR" b="1" dirty="0"/>
              <a:t>Τί Είδαμε και Τί </a:t>
            </a:r>
            <a:r>
              <a:rPr lang="el-GR" b="1" dirty="0" err="1"/>
              <a:t>Μαθαμε</a:t>
            </a:r>
            <a:r>
              <a:rPr lang="el-GR" b="1" dirty="0"/>
              <a:t>? </a:t>
            </a:r>
            <a:endParaRPr lang="en-CH" b="1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0F7C4ED9-D807-8ACD-4A37-004A81BA0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884952"/>
            <a:ext cx="8686801" cy="5342374"/>
          </a:xfrm>
        </p:spPr>
        <p:txBody>
          <a:bodyPr/>
          <a:lstStyle/>
          <a:p>
            <a:pPr marL="0" indent="0">
              <a:buNone/>
            </a:pPr>
            <a:r>
              <a:rPr lang="el-GR" sz="2000" b="1" dirty="0"/>
              <a:t>3</a:t>
            </a:r>
            <a:r>
              <a:rPr lang="el-GR" sz="2000" b="1" baseline="30000" dirty="0"/>
              <a:t>η</a:t>
            </a:r>
            <a:r>
              <a:rPr lang="el-GR" sz="2000" b="1" dirty="0"/>
              <a:t> Ημέρα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Εισαγωγή στην ερευνητική διαδικασία αναζήτησης των </a:t>
            </a:r>
            <a:r>
              <a:rPr lang="el-GR" sz="2000" b="1" dirty="0"/>
              <a:t>σπάνιων στοιχειωδών σωματιδίων</a:t>
            </a:r>
            <a:r>
              <a:rPr lang="el-GR" sz="2000" dirty="0"/>
              <a:t>, από ανάλυση πειραματικών δεδομένων συγκρούσεων</a:t>
            </a:r>
            <a:r>
              <a:rPr lang="el-GR" sz="2000" b="1" dirty="0"/>
              <a:t> </a:t>
            </a:r>
            <a:r>
              <a:rPr lang="el-GR" sz="2000" dirty="0"/>
              <a:t>πρωτονίων-πρωτονίων (</a:t>
            </a:r>
            <a:r>
              <a:rPr lang="en-US" sz="2000" dirty="0"/>
              <a:t>Prof</a:t>
            </a:r>
            <a:r>
              <a:rPr lang="el-GR" sz="2000" dirty="0"/>
              <a:t>.</a:t>
            </a:r>
            <a:r>
              <a:rPr lang="en-US" sz="2000" dirty="0"/>
              <a:t> M. Battaglia, Univ. of California Santa-Cruz</a:t>
            </a:r>
            <a:r>
              <a:rPr lang="el-GR" sz="2000" dirty="0"/>
              <a:t>)</a:t>
            </a:r>
          </a:p>
          <a:p>
            <a:pPr>
              <a:buFont typeface="Wingdings" pitchFamily="2" charset="2"/>
              <a:buChar char="§"/>
            </a:pPr>
            <a:endParaRPr lang="el-GR" sz="2000" dirty="0"/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Προσδοκίες της ανθρωπότητας από την </a:t>
            </a:r>
            <a:r>
              <a:rPr lang="el-GR" sz="2000" b="1" dirty="0"/>
              <a:t>έρευνα στο διάστημα </a:t>
            </a:r>
            <a:r>
              <a:rPr lang="el-GR" sz="2000" dirty="0"/>
              <a:t>(Δρ. Ν. Πράντζος, </a:t>
            </a:r>
            <a:r>
              <a:rPr lang="en-GB" sz="2000" dirty="0"/>
              <a:t>CNRS/IAP</a:t>
            </a:r>
            <a:r>
              <a:rPr lang="en-US" sz="2000" dirty="0"/>
              <a:t>)</a:t>
            </a:r>
            <a:endParaRPr lang="el-GR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Εργαστηριακή άσκηση: Εφαρμογ</a:t>
            </a:r>
            <a:r>
              <a:rPr lang="en-US" sz="2000" dirty="0" err="1"/>
              <a:t>ή</a:t>
            </a:r>
            <a:r>
              <a:rPr lang="el-GR" sz="2000" dirty="0"/>
              <a:t> του κώδικα </a:t>
            </a:r>
            <a:r>
              <a:rPr lang="en-US" sz="2000" b="1" dirty="0"/>
              <a:t>GEANT4</a:t>
            </a:r>
            <a:r>
              <a:rPr lang="en-US" sz="2000" dirty="0"/>
              <a:t> </a:t>
            </a:r>
            <a:r>
              <a:rPr lang="el-GR" sz="2000" dirty="0"/>
              <a:t>σε ανιχνευτές στον επιταχυντή </a:t>
            </a:r>
            <a:r>
              <a:rPr lang="en-US" sz="2000" dirty="0"/>
              <a:t>LHC</a:t>
            </a:r>
            <a:r>
              <a:rPr lang="el-GR" sz="2000" dirty="0"/>
              <a:t> (Δρ. Ι. Αποστολάκης, </a:t>
            </a:r>
            <a:r>
              <a:rPr lang="en-US" sz="2000" dirty="0"/>
              <a:t>CERN)</a:t>
            </a:r>
            <a:r>
              <a:rPr lang="el-GR" sz="20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§"/>
            </a:pPr>
            <a:r>
              <a:rPr lang="en-US" sz="2000" dirty="0"/>
              <a:t> </a:t>
            </a:r>
            <a:r>
              <a:rPr lang="el-GR" sz="2000" dirty="0"/>
              <a:t>Εργαστηριακή άσκηση: </a:t>
            </a:r>
            <a:r>
              <a:rPr lang="en-US" sz="2000" dirty="0"/>
              <a:t>CERN &amp; Aerospace </a:t>
            </a:r>
            <a:r>
              <a:rPr lang="el-GR" sz="2000" dirty="0"/>
              <a:t>εφαρμογές με </a:t>
            </a:r>
            <a:r>
              <a:rPr lang="en-US" sz="2000" b="1" dirty="0" err="1"/>
              <a:t>MiniPIX</a:t>
            </a:r>
            <a:r>
              <a:rPr lang="el-GR" sz="2000" dirty="0"/>
              <a:t> (Δρ. Αναστασία </a:t>
            </a:r>
            <a:r>
              <a:rPr lang="el-GR" sz="2000" dirty="0" err="1"/>
              <a:t>Τέζαρη</a:t>
            </a:r>
            <a:r>
              <a:rPr lang="el-GR" sz="2000" dirty="0"/>
              <a:t>, Γιώτα. Χατζηδάκη)</a:t>
            </a:r>
          </a:p>
          <a:p>
            <a:pPr marL="0" indent="0">
              <a:buNone/>
            </a:pP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425123200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F8B7B7-005F-99E8-B1B4-F8D0D01FC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F83B2-B97A-DE66-5782-A6A3D8109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91295D-9B41-6ECE-5310-22D31EC39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03C36-811B-2EE2-325B-FAF9CF633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8" name="Picture 73" descr="gpyrforos">
            <a:extLst>
              <a:ext uri="{FF2B5EF4-FFF2-40B4-BE49-F238E27FC236}">
                <a16:creationId xmlns:a16="http://schemas.microsoft.com/office/drawing/2014/main" id="{63364DF6-6546-5AE4-C59E-604264638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FC3D360-813A-3854-5C30-0A49D5FEA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44026"/>
            <a:ext cx="7696200" cy="609600"/>
          </a:xfrm>
        </p:spPr>
        <p:txBody>
          <a:bodyPr/>
          <a:lstStyle/>
          <a:p>
            <a:r>
              <a:rPr lang="el-GR" b="1" dirty="0"/>
              <a:t>Τί Είδαμε και Τί </a:t>
            </a:r>
            <a:r>
              <a:rPr lang="el-GR" b="1" dirty="0" err="1"/>
              <a:t>Μαθαμε</a:t>
            </a:r>
            <a:r>
              <a:rPr lang="el-GR" b="1" dirty="0"/>
              <a:t>? </a:t>
            </a:r>
            <a:endParaRPr lang="en-CH" b="1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19296E4-9518-70A4-5FC3-300869785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884952"/>
            <a:ext cx="8686801" cy="5342374"/>
          </a:xfrm>
        </p:spPr>
        <p:txBody>
          <a:bodyPr/>
          <a:lstStyle/>
          <a:p>
            <a:pPr marL="0" indent="0">
              <a:buNone/>
            </a:pPr>
            <a:r>
              <a:rPr lang="el-GR" sz="2000" b="1" dirty="0"/>
              <a:t>4</a:t>
            </a:r>
            <a:r>
              <a:rPr lang="el-GR" sz="2000" b="1" baseline="30000" dirty="0"/>
              <a:t>η</a:t>
            </a:r>
            <a:r>
              <a:rPr lang="el-GR" sz="2000" b="1" dirty="0"/>
              <a:t> Ημέρα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Εισαγωγή στη ανίχνευση </a:t>
            </a:r>
            <a:r>
              <a:rPr lang="el-GR" sz="2000" b="1" dirty="0"/>
              <a:t>νετρονίων</a:t>
            </a:r>
            <a:r>
              <a:rPr lang="el-GR" sz="2000" dirty="0"/>
              <a:t> και την πρόβλεψη </a:t>
            </a:r>
            <a:r>
              <a:rPr lang="el-GR" sz="2000" b="1" dirty="0"/>
              <a:t>διαστημικού καιρού </a:t>
            </a:r>
            <a:r>
              <a:rPr lang="el-GR" sz="2000" dirty="0"/>
              <a:t>Δρ. Μ. </a:t>
            </a:r>
            <a:r>
              <a:rPr lang="el-GR" sz="2000" dirty="0" err="1"/>
              <a:t>Γεροντίδου</a:t>
            </a:r>
            <a:r>
              <a:rPr lang="el-GR" sz="2000" dirty="0"/>
              <a:t>, ΕΚΠΑ)</a:t>
            </a:r>
          </a:p>
          <a:p>
            <a:pPr>
              <a:buFont typeface="Wingdings" pitchFamily="2" charset="2"/>
              <a:buChar char="§"/>
            </a:pPr>
            <a:endParaRPr lang="el-GR" sz="2000" dirty="0"/>
          </a:p>
          <a:p>
            <a:pPr>
              <a:buFont typeface="Wingdings" pitchFamily="2" charset="2"/>
              <a:buChar char="§"/>
            </a:pPr>
            <a:r>
              <a:rPr lang="el-GR" sz="2000" b="1" dirty="0"/>
              <a:t>Θεωρία του Παντός </a:t>
            </a:r>
            <a:r>
              <a:rPr lang="el-GR" sz="2000" dirty="0"/>
              <a:t>επί των στοιχειωδών σωματιδίων και πρόσφατα </a:t>
            </a:r>
            <a:r>
              <a:rPr lang="el-GR" sz="2000" dirty="0" err="1"/>
              <a:t>αποτελεσματα</a:t>
            </a:r>
            <a:r>
              <a:rPr lang="el-GR" sz="2000" dirty="0"/>
              <a:t> (</a:t>
            </a:r>
            <a:r>
              <a:rPr lang="el-GR" sz="2000" dirty="0" err="1"/>
              <a:t>καθηγ</a:t>
            </a:r>
            <a:r>
              <a:rPr lang="el-GR" sz="2000" dirty="0"/>
              <a:t> &amp; </a:t>
            </a:r>
            <a:r>
              <a:rPr lang="el-GR" sz="2000" dirty="0" err="1"/>
              <a:t>Ακαδ</a:t>
            </a:r>
            <a:r>
              <a:rPr lang="el-GR" sz="2000" dirty="0"/>
              <a:t>. Δ. Νανόπουλος, </a:t>
            </a:r>
            <a:r>
              <a:rPr lang="en-US" sz="2000" dirty="0"/>
              <a:t>CERN)</a:t>
            </a:r>
            <a:endParaRPr lang="el-GR" sz="2000" dirty="0"/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Εξέλιξη των θεωριών των στοιχειωδών σωματιδίων (</a:t>
            </a:r>
            <a:r>
              <a:rPr lang="en-US" sz="2000" dirty="0"/>
              <a:t>Prof</a:t>
            </a:r>
            <a:r>
              <a:rPr lang="el-GR" sz="2000" dirty="0"/>
              <a:t>. </a:t>
            </a:r>
            <a:r>
              <a:rPr lang="en-US" sz="2000" dirty="0"/>
              <a:t>John</a:t>
            </a:r>
            <a:r>
              <a:rPr lang="el-GR" sz="2000" dirty="0"/>
              <a:t> </a:t>
            </a:r>
            <a:r>
              <a:rPr lang="en-US" sz="2000" dirty="0"/>
              <a:t>Ellis</a:t>
            </a:r>
            <a:r>
              <a:rPr lang="el-GR" sz="2000" dirty="0"/>
              <a:t>, </a:t>
            </a:r>
            <a:r>
              <a:rPr lang="en-US" sz="2000" dirty="0"/>
              <a:t>Kong’s College)</a:t>
            </a:r>
            <a:r>
              <a:rPr lang="el-GR" sz="20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itchFamily="2" charset="2"/>
              <a:buChar char="§"/>
            </a:pPr>
            <a:r>
              <a:rPr lang="en-US" sz="2000" dirty="0"/>
              <a:t> </a:t>
            </a:r>
            <a:r>
              <a:rPr lang="el-GR" sz="2000" dirty="0"/>
              <a:t>Εργαστηριακή άσκηση: Πλατωνικός διάλογος για την χρησιμότητα ή μη του νέου επιταχυντικού συστήματος </a:t>
            </a:r>
            <a:r>
              <a:rPr lang="en-US" sz="2000" dirty="0"/>
              <a:t>FCC</a:t>
            </a:r>
            <a:r>
              <a:rPr lang="el-GR" sz="2000" dirty="0"/>
              <a:t> </a:t>
            </a:r>
          </a:p>
          <a:p>
            <a:pPr marL="0" indent="0">
              <a:buNone/>
            </a:pP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46642309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C3384-1394-C3A5-954F-7A72ECA8F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E5EEA-3146-0685-45AD-8A49BBF2E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C678C-6796-6513-3A6D-9D305414F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257F3-02BE-B905-B0A1-15B1A22A8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3" descr="gpyrforos">
            <a:extLst>
              <a:ext uri="{FF2B5EF4-FFF2-40B4-BE49-F238E27FC236}">
                <a16:creationId xmlns:a16="http://schemas.microsoft.com/office/drawing/2014/main" id="{59EEB3C7-3ECF-BDEA-4073-047AF4426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355BD65-8B44-2379-342E-D00FC5400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2400"/>
            <a:ext cx="7696200" cy="609600"/>
          </a:xfrm>
        </p:spPr>
        <p:txBody>
          <a:bodyPr/>
          <a:lstStyle/>
          <a:p>
            <a:r>
              <a:rPr lang="en-CH" b="1" dirty="0"/>
              <a:t>GO </a:t>
            </a:r>
            <a:r>
              <a:rPr lang="en-CH" b="1" dirty="0">
                <a:sym typeface="Wingdings" pitchFamily="2" charset="2"/>
              </a:rPr>
              <a:t></a:t>
            </a:r>
            <a:r>
              <a:rPr lang="en-CH" b="1" dirty="0"/>
              <a:t>CERN 2025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C9E1FF8-4C12-D37F-0F4C-0046CD438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43000"/>
            <a:ext cx="8305800" cy="4114800"/>
          </a:xfrm>
        </p:spPr>
        <p:txBody>
          <a:bodyPr/>
          <a:lstStyle/>
          <a:p>
            <a:r>
              <a:rPr lang="en-CH" dirty="0"/>
              <a:t>HIGGS Boson		Standard Model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DARK Matter</a:t>
            </a:r>
          </a:p>
          <a:p>
            <a:r>
              <a:rPr lang="en-CH" dirty="0"/>
              <a:t>DARK Energy		SUPER-SYMMETRIC Model</a:t>
            </a:r>
          </a:p>
          <a:p>
            <a:endParaRPr lang="en-CH" dirty="0"/>
          </a:p>
          <a:p>
            <a:r>
              <a:rPr lang="en-CH" dirty="0"/>
              <a:t>EXOTIC PARTICLES </a:t>
            </a:r>
          </a:p>
          <a:p>
            <a:r>
              <a:rPr lang="en-CH" dirty="0"/>
              <a:t>NEW IDEAS</a:t>
            </a: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1B1BDEDC-D877-89C5-C36B-66444F9DB13C}"/>
              </a:ext>
            </a:extLst>
          </p:cNvPr>
          <p:cNvSpPr/>
          <p:nvPr/>
        </p:nvSpPr>
        <p:spPr bwMode="auto">
          <a:xfrm>
            <a:off x="3352800" y="1981200"/>
            <a:ext cx="381000" cy="1143000"/>
          </a:xfrm>
          <a:prstGeom prst="righ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Verdana" pitchFamily="-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86794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111267-F03D-02EA-0506-341F8AA2E6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8A1A9-772F-D38B-33BC-D841A3C37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779BF-A4EE-EE92-5CD8-E35F891BA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59DFD-666E-8FC2-CA69-DEDE89327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8" name="Picture 73" descr="gpyrforos">
            <a:extLst>
              <a:ext uri="{FF2B5EF4-FFF2-40B4-BE49-F238E27FC236}">
                <a16:creationId xmlns:a16="http://schemas.microsoft.com/office/drawing/2014/main" id="{BB5E8ABB-2EEE-07B1-D4DD-F6B2C739F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2039B14-3EF2-10A7-A65D-8A6436333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2400"/>
            <a:ext cx="7696200" cy="609600"/>
          </a:xfrm>
        </p:spPr>
        <p:txBody>
          <a:bodyPr/>
          <a:lstStyle/>
          <a:p>
            <a:r>
              <a:rPr lang="en-CH" b="1" dirty="0"/>
              <a:t>GO </a:t>
            </a:r>
            <a:r>
              <a:rPr lang="en-CH" b="1" dirty="0">
                <a:sym typeface="Wingdings" pitchFamily="2" charset="2"/>
              </a:rPr>
              <a:t></a:t>
            </a:r>
            <a:r>
              <a:rPr lang="en-CH" b="1" dirty="0"/>
              <a:t>CERN 2025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F1608DB-8425-5034-2D97-3689B4B3C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953000"/>
          </a:xfrm>
        </p:spPr>
        <p:txBody>
          <a:bodyPr/>
          <a:lstStyle/>
          <a:p>
            <a:r>
              <a:rPr lang="el-GR" sz="2000" dirty="0"/>
              <a:t>ΠΟΛΛΕΣ ΘΕΡΜΕΣ ΕΥΧΑΡΙΣΤΙΕΣ στην </a:t>
            </a:r>
            <a:r>
              <a:rPr lang="el-GR" sz="2000" dirty="0" err="1"/>
              <a:t>Οργανωτικ</a:t>
            </a:r>
            <a:r>
              <a:rPr lang="en-CH" sz="2000" dirty="0"/>
              <a:t>ή</a:t>
            </a:r>
            <a:r>
              <a:rPr lang="el-GR" sz="2000" dirty="0"/>
              <a:t> Επιτροπή και σε μέλη που εργάστηκαν όλες τις ημέρες:</a:t>
            </a:r>
          </a:p>
          <a:p>
            <a:endParaRPr lang="el-GR" sz="1000" dirty="0"/>
          </a:p>
          <a:p>
            <a:r>
              <a:rPr lang="el-GR" sz="2000" dirty="0"/>
              <a:t>Καθ. Γ. Μπαμπινιώτης Πρόεδρος Φ.Ε.</a:t>
            </a:r>
          </a:p>
          <a:p>
            <a:r>
              <a:rPr lang="el-GR" sz="2000" dirty="0"/>
              <a:t>Δρ. Σ. Γκλαβάς, Γενικός  Γραμματέας Φ.Ε.</a:t>
            </a:r>
          </a:p>
          <a:p>
            <a:pPr marL="0" indent="0">
              <a:buNone/>
            </a:pPr>
            <a:endParaRPr lang="el-GR" sz="1000" dirty="0"/>
          </a:p>
          <a:p>
            <a:r>
              <a:rPr lang="el-GR" sz="2000" dirty="0"/>
              <a:t>Δρ. Ν. Παππά, Επόπτρια </a:t>
            </a:r>
            <a:r>
              <a:rPr lang="el-GR" sz="2000" dirty="0" err="1"/>
              <a:t>Αρσακείων</a:t>
            </a:r>
            <a:r>
              <a:rPr lang="el-GR" sz="2000" dirty="0"/>
              <a:t> Σχολείων</a:t>
            </a:r>
          </a:p>
          <a:p>
            <a:r>
              <a:rPr lang="el-GR" sz="2000" dirty="0"/>
              <a:t>Κος Ι. </a:t>
            </a:r>
            <a:r>
              <a:rPr lang="el-GR" sz="2000" dirty="0" err="1"/>
              <a:t>Πουλόπουλος</a:t>
            </a:r>
            <a:r>
              <a:rPr lang="el-GR" sz="2000" dirty="0"/>
              <a:t>, Συντονιστής Φυσικών Επιστημών</a:t>
            </a:r>
          </a:p>
          <a:p>
            <a:r>
              <a:rPr lang="el-GR" sz="2000" dirty="0"/>
              <a:t>Κος Χ. </a:t>
            </a:r>
            <a:r>
              <a:rPr lang="el-GR" sz="2000" dirty="0" err="1"/>
              <a:t>Δευτεραίος</a:t>
            </a:r>
            <a:r>
              <a:rPr lang="el-GR" sz="2000" dirty="0"/>
              <a:t>, Δ/</a:t>
            </a:r>
            <a:r>
              <a:rPr lang="el-GR" sz="2000" dirty="0" err="1"/>
              <a:t>ντής</a:t>
            </a:r>
            <a:r>
              <a:rPr lang="el-GR" sz="2000" dirty="0"/>
              <a:t> Α’ Λυκείου Εκάλης</a:t>
            </a:r>
          </a:p>
          <a:p>
            <a:r>
              <a:rPr lang="el-GR" sz="2000" dirty="0"/>
              <a:t>Κα Π. Παυλή, Β’ Λυκείου Εκάλης</a:t>
            </a:r>
          </a:p>
          <a:p>
            <a:r>
              <a:rPr lang="el-GR" sz="2000" dirty="0"/>
              <a:t>Κος Ε. Πολίτης, Λύκειο Ψυχικού</a:t>
            </a:r>
          </a:p>
          <a:p>
            <a:endParaRPr lang="el-GR" sz="1000" dirty="0"/>
          </a:p>
          <a:p>
            <a:pPr marL="0" indent="0">
              <a:buNone/>
            </a:pPr>
            <a:r>
              <a:rPr lang="el-GR" sz="2000" dirty="0"/>
              <a:t>Επίσης:</a:t>
            </a:r>
          </a:p>
          <a:p>
            <a:r>
              <a:rPr lang="el-GR" sz="2000" dirty="0" err="1"/>
              <a:t>Τεχνικο</a:t>
            </a:r>
            <a:r>
              <a:rPr lang="en-US" sz="2000" dirty="0" err="1"/>
              <a:t>ί</a:t>
            </a:r>
            <a:r>
              <a:rPr lang="el-GR" sz="2000" dirty="0"/>
              <a:t> Αίθουσας &amp; </a:t>
            </a:r>
            <a:r>
              <a:rPr lang="el-GR" sz="2000" dirty="0" err="1"/>
              <a:t>Εργαστ</a:t>
            </a:r>
            <a:r>
              <a:rPr lang="el-GR" sz="2000" dirty="0"/>
              <a:t>: κ. Μερκούρης, κ. </a:t>
            </a:r>
            <a:r>
              <a:rPr lang="el-GR" sz="2000" dirty="0" err="1"/>
              <a:t>Παϊσιος</a:t>
            </a:r>
            <a:r>
              <a:rPr lang="el-GR" sz="2000" dirty="0"/>
              <a:t> &amp; </a:t>
            </a:r>
            <a:r>
              <a:rPr lang="el-GR" sz="2000" dirty="0" err="1"/>
              <a:t>Στ</a:t>
            </a:r>
            <a:r>
              <a:rPr lang="el-GR" sz="2000" dirty="0"/>
              <a:t>. </a:t>
            </a:r>
            <a:r>
              <a:rPr lang="el-GR" sz="2000" dirty="0" err="1"/>
              <a:t>Χαρλαύτης</a:t>
            </a:r>
            <a:endParaRPr lang="el-GR" sz="2000" dirty="0"/>
          </a:p>
          <a:p>
            <a:r>
              <a:rPr lang="el-GR" sz="2000" dirty="0"/>
              <a:t>Διοικητικό Προσωπικό: κα Ι. </a:t>
            </a:r>
            <a:r>
              <a:rPr lang="el-GR" sz="2000" dirty="0" err="1"/>
              <a:t>Πανουσάκη</a:t>
            </a:r>
            <a:r>
              <a:rPr lang="el-GR" sz="2000" dirty="0"/>
              <a:t>, κος Γ. </a:t>
            </a:r>
            <a:r>
              <a:rPr lang="el-GR" sz="2000" dirty="0" err="1"/>
              <a:t>Τράπαλης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856959215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158C6-7C3E-B270-81AF-7D6A8ADF2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B79CB6-5F46-6933-841A-9875C3D64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 Ιουνίου 2025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A5EDA2-D3A0-79DF-B878-BD38B75EB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ΕΝ Γαζής/ΕΜΠ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468C6-4E9E-43E6-64A5-B95414B1D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EB73-19CF-CC44-9CE7-FEAFB1258ECE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Picture 73" descr="gpyrforos">
            <a:extLst>
              <a:ext uri="{FF2B5EF4-FFF2-40B4-BE49-F238E27FC236}">
                <a16:creationId xmlns:a16="http://schemas.microsoft.com/office/drawing/2014/main" id="{1B5C39F8-5DB1-004E-2C57-ED0CD0955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12700"/>
            <a:ext cx="762000" cy="762000"/>
          </a:xfrm>
          <a:prstGeom prst="rect">
            <a:avLst/>
          </a:prstGeom>
          <a:solidFill>
            <a:schemeClr val="accent2"/>
          </a:solidFill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B09CA2E-DEEE-F775-6569-1646D1267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2400"/>
            <a:ext cx="7696200" cy="609600"/>
          </a:xfrm>
        </p:spPr>
        <p:txBody>
          <a:bodyPr/>
          <a:lstStyle/>
          <a:p>
            <a:r>
              <a:rPr lang="en-CH" b="1" dirty="0"/>
              <a:t>GO </a:t>
            </a:r>
            <a:r>
              <a:rPr lang="en-CH" b="1" dirty="0">
                <a:sym typeface="Wingdings" pitchFamily="2" charset="2"/>
              </a:rPr>
              <a:t></a:t>
            </a:r>
            <a:r>
              <a:rPr lang="en-CH" b="1" dirty="0"/>
              <a:t>CERN 2025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D239A5C-62BA-6BA8-29C2-F0FA56EC7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30215"/>
            <a:ext cx="8229600" cy="4114800"/>
          </a:xfrm>
        </p:spPr>
        <p:txBody>
          <a:bodyPr/>
          <a:lstStyle/>
          <a:p>
            <a:pPr marL="0" indent="0" algn="ctr">
              <a:buNone/>
            </a:pPr>
            <a:r>
              <a:rPr lang="el-GR" sz="3600" b="1" dirty="0" err="1"/>
              <a:t>Καλ</a:t>
            </a:r>
            <a:r>
              <a:rPr lang="en-CH" sz="3600" b="1" dirty="0"/>
              <a:t>ή</a:t>
            </a:r>
            <a:r>
              <a:rPr lang="el-GR" sz="3600" b="1" dirty="0"/>
              <a:t> Πρόοδο!! </a:t>
            </a:r>
          </a:p>
          <a:p>
            <a:pPr marL="0" indent="0" algn="ctr">
              <a:buNone/>
            </a:pPr>
            <a:endParaRPr lang="el-GR" sz="3600" b="1" dirty="0"/>
          </a:p>
          <a:p>
            <a:pPr marL="0" indent="0" algn="ctr">
              <a:buNone/>
            </a:pPr>
            <a:r>
              <a:rPr lang="el-GR" sz="3600" b="1" dirty="0"/>
              <a:t>Καλή Επιτυχία τις Σπουδές σας!!</a:t>
            </a:r>
          </a:p>
          <a:p>
            <a:pPr marL="0" indent="0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7104016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00"/>
      </a:hlink>
      <a:folHlink>
        <a:srgbClr val="99CC00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37808</TotalTime>
  <Words>691</Words>
  <Application>Microsoft Macintosh PowerPoint</Application>
  <PresentationFormat>On-screen Show (4:3)</PresentationFormat>
  <Paragraphs>109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Times</vt:lpstr>
      <vt:lpstr>Verdana</vt:lpstr>
      <vt:lpstr>Wingdings</vt:lpstr>
      <vt:lpstr>Blank Presentation</vt:lpstr>
      <vt:lpstr>GO CERN 2025</vt:lpstr>
      <vt:lpstr>GO CERN 2025</vt:lpstr>
      <vt:lpstr>Τί Είδαμε και Τί Μαθαμε? </vt:lpstr>
      <vt:lpstr>Τί Είδαμε και Τί Μαθαμε? </vt:lpstr>
      <vt:lpstr>Τί Είδαμε και Τί Μαθαμε? </vt:lpstr>
      <vt:lpstr>Τί Είδαμε και Τί Μαθαμε? </vt:lpstr>
      <vt:lpstr>GO CERN 2025</vt:lpstr>
      <vt:lpstr>GO CERN 2025</vt:lpstr>
      <vt:lpstr>GO CERN 2025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Exhibiting Non-Intuitive Physics</dc:title>
  <dc:creator>Rolf Landua</dc:creator>
  <cp:lastModifiedBy>Evangelos Gazis</cp:lastModifiedBy>
  <cp:revision>501</cp:revision>
  <cp:lastPrinted>2016-01-13T12:24:26Z</cp:lastPrinted>
  <dcterms:created xsi:type="dcterms:W3CDTF">2016-01-14T15:32:47Z</dcterms:created>
  <dcterms:modified xsi:type="dcterms:W3CDTF">2025-06-20T11:39:26Z</dcterms:modified>
</cp:coreProperties>
</file>