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68" r:id="rId2"/>
    <p:sldId id="299" r:id="rId3"/>
    <p:sldId id="325" r:id="rId4"/>
    <p:sldId id="323" r:id="rId5"/>
    <p:sldId id="328" r:id="rId6"/>
    <p:sldId id="302" r:id="rId7"/>
    <p:sldId id="305" r:id="rId8"/>
    <p:sldId id="344" r:id="rId9"/>
    <p:sldId id="315" r:id="rId10"/>
    <p:sldId id="365" r:id="rId11"/>
    <p:sldId id="364" r:id="rId12"/>
    <p:sldId id="354" r:id="rId13"/>
    <p:sldId id="367" r:id="rId14"/>
    <p:sldId id="366" r:id="rId15"/>
    <p:sldId id="356" r:id="rId16"/>
    <p:sldId id="357" r:id="rId17"/>
    <p:sldId id="358" r:id="rId18"/>
    <p:sldId id="360" r:id="rId19"/>
    <p:sldId id="319" r:id="rId20"/>
    <p:sldId id="32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2A0"/>
    <a:srgbClr val="F7EEFD"/>
    <a:srgbClr val="E7CBFF"/>
    <a:srgbClr val="C8A634"/>
    <a:srgbClr val="FFF2C7"/>
    <a:srgbClr val="004870"/>
    <a:srgbClr val="002E46"/>
    <a:srgbClr val="032A43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–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–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Medium Style 1 –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67998"/>
  </p:normalViewPr>
  <p:slideViewPr>
    <p:cSldViewPr snapToGrid="0" snapToObjects="1">
      <p:cViewPr varScale="1">
        <p:scale>
          <a:sx n="101" d="100"/>
          <a:sy n="101" d="100"/>
        </p:scale>
        <p:origin x="230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348550-496A-CB46-86B2-1355BF5733D5}" type="doc">
      <dgm:prSet loTypeId="urn:microsoft.com/office/officeart/2005/8/layout/vList5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926A3DC6-2F47-6B4E-A890-C5B6FDBBB3F0}">
      <dgm:prSet phldrT="[Text]" custT="1"/>
      <dgm:spPr/>
      <dgm:t>
        <a:bodyPr/>
        <a:lstStyle/>
        <a:p>
          <a:r>
            <a:rPr lang="en-GB" sz="1400" dirty="0"/>
            <a:t>Get</a:t>
          </a:r>
        </a:p>
      </dgm:t>
    </dgm:pt>
    <dgm:pt modelId="{36168584-03B3-2348-A728-7F68A50A1A2A}" type="parTrans" cxnId="{92856DDD-D005-8741-9DD3-010A6A917096}">
      <dgm:prSet/>
      <dgm:spPr/>
      <dgm:t>
        <a:bodyPr/>
        <a:lstStyle/>
        <a:p>
          <a:endParaRPr lang="en-GB"/>
        </a:p>
      </dgm:t>
    </dgm:pt>
    <dgm:pt modelId="{037CE823-08FD-9445-AFA2-87A643271276}" type="sibTrans" cxnId="{92856DDD-D005-8741-9DD3-010A6A917096}">
      <dgm:prSet/>
      <dgm:spPr/>
      <dgm:t>
        <a:bodyPr/>
        <a:lstStyle/>
        <a:p>
          <a:endParaRPr lang="en-GB"/>
        </a:p>
      </dgm:t>
    </dgm:pt>
    <dgm:pt modelId="{F5105272-E438-CF47-9CF6-68038C6EEACB}">
      <dgm:prSet phldrT="[Text]"/>
      <dgm:spPr/>
      <dgm:t>
        <a:bodyPr/>
        <a:lstStyle/>
        <a:p>
          <a:pPr>
            <a:buNone/>
          </a:pPr>
          <a:r>
            <a:rPr lang="en-GB" b="1" i="1" dirty="0">
              <a:solidFill>
                <a:srgbClr val="000000"/>
              </a:solidFill>
            </a:rPr>
            <a:t>Complete: </a:t>
          </a:r>
          <a:r>
            <a:rPr lang="en-GB" b="0" dirty="0">
              <a:solidFill>
                <a:srgbClr val="000000"/>
              </a:solidFill>
            </a:rPr>
            <a:t>Retrieve the entire metadata document.	</a:t>
          </a:r>
          <a:r>
            <a:rPr lang="en-GB" b="1" i="1" dirty="0">
              <a:solidFill>
                <a:srgbClr val="000000"/>
              </a:solidFill>
            </a:rPr>
            <a:t>Partial: </a:t>
          </a:r>
          <a:r>
            <a:rPr lang="en-GB" dirty="0">
              <a:solidFill>
                <a:srgbClr val="000000"/>
              </a:solidFill>
            </a:rPr>
            <a:t>Provide the (path/s to the) requested key/s,</a:t>
          </a:r>
          <a:br>
            <a:rPr lang="en-GB" dirty="0">
              <a:solidFill>
                <a:srgbClr val="000000"/>
              </a:solidFill>
            </a:rPr>
          </a:br>
          <a:r>
            <a:rPr lang="en-GB" dirty="0">
              <a:solidFill>
                <a:srgbClr val="000000"/>
              </a:solidFill>
            </a:rPr>
            <a:t>								 </a:t>
          </a:r>
          <a:r>
            <a:rPr lang="en-GB" b="0" dirty="0">
              <a:solidFill>
                <a:srgbClr val="000000"/>
              </a:solidFill>
            </a:rPr>
            <a:t>retrieving </a:t>
          </a:r>
          <a:r>
            <a:rPr lang="en-GB" dirty="0">
              <a:solidFill>
                <a:srgbClr val="000000"/>
              </a:solidFill>
            </a:rPr>
            <a:t>only their corresponding value/s.</a:t>
          </a:r>
        </a:p>
      </dgm:t>
    </dgm:pt>
    <dgm:pt modelId="{D82B8029-F5E2-C641-9E29-16DFD1F40F91}" type="parTrans" cxnId="{4C62BF32-0C67-0E48-A3D8-7B3127AAEDA1}">
      <dgm:prSet/>
      <dgm:spPr/>
      <dgm:t>
        <a:bodyPr/>
        <a:lstStyle/>
        <a:p>
          <a:endParaRPr lang="en-GB"/>
        </a:p>
      </dgm:t>
    </dgm:pt>
    <dgm:pt modelId="{8A8B9413-379A-D94C-BD74-E10A2928CF7C}" type="sibTrans" cxnId="{4C62BF32-0C67-0E48-A3D8-7B3127AAEDA1}">
      <dgm:prSet/>
      <dgm:spPr/>
      <dgm:t>
        <a:bodyPr/>
        <a:lstStyle/>
        <a:p>
          <a:endParaRPr lang="en-GB"/>
        </a:p>
      </dgm:t>
    </dgm:pt>
    <dgm:pt modelId="{A4FB6B13-12A9-EF45-98E8-821EBF9F7DB1}">
      <dgm:prSet phldrT="[Text]" custT="1"/>
      <dgm:spPr/>
      <dgm:t>
        <a:bodyPr/>
        <a:lstStyle/>
        <a:p>
          <a:r>
            <a:rPr lang="en-GB" sz="1400" dirty="0"/>
            <a:t>Insert</a:t>
          </a:r>
        </a:p>
      </dgm:t>
    </dgm:pt>
    <dgm:pt modelId="{CD3DF614-A763-4945-9715-4AED6E970C33}" type="parTrans" cxnId="{DBE2F1FD-604D-2E4B-A7FA-5DE8E5784FEE}">
      <dgm:prSet/>
      <dgm:spPr/>
      <dgm:t>
        <a:bodyPr/>
        <a:lstStyle/>
        <a:p>
          <a:endParaRPr lang="en-GB"/>
        </a:p>
      </dgm:t>
    </dgm:pt>
    <dgm:pt modelId="{08B34E02-78C0-E141-9151-2B3B50C54F01}" type="sibTrans" cxnId="{DBE2F1FD-604D-2E4B-A7FA-5DE8E5784FEE}">
      <dgm:prSet/>
      <dgm:spPr/>
      <dgm:t>
        <a:bodyPr/>
        <a:lstStyle/>
        <a:p>
          <a:endParaRPr lang="en-GB"/>
        </a:p>
      </dgm:t>
    </dgm:pt>
    <dgm:pt modelId="{4D3AB40B-9B63-554D-BEC6-D965EB93C4AC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000000"/>
              </a:solidFill>
            </a:rPr>
            <a:t>Assign the provided JSON value </a:t>
          </a:r>
          <a:r>
            <a:rPr lang="en-GB" i="1" dirty="0">
              <a:solidFill>
                <a:srgbClr val="000000"/>
              </a:solidFill>
            </a:rPr>
            <a:t>(could be a JSON object)</a:t>
          </a:r>
          <a:r>
            <a:rPr lang="en-GB" i="0" dirty="0">
              <a:solidFill>
                <a:srgbClr val="000000"/>
              </a:solidFill>
            </a:rPr>
            <a:t> as t</a:t>
          </a:r>
          <a:r>
            <a:rPr lang="en-GB" dirty="0">
              <a:solidFill>
                <a:srgbClr val="000000"/>
              </a:solidFill>
            </a:rPr>
            <a:t>he value of the provided (and introduced) key-path.</a:t>
          </a:r>
        </a:p>
      </dgm:t>
    </dgm:pt>
    <dgm:pt modelId="{9EFAD2AB-0BA3-4E48-85E6-BAFF3C727BCA}" type="parTrans" cxnId="{C52AA51C-79F9-2943-B811-7BD42A50E1E8}">
      <dgm:prSet/>
      <dgm:spPr/>
      <dgm:t>
        <a:bodyPr/>
        <a:lstStyle/>
        <a:p>
          <a:endParaRPr lang="en-GB"/>
        </a:p>
      </dgm:t>
    </dgm:pt>
    <dgm:pt modelId="{AC13DA18-9A02-0744-A874-FAED1216C104}" type="sibTrans" cxnId="{C52AA51C-79F9-2943-B811-7BD42A50E1E8}">
      <dgm:prSet/>
      <dgm:spPr/>
      <dgm:t>
        <a:bodyPr/>
        <a:lstStyle/>
        <a:p>
          <a:endParaRPr lang="en-GB"/>
        </a:p>
      </dgm:t>
    </dgm:pt>
    <dgm:pt modelId="{A6CD3BA6-5DD6-AF4F-9038-E83B90572BE3}">
      <dgm:prSet phldrT="[Text]" custT="1"/>
      <dgm:spPr/>
      <dgm:t>
        <a:bodyPr/>
        <a:lstStyle/>
        <a:p>
          <a:r>
            <a:rPr lang="en-GB" sz="1400" dirty="0"/>
            <a:t>Update</a:t>
          </a:r>
        </a:p>
      </dgm:t>
    </dgm:pt>
    <dgm:pt modelId="{FF2B87C5-A32D-2A4F-831E-E04709944D60}" type="parTrans" cxnId="{6EE2CB4A-2F1F-D649-86D3-411F322650DC}">
      <dgm:prSet/>
      <dgm:spPr/>
      <dgm:t>
        <a:bodyPr/>
        <a:lstStyle/>
        <a:p>
          <a:endParaRPr lang="en-GB"/>
        </a:p>
      </dgm:t>
    </dgm:pt>
    <dgm:pt modelId="{B0ECB2B6-391D-A84F-963D-56BEFB524E3D}" type="sibTrans" cxnId="{6EE2CB4A-2F1F-D649-86D3-411F322650DC}">
      <dgm:prSet/>
      <dgm:spPr/>
      <dgm:t>
        <a:bodyPr/>
        <a:lstStyle/>
        <a:p>
          <a:endParaRPr lang="en-GB"/>
        </a:p>
      </dgm:t>
    </dgm:pt>
    <dgm:pt modelId="{33C3E44B-C086-1643-A846-BC067979FD06}">
      <dgm:prSet phldrT="[Text]"/>
      <dgm:spPr/>
      <dgm:t>
        <a:bodyPr/>
        <a:lstStyle/>
        <a:p>
          <a:pPr>
            <a:buNone/>
          </a:pPr>
          <a:r>
            <a:rPr lang="en-GB" dirty="0">
              <a:solidFill>
                <a:srgbClr val="000000"/>
              </a:solidFill>
            </a:rPr>
            <a:t>Assign the provided JSON value </a:t>
          </a:r>
          <a:r>
            <a:rPr lang="en-GB" i="1" dirty="0">
              <a:solidFill>
                <a:srgbClr val="000000"/>
              </a:solidFill>
            </a:rPr>
            <a:t>(could be a JSON object)</a:t>
          </a:r>
          <a:r>
            <a:rPr lang="en-GB" i="0" dirty="0">
              <a:solidFill>
                <a:srgbClr val="000000"/>
              </a:solidFill>
            </a:rPr>
            <a:t> as t</a:t>
          </a:r>
          <a:r>
            <a:rPr lang="en-GB" dirty="0">
              <a:solidFill>
                <a:srgbClr val="000000"/>
              </a:solidFill>
            </a:rPr>
            <a:t>he value of the provided (and existing) key-path.</a:t>
          </a:r>
        </a:p>
      </dgm:t>
    </dgm:pt>
    <dgm:pt modelId="{1A757B8F-A10C-B44A-BBE8-605B0AD45A57}" type="parTrans" cxnId="{61C79833-9A94-B54F-803A-831021E95D01}">
      <dgm:prSet/>
      <dgm:spPr/>
      <dgm:t>
        <a:bodyPr/>
        <a:lstStyle/>
        <a:p>
          <a:endParaRPr lang="en-GB"/>
        </a:p>
      </dgm:t>
    </dgm:pt>
    <dgm:pt modelId="{92501104-8D44-0044-846E-D2313FF41750}" type="sibTrans" cxnId="{61C79833-9A94-B54F-803A-831021E95D01}">
      <dgm:prSet/>
      <dgm:spPr/>
      <dgm:t>
        <a:bodyPr/>
        <a:lstStyle/>
        <a:p>
          <a:endParaRPr lang="en-GB"/>
        </a:p>
      </dgm:t>
    </dgm:pt>
    <dgm:pt modelId="{65FEFF80-BE86-9744-8F59-0925D95C5DC5}">
      <dgm:prSet custT="1"/>
      <dgm:spPr/>
      <dgm:t>
        <a:bodyPr/>
        <a:lstStyle/>
        <a:p>
          <a:r>
            <a:rPr lang="en-GB" sz="1400" dirty="0"/>
            <a:t>Delete</a:t>
          </a:r>
        </a:p>
      </dgm:t>
    </dgm:pt>
    <dgm:pt modelId="{4189E481-1B27-4D4E-9714-FB007657E308}" type="parTrans" cxnId="{749446B3-CFD2-D244-AA38-B6EB205BC284}">
      <dgm:prSet/>
      <dgm:spPr/>
      <dgm:t>
        <a:bodyPr/>
        <a:lstStyle/>
        <a:p>
          <a:endParaRPr lang="en-GB"/>
        </a:p>
      </dgm:t>
    </dgm:pt>
    <dgm:pt modelId="{BB872582-EE45-2B47-AE43-3A4E40999BD0}" type="sibTrans" cxnId="{749446B3-CFD2-D244-AA38-B6EB205BC284}">
      <dgm:prSet/>
      <dgm:spPr/>
      <dgm:t>
        <a:bodyPr/>
        <a:lstStyle/>
        <a:p>
          <a:endParaRPr lang="en-GB"/>
        </a:p>
      </dgm:t>
    </dgm:pt>
    <dgm:pt modelId="{19D2159B-52C2-E640-8E71-B9BED1BB305D}">
      <dgm:prSet phldrT="[Text]"/>
      <dgm:spPr/>
      <dgm:t>
        <a:bodyPr/>
        <a:lstStyle/>
        <a:p>
          <a:pPr>
            <a:buNone/>
          </a:pPr>
          <a:r>
            <a:rPr lang="en-GB" b="1" dirty="0">
              <a:solidFill>
                <a:srgbClr val="000000"/>
              </a:solidFill>
            </a:rPr>
            <a:t>Complete: </a:t>
          </a:r>
          <a:r>
            <a:rPr lang="en-GB" b="0" dirty="0">
              <a:solidFill>
                <a:srgbClr val="000000"/>
              </a:solidFill>
            </a:rPr>
            <a:t>Delete the entire metadata document.	</a:t>
          </a:r>
          <a:r>
            <a:rPr lang="en-GB" b="1" dirty="0">
              <a:solidFill>
                <a:srgbClr val="000000"/>
              </a:solidFill>
            </a:rPr>
            <a:t>Partial: </a:t>
          </a:r>
          <a:r>
            <a:rPr lang="en-GB" dirty="0">
              <a:solidFill>
                <a:srgbClr val="000000"/>
              </a:solidFill>
            </a:rPr>
            <a:t>Provide the (path/s to the) requested key/s,</a:t>
          </a:r>
          <a:br>
            <a:rPr lang="en-GB" dirty="0">
              <a:solidFill>
                <a:srgbClr val="000000"/>
              </a:solidFill>
            </a:rPr>
          </a:br>
          <a:r>
            <a:rPr lang="en-GB" dirty="0">
              <a:solidFill>
                <a:srgbClr val="000000"/>
              </a:solidFill>
            </a:rPr>
            <a:t>								 deleting</a:t>
          </a:r>
          <a:r>
            <a:rPr lang="en-GB" b="0" dirty="0">
              <a:solidFill>
                <a:srgbClr val="000000"/>
              </a:solidFill>
            </a:rPr>
            <a:t> </a:t>
          </a:r>
          <a:r>
            <a:rPr lang="en-GB" dirty="0">
              <a:solidFill>
                <a:srgbClr val="000000"/>
              </a:solidFill>
            </a:rPr>
            <a:t>only their corresponding value/s.</a:t>
          </a:r>
        </a:p>
      </dgm:t>
    </dgm:pt>
    <dgm:pt modelId="{A26BBBCE-DB2E-1945-A0E2-3F7FE0663C13}" type="parTrans" cxnId="{698CDA82-FCD3-C74B-AB17-B19CCCEF9E82}">
      <dgm:prSet/>
      <dgm:spPr/>
      <dgm:t>
        <a:bodyPr/>
        <a:lstStyle/>
        <a:p>
          <a:endParaRPr lang="en-GB"/>
        </a:p>
      </dgm:t>
    </dgm:pt>
    <dgm:pt modelId="{0BDCBB14-84C3-AC46-B53F-1BD0B9003417}" type="sibTrans" cxnId="{698CDA82-FCD3-C74B-AB17-B19CCCEF9E82}">
      <dgm:prSet/>
      <dgm:spPr/>
      <dgm:t>
        <a:bodyPr/>
        <a:lstStyle/>
        <a:p>
          <a:endParaRPr lang="en-GB"/>
        </a:p>
      </dgm:t>
    </dgm:pt>
    <dgm:pt modelId="{5137223C-DB7E-054E-8F77-AFC8DDEFD5CA}">
      <dgm:prSet phldrT="[Text]"/>
      <dgm:spPr/>
      <dgm:t>
        <a:bodyPr/>
        <a:lstStyle/>
        <a:p>
          <a:pPr>
            <a:buNone/>
          </a:pPr>
          <a:r>
            <a:rPr lang="en-GB" b="1" i="1" dirty="0">
              <a:solidFill>
                <a:srgbClr val="000000"/>
              </a:solidFill>
            </a:rPr>
            <a:t>Target exists:</a:t>
          </a:r>
          <a:r>
            <a:rPr lang="en-GB" dirty="0">
              <a:solidFill>
                <a:srgbClr val="000000"/>
              </a:solidFill>
            </a:rPr>
            <a:t>	Replace the existing value 		</a:t>
          </a:r>
          <a:r>
            <a:rPr lang="en-GB" b="1" i="1" dirty="0">
              <a:solidFill>
                <a:srgbClr val="000000"/>
              </a:solidFill>
            </a:rPr>
            <a:t>Target doesn’t exist:</a:t>
          </a:r>
          <a:r>
            <a:rPr lang="en-GB" b="0" i="0" dirty="0">
              <a:solidFill>
                <a:srgbClr val="000000"/>
              </a:solidFill>
            </a:rPr>
            <a:t> Fail</a:t>
          </a:r>
        </a:p>
      </dgm:t>
    </dgm:pt>
    <dgm:pt modelId="{35919AFB-B869-8E48-B316-9E20B833D325}" type="parTrans" cxnId="{AD88541B-47DC-7946-BEA7-DB1B2D2F04BE}">
      <dgm:prSet/>
      <dgm:spPr/>
      <dgm:t>
        <a:bodyPr/>
        <a:lstStyle/>
        <a:p>
          <a:endParaRPr lang="en-GB"/>
        </a:p>
      </dgm:t>
    </dgm:pt>
    <dgm:pt modelId="{DC105D5F-D7A8-FA45-98D9-5BDFBDDF3DC7}" type="sibTrans" cxnId="{AD88541B-47DC-7946-BEA7-DB1B2D2F04BE}">
      <dgm:prSet/>
      <dgm:spPr/>
      <dgm:t>
        <a:bodyPr/>
        <a:lstStyle/>
        <a:p>
          <a:endParaRPr lang="en-GB"/>
        </a:p>
      </dgm:t>
    </dgm:pt>
    <dgm:pt modelId="{F96755DD-A4B8-0C40-9D4B-3E6E987C2D79}">
      <dgm:prSet phldrT="[Text]"/>
      <dgm:spPr/>
      <dgm:t>
        <a:bodyPr/>
        <a:lstStyle/>
        <a:p>
          <a:pPr>
            <a:buNone/>
          </a:pPr>
          <a:endParaRPr lang="en-GB" dirty="0">
            <a:solidFill>
              <a:srgbClr val="000000"/>
            </a:solidFill>
          </a:endParaRPr>
        </a:p>
      </dgm:t>
    </dgm:pt>
    <dgm:pt modelId="{13DB1AF2-9A0F-9F41-B75F-8ACB17893432}" type="parTrans" cxnId="{0E6F08E5-F74E-644C-B2CE-1A3A8593658C}">
      <dgm:prSet/>
      <dgm:spPr/>
      <dgm:t>
        <a:bodyPr/>
        <a:lstStyle/>
        <a:p>
          <a:endParaRPr lang="en-GB"/>
        </a:p>
      </dgm:t>
    </dgm:pt>
    <dgm:pt modelId="{EE8E5205-AE8B-5A44-B249-16DECC9DC04A}" type="sibTrans" cxnId="{0E6F08E5-F74E-644C-B2CE-1A3A8593658C}">
      <dgm:prSet/>
      <dgm:spPr/>
      <dgm:t>
        <a:bodyPr/>
        <a:lstStyle/>
        <a:p>
          <a:endParaRPr lang="en-GB"/>
        </a:p>
      </dgm:t>
    </dgm:pt>
    <dgm:pt modelId="{6852CD2A-8D24-2E4A-A209-B1516DC1BA8C}">
      <dgm:prSet phldrT="[Text]"/>
      <dgm:spPr/>
      <dgm:t>
        <a:bodyPr/>
        <a:lstStyle/>
        <a:p>
          <a:pPr>
            <a:buNone/>
          </a:pPr>
          <a:r>
            <a:rPr lang="en-GB" b="1" i="1" dirty="0">
              <a:solidFill>
                <a:srgbClr val="000000"/>
              </a:solidFill>
            </a:rPr>
            <a:t>Target exists:</a:t>
          </a:r>
          <a:r>
            <a:rPr lang="en-GB" dirty="0">
              <a:solidFill>
                <a:srgbClr val="000000"/>
              </a:solidFill>
            </a:rPr>
            <a:t>	Fail					</a:t>
          </a:r>
          <a:r>
            <a:rPr lang="en-GB" b="1" i="1" dirty="0">
              <a:solidFill>
                <a:srgbClr val="000000"/>
              </a:solidFill>
            </a:rPr>
            <a:t>Target doesn’t exist:</a:t>
          </a:r>
          <a:r>
            <a:rPr lang="en-GB" dirty="0">
              <a:solidFill>
                <a:srgbClr val="000000"/>
              </a:solidFill>
            </a:rPr>
            <a:t> Any non-existent intermediate paths 							are automatically added (to satisfy the requested path)</a:t>
          </a:r>
          <a:endParaRPr lang="en-GB" b="1" dirty="0">
            <a:solidFill>
              <a:srgbClr val="000000"/>
            </a:solidFill>
          </a:endParaRPr>
        </a:p>
      </dgm:t>
    </dgm:pt>
    <dgm:pt modelId="{3FBE3743-4089-FE40-A1DE-BE57FAE68E02}" type="parTrans" cxnId="{7FB5E7BA-A2FC-BC42-BC34-9934192B1C8A}">
      <dgm:prSet/>
      <dgm:spPr/>
      <dgm:t>
        <a:bodyPr/>
        <a:lstStyle/>
        <a:p>
          <a:endParaRPr lang="en-GB"/>
        </a:p>
      </dgm:t>
    </dgm:pt>
    <dgm:pt modelId="{B3C606F8-548E-3C4E-BBF8-C9FCC205BEC7}" type="sibTrans" cxnId="{7FB5E7BA-A2FC-BC42-BC34-9934192B1C8A}">
      <dgm:prSet/>
      <dgm:spPr/>
      <dgm:t>
        <a:bodyPr/>
        <a:lstStyle/>
        <a:p>
          <a:endParaRPr lang="en-GB"/>
        </a:p>
      </dgm:t>
    </dgm:pt>
    <dgm:pt modelId="{1F2C78F6-0D8D-0F46-BC51-C0017DF16FEE}">
      <dgm:prSet phldrT="[Text]"/>
      <dgm:spPr/>
      <dgm:t>
        <a:bodyPr/>
        <a:lstStyle/>
        <a:p>
          <a:pPr>
            <a:buNone/>
          </a:pPr>
          <a:endParaRPr lang="en-GB" dirty="0">
            <a:solidFill>
              <a:srgbClr val="000000"/>
            </a:solidFill>
          </a:endParaRPr>
        </a:p>
      </dgm:t>
    </dgm:pt>
    <dgm:pt modelId="{898756F8-ECB2-5640-B706-5DE0A52CE61D}" type="parTrans" cxnId="{D3F8506E-A7A0-454A-862E-9A60DFEBE2C0}">
      <dgm:prSet/>
      <dgm:spPr/>
      <dgm:t>
        <a:bodyPr/>
        <a:lstStyle/>
        <a:p>
          <a:endParaRPr lang="en-GB"/>
        </a:p>
      </dgm:t>
    </dgm:pt>
    <dgm:pt modelId="{EDBDBF14-65A4-344D-A70F-75A124F08E5C}" type="sibTrans" cxnId="{D3F8506E-A7A0-454A-862E-9A60DFEBE2C0}">
      <dgm:prSet/>
      <dgm:spPr/>
      <dgm:t>
        <a:bodyPr/>
        <a:lstStyle/>
        <a:p>
          <a:endParaRPr lang="en-GB"/>
        </a:p>
      </dgm:t>
    </dgm:pt>
    <dgm:pt modelId="{4420BD86-8F8E-EA46-883F-9A3522C8753A}" type="pres">
      <dgm:prSet presAssocID="{52348550-496A-CB46-86B2-1355BF5733D5}" presName="Name0" presStyleCnt="0">
        <dgm:presLayoutVars>
          <dgm:dir/>
          <dgm:animLvl val="lvl"/>
          <dgm:resizeHandles val="exact"/>
        </dgm:presLayoutVars>
      </dgm:prSet>
      <dgm:spPr/>
    </dgm:pt>
    <dgm:pt modelId="{34384CD4-6B48-F94F-8152-731AD557E911}" type="pres">
      <dgm:prSet presAssocID="{926A3DC6-2F47-6B4E-A890-C5B6FDBBB3F0}" presName="linNode" presStyleCnt="0"/>
      <dgm:spPr/>
    </dgm:pt>
    <dgm:pt modelId="{5AA31101-BB0A-2343-B971-FC19359F1D09}" type="pres">
      <dgm:prSet presAssocID="{926A3DC6-2F47-6B4E-A890-C5B6FDBBB3F0}" presName="parentText" presStyleLbl="node1" presStyleIdx="0" presStyleCnt="4" custScaleX="29426">
        <dgm:presLayoutVars>
          <dgm:chMax val="1"/>
          <dgm:bulletEnabled val="1"/>
        </dgm:presLayoutVars>
      </dgm:prSet>
      <dgm:spPr/>
    </dgm:pt>
    <dgm:pt modelId="{606BA4ED-5B64-BE4C-972B-1579FC532479}" type="pres">
      <dgm:prSet presAssocID="{926A3DC6-2F47-6B4E-A890-C5B6FDBBB3F0}" presName="descendantText" presStyleLbl="alignAccFollowNode1" presStyleIdx="0" presStyleCnt="4" custScaleX="157162">
        <dgm:presLayoutVars>
          <dgm:bulletEnabled val="1"/>
        </dgm:presLayoutVars>
      </dgm:prSet>
      <dgm:spPr/>
    </dgm:pt>
    <dgm:pt modelId="{4CCC8DAF-EB1E-B045-8221-D07D4D5F3F9B}" type="pres">
      <dgm:prSet presAssocID="{037CE823-08FD-9445-AFA2-87A643271276}" presName="sp" presStyleCnt="0"/>
      <dgm:spPr/>
    </dgm:pt>
    <dgm:pt modelId="{74DAA409-ED90-9241-80A3-17B9D4FAB84B}" type="pres">
      <dgm:prSet presAssocID="{A4FB6B13-12A9-EF45-98E8-821EBF9F7DB1}" presName="linNode" presStyleCnt="0"/>
      <dgm:spPr/>
    </dgm:pt>
    <dgm:pt modelId="{E0ED14BB-8BC4-B441-8217-2AB0B030DF7B}" type="pres">
      <dgm:prSet presAssocID="{A4FB6B13-12A9-EF45-98E8-821EBF9F7DB1}" presName="parentText" presStyleLbl="node1" presStyleIdx="1" presStyleCnt="4" custScaleX="29426">
        <dgm:presLayoutVars>
          <dgm:chMax val="1"/>
          <dgm:bulletEnabled val="1"/>
        </dgm:presLayoutVars>
      </dgm:prSet>
      <dgm:spPr/>
    </dgm:pt>
    <dgm:pt modelId="{2750F6B4-C777-BA4A-9A25-5FE708BB32B0}" type="pres">
      <dgm:prSet presAssocID="{A4FB6B13-12A9-EF45-98E8-821EBF9F7DB1}" presName="descendantText" presStyleLbl="alignAccFollowNode1" presStyleIdx="1" presStyleCnt="4" custScaleX="157162">
        <dgm:presLayoutVars>
          <dgm:bulletEnabled val="1"/>
        </dgm:presLayoutVars>
      </dgm:prSet>
      <dgm:spPr/>
    </dgm:pt>
    <dgm:pt modelId="{7DF34CC5-05F4-CE44-802A-EB767089FEEE}" type="pres">
      <dgm:prSet presAssocID="{08B34E02-78C0-E141-9151-2B3B50C54F01}" presName="sp" presStyleCnt="0"/>
      <dgm:spPr/>
    </dgm:pt>
    <dgm:pt modelId="{7E986D60-715F-9042-9C40-490C77341F7E}" type="pres">
      <dgm:prSet presAssocID="{A6CD3BA6-5DD6-AF4F-9038-E83B90572BE3}" presName="linNode" presStyleCnt="0"/>
      <dgm:spPr/>
    </dgm:pt>
    <dgm:pt modelId="{6CA466B6-D843-1F46-AAE0-FFAB971B73A3}" type="pres">
      <dgm:prSet presAssocID="{A6CD3BA6-5DD6-AF4F-9038-E83B90572BE3}" presName="parentText" presStyleLbl="node1" presStyleIdx="2" presStyleCnt="4" custScaleX="29426">
        <dgm:presLayoutVars>
          <dgm:chMax val="1"/>
          <dgm:bulletEnabled val="1"/>
        </dgm:presLayoutVars>
      </dgm:prSet>
      <dgm:spPr/>
    </dgm:pt>
    <dgm:pt modelId="{133EF2A9-FA50-8042-93E0-C1A1A75D8CE7}" type="pres">
      <dgm:prSet presAssocID="{A6CD3BA6-5DD6-AF4F-9038-E83B90572BE3}" presName="descendantText" presStyleLbl="alignAccFollowNode1" presStyleIdx="2" presStyleCnt="4" custScaleX="157162">
        <dgm:presLayoutVars>
          <dgm:bulletEnabled val="1"/>
        </dgm:presLayoutVars>
      </dgm:prSet>
      <dgm:spPr/>
    </dgm:pt>
    <dgm:pt modelId="{065B877B-EF8C-504A-84D7-FC60EE6D0088}" type="pres">
      <dgm:prSet presAssocID="{B0ECB2B6-391D-A84F-963D-56BEFB524E3D}" presName="sp" presStyleCnt="0"/>
      <dgm:spPr/>
    </dgm:pt>
    <dgm:pt modelId="{2D06726B-F14F-4B4F-BEA2-FCF230449AAB}" type="pres">
      <dgm:prSet presAssocID="{65FEFF80-BE86-9744-8F59-0925D95C5DC5}" presName="linNode" presStyleCnt="0"/>
      <dgm:spPr/>
    </dgm:pt>
    <dgm:pt modelId="{308EA776-5B46-6C47-97E2-55C0DEE06479}" type="pres">
      <dgm:prSet presAssocID="{65FEFF80-BE86-9744-8F59-0925D95C5DC5}" presName="parentText" presStyleLbl="node1" presStyleIdx="3" presStyleCnt="4" custScaleX="29426">
        <dgm:presLayoutVars>
          <dgm:chMax val="1"/>
          <dgm:bulletEnabled val="1"/>
        </dgm:presLayoutVars>
      </dgm:prSet>
      <dgm:spPr/>
    </dgm:pt>
    <dgm:pt modelId="{D6344F13-233E-F44B-9E2B-AC935825C19B}" type="pres">
      <dgm:prSet presAssocID="{65FEFF80-BE86-9744-8F59-0925D95C5DC5}" presName="descendantText" presStyleLbl="alignAccFollowNode1" presStyleIdx="3" presStyleCnt="4" custScaleX="157162">
        <dgm:presLayoutVars>
          <dgm:bulletEnabled val="1"/>
        </dgm:presLayoutVars>
      </dgm:prSet>
      <dgm:spPr/>
    </dgm:pt>
  </dgm:ptLst>
  <dgm:cxnLst>
    <dgm:cxn modelId="{2D971D0D-96E7-CA4B-9FC0-B40A95AD22C8}" type="presOf" srcId="{6852CD2A-8D24-2E4A-A209-B1516DC1BA8C}" destId="{2750F6B4-C777-BA4A-9A25-5FE708BB32B0}" srcOrd="0" destOrd="2" presId="urn:microsoft.com/office/officeart/2005/8/layout/vList5"/>
    <dgm:cxn modelId="{AD88541B-47DC-7946-BEA7-DB1B2D2F04BE}" srcId="{A6CD3BA6-5DD6-AF4F-9038-E83B90572BE3}" destId="{5137223C-DB7E-054E-8F77-AFC8DDEFD5CA}" srcOrd="2" destOrd="0" parTransId="{35919AFB-B869-8E48-B316-9E20B833D325}" sibTransId="{DC105D5F-D7A8-FA45-98D9-5BDFBDDF3DC7}"/>
    <dgm:cxn modelId="{C52AA51C-79F9-2943-B811-7BD42A50E1E8}" srcId="{A4FB6B13-12A9-EF45-98E8-821EBF9F7DB1}" destId="{4D3AB40B-9B63-554D-BEC6-D965EB93C4AC}" srcOrd="0" destOrd="0" parTransId="{9EFAD2AB-0BA3-4E48-85E6-BAFF3C727BCA}" sibTransId="{AC13DA18-9A02-0744-A874-FAED1216C104}"/>
    <dgm:cxn modelId="{4C62BF32-0C67-0E48-A3D8-7B3127AAEDA1}" srcId="{926A3DC6-2F47-6B4E-A890-C5B6FDBBB3F0}" destId="{F5105272-E438-CF47-9CF6-68038C6EEACB}" srcOrd="0" destOrd="0" parTransId="{D82B8029-F5E2-C641-9E29-16DFD1F40F91}" sibTransId="{8A8B9413-379A-D94C-BD74-E10A2928CF7C}"/>
    <dgm:cxn modelId="{61C79833-9A94-B54F-803A-831021E95D01}" srcId="{A6CD3BA6-5DD6-AF4F-9038-E83B90572BE3}" destId="{33C3E44B-C086-1643-A846-BC067979FD06}" srcOrd="0" destOrd="0" parTransId="{1A757B8F-A10C-B44A-BBE8-605B0AD45A57}" sibTransId="{92501104-8D44-0044-846E-D2313FF41750}"/>
    <dgm:cxn modelId="{6EE2CB4A-2F1F-D649-86D3-411F322650DC}" srcId="{52348550-496A-CB46-86B2-1355BF5733D5}" destId="{A6CD3BA6-5DD6-AF4F-9038-E83B90572BE3}" srcOrd="2" destOrd="0" parTransId="{FF2B87C5-A32D-2A4F-831E-E04709944D60}" sibTransId="{B0ECB2B6-391D-A84F-963D-56BEFB524E3D}"/>
    <dgm:cxn modelId="{5E7F0E57-3E4E-6D47-82D5-5D897D742B6F}" type="presOf" srcId="{1F2C78F6-0D8D-0F46-BC51-C0017DF16FEE}" destId="{2750F6B4-C777-BA4A-9A25-5FE708BB32B0}" srcOrd="0" destOrd="1" presId="urn:microsoft.com/office/officeart/2005/8/layout/vList5"/>
    <dgm:cxn modelId="{CBFF876A-8905-D748-922E-EDA05D018CE9}" type="presOf" srcId="{33C3E44B-C086-1643-A846-BC067979FD06}" destId="{133EF2A9-FA50-8042-93E0-C1A1A75D8CE7}" srcOrd="0" destOrd="0" presId="urn:microsoft.com/office/officeart/2005/8/layout/vList5"/>
    <dgm:cxn modelId="{FCFE8A6C-FD88-FF44-980D-A85E2FBD0B52}" type="presOf" srcId="{A6CD3BA6-5DD6-AF4F-9038-E83B90572BE3}" destId="{6CA466B6-D843-1F46-AAE0-FFAB971B73A3}" srcOrd="0" destOrd="0" presId="urn:microsoft.com/office/officeart/2005/8/layout/vList5"/>
    <dgm:cxn modelId="{D3F8506E-A7A0-454A-862E-9A60DFEBE2C0}" srcId="{A4FB6B13-12A9-EF45-98E8-821EBF9F7DB1}" destId="{1F2C78F6-0D8D-0F46-BC51-C0017DF16FEE}" srcOrd="1" destOrd="0" parTransId="{898756F8-ECB2-5640-B706-5DE0A52CE61D}" sibTransId="{EDBDBF14-65A4-344D-A70F-75A124F08E5C}"/>
    <dgm:cxn modelId="{34679E76-B9CA-CB40-BBAB-C301E32EE667}" type="presOf" srcId="{F5105272-E438-CF47-9CF6-68038C6EEACB}" destId="{606BA4ED-5B64-BE4C-972B-1579FC532479}" srcOrd="0" destOrd="0" presId="urn:microsoft.com/office/officeart/2005/8/layout/vList5"/>
    <dgm:cxn modelId="{37541D7F-0FF4-2447-97D8-51D90ED5A632}" type="presOf" srcId="{5137223C-DB7E-054E-8F77-AFC8DDEFD5CA}" destId="{133EF2A9-FA50-8042-93E0-C1A1A75D8CE7}" srcOrd="0" destOrd="2" presId="urn:microsoft.com/office/officeart/2005/8/layout/vList5"/>
    <dgm:cxn modelId="{74DD0380-F5F3-3748-B7EB-1EDC6D0DBAF1}" type="presOf" srcId="{A4FB6B13-12A9-EF45-98E8-821EBF9F7DB1}" destId="{E0ED14BB-8BC4-B441-8217-2AB0B030DF7B}" srcOrd="0" destOrd="0" presId="urn:microsoft.com/office/officeart/2005/8/layout/vList5"/>
    <dgm:cxn modelId="{698CDA82-FCD3-C74B-AB17-B19CCCEF9E82}" srcId="{65FEFF80-BE86-9744-8F59-0925D95C5DC5}" destId="{19D2159B-52C2-E640-8E71-B9BED1BB305D}" srcOrd="0" destOrd="0" parTransId="{A26BBBCE-DB2E-1945-A0E2-3F7FE0663C13}" sibTransId="{0BDCBB14-84C3-AC46-B53F-1BD0B9003417}"/>
    <dgm:cxn modelId="{330D4992-883F-BD43-9C0C-E719F4C67E24}" type="presOf" srcId="{52348550-496A-CB46-86B2-1355BF5733D5}" destId="{4420BD86-8F8E-EA46-883F-9A3522C8753A}" srcOrd="0" destOrd="0" presId="urn:microsoft.com/office/officeart/2005/8/layout/vList5"/>
    <dgm:cxn modelId="{5CE6629D-4758-814E-AB30-11916789B8FD}" type="presOf" srcId="{19D2159B-52C2-E640-8E71-B9BED1BB305D}" destId="{D6344F13-233E-F44B-9E2B-AC935825C19B}" srcOrd="0" destOrd="0" presId="urn:microsoft.com/office/officeart/2005/8/layout/vList5"/>
    <dgm:cxn modelId="{749446B3-CFD2-D244-AA38-B6EB205BC284}" srcId="{52348550-496A-CB46-86B2-1355BF5733D5}" destId="{65FEFF80-BE86-9744-8F59-0925D95C5DC5}" srcOrd="3" destOrd="0" parTransId="{4189E481-1B27-4D4E-9714-FB007657E308}" sibTransId="{BB872582-EE45-2B47-AE43-3A4E40999BD0}"/>
    <dgm:cxn modelId="{7FB5E7BA-A2FC-BC42-BC34-9934192B1C8A}" srcId="{A4FB6B13-12A9-EF45-98E8-821EBF9F7DB1}" destId="{6852CD2A-8D24-2E4A-A209-B1516DC1BA8C}" srcOrd="2" destOrd="0" parTransId="{3FBE3743-4089-FE40-A1DE-BE57FAE68E02}" sibTransId="{B3C606F8-548E-3C4E-BBF8-C9FCC205BEC7}"/>
    <dgm:cxn modelId="{29D069BF-461C-9D4A-B54C-97181E6D7A8E}" type="presOf" srcId="{4D3AB40B-9B63-554D-BEC6-D965EB93C4AC}" destId="{2750F6B4-C777-BA4A-9A25-5FE708BB32B0}" srcOrd="0" destOrd="0" presId="urn:microsoft.com/office/officeart/2005/8/layout/vList5"/>
    <dgm:cxn modelId="{827F21D0-32C9-B84C-9053-3B463C546F84}" type="presOf" srcId="{F96755DD-A4B8-0C40-9D4B-3E6E987C2D79}" destId="{133EF2A9-FA50-8042-93E0-C1A1A75D8CE7}" srcOrd="0" destOrd="1" presId="urn:microsoft.com/office/officeart/2005/8/layout/vList5"/>
    <dgm:cxn modelId="{92856DDD-D005-8741-9DD3-010A6A917096}" srcId="{52348550-496A-CB46-86B2-1355BF5733D5}" destId="{926A3DC6-2F47-6B4E-A890-C5B6FDBBB3F0}" srcOrd="0" destOrd="0" parTransId="{36168584-03B3-2348-A728-7F68A50A1A2A}" sibTransId="{037CE823-08FD-9445-AFA2-87A643271276}"/>
    <dgm:cxn modelId="{E2D1A4E2-AE84-A543-8DEB-A64E8A353751}" type="presOf" srcId="{926A3DC6-2F47-6B4E-A890-C5B6FDBBB3F0}" destId="{5AA31101-BB0A-2343-B971-FC19359F1D09}" srcOrd="0" destOrd="0" presId="urn:microsoft.com/office/officeart/2005/8/layout/vList5"/>
    <dgm:cxn modelId="{0E6F08E5-F74E-644C-B2CE-1A3A8593658C}" srcId="{A6CD3BA6-5DD6-AF4F-9038-E83B90572BE3}" destId="{F96755DD-A4B8-0C40-9D4B-3E6E987C2D79}" srcOrd="1" destOrd="0" parTransId="{13DB1AF2-9A0F-9F41-B75F-8ACB17893432}" sibTransId="{EE8E5205-AE8B-5A44-B249-16DECC9DC04A}"/>
    <dgm:cxn modelId="{8A2BB2F8-0A3E-3142-941E-B6ED8986C06A}" type="presOf" srcId="{65FEFF80-BE86-9744-8F59-0925D95C5DC5}" destId="{308EA776-5B46-6C47-97E2-55C0DEE06479}" srcOrd="0" destOrd="0" presId="urn:microsoft.com/office/officeart/2005/8/layout/vList5"/>
    <dgm:cxn modelId="{DBE2F1FD-604D-2E4B-A7FA-5DE8E5784FEE}" srcId="{52348550-496A-CB46-86B2-1355BF5733D5}" destId="{A4FB6B13-12A9-EF45-98E8-821EBF9F7DB1}" srcOrd="1" destOrd="0" parTransId="{CD3DF614-A763-4945-9715-4AED6E970C33}" sibTransId="{08B34E02-78C0-E141-9151-2B3B50C54F01}"/>
    <dgm:cxn modelId="{4E619491-72F6-0143-8B28-7A4C6974999E}" type="presParOf" srcId="{4420BD86-8F8E-EA46-883F-9A3522C8753A}" destId="{34384CD4-6B48-F94F-8152-731AD557E911}" srcOrd="0" destOrd="0" presId="urn:microsoft.com/office/officeart/2005/8/layout/vList5"/>
    <dgm:cxn modelId="{9342D2F8-F88C-DB48-8AD0-682C263B6FAC}" type="presParOf" srcId="{34384CD4-6B48-F94F-8152-731AD557E911}" destId="{5AA31101-BB0A-2343-B971-FC19359F1D09}" srcOrd="0" destOrd="0" presId="urn:microsoft.com/office/officeart/2005/8/layout/vList5"/>
    <dgm:cxn modelId="{98364DC2-52B0-D248-93C2-FB4CC913B6F9}" type="presParOf" srcId="{34384CD4-6B48-F94F-8152-731AD557E911}" destId="{606BA4ED-5B64-BE4C-972B-1579FC532479}" srcOrd="1" destOrd="0" presId="urn:microsoft.com/office/officeart/2005/8/layout/vList5"/>
    <dgm:cxn modelId="{4B41CB24-E794-E843-9E75-503D1E5A47FD}" type="presParOf" srcId="{4420BD86-8F8E-EA46-883F-9A3522C8753A}" destId="{4CCC8DAF-EB1E-B045-8221-D07D4D5F3F9B}" srcOrd="1" destOrd="0" presId="urn:microsoft.com/office/officeart/2005/8/layout/vList5"/>
    <dgm:cxn modelId="{D35D0BD0-250D-8849-B895-77FB5B772AAE}" type="presParOf" srcId="{4420BD86-8F8E-EA46-883F-9A3522C8753A}" destId="{74DAA409-ED90-9241-80A3-17B9D4FAB84B}" srcOrd="2" destOrd="0" presId="urn:microsoft.com/office/officeart/2005/8/layout/vList5"/>
    <dgm:cxn modelId="{6323CD4A-C777-EE49-A869-43219E7BF536}" type="presParOf" srcId="{74DAA409-ED90-9241-80A3-17B9D4FAB84B}" destId="{E0ED14BB-8BC4-B441-8217-2AB0B030DF7B}" srcOrd="0" destOrd="0" presId="urn:microsoft.com/office/officeart/2005/8/layout/vList5"/>
    <dgm:cxn modelId="{B5A6C82B-E316-B943-97A0-4E61BAB9746E}" type="presParOf" srcId="{74DAA409-ED90-9241-80A3-17B9D4FAB84B}" destId="{2750F6B4-C777-BA4A-9A25-5FE708BB32B0}" srcOrd="1" destOrd="0" presId="urn:microsoft.com/office/officeart/2005/8/layout/vList5"/>
    <dgm:cxn modelId="{9D2F1C67-D2CA-A74A-9352-47421F31152A}" type="presParOf" srcId="{4420BD86-8F8E-EA46-883F-9A3522C8753A}" destId="{7DF34CC5-05F4-CE44-802A-EB767089FEEE}" srcOrd="3" destOrd="0" presId="urn:microsoft.com/office/officeart/2005/8/layout/vList5"/>
    <dgm:cxn modelId="{E4FDF3FC-8ADB-694E-A1D3-34D36A710346}" type="presParOf" srcId="{4420BD86-8F8E-EA46-883F-9A3522C8753A}" destId="{7E986D60-715F-9042-9C40-490C77341F7E}" srcOrd="4" destOrd="0" presId="urn:microsoft.com/office/officeart/2005/8/layout/vList5"/>
    <dgm:cxn modelId="{FDFA25A0-7F80-3540-9464-C7AF052E98E3}" type="presParOf" srcId="{7E986D60-715F-9042-9C40-490C77341F7E}" destId="{6CA466B6-D843-1F46-AAE0-FFAB971B73A3}" srcOrd="0" destOrd="0" presId="urn:microsoft.com/office/officeart/2005/8/layout/vList5"/>
    <dgm:cxn modelId="{F0DA245D-EFD1-714B-ABDB-23C99B19205C}" type="presParOf" srcId="{7E986D60-715F-9042-9C40-490C77341F7E}" destId="{133EF2A9-FA50-8042-93E0-C1A1A75D8CE7}" srcOrd="1" destOrd="0" presId="urn:microsoft.com/office/officeart/2005/8/layout/vList5"/>
    <dgm:cxn modelId="{F69B42D0-BEE5-334C-9835-0A6DAA4BAC6F}" type="presParOf" srcId="{4420BD86-8F8E-EA46-883F-9A3522C8753A}" destId="{065B877B-EF8C-504A-84D7-FC60EE6D0088}" srcOrd="5" destOrd="0" presId="urn:microsoft.com/office/officeart/2005/8/layout/vList5"/>
    <dgm:cxn modelId="{141A7FBB-1387-6F48-88C1-658344520CAE}" type="presParOf" srcId="{4420BD86-8F8E-EA46-883F-9A3522C8753A}" destId="{2D06726B-F14F-4B4F-BEA2-FCF230449AAB}" srcOrd="6" destOrd="0" presId="urn:microsoft.com/office/officeart/2005/8/layout/vList5"/>
    <dgm:cxn modelId="{37BB92BF-5A6F-6647-9153-3C4DD8F3DC58}" type="presParOf" srcId="{2D06726B-F14F-4B4F-BEA2-FCF230449AAB}" destId="{308EA776-5B46-6C47-97E2-55C0DEE06479}" srcOrd="0" destOrd="0" presId="urn:microsoft.com/office/officeart/2005/8/layout/vList5"/>
    <dgm:cxn modelId="{BE84211D-E411-CA46-A5CA-F526ADB13701}" type="presParOf" srcId="{2D06726B-F14F-4B4F-BEA2-FCF230449AAB}" destId="{D6344F13-233E-F44B-9E2B-AC935825C19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BA4ED-5B64-BE4C-972B-1579FC532479}">
      <dsp:nvSpPr>
        <dsp:cNvPr id="0" name=""/>
        <dsp:cNvSpPr/>
      </dsp:nvSpPr>
      <dsp:spPr>
        <a:xfrm rot="5400000">
          <a:off x="4080389" y="-3211099"/>
          <a:ext cx="741642" cy="7353107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100" b="1" i="1" kern="1200" dirty="0">
              <a:solidFill>
                <a:srgbClr val="000000"/>
              </a:solidFill>
            </a:rPr>
            <a:t>Complete: </a:t>
          </a:r>
          <a:r>
            <a:rPr lang="en-GB" sz="1100" b="0" kern="1200" dirty="0">
              <a:solidFill>
                <a:srgbClr val="000000"/>
              </a:solidFill>
            </a:rPr>
            <a:t>Retrieve the entire metadata document.	</a:t>
          </a:r>
          <a:r>
            <a:rPr lang="en-GB" sz="1100" b="1" i="1" kern="1200" dirty="0">
              <a:solidFill>
                <a:srgbClr val="000000"/>
              </a:solidFill>
            </a:rPr>
            <a:t>Partial: </a:t>
          </a:r>
          <a:r>
            <a:rPr lang="en-GB" sz="1100" kern="1200" dirty="0">
              <a:solidFill>
                <a:srgbClr val="000000"/>
              </a:solidFill>
            </a:rPr>
            <a:t>Provide the (path/s to the) requested key/s,</a:t>
          </a:r>
          <a:br>
            <a:rPr lang="en-GB" sz="1100" kern="1200" dirty="0">
              <a:solidFill>
                <a:srgbClr val="000000"/>
              </a:solidFill>
            </a:rPr>
          </a:br>
          <a:r>
            <a:rPr lang="en-GB" sz="1100" kern="1200" dirty="0">
              <a:solidFill>
                <a:srgbClr val="000000"/>
              </a:solidFill>
            </a:rPr>
            <a:t>								 </a:t>
          </a:r>
          <a:r>
            <a:rPr lang="en-GB" sz="1100" b="0" kern="1200" dirty="0">
              <a:solidFill>
                <a:srgbClr val="000000"/>
              </a:solidFill>
            </a:rPr>
            <a:t>retrieving </a:t>
          </a:r>
          <a:r>
            <a:rPr lang="en-GB" sz="1100" kern="1200" dirty="0">
              <a:solidFill>
                <a:srgbClr val="000000"/>
              </a:solidFill>
            </a:rPr>
            <a:t>only their corresponding value/s.</a:t>
          </a:r>
        </a:p>
      </dsp:txBody>
      <dsp:txXfrm rot="-5400000">
        <a:off x="774657" y="130837"/>
        <a:ext cx="7316903" cy="669234"/>
      </dsp:txXfrm>
    </dsp:sp>
    <dsp:sp modelId="{5AA31101-BB0A-2343-B971-FC19359F1D09}">
      <dsp:nvSpPr>
        <dsp:cNvPr id="0" name=""/>
        <dsp:cNvSpPr/>
      </dsp:nvSpPr>
      <dsp:spPr>
        <a:xfrm>
          <a:off x="235" y="1927"/>
          <a:ext cx="774420" cy="9270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Get</a:t>
          </a:r>
        </a:p>
      </dsp:txBody>
      <dsp:txXfrm>
        <a:off x="38039" y="39731"/>
        <a:ext cx="698812" cy="851444"/>
      </dsp:txXfrm>
    </dsp:sp>
    <dsp:sp modelId="{2750F6B4-C777-BA4A-9A25-5FE708BB32B0}">
      <dsp:nvSpPr>
        <dsp:cNvPr id="0" name=""/>
        <dsp:cNvSpPr/>
      </dsp:nvSpPr>
      <dsp:spPr>
        <a:xfrm rot="5400000">
          <a:off x="4080389" y="-2237694"/>
          <a:ext cx="741642" cy="7353107"/>
        </a:xfrm>
        <a:prstGeom prst="round2SameRect">
          <a:avLst/>
        </a:prstGeom>
        <a:solidFill>
          <a:schemeClr val="accent5">
            <a:tint val="40000"/>
            <a:alpha val="90000"/>
            <a:hueOff val="-1820922"/>
            <a:satOff val="-142"/>
            <a:lumOff val="-6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820922"/>
              <a:satOff val="-142"/>
              <a:lumOff val="-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100" kern="1200" dirty="0">
              <a:solidFill>
                <a:srgbClr val="000000"/>
              </a:solidFill>
            </a:rPr>
            <a:t>Assign the provided JSON value </a:t>
          </a:r>
          <a:r>
            <a:rPr lang="en-GB" sz="1100" i="1" kern="1200" dirty="0">
              <a:solidFill>
                <a:srgbClr val="000000"/>
              </a:solidFill>
            </a:rPr>
            <a:t>(could be a JSON object)</a:t>
          </a:r>
          <a:r>
            <a:rPr lang="en-GB" sz="1100" i="0" kern="1200" dirty="0">
              <a:solidFill>
                <a:srgbClr val="000000"/>
              </a:solidFill>
            </a:rPr>
            <a:t> as t</a:t>
          </a:r>
          <a:r>
            <a:rPr lang="en-GB" sz="1100" kern="1200" dirty="0">
              <a:solidFill>
                <a:srgbClr val="000000"/>
              </a:solidFill>
            </a:rPr>
            <a:t>he value of the provided (and introduced) key-path.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GB" sz="1100" kern="1200" dirty="0">
            <a:solidFill>
              <a:srgbClr val="00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100" b="1" i="1" kern="1200" dirty="0">
              <a:solidFill>
                <a:srgbClr val="000000"/>
              </a:solidFill>
            </a:rPr>
            <a:t>Target exists:</a:t>
          </a:r>
          <a:r>
            <a:rPr lang="en-GB" sz="1100" kern="1200" dirty="0">
              <a:solidFill>
                <a:srgbClr val="000000"/>
              </a:solidFill>
            </a:rPr>
            <a:t>	Fail					</a:t>
          </a:r>
          <a:r>
            <a:rPr lang="en-GB" sz="1100" b="1" i="1" kern="1200" dirty="0">
              <a:solidFill>
                <a:srgbClr val="000000"/>
              </a:solidFill>
            </a:rPr>
            <a:t>Target doesn’t exist:</a:t>
          </a:r>
          <a:r>
            <a:rPr lang="en-GB" sz="1100" kern="1200" dirty="0">
              <a:solidFill>
                <a:srgbClr val="000000"/>
              </a:solidFill>
            </a:rPr>
            <a:t> Any non-existent intermediate paths 							are automatically added (to satisfy the requested path)</a:t>
          </a:r>
          <a:endParaRPr lang="en-GB" sz="1100" b="1" kern="1200" dirty="0">
            <a:solidFill>
              <a:srgbClr val="000000"/>
            </a:solidFill>
          </a:endParaRPr>
        </a:p>
      </dsp:txBody>
      <dsp:txXfrm rot="-5400000">
        <a:off x="774657" y="1104242"/>
        <a:ext cx="7316903" cy="669234"/>
      </dsp:txXfrm>
    </dsp:sp>
    <dsp:sp modelId="{E0ED14BB-8BC4-B441-8217-2AB0B030DF7B}">
      <dsp:nvSpPr>
        <dsp:cNvPr id="0" name=""/>
        <dsp:cNvSpPr/>
      </dsp:nvSpPr>
      <dsp:spPr>
        <a:xfrm>
          <a:off x="235" y="975332"/>
          <a:ext cx="774420" cy="927052"/>
        </a:xfrm>
        <a:prstGeom prst="roundRect">
          <a:avLst/>
        </a:prstGeom>
        <a:solidFill>
          <a:schemeClr val="accent5">
            <a:hueOff val="-1945180"/>
            <a:satOff val="2508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Insert</a:t>
          </a:r>
        </a:p>
      </dsp:txBody>
      <dsp:txXfrm>
        <a:off x="38039" y="1013136"/>
        <a:ext cx="698812" cy="851444"/>
      </dsp:txXfrm>
    </dsp:sp>
    <dsp:sp modelId="{133EF2A9-FA50-8042-93E0-C1A1A75D8CE7}">
      <dsp:nvSpPr>
        <dsp:cNvPr id="0" name=""/>
        <dsp:cNvSpPr/>
      </dsp:nvSpPr>
      <dsp:spPr>
        <a:xfrm rot="5400000">
          <a:off x="4080389" y="-1264289"/>
          <a:ext cx="741642" cy="7353107"/>
        </a:xfrm>
        <a:prstGeom prst="round2SameRect">
          <a:avLst/>
        </a:prstGeom>
        <a:solidFill>
          <a:schemeClr val="accent5">
            <a:tint val="40000"/>
            <a:alpha val="90000"/>
            <a:hueOff val="-3641845"/>
            <a:satOff val="-285"/>
            <a:lumOff val="-13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41845"/>
              <a:satOff val="-285"/>
              <a:lumOff val="-1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100" kern="1200" dirty="0">
              <a:solidFill>
                <a:srgbClr val="000000"/>
              </a:solidFill>
            </a:rPr>
            <a:t>Assign the provided JSON value </a:t>
          </a:r>
          <a:r>
            <a:rPr lang="en-GB" sz="1100" i="1" kern="1200" dirty="0">
              <a:solidFill>
                <a:srgbClr val="000000"/>
              </a:solidFill>
            </a:rPr>
            <a:t>(could be a JSON object)</a:t>
          </a:r>
          <a:r>
            <a:rPr lang="en-GB" sz="1100" i="0" kern="1200" dirty="0">
              <a:solidFill>
                <a:srgbClr val="000000"/>
              </a:solidFill>
            </a:rPr>
            <a:t> as t</a:t>
          </a:r>
          <a:r>
            <a:rPr lang="en-GB" sz="1100" kern="1200" dirty="0">
              <a:solidFill>
                <a:srgbClr val="000000"/>
              </a:solidFill>
            </a:rPr>
            <a:t>he value of the provided (and existing) key-path.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GB" sz="1100" kern="1200" dirty="0">
            <a:solidFill>
              <a:srgbClr val="00000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100" b="1" i="1" kern="1200" dirty="0">
              <a:solidFill>
                <a:srgbClr val="000000"/>
              </a:solidFill>
            </a:rPr>
            <a:t>Target exists:</a:t>
          </a:r>
          <a:r>
            <a:rPr lang="en-GB" sz="1100" kern="1200" dirty="0">
              <a:solidFill>
                <a:srgbClr val="000000"/>
              </a:solidFill>
            </a:rPr>
            <a:t>	Replace the existing value 		</a:t>
          </a:r>
          <a:r>
            <a:rPr lang="en-GB" sz="1100" b="1" i="1" kern="1200" dirty="0">
              <a:solidFill>
                <a:srgbClr val="000000"/>
              </a:solidFill>
            </a:rPr>
            <a:t>Target doesn’t exist:</a:t>
          </a:r>
          <a:r>
            <a:rPr lang="en-GB" sz="1100" b="0" i="0" kern="1200" dirty="0">
              <a:solidFill>
                <a:srgbClr val="000000"/>
              </a:solidFill>
            </a:rPr>
            <a:t> Fail</a:t>
          </a:r>
        </a:p>
      </dsp:txBody>
      <dsp:txXfrm rot="-5400000">
        <a:off x="774657" y="2077647"/>
        <a:ext cx="7316903" cy="669234"/>
      </dsp:txXfrm>
    </dsp:sp>
    <dsp:sp modelId="{6CA466B6-D843-1F46-AAE0-FFAB971B73A3}">
      <dsp:nvSpPr>
        <dsp:cNvPr id="0" name=""/>
        <dsp:cNvSpPr/>
      </dsp:nvSpPr>
      <dsp:spPr>
        <a:xfrm>
          <a:off x="235" y="1948737"/>
          <a:ext cx="774420" cy="927052"/>
        </a:xfrm>
        <a:prstGeom prst="roundRect">
          <a:avLst/>
        </a:prstGeom>
        <a:solidFill>
          <a:schemeClr val="accent5">
            <a:hueOff val="-3890359"/>
            <a:satOff val="5017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Update</a:t>
          </a:r>
        </a:p>
      </dsp:txBody>
      <dsp:txXfrm>
        <a:off x="38039" y="1986541"/>
        <a:ext cx="698812" cy="851444"/>
      </dsp:txXfrm>
    </dsp:sp>
    <dsp:sp modelId="{D6344F13-233E-F44B-9E2B-AC935825C19B}">
      <dsp:nvSpPr>
        <dsp:cNvPr id="0" name=""/>
        <dsp:cNvSpPr/>
      </dsp:nvSpPr>
      <dsp:spPr>
        <a:xfrm rot="5400000">
          <a:off x="4080389" y="-290884"/>
          <a:ext cx="741642" cy="7353107"/>
        </a:xfrm>
        <a:prstGeom prst="round2SameRect">
          <a:avLst/>
        </a:prstGeom>
        <a:solidFill>
          <a:schemeClr val="accent5">
            <a:tint val="40000"/>
            <a:alpha val="90000"/>
            <a:hueOff val="-5462767"/>
            <a:satOff val="-427"/>
            <a:lumOff val="-20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5462767"/>
              <a:satOff val="-427"/>
              <a:lumOff val="-2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100" b="1" kern="1200" dirty="0">
              <a:solidFill>
                <a:srgbClr val="000000"/>
              </a:solidFill>
            </a:rPr>
            <a:t>Complete: </a:t>
          </a:r>
          <a:r>
            <a:rPr lang="en-GB" sz="1100" b="0" kern="1200" dirty="0">
              <a:solidFill>
                <a:srgbClr val="000000"/>
              </a:solidFill>
            </a:rPr>
            <a:t>Delete the entire metadata document.	</a:t>
          </a:r>
          <a:r>
            <a:rPr lang="en-GB" sz="1100" b="1" kern="1200" dirty="0">
              <a:solidFill>
                <a:srgbClr val="000000"/>
              </a:solidFill>
            </a:rPr>
            <a:t>Partial: </a:t>
          </a:r>
          <a:r>
            <a:rPr lang="en-GB" sz="1100" kern="1200" dirty="0">
              <a:solidFill>
                <a:srgbClr val="000000"/>
              </a:solidFill>
            </a:rPr>
            <a:t>Provide the (path/s to the) requested key/s,</a:t>
          </a:r>
          <a:br>
            <a:rPr lang="en-GB" sz="1100" kern="1200" dirty="0">
              <a:solidFill>
                <a:srgbClr val="000000"/>
              </a:solidFill>
            </a:rPr>
          </a:br>
          <a:r>
            <a:rPr lang="en-GB" sz="1100" kern="1200" dirty="0">
              <a:solidFill>
                <a:srgbClr val="000000"/>
              </a:solidFill>
            </a:rPr>
            <a:t>								 deleting</a:t>
          </a:r>
          <a:r>
            <a:rPr lang="en-GB" sz="1100" b="0" kern="1200" dirty="0">
              <a:solidFill>
                <a:srgbClr val="000000"/>
              </a:solidFill>
            </a:rPr>
            <a:t> </a:t>
          </a:r>
          <a:r>
            <a:rPr lang="en-GB" sz="1100" kern="1200" dirty="0">
              <a:solidFill>
                <a:srgbClr val="000000"/>
              </a:solidFill>
            </a:rPr>
            <a:t>only their corresponding value/s.</a:t>
          </a:r>
        </a:p>
      </dsp:txBody>
      <dsp:txXfrm rot="-5400000">
        <a:off x="774657" y="3051052"/>
        <a:ext cx="7316903" cy="669234"/>
      </dsp:txXfrm>
    </dsp:sp>
    <dsp:sp modelId="{308EA776-5B46-6C47-97E2-55C0DEE06479}">
      <dsp:nvSpPr>
        <dsp:cNvPr id="0" name=""/>
        <dsp:cNvSpPr/>
      </dsp:nvSpPr>
      <dsp:spPr>
        <a:xfrm>
          <a:off x="235" y="2922142"/>
          <a:ext cx="774420" cy="927052"/>
        </a:xfrm>
        <a:prstGeom prst="roundRect">
          <a:avLst/>
        </a:prstGeom>
        <a:solidFill>
          <a:schemeClr val="accent5">
            <a:hueOff val="-5835539"/>
            <a:satOff val="7525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Delete</a:t>
          </a:r>
        </a:p>
      </dsp:txBody>
      <dsp:txXfrm>
        <a:off x="38039" y="2959946"/>
        <a:ext cx="698812" cy="851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2AEB1-5C06-D1E8-CA31-3DF326D7B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DA1E0A-DBE0-6FF1-EC9F-A05C75B7C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B73BA7-8519-A6CA-BF3F-D49BE6BAC2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77544-AA56-66CB-00FA-4B37474704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05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FB9F8-1E38-0BA9-1F47-65589C50E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9A86FD-24EA-17A9-119B-CCA96D65BF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03B47F-35DD-E9AC-D0A7-184673EBB2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281B2-E0AA-A3C4-ECA9-FF2CB652B4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71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19E8B-A865-8332-21CC-0711C7D68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15F9E5-A4C9-6528-46F4-2D5EC69E89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4505BC-76F3-A2A7-7DD5-98EA917152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1F4D84-491A-152D-DBC6-6159A433E0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345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03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7489C-D229-EFCF-0920-58BEB2743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1F7AF1-B4E0-0DC7-8D3D-30304002A5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7566C3-36FD-DB58-CDDE-F0B755C5E5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4B038F-1062-B791-AF39-1ADCA5DC7D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27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28AA0-B77E-FDA0-E042-B053D02A4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E71B17-9AAB-1365-9DD9-F93ECD4750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D2AB66-3977-2214-37F8-9F34EA889C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3C02FC-BCEA-101D-C8A2-07A939884B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0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792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dirty="0">
              <a:solidFill>
                <a:srgbClr val="080808"/>
              </a:solidFill>
              <a:effectLst/>
              <a:latin typeface="Helvetica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955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492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741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03F59-EBB8-2885-250D-77A636DAD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60DE08-0815-1651-AA02-210215D543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EE3BB4-BC5B-418F-AC38-4B455C8C95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03428-BDCF-20B3-3229-032109B668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55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172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EF75D-188D-8DCD-C92B-5F84625F9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90C31F-6AC5-51FE-4922-806BB34A81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A2DA89-E514-4942-52B5-12A6F17268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E76BE-6DFA-A4A7-0B34-20467B295B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72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CB075-E443-DB7C-C8F2-ED8A0B5ED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C03544-088E-C032-F233-EB0D381A23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43B73B-F2C3-117E-0098-E4849D3C8B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C27C77-21BF-0BBC-2589-1A5BA5B9B0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35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3C168-FF56-0CA1-594D-15FB3DFF9C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FC5F1E-9362-BDAB-C6F2-3C9A2DEEE0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1E788B-551C-067C-6139-B7A47AF7F9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EFCBA4-ED86-E6D8-8CE6-A42A50E3E2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69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49CFC9-7B42-8CBC-712A-C8BDDB07C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DB455C-34C4-BE31-7880-D6747A0B89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77C0DC-5129-5FBE-A09B-06C660D8F3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5034A0-5BB6-01DF-E8F2-6EBB617373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35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9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53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91C5D-B9F6-D2E9-0483-A176509C3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D46920-14C2-C358-D654-6ADD24E5F9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C96395-A3B9-03C9-D55E-4D0219BEE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5C9B6-CB34-6A1D-6D7F-CC1698CB9F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68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905F3-A623-CFA3-EA7D-58B03A15E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68DA5A-C5A1-E4DF-AC87-F2B301609F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BEC12C-767C-26D3-C7FC-4A90111FFF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DB6B64-8E64-CD71-A708-BE72B80492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11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48118-F264-345D-064B-1A881C6A3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EB424-2753-9C48-CC6E-89FEF3506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948C1-439F-965C-F8A6-B4DC01815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90E03-E38A-E6A3-5B01-74E8FAB3E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FC203-9FD1-8EAC-7A59-301FED7A3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EF6-E3AD-6942-A09D-60DBBBA9F97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952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16674" y="6448438"/>
            <a:ext cx="1773923" cy="30405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48438"/>
            <a:ext cx="681254" cy="30405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8305" y="6448438"/>
            <a:ext cx="5963261" cy="30405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5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d.xenakis@cern.ch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microsoft.com/office/2007/relationships/hdphoto" Target="../media/hdphoto1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841765-A442-A397-1045-C06337F12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4B967-748E-E9B8-39BF-89A3751A8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429000"/>
            <a:ext cx="11141282" cy="2153265"/>
          </a:xfrm>
        </p:spPr>
        <p:txBody>
          <a:bodyPr/>
          <a:lstStyle/>
          <a:p>
            <a:r>
              <a:rPr lang="en-US" dirty="0"/>
              <a:t>Modernizing Rucio Metadata</a:t>
            </a:r>
            <a:br>
              <a:rPr lang="en-US" dirty="0"/>
            </a:br>
            <a:r>
              <a:rPr lang="en-US" dirty="0"/>
              <a:t>for Earth Observation Intelligence</a:t>
            </a:r>
            <a:endParaRPr lang="en-GB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0E6876-FFBC-7F10-4001-C4E32D11D4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650824"/>
            <a:ext cx="11680179" cy="549951"/>
          </a:xfrm>
        </p:spPr>
        <p:txBody>
          <a:bodyPr/>
          <a:lstStyle/>
          <a:p>
            <a:r>
              <a:rPr lang="en-GB" dirty="0"/>
              <a:t>Speaker: Dimitris Xenakis</a:t>
            </a:r>
          </a:p>
          <a:p>
            <a:r>
              <a:rPr lang="en-GB" b="0" dirty="0"/>
              <a:t>04-11-25						       			8th Rucio Community Workshop</a:t>
            </a:r>
          </a:p>
        </p:txBody>
      </p:sp>
      <p:pic>
        <p:nvPicPr>
          <p:cNvPr id="4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5BC4031B-86FC-A64C-DDEA-4868F2A8EC8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5737" t="14768" r="17294" b="17413"/>
          <a:stretch/>
        </p:blipFill>
        <p:spPr>
          <a:xfrm>
            <a:off x="7165290" y="696971"/>
            <a:ext cx="1098999" cy="111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25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85687-8C11-5E7B-EAC0-B61FEE7AB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F275E57-1ECF-5B94-CE90-7381C0945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Metadata Structure in DaFab</a:t>
            </a:r>
            <a:br>
              <a:rPr lang="en-US" sz="3600" dirty="0"/>
            </a:br>
            <a:r>
              <a:rPr lang="en-US" sz="3200" dirty="0">
                <a:solidFill>
                  <a:schemeClr val="accent2"/>
                </a:solidFill>
              </a:rPr>
              <a:t>Support for complex structures needed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FDB6026-76D2-7311-4BE4-58DF6E7B53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5160" y="1449388"/>
            <a:ext cx="2753480" cy="482545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F97D1F-62F0-ABD9-E1D6-C00FF526DD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FC675F-9FF4-EC41-1E09-8E383D20323C}"/>
              </a:ext>
            </a:extLst>
          </p:cNvPr>
          <p:cNvSpPr txBox="1"/>
          <p:nvPr/>
        </p:nvSpPr>
        <p:spPr>
          <a:xfrm>
            <a:off x="4251542" y="1479421"/>
            <a:ext cx="76076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600" dirty="0">
                <a:solidFill>
                  <a:srgbClr val="000000"/>
                </a:solidFill>
              </a:rPr>
              <a:t>Management operations on the metadata of a list of DIDs </a:t>
            </a:r>
            <a:r>
              <a:rPr lang="en-GB" sz="1400" i="1" dirty="0">
                <a:solidFill>
                  <a:srgbClr val="000000"/>
                </a:solidFill>
              </a:rPr>
              <a:t>(can be a single one: [DID,])</a:t>
            </a:r>
            <a:endParaRPr lang="en-GB" sz="1600" i="1" dirty="0">
              <a:solidFill>
                <a:srgbClr val="000000"/>
              </a:solidFill>
            </a:endParaRP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AD034847-3333-85FD-BDA2-90D7AD0AA9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0141143"/>
              </p:ext>
            </p:extLst>
          </p:nvPr>
        </p:nvGraphicFramePr>
        <p:xfrm>
          <a:off x="3658840" y="2331925"/>
          <a:ext cx="8128000" cy="3851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3652C4E-71EB-0C28-6907-394669A83443}"/>
              </a:ext>
            </a:extLst>
          </p:cNvPr>
          <p:cNvSpPr txBox="1"/>
          <p:nvPr/>
        </p:nvSpPr>
        <p:spPr>
          <a:xfrm>
            <a:off x="6309359" y="1854742"/>
            <a:ext cx="56070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solidFill>
                  <a:srgbClr val="000000"/>
                </a:solidFill>
              </a:rPr>
              <a:t>- </a:t>
            </a:r>
            <a:r>
              <a:rPr lang="en-GB" sz="1400" b="1" dirty="0">
                <a:solidFill>
                  <a:srgbClr val="000000"/>
                </a:solidFill>
              </a:rPr>
              <a:t>Best-effort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200" dirty="0">
                <a:solidFill>
                  <a:srgbClr val="000000"/>
                </a:solidFill>
              </a:rPr>
              <a:t>(partial success allowed - default)</a:t>
            </a:r>
            <a:r>
              <a:rPr lang="en-GB" sz="1400" dirty="0">
                <a:solidFill>
                  <a:srgbClr val="000000"/>
                </a:solidFill>
              </a:rPr>
              <a:t>  /  </a:t>
            </a:r>
            <a:r>
              <a:rPr lang="en-GB" sz="1400" b="1" dirty="0">
                <a:solidFill>
                  <a:srgbClr val="000000"/>
                </a:solidFill>
              </a:rPr>
              <a:t>All-or-nothing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r>
              <a:rPr lang="en-GB" sz="1200" dirty="0">
                <a:solidFill>
                  <a:srgbClr val="000000"/>
                </a:solidFill>
              </a:rPr>
              <a:t>(atomic)</a:t>
            </a:r>
          </a:p>
          <a:p>
            <a:pPr lvl="0"/>
            <a:r>
              <a:rPr lang="en-GB" sz="1400" dirty="0">
                <a:solidFill>
                  <a:srgbClr val="000000"/>
                </a:solidFill>
              </a:rPr>
              <a:t>- Response includes which DIDs failed to satisfy the request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0B099AF-40E8-6254-20F0-80CFDB329208}"/>
              </a:ext>
            </a:extLst>
          </p:cNvPr>
          <p:cNvSpPr/>
          <p:nvPr/>
        </p:nvSpPr>
        <p:spPr>
          <a:xfrm>
            <a:off x="3744690" y="3992857"/>
            <a:ext cx="600106" cy="47392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55017B-4E9C-CBEC-7A20-0623439580EE}"/>
              </a:ext>
            </a:extLst>
          </p:cNvPr>
          <p:cNvSpPr txBox="1"/>
          <p:nvPr/>
        </p:nvSpPr>
        <p:spPr>
          <a:xfrm>
            <a:off x="3686206" y="4075583"/>
            <a:ext cx="9620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solidFill>
                  <a:schemeClr val="bg1"/>
                </a:solidFill>
              </a:rPr>
              <a:t>Upsert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39ABE3-0F67-34B8-395C-2B4EF31B4DD7}"/>
              </a:ext>
            </a:extLst>
          </p:cNvPr>
          <p:cNvSpPr txBox="1"/>
          <p:nvPr/>
        </p:nvSpPr>
        <p:spPr>
          <a:xfrm>
            <a:off x="10103742" y="0"/>
            <a:ext cx="2088258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3. Rucio Metadata in DaFab</a:t>
            </a:r>
          </a:p>
        </p:txBody>
      </p:sp>
    </p:spTree>
    <p:extLst>
      <p:ext uri="{BB962C8B-B14F-4D97-AF65-F5344CB8AC3E}">
        <p14:creationId xmlns:p14="http://schemas.microsoft.com/office/powerpoint/2010/main" val="40046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3020F-5532-ADD5-FB2D-AF558F834B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DCB2A94-FBB1-FFE8-0AEB-327F89F42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Metadata Structure in DaFab</a:t>
            </a:r>
            <a:br>
              <a:rPr lang="en-US" sz="3600" dirty="0"/>
            </a:br>
            <a:r>
              <a:rPr lang="en-US" sz="3200" dirty="0">
                <a:solidFill>
                  <a:schemeClr val="accent2"/>
                </a:solidFill>
              </a:rPr>
              <a:t>Schema needs to respect the STAC standard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DC67551-62DB-570B-533E-D4EDA97C61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5160" y="1449388"/>
            <a:ext cx="2753480" cy="482545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7B264C6-E64E-A592-0783-1182AADF1887}"/>
              </a:ext>
            </a:extLst>
          </p:cNvPr>
          <p:cNvSpPr/>
          <p:nvPr/>
        </p:nvSpPr>
        <p:spPr>
          <a:xfrm>
            <a:off x="750137" y="2047818"/>
            <a:ext cx="1219340" cy="40518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A7A4793-4735-806A-A712-BB8C2852AE02}"/>
              </a:ext>
            </a:extLst>
          </p:cNvPr>
          <p:cNvCxnSpPr/>
          <p:nvPr/>
        </p:nvCxnSpPr>
        <p:spPr>
          <a:xfrm>
            <a:off x="1969477" y="2331925"/>
            <a:ext cx="1494696" cy="0"/>
          </a:xfrm>
          <a:prstGeom prst="line">
            <a:avLst/>
          </a:prstGeom>
          <a:ln w="1270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F8B400-4834-89BD-6471-11DF5FE195F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7ECCC5-6A7D-B5CB-F02B-7306359F095B}"/>
              </a:ext>
            </a:extLst>
          </p:cNvPr>
          <p:cNvSpPr txBox="1"/>
          <p:nvPr/>
        </p:nvSpPr>
        <p:spPr>
          <a:xfrm>
            <a:off x="6179819" y="2003384"/>
            <a:ext cx="56070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en-GB" sz="1400" dirty="0">
                <a:solidFill>
                  <a:srgbClr val="000000"/>
                </a:solidFill>
              </a:rPr>
              <a:t>Schema for the field “region”</a:t>
            </a:r>
          </a:p>
        </p:txBody>
      </p:sp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197C443E-384F-112D-C13A-B5B0D6C0EB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4173" y="2337330"/>
            <a:ext cx="8324627" cy="3857244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E7ED79-BC0D-1D8D-9678-E351EA841BD6}"/>
              </a:ext>
            </a:extLst>
          </p:cNvPr>
          <p:cNvSpPr txBox="1"/>
          <p:nvPr/>
        </p:nvSpPr>
        <p:spPr>
          <a:xfrm>
            <a:off x="10103742" y="0"/>
            <a:ext cx="2088258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3. Rucio Metadata in DaFab</a:t>
            </a:r>
          </a:p>
        </p:txBody>
      </p:sp>
    </p:spTree>
    <p:extLst>
      <p:ext uri="{BB962C8B-B14F-4D97-AF65-F5344CB8AC3E}">
        <p14:creationId xmlns:p14="http://schemas.microsoft.com/office/powerpoint/2010/main" val="51521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872" y="2312099"/>
            <a:ext cx="7717835" cy="415987"/>
          </a:xfrm>
        </p:spPr>
        <p:txBody>
          <a:bodyPr>
            <a:normAutofit/>
          </a:bodyPr>
          <a:lstStyle/>
          <a:p>
            <a:pPr marL="285750" lvl="1" indent="-285750"/>
            <a:r>
              <a:rPr lang="en-GB" sz="1600" dirty="0"/>
              <a:t>The DaFab service is already using successfully the new metadata management.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75F71B-1EA1-906A-42BA-D5455262EC29}"/>
              </a:ext>
            </a:extLst>
          </p:cNvPr>
          <p:cNvSpPr txBox="1"/>
          <p:nvPr/>
        </p:nvSpPr>
        <p:spPr>
          <a:xfrm>
            <a:off x="8871947" y="0"/>
            <a:ext cx="3320054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4. From Metadata to Data Discovery in DaFab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F15A68F-E5D5-FB7B-5748-7FC92ECD5C01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Meeting DaFab’s Metadata Expectations</a:t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3200" dirty="0">
                <a:solidFill>
                  <a:schemeClr val="accent2"/>
                </a:solidFill>
              </a:rPr>
              <a:t>The Good, the Bad and the Ugly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1C6D62-EE11-238A-B7E0-32F607762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EF6-E3AD-6942-A09D-60DBBBA9F979}" type="slidenum">
              <a:rPr lang="en-CH" smtClean="0"/>
              <a:t>12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AAF241-A2DB-E69A-B8EF-C66864EF4A26}"/>
              </a:ext>
            </a:extLst>
          </p:cNvPr>
          <p:cNvSpPr txBox="1"/>
          <p:nvPr/>
        </p:nvSpPr>
        <p:spPr>
          <a:xfrm>
            <a:off x="1584901" y="2123258"/>
            <a:ext cx="11099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Bernard MT Condensed" panose="02050806060905020404" pitchFamily="18" charset="77"/>
              </a:rPr>
              <a:t>The 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  <a:latin typeface="Bernard MT Condensed" panose="02050806060905020404" pitchFamily="18" charset="77"/>
              </a:rPr>
              <a:t>Good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endParaRPr lang="en-CH" sz="2000" dirty="0">
              <a:solidFill>
                <a:srgbClr val="00000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0D1C523-C916-3097-1B6B-F450C7CC5765}"/>
              </a:ext>
            </a:extLst>
          </p:cNvPr>
          <p:cNvSpPr txBox="1">
            <a:spLocks/>
          </p:cNvSpPr>
          <p:nvPr/>
        </p:nvSpPr>
        <p:spPr>
          <a:xfrm>
            <a:off x="2778872" y="3619580"/>
            <a:ext cx="8304572" cy="6818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GB" sz="1600" dirty="0"/>
              <a:t>No DaFab’s schema validation implemented yet at server-side.</a:t>
            </a:r>
            <a:br>
              <a:rPr lang="en-GB" sz="1600" dirty="0"/>
            </a:br>
            <a:r>
              <a:rPr lang="en-GB" sz="1600" dirty="0"/>
              <a:t>   </a:t>
            </a:r>
            <a:r>
              <a:rPr lang="en-GB" sz="1600" i="1" dirty="0"/>
              <a:t>(we currently just do this at the client-side)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7299898-D390-AF09-9D97-1DEFDFBC3DF5}"/>
              </a:ext>
            </a:extLst>
          </p:cNvPr>
          <p:cNvSpPr txBox="1">
            <a:spLocks/>
          </p:cNvSpPr>
          <p:nvPr/>
        </p:nvSpPr>
        <p:spPr>
          <a:xfrm>
            <a:off x="2778872" y="4959957"/>
            <a:ext cx="8304572" cy="6020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GB" sz="1600" dirty="0"/>
              <a:t>Ok.. we can store and manage complex metadata !  So?</a:t>
            </a:r>
            <a:br>
              <a:rPr lang="en-GB" sz="1600" i="1" dirty="0"/>
            </a:br>
            <a:r>
              <a:rPr lang="en-GB" sz="1600" dirty="0"/>
              <a:t>     </a:t>
            </a:r>
            <a:r>
              <a:rPr lang="en-GB" sz="1600" b="1" dirty="0"/>
              <a:t>DaFab’s goal is to offer discovery capabilities based on complex metadata!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31E380-5F54-CE21-8299-B48E41B25A61}"/>
              </a:ext>
            </a:extLst>
          </p:cNvPr>
          <p:cNvSpPr txBox="1"/>
          <p:nvPr/>
        </p:nvSpPr>
        <p:spPr>
          <a:xfrm>
            <a:off x="1584901" y="4923539"/>
            <a:ext cx="11099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Bernard MT Condensed" panose="02050806060905020404" pitchFamily="18" charset="77"/>
              </a:rPr>
              <a:t>The 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  <a:latin typeface="Bernard MT Condensed" panose="02050806060905020404" pitchFamily="18" charset="77"/>
              </a:rPr>
              <a:t>Ugly</a:t>
            </a:r>
            <a:endParaRPr lang="en-CH" sz="20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6FDB6B-701E-5A2A-1B68-0FA0A2431037}"/>
              </a:ext>
            </a:extLst>
          </p:cNvPr>
          <p:cNvSpPr txBox="1"/>
          <p:nvPr/>
        </p:nvSpPr>
        <p:spPr>
          <a:xfrm>
            <a:off x="1584901" y="3533111"/>
            <a:ext cx="11099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  <a:latin typeface="Bernard MT Condensed" panose="02050806060905020404" pitchFamily="18" charset="77"/>
              </a:rPr>
              <a:t>The 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  <a:latin typeface="Bernard MT Condensed" panose="02050806060905020404" pitchFamily="18" charset="77"/>
              </a:rPr>
              <a:t>Bad</a:t>
            </a:r>
            <a:endParaRPr lang="en-CH" sz="2000" dirty="0">
              <a:solidFill>
                <a:srgbClr val="000000"/>
              </a:solidFill>
            </a:endParaRPr>
          </a:p>
        </p:txBody>
      </p:sp>
      <p:pic>
        <p:nvPicPr>
          <p:cNvPr id="13" name="Picture 12" descr="A black and white logo&#10;&#10;AI-generated content may be incorrect.">
            <a:extLst>
              <a:ext uri="{FF2B5EF4-FFF2-40B4-BE49-F238E27FC236}">
                <a16:creationId xmlns:a16="http://schemas.microsoft.com/office/drawing/2014/main" id="{4C44972F-FBE0-4B96-7384-81C884A46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28" y="4755162"/>
            <a:ext cx="968389" cy="1090471"/>
          </a:xfrm>
          <a:prstGeom prst="rect">
            <a:avLst/>
          </a:prstGeom>
        </p:spPr>
      </p:pic>
      <p:pic>
        <p:nvPicPr>
          <p:cNvPr id="15" name="Picture 14" descr="A black and white logo&#10;&#10;AI-generated content may be incorrect.">
            <a:extLst>
              <a:ext uri="{FF2B5EF4-FFF2-40B4-BE49-F238E27FC236}">
                <a16:creationId xmlns:a16="http://schemas.microsoft.com/office/drawing/2014/main" id="{7D4F44D7-EC99-06C9-B9DD-92AF7DBCD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337" y="1990811"/>
            <a:ext cx="951833" cy="1012294"/>
          </a:xfrm>
          <a:prstGeom prst="rect">
            <a:avLst/>
          </a:prstGeom>
        </p:spPr>
      </p:pic>
      <p:pic>
        <p:nvPicPr>
          <p:cNvPr id="17" name="Picture 16" descr="A black and white logo&#10;&#10;AI-generated content may be incorrect.">
            <a:extLst>
              <a:ext uri="{FF2B5EF4-FFF2-40B4-BE49-F238E27FC236}">
                <a16:creationId xmlns:a16="http://schemas.microsoft.com/office/drawing/2014/main" id="{A9433C51-2B12-5FB3-99A9-1EE6C4E3A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338" y="3358684"/>
            <a:ext cx="951833" cy="10842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E0709-1E49-A32C-1B76-C6501C55F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5A9FB-E67E-85C9-1EA8-716738341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757" y="1910503"/>
            <a:ext cx="7717835" cy="415987"/>
          </a:xfrm>
        </p:spPr>
        <p:txBody>
          <a:bodyPr>
            <a:normAutofit/>
          </a:bodyPr>
          <a:lstStyle/>
          <a:p>
            <a:pPr marL="285750" lvl="1" indent="-285750"/>
            <a:r>
              <a:rPr lang="en-GB" sz="1600" b="1" dirty="0"/>
              <a:t>Rucio offers some metadata-based filtering capabilities.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CE56C7-5A25-5C73-8630-26C7780EC814}"/>
              </a:ext>
            </a:extLst>
          </p:cNvPr>
          <p:cNvSpPr txBox="1"/>
          <p:nvPr/>
        </p:nvSpPr>
        <p:spPr>
          <a:xfrm>
            <a:off x="8871947" y="0"/>
            <a:ext cx="3320054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4. From Metadata to Data Discovery in DaFab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B8D9B9-CAE4-059B-D2A0-44FC497310E7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Meeting DaFab’s Metadata Expectations</a:t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3200" dirty="0">
                <a:solidFill>
                  <a:schemeClr val="accent2"/>
                </a:solidFill>
              </a:rPr>
              <a:t>The filtering problem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47532D-E4B1-66B1-8344-A9C3169CE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EF6-E3AD-6942-A09D-60DBBBA9F979}" type="slidenum">
              <a:rPr lang="en-CH" smtClean="0"/>
              <a:t>13</a:t>
            </a:fld>
            <a:endParaRPr lang="en-CH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8808B9-9003-8AB9-0E2F-6A31984226E5}"/>
              </a:ext>
            </a:extLst>
          </p:cNvPr>
          <p:cNvSpPr txBox="1">
            <a:spLocks/>
          </p:cNvSpPr>
          <p:nvPr/>
        </p:nvSpPr>
        <p:spPr>
          <a:xfrm>
            <a:off x="1040756" y="4948794"/>
            <a:ext cx="8304572" cy="6020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GB" sz="1600" b="1" dirty="0"/>
              <a:t>A more powerful filtering engine is required.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121ACC-4403-DFC1-39C5-2D391D1D1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532" y="3132215"/>
            <a:ext cx="7772400" cy="119113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B54C44B-4AD0-E201-5379-52D7915E9041}"/>
              </a:ext>
            </a:extLst>
          </p:cNvPr>
          <p:cNvSpPr txBox="1">
            <a:spLocks/>
          </p:cNvSpPr>
          <p:nvPr/>
        </p:nvSpPr>
        <p:spPr>
          <a:xfrm>
            <a:off x="1040756" y="2764796"/>
            <a:ext cx="7717835" cy="4159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/>
            <a:r>
              <a:rPr lang="en-GB" sz="1600" b="1" dirty="0"/>
              <a:t>Fundamental problems: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36CDB2-5C91-0E26-F706-B196DCC06D13}"/>
              </a:ext>
            </a:extLst>
          </p:cNvPr>
          <p:cNvSpPr txBox="1"/>
          <p:nvPr/>
        </p:nvSpPr>
        <p:spPr>
          <a:xfrm>
            <a:off x="1215625" y="5249800"/>
            <a:ext cx="59635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Work in Progress: </a:t>
            </a:r>
            <a:r>
              <a:rPr lang="en-US" b="1" dirty="0"/>
              <a:t>“Rucio Enhanced Filter”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73327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892FF-202B-E238-6F72-9FB95FAB1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A546E-81CF-21E2-47B7-FA10834F3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070" y="1644657"/>
            <a:ext cx="11025730" cy="4608512"/>
          </a:xfrm>
        </p:spPr>
        <p:txBody>
          <a:bodyPr>
            <a:normAutofit fontScale="92500" lnSpcReduction="10000"/>
          </a:bodyPr>
          <a:lstStyle/>
          <a:p>
            <a:endParaRPr lang="en-GB" sz="1600" b="0" dirty="0"/>
          </a:p>
          <a:p>
            <a:pPr lvl="1"/>
            <a:r>
              <a:rPr lang="en-GB" sz="1600" b="1" dirty="0"/>
              <a:t>Database-agnostic (JSON-based) syntax</a:t>
            </a:r>
          </a:p>
          <a:p>
            <a:pPr lvl="1"/>
            <a:endParaRPr lang="en-GB" sz="1600" b="1" dirty="0"/>
          </a:p>
          <a:p>
            <a:pPr lvl="1"/>
            <a:r>
              <a:rPr lang="en-GB" sz="1600" b="1" dirty="0"/>
              <a:t>Flexible Logical Operations</a:t>
            </a:r>
            <a:br>
              <a:rPr lang="en-GB" sz="1600" b="0" dirty="0"/>
            </a:br>
            <a:r>
              <a:rPr lang="en-GB" sz="1600" b="0" dirty="0"/>
              <a:t>Support for multi-layered logical conditions with the reuse of </a:t>
            </a:r>
            <a:r>
              <a:rPr lang="en-GB" sz="1600" b="1" dirty="0"/>
              <a:t>AND</a:t>
            </a:r>
            <a:r>
              <a:rPr lang="en-GB" sz="1600" b="0" dirty="0"/>
              <a:t>, </a:t>
            </a:r>
            <a:r>
              <a:rPr lang="en-GB" sz="1600" b="1" dirty="0"/>
              <a:t>OR</a:t>
            </a:r>
            <a:r>
              <a:rPr lang="en-GB" sz="1600" b="0" dirty="0"/>
              <a:t>, </a:t>
            </a:r>
            <a:r>
              <a:rPr lang="en-GB" sz="1600" b="1" dirty="0"/>
              <a:t>NOT</a:t>
            </a:r>
            <a:r>
              <a:rPr lang="en-GB" sz="1600" b="0" dirty="0"/>
              <a:t> operators.</a:t>
            </a:r>
          </a:p>
          <a:p>
            <a:pPr lvl="1"/>
            <a:endParaRPr lang="en-GB" sz="1600" b="0" dirty="0"/>
          </a:p>
          <a:p>
            <a:pPr lvl="1"/>
            <a:r>
              <a:rPr lang="en-GB" sz="1600" b="1" dirty="0"/>
              <a:t>Rich Comparison Operators</a:t>
            </a:r>
            <a:br>
              <a:rPr lang="en-GB" sz="1600" b="0" dirty="0"/>
            </a:br>
            <a:r>
              <a:rPr lang="en-GB" sz="1600" b="0" dirty="0"/>
              <a:t>Value comparisons using a wide range of operators (e.g., </a:t>
            </a:r>
            <a:r>
              <a:rPr lang="en-GB" sz="1600" b="1" dirty="0"/>
              <a:t>greaterThan</a:t>
            </a:r>
            <a:r>
              <a:rPr lang="en-GB" sz="1600" b="0" dirty="0"/>
              <a:t>, </a:t>
            </a:r>
            <a:r>
              <a:rPr lang="en-GB" sz="1600" b="1" dirty="0"/>
              <a:t>like</a:t>
            </a:r>
            <a:r>
              <a:rPr lang="en-GB" sz="1600" b="0" dirty="0"/>
              <a:t>, </a:t>
            </a:r>
            <a:r>
              <a:rPr lang="en-GB" sz="1600" b="1" dirty="0"/>
              <a:t>in</a:t>
            </a:r>
            <a:r>
              <a:rPr lang="en-GB" sz="1600" b="0" dirty="0"/>
              <a:t>, </a:t>
            </a:r>
            <a:r>
              <a:rPr lang="en-GB" sz="1600" b="1" dirty="0"/>
              <a:t>containsAny</a:t>
            </a:r>
            <a:r>
              <a:rPr lang="en-GB" sz="1600" b="0" dirty="0"/>
              <a:t>).</a:t>
            </a:r>
          </a:p>
          <a:p>
            <a:pPr lvl="1"/>
            <a:endParaRPr lang="en-GB" sz="1600" b="0" dirty="0"/>
          </a:p>
          <a:p>
            <a:pPr lvl="1"/>
            <a:r>
              <a:rPr lang="en-GB" sz="1600" b="1" dirty="0"/>
              <a:t>Array Indices &amp; Operators</a:t>
            </a:r>
            <a:br>
              <a:rPr lang="en-GB" sz="1600" b="0" dirty="0"/>
            </a:br>
            <a:r>
              <a:rPr lang="en-GB" sz="1600" b="0" dirty="0"/>
              <a:t>Direct array filtering by specific elements or checks on array properties (e.g., </a:t>
            </a:r>
            <a:r>
              <a:rPr lang="en-GB" sz="1600" b="1" dirty="0"/>
              <a:t>contains</a:t>
            </a:r>
            <a:r>
              <a:rPr lang="en-GB" sz="1600" b="0" dirty="0"/>
              <a:t>, </a:t>
            </a:r>
            <a:r>
              <a:rPr lang="en-GB" sz="1600" b="1" dirty="0"/>
              <a:t>isEmpty</a:t>
            </a:r>
            <a:r>
              <a:rPr lang="en-GB" sz="1600" b="0" dirty="0"/>
              <a:t>).</a:t>
            </a:r>
          </a:p>
          <a:p>
            <a:pPr lvl="1"/>
            <a:endParaRPr lang="en-GB" sz="1600" b="0" dirty="0"/>
          </a:p>
          <a:p>
            <a:pPr lvl="1"/>
            <a:r>
              <a:rPr lang="en-GB" sz="1600" b="1" dirty="0"/>
              <a:t>Support for Complex Metadata Structures</a:t>
            </a:r>
            <a:br>
              <a:rPr lang="en-GB" sz="1600" b="0" dirty="0"/>
            </a:br>
            <a:r>
              <a:rPr lang="en-GB" sz="1600" b="0" dirty="0"/>
              <a:t>Enables direct, path-driven filtering of deeply structured JSON metadata.</a:t>
            </a:r>
          </a:p>
          <a:p>
            <a:pPr lvl="1"/>
            <a:endParaRPr lang="en-GB" sz="1600" b="0" dirty="0"/>
          </a:p>
          <a:p>
            <a:pPr lvl="1"/>
            <a:r>
              <a:rPr lang="en-GB" sz="1600" b="1" dirty="0"/>
              <a:t>Composable and Reusable Query Components</a:t>
            </a:r>
            <a:br>
              <a:rPr lang="en-GB" sz="1600" b="0" dirty="0"/>
            </a:br>
            <a:r>
              <a:rPr lang="en-GB" sz="1600" b="0" dirty="0"/>
              <a:t>Modular filter rules that can be reused or combined for larger, more complex queries.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B9D94F-D1E3-2861-5636-8E7B324BB8EE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4792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Rucio Enhanced Filter</a:t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3200" dirty="0">
                <a:solidFill>
                  <a:schemeClr val="accent2"/>
                </a:solidFill>
              </a:rPr>
              <a:t>Key Capabilities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47E5D2-18E2-4A34-8C4D-255EF329B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EF6-E3AD-6942-A09D-60DBBBA9F979}" type="slidenum">
              <a:rPr lang="en-CH" smtClean="0"/>
              <a:t>14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87382D-1ECB-DD35-2C69-DA52FF16DD39}"/>
              </a:ext>
            </a:extLst>
          </p:cNvPr>
          <p:cNvSpPr txBox="1"/>
          <p:nvPr/>
        </p:nvSpPr>
        <p:spPr>
          <a:xfrm>
            <a:off x="8871947" y="0"/>
            <a:ext cx="3320054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4. From Metadata to Data Discovery in DaFab</a:t>
            </a:r>
          </a:p>
        </p:txBody>
      </p:sp>
    </p:spTree>
    <p:extLst>
      <p:ext uri="{BB962C8B-B14F-4D97-AF65-F5344CB8AC3E}">
        <p14:creationId xmlns:p14="http://schemas.microsoft.com/office/powerpoint/2010/main" val="73075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76E4D-52BB-209F-2D85-04E58E13B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FEDCD59-9AB0-6065-3C0A-EC25E845967A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Rucio Enhanced Filter</a:t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3200" dirty="0">
                <a:solidFill>
                  <a:schemeClr val="accent2"/>
                </a:solidFill>
              </a:rPr>
              <a:t>Core concepts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BC0472-5BA7-B580-5F12-A368D7394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2027062"/>
            <a:ext cx="7772400" cy="28038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D9B306-C51D-5C96-EE28-CB4C25282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EF6-E3AD-6942-A09D-60DBBBA9F979}" type="slidenum">
              <a:rPr lang="en-CH" smtClean="0"/>
              <a:t>15</a:t>
            </a:fld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F89D40-3F76-C791-62FC-5C23A098018C}"/>
              </a:ext>
            </a:extLst>
          </p:cNvPr>
          <p:cNvSpPr txBox="1"/>
          <p:nvPr/>
        </p:nvSpPr>
        <p:spPr>
          <a:xfrm>
            <a:off x="8871947" y="0"/>
            <a:ext cx="3320054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4. From Metadata to Data Discovery in DaFab</a:t>
            </a:r>
          </a:p>
        </p:txBody>
      </p:sp>
    </p:spTree>
    <p:extLst>
      <p:ext uri="{BB962C8B-B14F-4D97-AF65-F5344CB8AC3E}">
        <p14:creationId xmlns:p14="http://schemas.microsoft.com/office/powerpoint/2010/main" val="81332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5395B-4BFB-6FDA-5FBE-3EA573152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E3E2EF6-A325-2CA8-4A18-4F94DBE68E8A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Rucio Enhanced Filter</a:t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3200" dirty="0">
                <a:solidFill>
                  <a:schemeClr val="accent2"/>
                </a:solidFill>
              </a:rPr>
              <a:t>Core concepts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D0AE83-98E5-B7B0-8D5C-C8E42C619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23" y="1594624"/>
            <a:ext cx="5749577" cy="45246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E048C4-E341-16A5-3F15-9D8FA40F8D0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218888" y="3012472"/>
            <a:ext cx="5830006" cy="178933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3A525E-869B-8425-335A-55A58FD9E057}"/>
              </a:ext>
            </a:extLst>
          </p:cNvPr>
          <p:cNvCxnSpPr/>
          <p:nvPr/>
        </p:nvCxnSpPr>
        <p:spPr>
          <a:xfrm flipH="1" flipV="1">
            <a:off x="2620537" y="3166946"/>
            <a:ext cx="3598351" cy="59101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E05BABA-2299-AEE4-19DB-061D444F65F1}"/>
              </a:ext>
            </a:extLst>
          </p:cNvPr>
          <p:cNvCxnSpPr>
            <a:cxnSpLocks/>
          </p:cNvCxnSpPr>
          <p:nvPr/>
        </p:nvCxnSpPr>
        <p:spPr>
          <a:xfrm flipH="1">
            <a:off x="2784451" y="4479564"/>
            <a:ext cx="3434436" cy="322243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BF524E3D-4735-CF20-645A-E00A85984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8887" y="2662607"/>
            <a:ext cx="3598351" cy="2463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C936DC-8987-94AB-3EBD-569545086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EF6-E3AD-6942-A09D-60DBBBA9F979}" type="slidenum">
              <a:rPr lang="en-CH" smtClean="0"/>
              <a:t>16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0BA752-3444-F6FA-B9BB-F2D5E26C9C72}"/>
              </a:ext>
            </a:extLst>
          </p:cNvPr>
          <p:cNvSpPr txBox="1"/>
          <p:nvPr/>
        </p:nvSpPr>
        <p:spPr>
          <a:xfrm>
            <a:off x="8871947" y="0"/>
            <a:ext cx="3320054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4. From Metadata to Data Discovery in DaFab</a:t>
            </a:r>
          </a:p>
        </p:txBody>
      </p:sp>
    </p:spTree>
    <p:extLst>
      <p:ext uri="{BB962C8B-B14F-4D97-AF65-F5344CB8AC3E}">
        <p14:creationId xmlns:p14="http://schemas.microsoft.com/office/powerpoint/2010/main" val="328057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0D4B6-5DDA-A065-B25D-7212163ED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FCBA80B-7D2E-60FE-361A-AD071E4B7D68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Rucio Enhanced Filter</a:t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3200" dirty="0">
                <a:solidFill>
                  <a:schemeClr val="accent2"/>
                </a:solidFill>
              </a:rPr>
              <a:t>A simple example combining both components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D66BC3-1249-1EF1-E69B-B8BEA951AB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448" b="12766"/>
          <a:stretch>
            <a:fillRect/>
          </a:stretch>
        </p:blipFill>
        <p:spPr>
          <a:xfrm>
            <a:off x="407988" y="2441862"/>
            <a:ext cx="11153097" cy="268180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7A7E5F-EE13-2D2E-1BFF-968265927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EF6-E3AD-6942-A09D-60DBBBA9F979}" type="slidenum">
              <a:rPr lang="en-CH" smtClean="0"/>
              <a:t>17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09499A-4245-50A4-E9DD-C132D4A4EE82}"/>
              </a:ext>
            </a:extLst>
          </p:cNvPr>
          <p:cNvSpPr txBox="1"/>
          <p:nvPr/>
        </p:nvSpPr>
        <p:spPr>
          <a:xfrm>
            <a:off x="8871947" y="0"/>
            <a:ext cx="3320054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4. From Metadata to Data Discovery in DaFab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16A759-D0B5-43F2-60D3-9026E25B3B28}"/>
              </a:ext>
            </a:extLst>
          </p:cNvPr>
          <p:cNvSpPr txBox="1"/>
          <p:nvPr/>
        </p:nvSpPr>
        <p:spPr>
          <a:xfrm>
            <a:off x="7303865" y="5067466"/>
            <a:ext cx="60985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1" u="none" strike="noStrike" kern="120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status is active </a:t>
            </a:r>
            <a:r>
              <a:rPr lang="en-GB" sz="1800" b="1" i="1" u="none" strike="noStrike" kern="120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en-GB" sz="1800" b="0" i="1" u="none" strike="noStrike" kern="120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 priority is above five</a:t>
            </a:r>
            <a:endParaRPr lang="en-CH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37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28DFD-040E-A11F-8E42-26DD4CEA8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665772F-98A5-5B27-D7E5-94760EBCD7E7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Rucio Enhanced Filter</a:t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3200" dirty="0">
                <a:solidFill>
                  <a:schemeClr val="accent2"/>
                </a:solidFill>
              </a:rPr>
              <a:t>Filter in DaFab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A698FE-CB7C-CED7-B385-1F7BE41466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608" b="2918"/>
          <a:stretch>
            <a:fillRect/>
          </a:stretch>
        </p:blipFill>
        <p:spPr>
          <a:xfrm>
            <a:off x="927661" y="1454302"/>
            <a:ext cx="10264445" cy="49110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7A7266-6C3E-2A0D-1560-081B67952BCA}"/>
              </a:ext>
            </a:extLst>
          </p:cNvPr>
          <p:cNvSpPr txBox="1"/>
          <p:nvPr/>
        </p:nvSpPr>
        <p:spPr>
          <a:xfrm>
            <a:off x="5592197" y="1555331"/>
            <a:ext cx="57408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000000"/>
                </a:solidFill>
              </a:rPr>
              <a:t>Filter EO scenes by creation date and geographic bounds</a:t>
            </a:r>
            <a:endParaRPr lang="en-CH" sz="1600" i="1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C8E195-8BCD-B274-E4D2-0FF3FA1D4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EF6-E3AD-6942-A09D-60DBBBA9F979}" type="slidenum">
              <a:rPr lang="en-CH" smtClean="0"/>
              <a:t>18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76B5A2-2667-7AFE-30D4-F727A82011DA}"/>
              </a:ext>
            </a:extLst>
          </p:cNvPr>
          <p:cNvSpPr txBox="1"/>
          <p:nvPr/>
        </p:nvSpPr>
        <p:spPr>
          <a:xfrm>
            <a:off x="8871947" y="0"/>
            <a:ext cx="3320054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4. From Metadata to Data Discovery in DaFab</a:t>
            </a:r>
          </a:p>
        </p:txBody>
      </p:sp>
    </p:spTree>
    <p:extLst>
      <p:ext uri="{BB962C8B-B14F-4D97-AF65-F5344CB8AC3E}">
        <p14:creationId xmlns:p14="http://schemas.microsoft.com/office/powerpoint/2010/main" val="37836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E7B72-5005-49AD-0196-AD8906D54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22322-F343-09AB-2B0F-BB27F43BDC67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</a:t>
            </a:r>
            <a:br>
              <a:rPr lang="en-US" sz="3200" dirty="0">
                <a:solidFill>
                  <a:schemeClr val="accent2"/>
                </a:solidFill>
              </a:rPr>
            </a:br>
            <a:r>
              <a:rPr lang="en-US" sz="3200" dirty="0">
                <a:solidFill>
                  <a:schemeClr val="accent2"/>
                </a:solidFill>
              </a:rPr>
              <a:t>Key Takeaways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F31509-EEBF-920A-C13D-BA4323F624FD}"/>
              </a:ext>
            </a:extLst>
          </p:cNvPr>
          <p:cNvSpPr txBox="1"/>
          <p:nvPr/>
        </p:nvSpPr>
        <p:spPr>
          <a:xfrm>
            <a:off x="403200" y="2165333"/>
            <a:ext cx="10622499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000000"/>
                </a:solidFill>
                <a:effectLst/>
              </a:rPr>
              <a:t>EO data is huge and scattered, making discovery hard.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endParaRPr lang="en-GB" sz="160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000000"/>
                </a:solidFill>
                <a:effectLst/>
              </a:rPr>
              <a:t>DaFab‑AI unifies access and scales EO workflows with cloud + HPC.</a:t>
            </a:r>
            <a:endParaRPr lang="en-GB" sz="160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endParaRPr lang="en-GB" sz="160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endParaRPr lang="en-GB" sz="160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000000"/>
                </a:solidFill>
                <a:effectLst/>
              </a:rPr>
              <a:t>Rucio is the unified, STAC‑compatible metadata catalog for DaFab.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000000"/>
                </a:solidFill>
                <a:effectLst/>
              </a:rPr>
              <a:t>We already support full JSON metadata ops on DIDs </a:t>
            </a:r>
            <a:r>
              <a:rPr lang="en-GB" sz="1600" i="1" u="none" strike="noStrike" dirty="0">
                <a:solidFill>
                  <a:srgbClr val="000000"/>
                </a:solidFill>
                <a:effectLst/>
              </a:rPr>
              <a:t>(GET/INSERT/UPDATE/UPSERT/DELETE)</a:t>
            </a:r>
            <a:r>
              <a:rPr lang="en-GB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000000"/>
                </a:solidFill>
                <a:effectLst/>
              </a:rPr>
              <a:t>Next: - Ship the enhanced filter </a:t>
            </a:r>
            <a:r>
              <a:rPr lang="en-GB" sz="1600" i="1" u="none" strike="noStrike" dirty="0">
                <a:solidFill>
                  <a:srgbClr val="000000"/>
                </a:solidFill>
                <a:effectLst/>
              </a:rPr>
              <a:t>(nested paths, arrays, AND/OR/NOT)</a:t>
            </a:r>
            <a:r>
              <a:rPr lang="en-GB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lvl="2"/>
            <a:r>
              <a:rPr lang="en-GB" dirty="0">
                <a:solidFill>
                  <a:srgbClr val="000000"/>
                </a:solidFill>
              </a:rPr>
              <a:t>- </a:t>
            </a:r>
            <a:r>
              <a:rPr lang="en-GB" i="0" u="none" strike="noStrike" dirty="0">
                <a:solidFill>
                  <a:srgbClr val="000000"/>
                </a:solidFill>
                <a:effectLst/>
              </a:rPr>
              <a:t>Add server‑side schema validation/versioning.</a:t>
            </a:r>
            <a:endParaRPr lang="en-GB" sz="160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4853B3-E45B-0DB0-C7AD-11C43E2555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C1B278-843F-EBC9-C8C5-B83CE685E274}"/>
              </a:ext>
            </a:extLst>
          </p:cNvPr>
          <p:cNvSpPr txBox="1"/>
          <p:nvPr/>
        </p:nvSpPr>
        <p:spPr>
          <a:xfrm>
            <a:off x="11025698" y="0"/>
            <a:ext cx="1166301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5. Conclusion</a:t>
            </a:r>
          </a:p>
        </p:txBody>
      </p:sp>
    </p:spTree>
    <p:extLst>
      <p:ext uri="{BB962C8B-B14F-4D97-AF65-F5344CB8AC3E}">
        <p14:creationId xmlns:p14="http://schemas.microsoft.com/office/powerpoint/2010/main" val="236987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DEB58-DA1E-822F-F3D3-2EA045C95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0B0EB5-4A3B-A4C4-4C0F-2283FE727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133" y="1645632"/>
            <a:ext cx="9020706" cy="415881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Challenge in Earth Observation (EO) Data Discovery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DaFab AI Project &amp; Vision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Rucio Metadata in DaFab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From Metadata to Data Discovery in DaFab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Conclusion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C965E8-AFA5-5495-B61F-20A7AC87A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FF501-4D6C-B7E4-0023-9345888B1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32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4332E-00D1-DE3D-5A23-A05216C04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5B2D9936-75E3-E2E4-1D62-C258E5E3DE2D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5111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for your attention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1837C4-FE1E-7928-1AD5-2EA432833B43}"/>
              </a:ext>
            </a:extLst>
          </p:cNvPr>
          <p:cNvSpPr txBox="1"/>
          <p:nvPr/>
        </p:nvSpPr>
        <p:spPr>
          <a:xfrm>
            <a:off x="1003300" y="397246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Dimitris Xenakis: </a:t>
            </a:r>
            <a:r>
              <a:rPr lang="en-GB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d.xenakis@cern.ch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8BBF27-9C2F-CC8C-7C17-BF2168CB8D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68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8B38C-55B7-9ACD-CE70-8FFBDA153E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planet earth&#10;&#10;Description automatically generated">
            <a:extLst>
              <a:ext uri="{FF2B5EF4-FFF2-40B4-BE49-F238E27FC236}">
                <a16:creationId xmlns:a16="http://schemas.microsoft.com/office/drawing/2014/main" id="{C26111C2-3575-4786-B0F4-EEA15C690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929559"/>
            <a:ext cx="7772400" cy="543999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6AFA8CC-7B6C-CB3A-1FE5-5E6FE4498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981863"/>
          </a:xfrm>
        </p:spPr>
        <p:txBody>
          <a:bodyPr/>
          <a:lstStyle/>
          <a:p>
            <a:r>
              <a:rPr lang="en-US" dirty="0"/>
              <a:t>A Plethora of EO Satellites in Orbit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798880-438F-A8A9-8773-D9B73EF0F09C}"/>
              </a:ext>
            </a:extLst>
          </p:cNvPr>
          <p:cNvSpPr txBox="1"/>
          <p:nvPr/>
        </p:nvSpPr>
        <p:spPr>
          <a:xfrm>
            <a:off x="403200" y="1824098"/>
            <a:ext cx="5963261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Today..</a:t>
            </a:r>
            <a:r>
              <a:rPr lang="en-GB" sz="2000" dirty="0">
                <a:solidFill>
                  <a:schemeClr val="tx2"/>
                </a:solidFill>
              </a:rPr>
              <a:t>  </a:t>
            </a:r>
            <a:r>
              <a:rPr lang="en-GB" sz="2000" i="1" dirty="0">
                <a:solidFill>
                  <a:srgbClr val="0032A0"/>
                </a:solidFill>
              </a:rPr>
              <a:t>More than </a:t>
            </a:r>
            <a:r>
              <a:rPr lang="en-GB" sz="2000" b="1" i="1" dirty="0">
                <a:solidFill>
                  <a:srgbClr val="0032A0"/>
                </a:solidFill>
              </a:rPr>
              <a:t>1200</a:t>
            </a:r>
            <a:r>
              <a:rPr lang="en-GB" sz="2000" i="1" dirty="0">
                <a:solidFill>
                  <a:srgbClr val="0032A0"/>
                </a:solidFill>
              </a:rPr>
              <a:t> satellites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sz="1600" b="1" dirty="0">
                <a:solidFill>
                  <a:schemeClr val="tx2"/>
                </a:solidFill>
              </a:rPr>
              <a:t>For various applications:</a:t>
            </a:r>
          </a:p>
          <a:p>
            <a:endParaRPr lang="en-GB" b="1" i="1" dirty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Land Use Mapping &amp; Change Detection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Agriculture &amp; Food Security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Forestry / Biomass Monitoring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Urban, Infrastructure &amp; Facility Monitoring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Geodesy, Gravity &amp; Earth Dynamics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Disaster Risk, Response &amp; Recovery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Weather / Clouds / Aerosols / Radiation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Oceans (Sea Level, Waves, Biogeochemistry, ..)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Cryosphere (Ice Sheets, Glaciers, Sea Ice, ..)</a:t>
            </a:r>
          </a:p>
          <a:p>
            <a:pPr marL="285750" indent="-285750">
              <a:buFontTx/>
              <a:buChar char="-"/>
            </a:pPr>
            <a:r>
              <a:rPr lang="en-GB" sz="1600" i="1" dirty="0">
                <a:solidFill>
                  <a:schemeClr val="tx2"/>
                </a:solidFill>
              </a:rPr>
              <a:t>…</a:t>
            </a:r>
          </a:p>
          <a:p>
            <a:endParaRPr lang="en-CH" i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EC4514-5A0D-CC4A-4C1C-399B902102A2}"/>
              </a:ext>
            </a:extLst>
          </p:cNvPr>
          <p:cNvSpPr txBox="1"/>
          <p:nvPr/>
        </p:nvSpPr>
        <p:spPr>
          <a:xfrm>
            <a:off x="8244714" y="0"/>
            <a:ext cx="3947286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1. Challenge in Earth Observation (EO) Data Discovery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B2DAA6-865A-52BF-2DE9-9055F902D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2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3A9F7-7B94-5984-3CAB-A36474792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2D765A2-C9C5-D0A3-130F-F037220E7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981863"/>
          </a:xfrm>
        </p:spPr>
        <p:txBody>
          <a:bodyPr/>
          <a:lstStyle/>
          <a:p>
            <a:r>
              <a:rPr lang="en-US" dirty="0"/>
              <a:t>Exponential EO Data Growth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147FFFE-F83E-2ED3-D88F-A9DC8093C802}"/>
              </a:ext>
            </a:extLst>
          </p:cNvPr>
          <p:cNvSpPr txBox="1"/>
          <p:nvPr/>
        </p:nvSpPr>
        <p:spPr>
          <a:xfrm>
            <a:off x="403201" y="1824098"/>
            <a:ext cx="4347078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32A0"/>
                </a:solidFill>
              </a:rPr>
              <a:t>From 2 public providers alone..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pPr lvl="0"/>
            <a:r>
              <a:rPr lang="en-GB" sz="1600" b="1" i="1" dirty="0">
                <a:solidFill>
                  <a:schemeClr val="tx2"/>
                </a:solidFill>
              </a:rPr>
              <a:t>NASA Earthdata (EOSDIS)</a:t>
            </a:r>
            <a:r>
              <a:rPr lang="en-GB" sz="1600" i="1" baseline="30000" dirty="0">
                <a:solidFill>
                  <a:schemeClr val="tx2"/>
                </a:solidFill>
              </a:rPr>
              <a:t> </a:t>
            </a:r>
            <a:r>
              <a:rPr lang="en-GB" sz="1600" b="1" i="1" dirty="0">
                <a:solidFill>
                  <a:schemeClr val="tx2"/>
                </a:solidFill>
              </a:rPr>
              <a:t>:</a:t>
            </a:r>
          </a:p>
          <a:p>
            <a:pPr lvl="0"/>
            <a:r>
              <a:rPr lang="en-GB" sz="1600" i="1" dirty="0">
                <a:solidFill>
                  <a:srgbClr val="2F2F2F"/>
                </a:solidFill>
              </a:rPr>
              <a:t>- Archive growth: </a:t>
            </a:r>
            <a:r>
              <a:rPr lang="en-GB" sz="1600" i="1" dirty="0">
                <a:solidFill>
                  <a:schemeClr val="tx2"/>
                </a:solidFill>
              </a:rPr>
              <a:t>Up to </a:t>
            </a:r>
            <a:r>
              <a:rPr lang="en-GB" sz="1600" b="1" i="1" dirty="0">
                <a:solidFill>
                  <a:srgbClr val="2F2F2F"/>
                </a:solidFill>
              </a:rPr>
              <a:t>150 TB/day</a:t>
            </a:r>
            <a:r>
              <a:rPr lang="en-GB" sz="1600" i="1" dirty="0">
                <a:solidFill>
                  <a:srgbClr val="2F2F2F"/>
                </a:solidFill>
              </a:rPr>
              <a:t>.</a:t>
            </a:r>
          </a:p>
          <a:p>
            <a:pPr lvl="0"/>
            <a:r>
              <a:rPr lang="en-GB" sz="1600" i="1" dirty="0">
                <a:solidFill>
                  <a:srgbClr val="2F2F2F"/>
                </a:solidFill>
              </a:rPr>
              <a:t>- Average distribution to users: </a:t>
            </a:r>
            <a:r>
              <a:rPr lang="en-GB" sz="1600" b="1" i="1" dirty="0">
                <a:solidFill>
                  <a:srgbClr val="2F2F2F"/>
                </a:solidFill>
              </a:rPr>
              <a:t>450 TB/day</a:t>
            </a:r>
            <a:r>
              <a:rPr lang="en-GB" sz="1600" i="1" dirty="0">
                <a:solidFill>
                  <a:srgbClr val="2F2F2F"/>
                </a:solidFill>
              </a:rPr>
              <a:t>.</a:t>
            </a:r>
          </a:p>
          <a:p>
            <a:pPr lvl="0"/>
            <a:r>
              <a:rPr lang="en-GB" sz="1600" i="1" dirty="0">
                <a:solidFill>
                  <a:srgbClr val="2F2F2F"/>
                </a:solidFill>
              </a:rPr>
              <a:t>- Total archive:</a:t>
            </a:r>
            <a:r>
              <a:rPr lang="en-GB" sz="1600" b="1" i="1" dirty="0">
                <a:solidFill>
                  <a:srgbClr val="2F2F2F"/>
                </a:solidFill>
              </a:rPr>
              <a:t> 130 PB</a:t>
            </a:r>
            <a:r>
              <a:rPr lang="en-GB" sz="1600" i="1" dirty="0">
                <a:solidFill>
                  <a:srgbClr val="2F2F2F"/>
                </a:solidFill>
              </a:rPr>
              <a:t>.</a:t>
            </a:r>
            <a:endParaRPr lang="en-CH" sz="1600" i="1" dirty="0">
              <a:solidFill>
                <a:schemeClr val="tx2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5E849F9-4713-570F-E96C-984458EA6C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835"/>
          <a:stretch>
            <a:fillRect/>
          </a:stretch>
        </p:blipFill>
        <p:spPr>
          <a:xfrm>
            <a:off x="403200" y="4063112"/>
            <a:ext cx="5021294" cy="224154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7D11E9A-9F41-C6DE-C430-36E6B459D6CD}"/>
              </a:ext>
            </a:extLst>
          </p:cNvPr>
          <p:cNvSpPr txBox="1"/>
          <p:nvPr/>
        </p:nvSpPr>
        <p:spPr>
          <a:xfrm>
            <a:off x="6493414" y="1824098"/>
            <a:ext cx="4812948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  <a:p>
            <a:r>
              <a:rPr lang="en-GB" sz="1600" b="1" i="1" dirty="0">
                <a:solidFill>
                  <a:schemeClr val="tx2"/>
                </a:solidFill>
              </a:rPr>
              <a:t>Copernicus Data Space Ecosystem (CDSE):</a:t>
            </a:r>
            <a:br>
              <a:rPr lang="en-GB" sz="1600" i="1" dirty="0">
                <a:solidFill>
                  <a:schemeClr val="tx2"/>
                </a:solidFill>
              </a:rPr>
            </a:br>
            <a:r>
              <a:rPr lang="en-GB" sz="1600" i="1" dirty="0">
                <a:solidFill>
                  <a:schemeClr val="tx2"/>
                </a:solidFill>
              </a:rPr>
              <a:t>- </a:t>
            </a:r>
            <a:r>
              <a:rPr lang="en-GB" sz="1600" i="1" dirty="0">
                <a:solidFill>
                  <a:srgbClr val="2F2F2F"/>
                </a:solidFill>
              </a:rPr>
              <a:t>Archive growth: </a:t>
            </a:r>
            <a:r>
              <a:rPr lang="en-GB" sz="1600" i="1" dirty="0">
                <a:solidFill>
                  <a:schemeClr val="tx2"/>
                </a:solidFill>
              </a:rPr>
              <a:t>Up to </a:t>
            </a:r>
            <a:r>
              <a:rPr lang="en-GB" sz="1600" b="1" i="1" dirty="0">
                <a:solidFill>
                  <a:schemeClr val="tx2"/>
                </a:solidFill>
              </a:rPr>
              <a:t>30 TB/day</a:t>
            </a:r>
            <a:r>
              <a:rPr lang="en-GB" sz="1600" i="1" dirty="0">
                <a:solidFill>
                  <a:schemeClr val="tx2"/>
                </a:solidFill>
              </a:rPr>
              <a:t>.</a:t>
            </a:r>
            <a:br>
              <a:rPr lang="en-GB" sz="1600" i="1" dirty="0">
                <a:solidFill>
                  <a:schemeClr val="tx2"/>
                </a:solidFill>
              </a:rPr>
            </a:br>
            <a:r>
              <a:rPr lang="en-GB" sz="1600" i="1" dirty="0">
                <a:solidFill>
                  <a:srgbClr val="2F2F2F"/>
                </a:solidFill>
              </a:rPr>
              <a:t>- Average distribution to users: </a:t>
            </a:r>
            <a:r>
              <a:rPr lang="en-GB" sz="1600" b="1" i="1" dirty="0">
                <a:solidFill>
                  <a:srgbClr val="2F2F2F"/>
                </a:solidFill>
              </a:rPr>
              <a:t>70 TB/day</a:t>
            </a:r>
            <a:r>
              <a:rPr lang="en-GB" sz="1600" i="1" dirty="0">
                <a:solidFill>
                  <a:srgbClr val="2F2F2F"/>
                </a:solidFill>
              </a:rPr>
              <a:t>.</a:t>
            </a:r>
            <a:endParaRPr lang="en-GB" sz="1600" i="1" dirty="0">
              <a:solidFill>
                <a:schemeClr val="tx2"/>
              </a:solidFill>
            </a:endParaRPr>
          </a:p>
          <a:p>
            <a:r>
              <a:rPr lang="en-GB" sz="1600" i="1" dirty="0">
                <a:solidFill>
                  <a:srgbClr val="2F2F2F"/>
                </a:solidFill>
              </a:rPr>
              <a:t>- Total archive:</a:t>
            </a:r>
            <a:r>
              <a:rPr lang="en-GB" sz="1600" b="1" i="1" dirty="0">
                <a:solidFill>
                  <a:srgbClr val="2F2F2F"/>
                </a:solidFill>
              </a:rPr>
              <a:t> 95 PB</a:t>
            </a:r>
            <a:r>
              <a:rPr lang="en-GB" sz="1600" i="1" dirty="0">
                <a:solidFill>
                  <a:srgbClr val="2F2F2F"/>
                </a:solidFill>
              </a:rPr>
              <a:t>.</a:t>
            </a:r>
            <a:endParaRPr lang="en-CH" sz="1600" i="1" dirty="0">
              <a:solidFill>
                <a:schemeClr val="tx2"/>
              </a:solidFill>
            </a:endParaRPr>
          </a:p>
          <a:p>
            <a:endParaRPr lang="en-CH" i="1" dirty="0">
              <a:solidFill>
                <a:schemeClr val="tx2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DDF8750-B195-D0B9-A09C-2A69766AB72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6235"/>
          <a:stretch>
            <a:fillRect/>
          </a:stretch>
        </p:blipFill>
        <p:spPr>
          <a:xfrm>
            <a:off x="6338132" y="4091934"/>
            <a:ext cx="4699000" cy="2212723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2A3FE07-85EB-D0E3-FC61-8B625543BE7D}"/>
              </a:ext>
            </a:extLst>
          </p:cNvPr>
          <p:cNvSpPr txBox="1"/>
          <p:nvPr/>
        </p:nvSpPr>
        <p:spPr>
          <a:xfrm>
            <a:off x="494580" y="3821945"/>
            <a:ext cx="6004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b="1" dirty="0">
                <a:solidFill>
                  <a:srgbClr val="0032A0"/>
                </a:solidFill>
              </a:rPr>
              <a:t>Total Data Volume and Data Files Distributed by Year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208F29-FF8F-2CF0-4342-ACBBB9C5C99A}"/>
              </a:ext>
            </a:extLst>
          </p:cNvPr>
          <p:cNvSpPr txBox="1"/>
          <p:nvPr/>
        </p:nvSpPr>
        <p:spPr>
          <a:xfrm>
            <a:off x="6835619" y="3821945"/>
            <a:ext cx="40350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b="1" dirty="0">
                <a:solidFill>
                  <a:srgbClr val="0032A0"/>
                </a:solidFill>
              </a:rPr>
              <a:t>Total Data Volume Distributed in One Month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7697C30-BD89-AEC4-7DCA-4867C4D2941D}"/>
              </a:ext>
            </a:extLst>
          </p:cNvPr>
          <p:cNvCxnSpPr/>
          <p:nvPr/>
        </p:nvCxnSpPr>
        <p:spPr>
          <a:xfrm>
            <a:off x="5900470" y="2425054"/>
            <a:ext cx="0" cy="35674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CA6643-348A-014C-A6EF-468B43A44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57ADB3-8210-60FB-1446-1A9D2C6EA259}"/>
              </a:ext>
            </a:extLst>
          </p:cNvPr>
          <p:cNvSpPr txBox="1"/>
          <p:nvPr/>
        </p:nvSpPr>
        <p:spPr>
          <a:xfrm>
            <a:off x="8244714" y="0"/>
            <a:ext cx="3947286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1. Challenge in Earth Observation (EO) Data Discovery</a:t>
            </a:r>
          </a:p>
        </p:txBody>
      </p:sp>
    </p:spTree>
    <p:extLst>
      <p:ext uri="{BB962C8B-B14F-4D97-AF65-F5344CB8AC3E}">
        <p14:creationId xmlns:p14="http://schemas.microsoft.com/office/powerpoint/2010/main" val="267330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557FB-B271-DD2D-A6A5-3C6370F329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71F24B5-620C-80C7-BBFD-859FAFE76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7871039" cy="981863"/>
          </a:xfrm>
        </p:spPr>
        <p:txBody>
          <a:bodyPr/>
          <a:lstStyle/>
          <a:p>
            <a:r>
              <a:rPr lang="en-US" dirty="0"/>
              <a:t>Multiple EO Data Locations/Mirrors</a:t>
            </a:r>
            <a:br>
              <a:rPr lang="en-US" dirty="0"/>
            </a:br>
            <a:r>
              <a:rPr lang="en-US" sz="3200" dirty="0">
                <a:solidFill>
                  <a:schemeClr val="accent2"/>
                </a:solidFill>
              </a:rPr>
              <a:t>ESA/Copernicus case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52243AF-8541-47FC-2BD8-CC59B5128BE0}"/>
              </a:ext>
            </a:extLst>
          </p:cNvPr>
          <p:cNvSpPr txBox="1"/>
          <p:nvPr/>
        </p:nvSpPr>
        <p:spPr>
          <a:xfrm>
            <a:off x="403200" y="1709797"/>
            <a:ext cx="1178880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32A0"/>
                </a:solidFill>
              </a:rPr>
              <a:t>[EU] </a:t>
            </a:r>
            <a:r>
              <a:rPr lang="en-GB" sz="1600" b="1" dirty="0">
                <a:solidFill>
                  <a:srgbClr val="2F2F2F"/>
                </a:solidFill>
              </a:rPr>
              <a:t>CDSE (Copernicus Data Space Ecosystem):</a:t>
            </a:r>
          </a:p>
          <a:p>
            <a:pPr marL="742950" lvl="1" indent="-285750">
              <a:buFontTx/>
              <a:buChar char="-"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EU‑hosted infrastructure (exposing Browser, STAC/OpenSearch/OData APIs, and S3‑compatible object storage).</a:t>
            </a:r>
          </a:p>
          <a:p>
            <a:pPr marL="742950" lvl="1" indent="-285750">
              <a:buFontTx/>
              <a:buChar char="-"/>
            </a:pPr>
            <a:endParaRPr lang="en-GB" sz="1600" i="1" dirty="0">
              <a:solidFill>
                <a:srgbClr val="2F2F2F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32A0"/>
                </a:solidFill>
              </a:rPr>
              <a:t>[EU] </a:t>
            </a:r>
            <a:r>
              <a:rPr lang="en-GB" sz="1600" b="1" dirty="0">
                <a:solidFill>
                  <a:srgbClr val="2F2F2F"/>
                </a:solidFill>
              </a:rPr>
              <a:t>EUMETSAT:</a:t>
            </a:r>
            <a:endParaRPr lang="en-GB" sz="1600" i="1" dirty="0">
              <a:solidFill>
                <a:srgbClr val="2F2F2F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Data Store for web/API download and EUMETCast for near‑real‑time delivery</a:t>
            </a:r>
          </a:p>
          <a:p>
            <a:pPr marL="742950" lvl="1" indent="-285750">
              <a:buFontTx/>
              <a:buChar char="-"/>
            </a:pPr>
            <a:endParaRPr lang="en-GB" sz="1600" i="1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32A0"/>
                </a:solidFill>
              </a:rPr>
              <a:t>[EU] </a:t>
            </a:r>
            <a:r>
              <a:rPr lang="en-GB" sz="1600" b="1" dirty="0">
                <a:solidFill>
                  <a:srgbClr val="2F2F2F"/>
                </a:solidFill>
              </a:rPr>
              <a:t>WEkEO:</a:t>
            </a:r>
          </a:p>
          <a:p>
            <a:pPr marL="742950" lvl="1" indent="-285750">
              <a:buFontTx/>
              <a:buChar char="-"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Copernicus DIAS jointly operated by EUMETSAT, ECMWF, Mercator Ocean International, and the EEA.</a:t>
            </a:r>
          </a:p>
          <a:p>
            <a:pPr marL="742950" lvl="1" indent="-285750">
              <a:buFontTx/>
              <a:buChar char="-"/>
            </a:pPr>
            <a:endParaRPr lang="en-GB" sz="1600" i="1" dirty="0">
              <a:solidFill>
                <a:srgbClr val="2F2F2F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32A0"/>
                </a:solidFill>
              </a:rPr>
              <a:t>[UK] </a:t>
            </a:r>
            <a:r>
              <a:rPr lang="en-GB" sz="1600" b="1" dirty="0">
                <a:solidFill>
                  <a:srgbClr val="2F2F2F"/>
                </a:solidFill>
              </a:rPr>
              <a:t>CEDA (Centre for Environmental Data Analysis) / JASMIN:</a:t>
            </a:r>
            <a:r>
              <a:rPr lang="en-GB" sz="1600" dirty="0">
                <a:solidFill>
                  <a:srgbClr val="2F2F2F"/>
                </a:solidFill>
              </a:rPr>
              <a:t> </a:t>
            </a:r>
          </a:p>
          <a:p>
            <a:pPr marL="742950" lvl="1" indent="-285750">
              <a:buFontTx/>
              <a:buChar char="-"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Large archive + co‑located compute (STFC Rutherford Appleton Laboratory, Didcot).</a:t>
            </a:r>
          </a:p>
          <a:p>
            <a:pPr marL="742950" lvl="1" indent="-285750">
              <a:buFontTx/>
              <a:buChar char="-"/>
            </a:pPr>
            <a:endParaRPr lang="en-GB" sz="1600" i="1" dirty="0">
              <a:solidFill>
                <a:srgbClr val="2F2F2F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32A0"/>
                </a:solidFill>
              </a:rPr>
              <a:t>[EU / US] </a:t>
            </a:r>
            <a:r>
              <a:rPr lang="en-GB" sz="1600" b="1" dirty="0">
                <a:solidFill>
                  <a:srgbClr val="2F2F2F"/>
                </a:solidFill>
              </a:rPr>
              <a:t>AWS Open Data:</a:t>
            </a:r>
            <a:endParaRPr lang="en-GB" sz="1600" i="1" dirty="0">
              <a:solidFill>
                <a:srgbClr val="2F2F2F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Community S2 Cloud-Optimized GeoTIFFs in us‑west‑2 with the Earth‑Search STAC API.</a:t>
            </a:r>
          </a:p>
          <a:p>
            <a:pPr marL="742950" lvl="1" indent="-285750">
              <a:buFontTx/>
              <a:buChar char="-"/>
            </a:pPr>
            <a:endParaRPr lang="en-GB" sz="1600" i="1" dirty="0">
              <a:solidFill>
                <a:srgbClr val="2F2F2F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32A0"/>
                </a:solidFill>
              </a:rPr>
              <a:t>[EU] </a:t>
            </a:r>
            <a:r>
              <a:rPr lang="en-GB" sz="1600" b="1" dirty="0">
                <a:solidFill>
                  <a:srgbClr val="2F2F2F"/>
                </a:solidFill>
              </a:rPr>
              <a:t>Microsoft Planetary Computer:</a:t>
            </a:r>
          </a:p>
          <a:p>
            <a:pPr marL="742950" lvl="1" indent="-285750">
              <a:buFontTx/>
              <a:buChar char="-"/>
            </a:pP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A curated STAC catalog hosted on Azure West Europe.</a:t>
            </a:r>
          </a:p>
          <a:p>
            <a:pPr lvl="0"/>
            <a:endParaRPr lang="en-GB" sz="1600" i="1" dirty="0">
              <a:solidFill>
                <a:srgbClr val="2F2F2F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987731-3F81-4BA2-D6A1-6C5BB5D6A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BBEE5B-8AB8-6050-8595-0C84AF905F9E}"/>
              </a:ext>
            </a:extLst>
          </p:cNvPr>
          <p:cNvSpPr txBox="1"/>
          <p:nvPr/>
        </p:nvSpPr>
        <p:spPr>
          <a:xfrm>
            <a:off x="8244714" y="0"/>
            <a:ext cx="3947286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1. Challenge in Earth Observation (EO) Data Discovery</a:t>
            </a:r>
          </a:p>
        </p:txBody>
      </p:sp>
    </p:spTree>
    <p:extLst>
      <p:ext uri="{BB962C8B-B14F-4D97-AF65-F5344CB8AC3E}">
        <p14:creationId xmlns:p14="http://schemas.microsoft.com/office/powerpoint/2010/main" val="111913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7C740-89C6-33E7-8D95-54BD2C01F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CA858-080C-3AAC-5732-FF5EC2CAC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Overview of DaFab AI</a:t>
            </a:r>
            <a:br>
              <a:rPr lang="en-US" sz="3600" dirty="0"/>
            </a:br>
            <a:r>
              <a:rPr lang="en-US" sz="3200" dirty="0">
                <a:solidFill>
                  <a:schemeClr val="accent2"/>
                </a:solidFill>
              </a:rPr>
              <a:t>Facilitating the EO data exploitation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1" name="Picture Placeholder 20" descr="A large wildfire burned out of control in Attica, Greece on 11 August 2024.">
            <a:extLst>
              <a:ext uri="{FF2B5EF4-FFF2-40B4-BE49-F238E27FC236}">
                <a16:creationId xmlns:a16="http://schemas.microsoft.com/office/drawing/2014/main" id="{AE000F76-3AA7-B09E-EBB0-AAB40F35561D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/>
          <a:srcRect t="8037" b="8037"/>
          <a:stretch>
            <a:fillRect/>
          </a:stretch>
        </p:blipFill>
        <p:spPr/>
      </p:pic>
      <p:pic>
        <p:nvPicPr>
          <p:cNvPr id="41" name="Picture Placeholder 40" descr="A close-up of a map&#10;&#10;Description automatically generated">
            <a:extLst>
              <a:ext uri="{FF2B5EF4-FFF2-40B4-BE49-F238E27FC236}">
                <a16:creationId xmlns:a16="http://schemas.microsoft.com/office/drawing/2014/main" id="{21FBE18F-8A04-92BD-8E39-A1351960E2CB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rcRect l="2677" r="2677"/>
          <a:stretch>
            <a:fillRect/>
          </a:stretch>
        </p:blipFill>
        <p:spPr/>
      </p:pic>
      <p:pic>
        <p:nvPicPr>
          <p:cNvPr id="58" name="Picture Placeholder 57" descr="A diagram of a network&#10;&#10;Description automatically generated with medium confidence">
            <a:extLst>
              <a:ext uri="{FF2B5EF4-FFF2-40B4-BE49-F238E27FC236}">
                <a16:creationId xmlns:a16="http://schemas.microsoft.com/office/drawing/2014/main" id="{F66296BB-EFA2-66ED-6B0D-B446BAAEBE0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/>
          <a:srcRect l="10799" r="10799" b="36822"/>
          <a:stretch/>
        </p:blipFill>
        <p:spPr>
          <a:xfrm>
            <a:off x="4116386" y="2732443"/>
            <a:ext cx="3959225" cy="219691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7884AA6-3668-75CD-CEA5-31F3B063B98C}"/>
              </a:ext>
            </a:extLst>
          </p:cNvPr>
          <p:cNvSpPr txBox="1"/>
          <p:nvPr/>
        </p:nvSpPr>
        <p:spPr>
          <a:xfrm>
            <a:off x="10069551" y="0"/>
            <a:ext cx="2122449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2. DaFab AI Project &amp; 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FC073-0EC7-B322-F7D4-DD3893A81AB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57A42739-5B42-83A1-7C9E-A60C2689A255}"/>
              </a:ext>
            </a:extLst>
          </p:cNvPr>
          <p:cNvSpPr txBox="1">
            <a:spLocks/>
          </p:cNvSpPr>
          <p:nvPr/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/>
              <a:t>Scalable and Sustainable </a:t>
            </a:r>
            <a:br>
              <a:rPr lang="en-US" sz="1900"/>
            </a:br>
            <a:r>
              <a:rPr lang="en-US" sz="1900"/>
              <a:t>Data / Workflow Management</a:t>
            </a:r>
            <a:endParaRPr lang="en-US" sz="1900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EA7BAFC2-AA39-A8C1-6FBA-3D5B9E2ED556}"/>
              </a:ext>
            </a:extLst>
          </p:cNvPr>
          <p:cNvSpPr txBox="1">
            <a:spLocks/>
          </p:cNvSpPr>
          <p:nvPr/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/>
              <a:t>Unified Access to Distributed and Heterogeneous Data Sources</a:t>
            </a:r>
            <a:endParaRPr lang="en-US" sz="1900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9A4AAFD1-F1F3-3FE9-ACD0-895F076CC2EF}"/>
              </a:ext>
            </a:extLst>
          </p:cNvPr>
          <p:cNvSpPr txBox="1">
            <a:spLocks/>
          </p:cNvSpPr>
          <p:nvPr/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lIns="36000" tIns="36000" rIns="36000" bIns="36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/>
              <a:t>Timely EO Analysis through </a:t>
            </a:r>
          </a:p>
          <a:p>
            <a:r>
              <a:rPr lang="en-US" sz="1900"/>
              <a:t>AI-driven Metadata Extraction</a:t>
            </a:r>
            <a:endParaRPr lang="en-US" sz="1900" dirty="0"/>
          </a:p>
        </p:txBody>
      </p:sp>
      <p:pic>
        <p:nvPicPr>
          <p:cNvPr id="16" name="Picture Placeholder 57" descr="A diagram of a network&#10;&#10;Description automatically generated with medium confidence">
            <a:extLst>
              <a:ext uri="{FF2B5EF4-FFF2-40B4-BE49-F238E27FC236}">
                <a16:creationId xmlns:a16="http://schemas.microsoft.com/office/drawing/2014/main" id="{ECBF4FDF-987B-F5B2-8879-671FE69AC8C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799" r="10799"/>
          <a:stretch>
            <a:fillRect/>
          </a:stretch>
        </p:blipFill>
        <p:spPr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181811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59D06-87E8-443E-52B6-930146559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lobe with a colorful map and numbers&#10;&#10;AI-generated content may be incorrect.">
            <a:extLst>
              <a:ext uri="{FF2B5EF4-FFF2-40B4-BE49-F238E27FC236}">
                <a16:creationId xmlns:a16="http://schemas.microsoft.com/office/drawing/2014/main" id="{3032307B-9A51-4F51-9595-2271E2F28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861" y="1655888"/>
            <a:ext cx="4056667" cy="405666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1152DA9-83D4-EF90-D377-7C9647F43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981863"/>
          </a:xfrm>
        </p:spPr>
        <p:txBody>
          <a:bodyPr/>
          <a:lstStyle/>
          <a:p>
            <a:r>
              <a:rPr lang="en-US" sz="3600" dirty="0"/>
              <a:t>Overview of DaFab AI</a:t>
            </a:r>
            <a:br>
              <a:rPr lang="en-US" sz="3600" dirty="0"/>
            </a:br>
            <a:r>
              <a:rPr lang="en-US" dirty="0">
                <a:solidFill>
                  <a:schemeClr val="accent2"/>
                </a:solidFill>
              </a:rPr>
              <a:t>Vision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56BF29-E76F-CAB1-4924-23E4C35BFE73}"/>
              </a:ext>
            </a:extLst>
          </p:cNvPr>
          <p:cNvSpPr txBox="1"/>
          <p:nvPr/>
        </p:nvSpPr>
        <p:spPr>
          <a:xfrm>
            <a:off x="412261" y="2348206"/>
            <a:ext cx="41866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2"/>
                </a:solidFill>
              </a:rPr>
              <a:t>Facilitate EO data exploitation</a:t>
            </a:r>
          </a:p>
          <a:p>
            <a:r>
              <a:rPr lang="en-GB" i="1" dirty="0">
                <a:solidFill>
                  <a:schemeClr val="tx2"/>
                </a:solidFill>
              </a:rPr>
              <a:t>    through innovative cloud services</a:t>
            </a:r>
          </a:p>
          <a:p>
            <a:r>
              <a:rPr lang="en-GB" i="1" dirty="0">
                <a:solidFill>
                  <a:schemeClr val="tx2"/>
                </a:solidFill>
              </a:rPr>
              <a:t>        and high-performance computing.</a:t>
            </a:r>
            <a:endParaRPr lang="en-CH" i="1" dirty="0">
              <a:solidFill>
                <a:schemeClr val="tx2"/>
              </a:solidFill>
            </a:endParaRPr>
          </a:p>
        </p:txBody>
      </p:sp>
      <p:pic>
        <p:nvPicPr>
          <p:cNvPr id="21" name="Picture 20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7EB482B6-2112-B3FE-4076-E2F1F9CE6D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2877" y="1953396"/>
            <a:ext cx="1277502" cy="438295"/>
          </a:xfrm>
          <a:prstGeom prst="rect">
            <a:avLst/>
          </a:prstGeom>
        </p:spPr>
      </p:pic>
      <p:pic>
        <p:nvPicPr>
          <p:cNvPr id="23" name="Picture 22" descr="A black and blue logo&#10;&#10;Description automatically generated">
            <a:extLst>
              <a:ext uri="{FF2B5EF4-FFF2-40B4-BE49-F238E27FC236}">
                <a16:creationId xmlns:a16="http://schemas.microsoft.com/office/drawing/2014/main" id="{325D7419-A3F9-E548-387C-AE783DD27F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6665" y="2809871"/>
            <a:ext cx="853844" cy="344915"/>
          </a:xfrm>
          <a:prstGeom prst="rect">
            <a:avLst/>
          </a:prstGeom>
        </p:spPr>
      </p:pic>
      <p:pic>
        <p:nvPicPr>
          <p:cNvPr id="19" name="Picture 18" descr="A black and blue logo&#10;&#10;Description automatically generated">
            <a:extLst>
              <a:ext uri="{FF2B5EF4-FFF2-40B4-BE49-F238E27FC236}">
                <a16:creationId xmlns:a16="http://schemas.microsoft.com/office/drawing/2014/main" id="{4621B6D9-0AA3-5344-F57E-CB3533641A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9275" y="4523369"/>
            <a:ext cx="1427685" cy="334024"/>
          </a:xfrm>
          <a:prstGeom prst="rect">
            <a:avLst/>
          </a:prstGeom>
        </p:spPr>
      </p:pic>
      <p:pic>
        <p:nvPicPr>
          <p:cNvPr id="25" name="Picture 24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7F39A61E-53E6-1D8B-6137-ECD085BEB0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9810" y="5230425"/>
            <a:ext cx="1694131" cy="343354"/>
          </a:xfrm>
          <a:prstGeom prst="rect">
            <a:avLst/>
          </a:prstGeom>
        </p:spPr>
      </p:pic>
      <p:pic>
        <p:nvPicPr>
          <p:cNvPr id="20" name="Picture 19" descr="A close up of orange letters&#10;&#10;Description automatically generated">
            <a:extLst>
              <a:ext uri="{FF2B5EF4-FFF2-40B4-BE49-F238E27FC236}">
                <a16:creationId xmlns:a16="http://schemas.microsoft.com/office/drawing/2014/main" id="{ED2901B0-64A4-FA6E-D9F9-EA383DF5E3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8221" y="1304550"/>
            <a:ext cx="1448847" cy="476000"/>
          </a:xfrm>
          <a:prstGeom prst="rect">
            <a:avLst/>
          </a:prstGeom>
        </p:spPr>
      </p:pic>
      <p:pic>
        <p:nvPicPr>
          <p:cNvPr id="27" name="Picture 2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604D86D-69C1-CB8B-65A6-020C1021FB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72815" y="3678364"/>
            <a:ext cx="789790" cy="393024"/>
          </a:xfrm>
          <a:prstGeom prst="rect">
            <a:avLst/>
          </a:prstGeom>
        </p:spPr>
      </p:pic>
      <p:pic>
        <p:nvPicPr>
          <p:cNvPr id="17" name="Picture 16" descr="A blue and white logo&#10;&#10;Description automatically generated">
            <a:extLst>
              <a:ext uri="{FF2B5EF4-FFF2-40B4-BE49-F238E27FC236}">
                <a16:creationId xmlns:a16="http://schemas.microsoft.com/office/drawing/2014/main" id="{DA69B87D-8093-1B94-9C9A-B7375292FC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65" y="5698590"/>
            <a:ext cx="475633" cy="540794"/>
          </a:xfrm>
          <a:prstGeom prst="rect">
            <a:avLst/>
          </a:prstGeom>
        </p:spPr>
      </p:pic>
      <p:pic>
        <p:nvPicPr>
          <p:cNvPr id="2" name="Picture 1" descr="A red and black background&#10;&#10;Description automatically generated">
            <a:extLst>
              <a:ext uri="{FF2B5EF4-FFF2-40B4-BE49-F238E27FC236}">
                <a16:creationId xmlns:a16="http://schemas.microsoft.com/office/drawing/2014/main" id="{001C1756-9F8F-4B64-5CEB-0DEE39171E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31242" y="1119388"/>
            <a:ext cx="911477" cy="31901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4355D24-F4FD-B89F-0B06-29717FCAD61D}"/>
              </a:ext>
            </a:extLst>
          </p:cNvPr>
          <p:cNvSpPr txBox="1"/>
          <p:nvPr/>
        </p:nvSpPr>
        <p:spPr>
          <a:xfrm>
            <a:off x="10069551" y="0"/>
            <a:ext cx="2122449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2. DaFab AI Project &amp; 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7C13F-0630-18FF-D29C-C6079CA54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83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EC50D-6164-5C0C-C536-6D38D43A1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238743E-1AD0-4110-A24D-9D680148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z="3600" dirty="0"/>
              <a:t>Rucio’s role in the DaFab ecosystem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3" name="Picture 2" descr="A light trails from a map of europe&#10;&#10;AI-generated content may be incorrect.">
            <a:extLst>
              <a:ext uri="{FF2B5EF4-FFF2-40B4-BE49-F238E27FC236}">
                <a16:creationId xmlns:a16="http://schemas.microsoft.com/office/drawing/2014/main" id="{9AE828EC-7BB2-E562-9A0D-3FF4C2FD5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0565"/>
            <a:ext cx="12192000" cy="54186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CC64AE-3E3A-425D-FA5D-B7C2FE65C175}"/>
              </a:ext>
            </a:extLst>
          </p:cNvPr>
          <p:cNvSpPr txBox="1"/>
          <p:nvPr/>
        </p:nvSpPr>
        <p:spPr>
          <a:xfrm>
            <a:off x="220532" y="1336288"/>
            <a:ext cx="4491317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700" i="1" dirty="0">
                <a:solidFill>
                  <a:schemeClr val="bg1"/>
                </a:solidFill>
              </a:rPr>
              <a:t>A unified catalog ingesting and harmonizing the AI-derived and </a:t>
            </a:r>
            <a:r>
              <a:rPr lang="en-CH" sz="1700" b="1" i="1" dirty="0">
                <a:solidFill>
                  <a:schemeClr val="bg1"/>
                </a:solidFill>
              </a:rPr>
              <a:t>multi-sourced</a:t>
            </a:r>
            <a:r>
              <a:rPr lang="en-CH" sz="1700" i="1" dirty="0">
                <a:solidFill>
                  <a:schemeClr val="bg1"/>
                </a:solidFill>
              </a:rPr>
              <a:t> metadata, exposing interfaces so users can retrieve the </a:t>
            </a:r>
            <a:r>
              <a:rPr lang="en-CH" sz="1700" b="1" i="1" dirty="0">
                <a:solidFill>
                  <a:schemeClr val="bg1"/>
                </a:solidFill>
              </a:rPr>
              <a:t>consolidated</a:t>
            </a:r>
            <a:r>
              <a:rPr lang="en-CH" sz="1700" i="1" dirty="0">
                <a:solidFill>
                  <a:schemeClr val="bg1"/>
                </a:solidFill>
              </a:rPr>
              <a:t>, STAC-compatible data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5BCC15-8300-36AC-1A22-F936258FE9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 descr="A diagram of a data flow&#10;&#10;Description automatically generated">
            <a:extLst>
              <a:ext uri="{FF2B5EF4-FFF2-40B4-BE49-F238E27FC236}">
                <a16:creationId xmlns:a16="http://schemas.microsoft.com/office/drawing/2014/main" id="{CB7A58AE-58CA-4A29-C820-27886D8917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532" y="2718099"/>
            <a:ext cx="4491317" cy="3418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0"/>
          </a:effectLst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F8B910E-CBCB-FB8C-0E4B-0CF8298ACCDE}"/>
              </a:ext>
            </a:extLst>
          </p:cNvPr>
          <p:cNvSpPr/>
          <p:nvPr/>
        </p:nvSpPr>
        <p:spPr>
          <a:xfrm>
            <a:off x="7653311" y="3543300"/>
            <a:ext cx="686551" cy="683990"/>
          </a:xfrm>
          <a:prstGeom prst="roundRect">
            <a:avLst/>
          </a:prstGeom>
          <a:solidFill>
            <a:schemeClr val="tx2">
              <a:alpha val="6035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D7112C-C510-294C-9E3E-40043D3F9D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3369" b="3369"/>
          <a:stretch/>
        </p:blipFill>
        <p:spPr>
          <a:xfrm>
            <a:off x="7653311" y="3481479"/>
            <a:ext cx="686551" cy="7858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E3E312-6770-86AC-CA63-C8FB983C28D0}"/>
              </a:ext>
            </a:extLst>
          </p:cNvPr>
          <p:cNvSpPr txBox="1"/>
          <p:nvPr/>
        </p:nvSpPr>
        <p:spPr>
          <a:xfrm>
            <a:off x="10103742" y="0"/>
            <a:ext cx="2088258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3. Rucio Metadata in DaFab</a:t>
            </a:r>
          </a:p>
        </p:txBody>
      </p:sp>
    </p:spTree>
    <p:extLst>
      <p:ext uri="{BB962C8B-B14F-4D97-AF65-F5344CB8AC3E}">
        <p14:creationId xmlns:p14="http://schemas.microsoft.com/office/powerpoint/2010/main" val="126893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1E483-1647-FB36-D6C9-FD86F978E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ED508EB9-1318-45B7-4EF4-EAEE74D7E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Metadata Structure in </a:t>
            </a:r>
            <a:r>
              <a:rPr lang="en-US" sz="3600" dirty="0"/>
              <a:t>DaFab</a:t>
            </a:r>
            <a:br>
              <a:rPr lang="en-US" sz="3600" dirty="0"/>
            </a:br>
            <a:r>
              <a:rPr lang="en-US" sz="3200" dirty="0">
                <a:solidFill>
                  <a:schemeClr val="accent2"/>
                </a:solidFill>
              </a:rPr>
              <a:t>Support for complex structures needed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09E011D-10FE-68EB-BD76-5F6F4CEE00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5160" y="1449388"/>
            <a:ext cx="2753480" cy="48254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434D4F5-6ECC-901A-7576-177B394D674C}"/>
              </a:ext>
            </a:extLst>
          </p:cNvPr>
          <p:cNvSpPr txBox="1"/>
          <p:nvPr/>
        </p:nvSpPr>
        <p:spPr>
          <a:xfrm>
            <a:off x="10103742" y="0"/>
            <a:ext cx="2088258" cy="335092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3. Rucio Metadata in DaFab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A7653D-CE43-BF2E-4F53-222658CAD0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25353</TotalTime>
  <Words>1306</Words>
  <Application>Microsoft Macintosh PowerPoint</Application>
  <PresentationFormat>Widescreen</PresentationFormat>
  <Paragraphs>190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Bernard MT Condensed</vt:lpstr>
      <vt:lpstr>Calibri</vt:lpstr>
      <vt:lpstr>Helvetica</vt:lpstr>
      <vt:lpstr>Office Theme</vt:lpstr>
      <vt:lpstr>Modernizing Rucio Metadata for Earth Observation Intelligence</vt:lpstr>
      <vt:lpstr>Outline</vt:lpstr>
      <vt:lpstr>A Plethora of EO Satellites in Orbit</vt:lpstr>
      <vt:lpstr>Exponential EO Data Growth</vt:lpstr>
      <vt:lpstr>Multiple EO Data Locations/Mirrors ESA/Copernicus case</vt:lpstr>
      <vt:lpstr>Overview of DaFab AI Facilitating the EO data exploitation</vt:lpstr>
      <vt:lpstr>Overview of DaFab AI Vision</vt:lpstr>
      <vt:lpstr>Rucio’s role in the DaFab ecosystem</vt:lpstr>
      <vt:lpstr>Metadata Structure in DaFab Support for complex structures needed</vt:lpstr>
      <vt:lpstr>Metadata Structure in DaFab Support for complex structures needed</vt:lpstr>
      <vt:lpstr>Metadata Structure in DaFab Schema needs to respect the STAC standard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Dimitris Xenakis</dc:creator>
  <cp:lastModifiedBy>Xenakis, Dimitrios (INF)</cp:lastModifiedBy>
  <cp:revision>396</cp:revision>
  <dcterms:created xsi:type="dcterms:W3CDTF">2024-09-09T22:40:55Z</dcterms:created>
  <dcterms:modified xsi:type="dcterms:W3CDTF">2025-11-04T11:28:25Z</dcterms:modified>
</cp:coreProperties>
</file>