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18"/>
  </p:notesMasterIdLst>
  <p:handoutMasterIdLst>
    <p:handoutMasterId r:id="rId19"/>
  </p:handoutMasterIdLst>
  <p:sldIdLst>
    <p:sldId id="277" r:id="rId2"/>
    <p:sldId id="339" r:id="rId3"/>
    <p:sldId id="278" r:id="rId4"/>
    <p:sldId id="396" r:id="rId5"/>
    <p:sldId id="392" r:id="rId6"/>
    <p:sldId id="387" r:id="rId7"/>
    <p:sldId id="395" r:id="rId8"/>
    <p:sldId id="351" r:id="rId9"/>
    <p:sldId id="400" r:id="rId10"/>
    <p:sldId id="399" r:id="rId11"/>
    <p:sldId id="385" r:id="rId12"/>
    <p:sldId id="379" r:id="rId13"/>
    <p:sldId id="388" r:id="rId14"/>
    <p:sldId id="391" r:id="rId15"/>
    <p:sldId id="398" r:id="rId16"/>
    <p:sldId id="37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Barreto Cabrera" initials="CMBC" lastIdx="1" clrIdx="0">
    <p:extLst>
      <p:ext uri="{19B8F6BF-5375-455C-9EA6-DF929625EA0E}">
        <p15:presenceInfo xmlns:p15="http://schemas.microsoft.com/office/powerpoint/2012/main" userId="1ab6fd15fd549dd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4C3D"/>
    <a:srgbClr val="9DC3E6"/>
    <a:srgbClr val="2E75B6"/>
    <a:srgbClr val="5B9BD5"/>
    <a:srgbClr val="1F4E79"/>
    <a:srgbClr val="5849E7"/>
    <a:srgbClr val="FFF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2" autoAdjust="0"/>
    <p:restoredTop sz="83857" autoAdjust="0"/>
  </p:normalViewPr>
  <p:slideViewPr>
    <p:cSldViewPr snapToGrid="0">
      <p:cViewPr varScale="1">
        <p:scale>
          <a:sx n="104" d="100"/>
          <a:sy n="104" d="100"/>
        </p:scale>
        <p:origin x="941" y="7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18" d="100"/>
          <a:sy n="118" d="100"/>
        </p:scale>
        <p:origin x="299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23F0E-27A4-4B40-AA73-D9A86624A285}" type="datetimeFigureOut">
              <a:rPr lang="es-ES" smtClean="0"/>
              <a:t>03/11/2025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54D00-C0F4-4402-8581-994CD24F383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9935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C9D9D-DB9E-46A0-A696-42AF7B58F04A}" type="datetimeFigureOut">
              <a:rPr lang="es-ES" smtClean="0"/>
              <a:t>03/11/2025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1283C-31E7-4959-B92D-51074288A59D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99044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1283C-31E7-4959-B92D-51074288A59D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9996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1283C-31E7-4959-B92D-51074288A59D}" type="slidenum">
              <a:rPr lang="es-ES" smtClean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46791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1283C-31E7-4959-B92D-51074288A59D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2568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04C-32EB-E44D-8DB1-8C4FB69CCEDF}" type="slidenum">
              <a:rPr lang="es-ES_tradnl" smtClean="0"/>
              <a:pPr/>
              <a:t>15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21336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site was selected based on the excellent observation conditions, mainly during the local morning, verified along the years by the Swedish Solar Telescope.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1283C-31E7-4959-B92D-51074288A59D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9265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04C-32EB-E44D-8DB1-8C4FB69CCEDF}" type="slidenum">
              <a:rPr lang="es-ES_tradnl" smtClean="0"/>
              <a:pPr/>
              <a:t>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28917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04C-32EB-E44D-8DB1-8C4FB69CCEDF}" type="slidenum">
              <a:rPr lang="es-ES_tradnl" smtClean="0"/>
              <a:pPr/>
              <a:t>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48475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04C-32EB-E44D-8DB1-8C4FB69CCEDF}" type="slidenum">
              <a:rPr lang="es-ES_tradnl" smtClean="0"/>
              <a:pPr/>
              <a:t>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94132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04C-32EB-E44D-8DB1-8C4FB69CCEDF}" type="slidenum">
              <a:rPr lang="es-ES_tradnl" smtClean="0"/>
              <a:pPr/>
              <a:t>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48069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04C-32EB-E44D-8DB1-8C4FB69CCEDF}" type="slidenum">
              <a:rPr lang="es-ES_tradnl" smtClean="0"/>
              <a:pPr/>
              <a:t>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57657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04C-32EB-E44D-8DB1-8C4FB69CCEDF}" type="slidenum">
              <a:rPr lang="es-ES_tradnl" smtClean="0"/>
              <a:pPr/>
              <a:t>10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26949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1283C-31E7-4959-B92D-51074288A59D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85314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://www.est-east.eu/" TargetMode="Externa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://www.est-east.eu/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hyperlink" Target="http://www.est-east.eu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7480" y="3886200"/>
            <a:ext cx="11877040" cy="1014729"/>
          </a:xfrm>
          <a:solidFill>
            <a:schemeClr val="accent1">
              <a:lumMod val="60000"/>
              <a:lumOff val="40000"/>
              <a:alpha val="22000"/>
            </a:schemeClr>
          </a:solidFill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para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931800"/>
            <a:ext cx="9144000" cy="452120"/>
          </a:xfrm>
          <a:solidFill>
            <a:schemeClr val="accent1">
              <a:lumMod val="60000"/>
              <a:lumOff val="40000"/>
              <a:alpha val="22000"/>
            </a:schemeClr>
          </a:solidFill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subtítulo</a:t>
            </a:r>
            <a:endParaRPr lang="en-US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0" y="5988685"/>
            <a:ext cx="12192000" cy="8693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5663422"/>
            <a:ext cx="4114800" cy="365125"/>
          </a:xfrm>
        </p:spPr>
        <p:txBody>
          <a:bodyPr/>
          <a:lstStyle>
            <a:lvl1pPr>
              <a:defRPr sz="1600" b="1">
                <a:solidFill>
                  <a:schemeClr val="bg2"/>
                </a:solidFill>
              </a:defRPr>
            </a:lvl1pPr>
          </a:lstStyle>
          <a:p>
            <a:r>
              <a:rPr lang="es-ES" dirty="0"/>
              <a:t>hola</a:t>
            </a: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50346"/>
            <a:ext cx="3112209" cy="152434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7480" y="6032829"/>
            <a:ext cx="2548349" cy="701101"/>
          </a:xfrm>
          <a:prstGeom prst="rect">
            <a:avLst/>
          </a:prstGeom>
        </p:spPr>
      </p:pic>
      <p:pic>
        <p:nvPicPr>
          <p:cNvPr id="11" name="Imagen 10" descr="https://cloud.iac.es/index.php/apps/files_sharing/publicpreview/kawj7ert2RPiTRN?file=/GOB%20ESP%20MINISTERIO%20MICIU.png&amp;fileId=55443495&amp;x=1440&amp;y=810&amp;a=true"/>
          <p:cNvPicPr/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0" t="17413" r="8242" b="15020"/>
          <a:stretch/>
        </p:blipFill>
        <p:spPr bwMode="auto">
          <a:xfrm>
            <a:off x="2863309" y="6049406"/>
            <a:ext cx="2410460" cy="647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27217" y="6034551"/>
            <a:ext cx="2572735" cy="65842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168397" y="5982625"/>
            <a:ext cx="916258" cy="81855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137915" y="6034551"/>
            <a:ext cx="714700" cy="7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620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hola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65798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491" y="5751513"/>
            <a:ext cx="4114800" cy="365125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hola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72966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hola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82309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hola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2351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hola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9422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hola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8322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hola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216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hola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65444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hola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24948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hola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6135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0" y="1"/>
            <a:ext cx="12192000" cy="8814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-48683" y="-27383"/>
            <a:ext cx="1224068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_tradnl" sz="1266" b="1" dirty="0">
              <a:solidFill>
                <a:srgbClr val="000099"/>
              </a:solidFill>
              <a:latin typeface="Helvetica-Narrow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4200" y="200114"/>
            <a:ext cx="10515600" cy="71528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35184" y="5211542"/>
            <a:ext cx="2956816" cy="1646063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4200" y="6346092"/>
            <a:ext cx="4114800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s-ES" dirty="0"/>
              <a:t>hola</a:t>
            </a:r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5231027" y="6346092"/>
            <a:ext cx="101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958BBE-8A33-412E-B747-C403C96E6548}" type="slidenum">
              <a:rPr lang="es-ES" sz="900" smtClean="0"/>
              <a:pPr/>
              <a:t>‹Nº›</a:t>
            </a:fld>
            <a:endParaRPr lang="es-ES" sz="900" dirty="0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162" y="62740"/>
            <a:ext cx="1975275" cy="7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9143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14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 bwMode="auto">
          <a:xfrm>
            <a:off x="0" y="3"/>
            <a:ext cx="12192000" cy="881449"/>
          </a:xfrm>
          <a:prstGeom prst="rect">
            <a:avLst/>
          </a:prstGeom>
          <a:solidFill>
            <a:srgbClr val="FFF6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s-ES" sz="1247" dirty="0"/>
          </a:p>
        </p:txBody>
      </p:sp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-48680" y="-27382"/>
            <a:ext cx="1224068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_tradnl" sz="865" b="1" dirty="0">
              <a:solidFill>
                <a:srgbClr val="000099"/>
              </a:solidFill>
              <a:latin typeface="Helvetica-Narrow"/>
            </a:endParaRPr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272465" y="102809"/>
            <a:ext cx="1601012" cy="6758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584201" y="163172"/>
            <a:ext cx="10515600" cy="715287"/>
          </a:xfrm>
        </p:spPr>
        <p:txBody>
          <a:bodyPr>
            <a:normAutofit/>
          </a:bodyPr>
          <a:lstStyle>
            <a:lvl1pPr>
              <a:defRPr sz="2492" b="1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ES"/>
              <a:t>Haga clic para modificar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459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02315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2647" y="267183"/>
            <a:ext cx="2045434" cy="7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267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7806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905" y="111045"/>
            <a:ext cx="1975275" cy="7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74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0" y="1"/>
            <a:ext cx="12192000" cy="8814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0391" y="102806"/>
            <a:ext cx="1592136" cy="6758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4200" y="200114"/>
            <a:ext cx="10515600" cy="71528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35184" y="5211937"/>
            <a:ext cx="2956816" cy="16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40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0" y="1"/>
            <a:ext cx="12192000" cy="8814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-48683" y="-27383"/>
            <a:ext cx="1224068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_tradnl" sz="1266" b="1" dirty="0">
              <a:solidFill>
                <a:srgbClr val="000099"/>
              </a:solidFill>
              <a:latin typeface="Helvetica-Narrow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37977" y="102806"/>
            <a:ext cx="1592136" cy="6758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4200" y="200114"/>
            <a:ext cx="10515600" cy="71528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35184" y="5211542"/>
            <a:ext cx="2956816" cy="16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370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0" y="1"/>
            <a:ext cx="12192000" cy="8814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-48683" y="-27383"/>
            <a:ext cx="1224068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_tradnl" sz="1266" b="1" dirty="0">
              <a:solidFill>
                <a:srgbClr val="000099"/>
              </a:solidFill>
              <a:latin typeface="Helvetica-Narrow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28557" y="51600"/>
            <a:ext cx="1592136" cy="6758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4200" y="200114"/>
            <a:ext cx="10515600" cy="71528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000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0" y="1"/>
            <a:ext cx="12192000" cy="8814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-48683" y="-27383"/>
            <a:ext cx="1224068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_tradnl" sz="1266" b="1" dirty="0">
              <a:solidFill>
                <a:srgbClr val="000099"/>
              </a:solidFill>
              <a:latin typeface="Helvetica-Narrow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28557" y="51600"/>
            <a:ext cx="1592136" cy="6758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4200" y="200114"/>
            <a:ext cx="10515600" cy="71528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42285" y="5211542"/>
            <a:ext cx="2956816" cy="16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41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9317" y="1660589"/>
            <a:ext cx="4693023" cy="371655"/>
          </a:xfrm>
          <a:noFill/>
        </p:spPr>
        <p:txBody>
          <a:bodyPr anchor="b">
            <a:no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para nombre autor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6176" y="2066703"/>
            <a:ext cx="3747248" cy="452120"/>
          </a:xfrm>
          <a:noFill/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Cargo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" y="5478839"/>
            <a:ext cx="41148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s-ES" dirty="0"/>
              <a:t>hola</a:t>
            </a: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50346"/>
            <a:ext cx="3112209" cy="1524347"/>
          </a:xfrm>
          <a:prstGeom prst="rect">
            <a:avLst/>
          </a:prstGeom>
        </p:spPr>
      </p:pic>
      <p:sp>
        <p:nvSpPr>
          <p:cNvPr id="9" name="Rectángulo 8"/>
          <p:cNvSpPr/>
          <p:nvPr userDrawn="1"/>
        </p:nvSpPr>
        <p:spPr>
          <a:xfrm>
            <a:off x="0" y="5988685"/>
            <a:ext cx="12192000" cy="8693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6700" y="6098172"/>
            <a:ext cx="2548349" cy="701101"/>
          </a:xfrm>
          <a:prstGeom prst="rect">
            <a:avLst/>
          </a:prstGeom>
        </p:spPr>
      </p:pic>
      <p:pic>
        <p:nvPicPr>
          <p:cNvPr id="11" name="Imagen 10" descr="https://cloud.iac.es/index.php/apps/files_sharing/publicpreview/kawj7ert2RPiTRN?file=/GOB%20ESP%20MINISTERIO%20MICIU.png&amp;fileId=55443495&amp;x=1440&amp;y=810&amp;a=true"/>
          <p:cNvPicPr/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0" t="17413" r="8242" b="15020"/>
          <a:stretch/>
        </p:blipFill>
        <p:spPr bwMode="auto">
          <a:xfrm>
            <a:off x="2902284" y="6133219"/>
            <a:ext cx="2410460" cy="647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46240" y="6119509"/>
            <a:ext cx="2572735" cy="65842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152471" y="6039447"/>
            <a:ext cx="916258" cy="81855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297676" y="6096395"/>
            <a:ext cx="684524" cy="684524"/>
          </a:xfrm>
          <a:prstGeom prst="rect">
            <a:avLst/>
          </a:prstGeom>
        </p:spPr>
      </p:pic>
      <p:sp>
        <p:nvSpPr>
          <p:cNvPr id="18" name="Marcador de contenido 17"/>
          <p:cNvSpPr>
            <a:spLocks noGrp="1"/>
          </p:cNvSpPr>
          <p:nvPr>
            <p:ph sz="quarter" idx="13" hasCustomPrompt="1"/>
          </p:nvPr>
        </p:nvSpPr>
        <p:spPr>
          <a:xfrm>
            <a:off x="336176" y="2614993"/>
            <a:ext cx="3747248" cy="311852"/>
          </a:xfrm>
        </p:spPr>
        <p:txBody>
          <a:bodyPr>
            <a:noAutofit/>
          </a:bodyPr>
          <a:lstStyle>
            <a:lvl1pPr marL="0" indent="0" algn="l">
              <a:buNone/>
              <a:defRPr kumimoji="0" lang="es-ES" sz="1800" b="1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para email </a:t>
            </a:r>
            <a:r>
              <a:rPr lang="es-ES" dirty="0" err="1"/>
              <a:t>canonico</a:t>
            </a:r>
            <a:r>
              <a:rPr lang="es-ES" dirty="0"/>
              <a:t> del autor</a:t>
            </a:r>
          </a:p>
        </p:txBody>
      </p:sp>
      <p:sp>
        <p:nvSpPr>
          <p:cNvPr id="15" name="Rectángulo 14"/>
          <p:cNvSpPr/>
          <p:nvPr userDrawn="1"/>
        </p:nvSpPr>
        <p:spPr>
          <a:xfrm>
            <a:off x="7896503" y="2217177"/>
            <a:ext cx="43062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Phone: +34 922 605200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  <a:hlinkClick r:id="rId9"/>
              </a:rPr>
              <a:t>www.est-east.eu</a:t>
            </a:r>
            <a:endParaRPr kumimoji="0" lang="es-ES" altLang="es-ES_trad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charset="0"/>
              <a:ea typeface="Avenir Book" charset="0"/>
              <a:cs typeface="Avenir Book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_trad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charset="0"/>
              <a:ea typeface="Avenir Book" charset="0"/>
              <a:cs typeface="Avenir Book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Instituto de Astrofísica de Canarias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C/ Vía Láctea S/N 38200 La Laguna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Tenerife, Islas Canarias, España</a:t>
            </a:r>
          </a:p>
        </p:txBody>
      </p:sp>
      <p:sp>
        <p:nvSpPr>
          <p:cNvPr id="16" name="CuadroTexto 15"/>
          <p:cNvSpPr txBox="1"/>
          <p:nvPr userDrawn="1"/>
        </p:nvSpPr>
        <p:spPr>
          <a:xfrm>
            <a:off x="336176" y="698485"/>
            <a:ext cx="3375498" cy="794118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noAutofit/>
          </a:bodyPr>
          <a:lstStyle/>
          <a:p>
            <a:pPr algn="l"/>
            <a:r>
              <a:rPr lang="es-ES" sz="5400" b="1" dirty="0">
                <a:solidFill>
                  <a:schemeClr val="bg1"/>
                </a:solidFill>
              </a:rPr>
              <a:t>Thanks!!!</a:t>
            </a:r>
          </a:p>
        </p:txBody>
      </p:sp>
    </p:spTree>
    <p:extLst>
      <p:ext uri="{BB962C8B-B14F-4D97-AF65-F5344CB8AC3E}">
        <p14:creationId xmlns:p14="http://schemas.microsoft.com/office/powerpoint/2010/main" val="258715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9317" y="1660589"/>
            <a:ext cx="4693023" cy="371655"/>
          </a:xfrm>
          <a:noFill/>
        </p:spPr>
        <p:txBody>
          <a:bodyPr anchor="b">
            <a:no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para nombre autor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6176" y="2066703"/>
            <a:ext cx="3747248" cy="452120"/>
          </a:xfrm>
          <a:noFill/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Cargo</a:t>
            </a: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50346"/>
            <a:ext cx="3112209" cy="1524347"/>
          </a:xfrm>
          <a:prstGeom prst="rect">
            <a:avLst/>
          </a:prstGeom>
        </p:spPr>
      </p:pic>
      <p:sp>
        <p:nvSpPr>
          <p:cNvPr id="18" name="Marcador de contenido 17"/>
          <p:cNvSpPr>
            <a:spLocks noGrp="1"/>
          </p:cNvSpPr>
          <p:nvPr>
            <p:ph sz="quarter" idx="13" hasCustomPrompt="1"/>
          </p:nvPr>
        </p:nvSpPr>
        <p:spPr>
          <a:xfrm>
            <a:off x="336176" y="2614993"/>
            <a:ext cx="3747248" cy="311852"/>
          </a:xfrm>
        </p:spPr>
        <p:txBody>
          <a:bodyPr>
            <a:noAutofit/>
          </a:bodyPr>
          <a:lstStyle>
            <a:lvl1pPr marL="0" indent="0" algn="l">
              <a:buNone/>
              <a:defRPr kumimoji="0" lang="es-ES" sz="1800" b="1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para email </a:t>
            </a:r>
            <a:r>
              <a:rPr lang="es-ES" dirty="0" err="1"/>
              <a:t>canonico</a:t>
            </a:r>
            <a:r>
              <a:rPr lang="es-ES" dirty="0"/>
              <a:t> del autor</a:t>
            </a:r>
          </a:p>
        </p:txBody>
      </p:sp>
      <p:sp>
        <p:nvSpPr>
          <p:cNvPr id="15" name="Rectángulo 14"/>
          <p:cNvSpPr/>
          <p:nvPr userDrawn="1"/>
        </p:nvSpPr>
        <p:spPr>
          <a:xfrm>
            <a:off x="7896503" y="2217177"/>
            <a:ext cx="43062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Phone: +34 922 605200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  <a:hlinkClick r:id="rId4"/>
              </a:rPr>
              <a:t>www.est-east.eu</a:t>
            </a:r>
            <a:endParaRPr kumimoji="0" lang="es-ES" altLang="es-ES_trad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charset="0"/>
              <a:ea typeface="Avenir Book" charset="0"/>
              <a:cs typeface="Avenir Book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_trad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charset="0"/>
              <a:ea typeface="Avenir Book" charset="0"/>
              <a:cs typeface="Avenir Book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Instituto de Astrofísica de Canarias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C/ Vía Láctea S/N 38200 La Laguna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Tenerife, Islas Canarias, España</a:t>
            </a:r>
          </a:p>
        </p:txBody>
      </p:sp>
      <p:sp>
        <p:nvSpPr>
          <p:cNvPr id="16" name="CuadroTexto 15"/>
          <p:cNvSpPr txBox="1"/>
          <p:nvPr userDrawn="1"/>
        </p:nvSpPr>
        <p:spPr>
          <a:xfrm>
            <a:off x="336176" y="698485"/>
            <a:ext cx="3375498" cy="794118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noAutofit/>
          </a:bodyPr>
          <a:lstStyle/>
          <a:p>
            <a:pPr algn="l"/>
            <a:r>
              <a:rPr lang="es-ES" sz="5400" b="1" dirty="0">
                <a:solidFill>
                  <a:schemeClr val="bg1"/>
                </a:solidFill>
              </a:rPr>
              <a:t>Thanks!!!</a:t>
            </a: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1031" y="4199484"/>
            <a:ext cx="2624797" cy="1682156"/>
          </a:xfrm>
          <a:prstGeom prst="rect">
            <a:avLst/>
          </a:prstGeom>
          <a:solidFill>
            <a:schemeClr val="bg1">
              <a:alpha val="67000"/>
            </a:schemeClr>
          </a:solidFill>
        </p:spPr>
      </p:pic>
      <p:grpSp>
        <p:nvGrpSpPr>
          <p:cNvPr id="19" name="Grupo 18"/>
          <p:cNvGrpSpPr/>
          <p:nvPr userDrawn="1"/>
        </p:nvGrpSpPr>
        <p:grpSpPr>
          <a:xfrm>
            <a:off x="0" y="5935163"/>
            <a:ext cx="12192000" cy="922838"/>
            <a:chOff x="0" y="5935163"/>
            <a:chExt cx="12192000" cy="922838"/>
          </a:xfrm>
        </p:grpSpPr>
        <p:sp>
          <p:nvSpPr>
            <p:cNvPr id="9" name="Rectángulo 8"/>
            <p:cNvSpPr/>
            <p:nvPr userDrawn="1"/>
          </p:nvSpPr>
          <p:spPr>
            <a:xfrm>
              <a:off x="0" y="5935163"/>
              <a:ext cx="12192000" cy="92283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8" name="Imagen 7"/>
            <p:cNvPicPr>
              <a:picLocks noChangeAspect="1"/>
            </p:cNvPicPr>
            <p:nvPr userDrawn="1"/>
          </p:nvPicPr>
          <p:blipFill rotWithShape="1">
            <a:blip r:embed="rId6"/>
            <a:srcRect l="-2" t="27679" r="-2"/>
            <a:stretch/>
          </p:blipFill>
          <p:spPr>
            <a:xfrm>
              <a:off x="471222" y="5968990"/>
              <a:ext cx="11251587" cy="882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56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9317" y="1660589"/>
            <a:ext cx="4693023" cy="371655"/>
          </a:xfrm>
          <a:noFill/>
        </p:spPr>
        <p:txBody>
          <a:bodyPr anchor="b">
            <a:no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para nombre autor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6176" y="2066703"/>
            <a:ext cx="3747248" cy="452120"/>
          </a:xfrm>
          <a:noFill/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Cargo</a:t>
            </a: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50346"/>
            <a:ext cx="3112209" cy="1524347"/>
          </a:xfrm>
          <a:prstGeom prst="rect">
            <a:avLst/>
          </a:prstGeom>
        </p:spPr>
      </p:pic>
      <p:sp>
        <p:nvSpPr>
          <p:cNvPr id="18" name="Marcador de contenido 17"/>
          <p:cNvSpPr>
            <a:spLocks noGrp="1"/>
          </p:cNvSpPr>
          <p:nvPr>
            <p:ph sz="quarter" idx="13" hasCustomPrompt="1"/>
          </p:nvPr>
        </p:nvSpPr>
        <p:spPr>
          <a:xfrm>
            <a:off x="336176" y="2614993"/>
            <a:ext cx="3747248" cy="311852"/>
          </a:xfrm>
        </p:spPr>
        <p:txBody>
          <a:bodyPr>
            <a:noAutofit/>
          </a:bodyPr>
          <a:lstStyle>
            <a:lvl1pPr marL="0" indent="0" algn="l">
              <a:buNone/>
              <a:defRPr kumimoji="0" lang="es-ES" sz="1800" b="1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para email </a:t>
            </a:r>
            <a:r>
              <a:rPr lang="es-ES" dirty="0" err="1"/>
              <a:t>canonico</a:t>
            </a:r>
            <a:r>
              <a:rPr lang="es-ES" dirty="0"/>
              <a:t> del autor</a:t>
            </a:r>
          </a:p>
        </p:txBody>
      </p:sp>
      <p:sp>
        <p:nvSpPr>
          <p:cNvPr id="15" name="Rectángulo 14"/>
          <p:cNvSpPr/>
          <p:nvPr userDrawn="1"/>
        </p:nvSpPr>
        <p:spPr>
          <a:xfrm>
            <a:off x="7896503" y="2217177"/>
            <a:ext cx="43062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Phone: +34 922 605200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  <a:hlinkClick r:id="rId4"/>
              </a:rPr>
              <a:t>www.est-east.eu</a:t>
            </a:r>
            <a:endParaRPr kumimoji="0" lang="es-ES" altLang="es-ES_trad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charset="0"/>
              <a:ea typeface="Avenir Book" charset="0"/>
              <a:cs typeface="Avenir Book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_trad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charset="0"/>
              <a:ea typeface="Avenir Book" charset="0"/>
              <a:cs typeface="Avenir Book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Instituto de Astrofísica de Canarias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C/ Vía Láctea S/N 38200 La Laguna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charset="0"/>
                <a:ea typeface="Avenir Book" charset="0"/>
                <a:cs typeface="Avenir Book" charset="0"/>
              </a:rPr>
              <a:t>Tenerife, Islas Canarias, España</a:t>
            </a:r>
          </a:p>
        </p:txBody>
      </p:sp>
      <p:sp>
        <p:nvSpPr>
          <p:cNvPr id="16" name="CuadroTexto 15"/>
          <p:cNvSpPr txBox="1"/>
          <p:nvPr userDrawn="1"/>
        </p:nvSpPr>
        <p:spPr>
          <a:xfrm>
            <a:off x="336176" y="698485"/>
            <a:ext cx="3375498" cy="794118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noAutofit/>
          </a:bodyPr>
          <a:lstStyle/>
          <a:p>
            <a:pPr algn="l"/>
            <a:r>
              <a:rPr lang="es-ES" sz="5400" b="1" dirty="0">
                <a:solidFill>
                  <a:schemeClr val="bg1"/>
                </a:solidFill>
              </a:rPr>
              <a:t>Thanks!!!</a:t>
            </a:r>
          </a:p>
        </p:txBody>
      </p:sp>
      <p:grpSp>
        <p:nvGrpSpPr>
          <p:cNvPr id="11" name="Grupo 10"/>
          <p:cNvGrpSpPr/>
          <p:nvPr userDrawn="1"/>
        </p:nvGrpSpPr>
        <p:grpSpPr>
          <a:xfrm>
            <a:off x="0" y="5935163"/>
            <a:ext cx="12192000" cy="922838"/>
            <a:chOff x="0" y="5935163"/>
            <a:chExt cx="12192000" cy="922838"/>
          </a:xfrm>
        </p:grpSpPr>
        <p:sp>
          <p:nvSpPr>
            <p:cNvPr id="12" name="Rectángulo 11"/>
            <p:cNvSpPr/>
            <p:nvPr userDrawn="1"/>
          </p:nvSpPr>
          <p:spPr>
            <a:xfrm>
              <a:off x="0" y="5935163"/>
              <a:ext cx="12192000" cy="92283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13" name="Imagen 12"/>
            <p:cNvPicPr>
              <a:picLocks noChangeAspect="1"/>
            </p:cNvPicPr>
            <p:nvPr userDrawn="1"/>
          </p:nvPicPr>
          <p:blipFill rotWithShape="1">
            <a:blip r:embed="rId5"/>
            <a:srcRect l="-2" t="27679" r="-2"/>
            <a:stretch/>
          </p:blipFill>
          <p:spPr>
            <a:xfrm>
              <a:off x="471222" y="5968990"/>
              <a:ext cx="11251587" cy="882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357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dirty="0"/>
              <a:t>hola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58BBE-8A33-412E-B747-C403C96E654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1079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4" r:id="rId2"/>
    <p:sldLayoutId id="2147483723" r:id="rId3"/>
    <p:sldLayoutId id="2147483725" r:id="rId4"/>
    <p:sldLayoutId id="2147483728" r:id="rId5"/>
    <p:sldLayoutId id="2147483745" r:id="rId6"/>
    <p:sldLayoutId id="2147483729" r:id="rId7"/>
    <p:sldLayoutId id="2147483741" r:id="rId8"/>
    <p:sldLayoutId id="2147483742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  <p:sldLayoutId id="2147483738" r:id="rId18"/>
    <p:sldLayoutId id="2147483739" r:id="rId19"/>
    <p:sldLayoutId id="2147483740" r:id="rId20"/>
    <p:sldLayoutId id="2147483743" r:id="rId21"/>
    <p:sldLayoutId id="2147483744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Rucio at the EST Data Centre</a:t>
            </a:r>
          </a:p>
        </p:txBody>
      </p:sp>
      <p:sp>
        <p:nvSpPr>
          <p:cNvPr id="10" name="Subtítulo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Current challenges and considerations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C025031C-CB2B-0441-AF48-FAAC5F9D34A1}"/>
              </a:ext>
            </a:extLst>
          </p:cNvPr>
          <p:cNvGrpSpPr/>
          <p:nvPr/>
        </p:nvGrpSpPr>
        <p:grpSpPr>
          <a:xfrm>
            <a:off x="0" y="5996123"/>
            <a:ext cx="12192000" cy="922838"/>
            <a:chOff x="0" y="5935163"/>
            <a:chExt cx="12192000" cy="922838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D7E35C3B-CF57-F742-AB3F-55810E2ACE37}"/>
                </a:ext>
              </a:extLst>
            </p:cNvPr>
            <p:cNvSpPr/>
            <p:nvPr userDrawn="1"/>
          </p:nvSpPr>
          <p:spPr>
            <a:xfrm>
              <a:off x="0" y="5935163"/>
              <a:ext cx="12192000" cy="92283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6F4123F6-9DBF-3143-AC9F-0FA98424731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-2" t="27679" r="-2"/>
            <a:stretch/>
          </p:blipFill>
          <p:spPr>
            <a:xfrm>
              <a:off x="471222" y="5968990"/>
              <a:ext cx="11251587" cy="882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93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 txBox="1">
            <a:spLocks/>
          </p:cNvSpPr>
          <p:nvPr/>
        </p:nvSpPr>
        <p:spPr>
          <a:xfrm>
            <a:off x="247569" y="220494"/>
            <a:ext cx="7026456" cy="7152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Considerations</a:t>
            </a:r>
          </a:p>
        </p:txBody>
      </p:sp>
      <p:sp>
        <p:nvSpPr>
          <p:cNvPr id="5" name="9 CuadroTexto">
            <a:extLst>
              <a:ext uri="{FF2B5EF4-FFF2-40B4-BE49-F238E27FC236}">
                <a16:creationId xmlns:a16="http://schemas.microsoft.com/office/drawing/2014/main" id="{C0571AFF-7055-4C8B-9E43-EBED4FD983B2}"/>
              </a:ext>
            </a:extLst>
          </p:cNvPr>
          <p:cNvSpPr txBox="1"/>
          <p:nvPr/>
        </p:nvSpPr>
        <p:spPr>
          <a:xfrm>
            <a:off x="697754" y="1302394"/>
            <a:ext cx="10854166" cy="3600986"/>
          </a:xfrm>
          <a:prstGeom prst="rect">
            <a:avLst/>
          </a:prstGeom>
          <a:solidFill>
            <a:schemeClr val="bg1"/>
          </a:solidFill>
          <a:ln w="28575">
            <a:solidFill>
              <a:srgbClr val="1F4E79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600" b="1">
                <a:latin typeface="Helvetica Light" panose="020B0304020202020204"/>
              </a:defRPr>
            </a:lvl1pPr>
            <a:lvl2pPr lvl="1">
              <a:buFontTx/>
              <a:buChar char="-"/>
              <a:defRPr sz="1600" b="1"/>
            </a:lvl2pPr>
          </a:lstStyle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FAIR Principles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Node draft definition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Rucio</a:t>
            </a:r>
          </a:p>
          <a:p>
            <a:pPr marL="1266110" lvl="2" indent="-351710">
              <a:buFont typeface="Wingdings" panose="05000000000000000000" pitchFamily="2" charset="2"/>
              <a:buChar char="q"/>
            </a:pPr>
            <a:r>
              <a:rPr lang="en-GB" sz="2200" b="0" dirty="0"/>
              <a:t>Tokens</a:t>
            </a:r>
          </a:p>
          <a:p>
            <a:pPr marL="1266110" lvl="2" indent="-351710">
              <a:buFont typeface="Wingdings" panose="05000000000000000000" pitchFamily="2" charset="2"/>
              <a:buChar char="q"/>
            </a:pPr>
            <a:r>
              <a:rPr lang="en-GB" sz="2200" b="0" dirty="0"/>
              <a:t>Embargoes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Reana</a:t>
            </a:r>
          </a:p>
          <a:p>
            <a:pPr marL="1266110" lvl="2" indent="-351710">
              <a:buFont typeface="Wingdings" panose="05000000000000000000" pitchFamily="2" charset="2"/>
              <a:buChar char="q"/>
            </a:pPr>
            <a:r>
              <a:rPr lang="en-GB" sz="2200" b="0" dirty="0"/>
              <a:t>Reprocessing</a:t>
            </a:r>
          </a:p>
          <a:p>
            <a:pPr marL="1266110" lvl="2" indent="-351710">
              <a:buFont typeface="Wingdings" panose="05000000000000000000" pitchFamily="2" charset="2"/>
              <a:buChar char="q"/>
            </a:pPr>
            <a:r>
              <a:rPr lang="en-GB" sz="2200" dirty="0"/>
              <a:t>Data access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Virtual Observatory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Data discovery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41294036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89BA4E-824A-4028-A036-3B6D232A2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FAIR PRINCIPLES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8F46B3A-C3B9-4526-886A-553D6E80B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572" y="1523734"/>
            <a:ext cx="8992855" cy="38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65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801F0-6CA5-4260-91CB-16A8CFC7D5E5}"/>
              </a:ext>
            </a:extLst>
          </p:cNvPr>
          <p:cNvSpPr txBox="1">
            <a:spLocks/>
          </p:cNvSpPr>
          <p:nvPr/>
        </p:nvSpPr>
        <p:spPr>
          <a:xfrm>
            <a:off x="2954216" y="184172"/>
            <a:ext cx="5503984" cy="7152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Technologies In a Node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DFD046C-B142-4727-A19B-07F31815E1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64" t="5463" r="741"/>
          <a:stretch/>
        </p:blipFill>
        <p:spPr>
          <a:xfrm>
            <a:off x="539675" y="2216964"/>
            <a:ext cx="7848895" cy="3272651"/>
          </a:xfrm>
          <a:prstGeom prst="rect">
            <a:avLst/>
          </a:prstGeom>
        </p:spPr>
      </p:pic>
      <p:sp>
        <p:nvSpPr>
          <p:cNvPr id="4" name="9 CuadroTexto">
            <a:extLst>
              <a:ext uri="{FF2B5EF4-FFF2-40B4-BE49-F238E27FC236}">
                <a16:creationId xmlns:a16="http://schemas.microsoft.com/office/drawing/2014/main" id="{4745B4D8-4ACF-4EBD-B6A4-E44F240C194B}"/>
              </a:ext>
            </a:extLst>
          </p:cNvPr>
          <p:cNvSpPr txBox="1"/>
          <p:nvPr/>
        </p:nvSpPr>
        <p:spPr>
          <a:xfrm>
            <a:off x="8576670" y="2916162"/>
            <a:ext cx="3274806" cy="1323439"/>
          </a:xfrm>
          <a:prstGeom prst="rect">
            <a:avLst/>
          </a:prstGeom>
          <a:solidFill>
            <a:schemeClr val="bg1"/>
          </a:solidFill>
          <a:ln w="28575">
            <a:solidFill>
              <a:srgbClr val="1F4E79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600" b="1">
                <a:latin typeface="Helvetica Light" panose="020B0304020202020204"/>
              </a:defRPr>
            </a:lvl1pPr>
            <a:lvl2pPr lvl="1">
              <a:buFontTx/>
              <a:buChar char="-"/>
              <a:defRPr sz="1600" b="1"/>
            </a:lvl2pPr>
          </a:lstStyle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Try to not move the data once is in its node.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Compute the data as near as possible.</a:t>
            </a:r>
          </a:p>
        </p:txBody>
      </p:sp>
    </p:spTree>
    <p:extLst>
      <p:ext uri="{BB962C8B-B14F-4D97-AF65-F5344CB8AC3E}">
        <p14:creationId xmlns:p14="http://schemas.microsoft.com/office/powerpoint/2010/main" val="4081481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801F0-6CA5-4260-91CB-16A8CFC7D5E5}"/>
              </a:ext>
            </a:extLst>
          </p:cNvPr>
          <p:cNvSpPr txBox="1">
            <a:spLocks/>
          </p:cNvSpPr>
          <p:nvPr/>
        </p:nvSpPr>
        <p:spPr>
          <a:xfrm>
            <a:off x="2954216" y="184172"/>
            <a:ext cx="5503984" cy="7152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Technologies In a Node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14F3CE7-1D54-4252-9745-83107DD93E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64" t="5463" r="741"/>
          <a:stretch/>
        </p:blipFill>
        <p:spPr>
          <a:xfrm>
            <a:off x="9134374" y="968296"/>
            <a:ext cx="2987157" cy="124551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895CA5A-E998-4AA5-9482-F83AD2296DF0}"/>
              </a:ext>
            </a:extLst>
          </p:cNvPr>
          <p:cNvSpPr txBox="1"/>
          <p:nvPr/>
        </p:nvSpPr>
        <p:spPr>
          <a:xfrm>
            <a:off x="481263" y="968296"/>
            <a:ext cx="8653111" cy="1245516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</p:spPr>
        <p:txBody>
          <a:bodyPr vert="horz" wrap="square" lIns="91440" tIns="45720" rIns="91440" bIns="45720" rtlCol="0">
            <a:normAutofit/>
          </a:bodyPr>
          <a:lstStyle/>
          <a:p>
            <a:pPr algn="ctr"/>
            <a:endParaRPr lang="es-ES" b="1" cap="all" dirty="0">
              <a:solidFill>
                <a:schemeClr val="accent1">
                  <a:lumMod val="50000"/>
                </a:schemeClr>
              </a:solidFill>
              <a:ea typeface="+mj-ea"/>
              <a:cs typeface="+mj-cs"/>
            </a:endParaRPr>
          </a:p>
          <a:p>
            <a:pPr algn="ctr"/>
            <a:r>
              <a:rPr lang="es-ES" sz="3200" b="1" cap="all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Data</a:t>
            </a:r>
            <a:r>
              <a:rPr lang="es-ES" sz="1600" dirty="0"/>
              <a:t> </a:t>
            </a:r>
            <a:r>
              <a:rPr lang="es-ES" sz="3200" b="1" cap="all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Manager</a:t>
            </a:r>
            <a:endParaRPr lang="es-ES" sz="3600" b="1" cap="all" dirty="0">
              <a:solidFill>
                <a:schemeClr val="accent1">
                  <a:lumMod val="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3076" name="Picture 4" descr="The token workflow in the WLCG scenario, taking Rucio as an example client.  | Download Scientific Diagram">
            <a:extLst>
              <a:ext uri="{FF2B5EF4-FFF2-40B4-BE49-F238E27FC236}">
                <a16:creationId xmlns:a16="http://schemas.microsoft.com/office/drawing/2014/main" id="{D53DB00D-FA82-4FA9-90BD-8885A30FD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206" y="3292608"/>
            <a:ext cx="3692371" cy="16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9 CuadroTexto">
            <a:extLst>
              <a:ext uri="{FF2B5EF4-FFF2-40B4-BE49-F238E27FC236}">
                <a16:creationId xmlns:a16="http://schemas.microsoft.com/office/drawing/2014/main" id="{FD458F55-08DC-49FF-A99D-A4317E1D6163}"/>
              </a:ext>
            </a:extLst>
          </p:cNvPr>
          <p:cNvSpPr txBox="1"/>
          <p:nvPr/>
        </p:nvSpPr>
        <p:spPr>
          <a:xfrm>
            <a:off x="8671254" y="3520100"/>
            <a:ext cx="3274806" cy="1323439"/>
          </a:xfrm>
          <a:prstGeom prst="rect">
            <a:avLst/>
          </a:prstGeom>
          <a:solidFill>
            <a:schemeClr val="bg1"/>
          </a:solidFill>
          <a:ln w="28575">
            <a:solidFill>
              <a:srgbClr val="1F4E79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600" b="1">
                <a:latin typeface="Helvetica Light" panose="020B0304020202020204"/>
              </a:defRPr>
            </a:lvl1pPr>
            <a:lvl2pPr lvl="1">
              <a:buFontTx/>
              <a:buChar char="-"/>
              <a:defRPr sz="1600" b="1"/>
            </a:lvl2pPr>
          </a:lstStyle>
          <a:p>
            <a:r>
              <a:rPr lang="en-GB" sz="2000" b="0" dirty="0"/>
              <a:t>Main concern is: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Embargoes.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Tokens.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Data discovery.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25A3681-7661-475F-93D5-0A49136987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5002" y="3615345"/>
            <a:ext cx="1105054" cy="102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6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801F0-6CA5-4260-91CB-16A8CFC7D5E5}"/>
              </a:ext>
            </a:extLst>
          </p:cNvPr>
          <p:cNvSpPr txBox="1">
            <a:spLocks/>
          </p:cNvSpPr>
          <p:nvPr/>
        </p:nvSpPr>
        <p:spPr>
          <a:xfrm>
            <a:off x="2954216" y="184172"/>
            <a:ext cx="5503984" cy="7152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Technologies In a Node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14F3CE7-1D54-4252-9745-83107DD93E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64" t="5463" r="741"/>
          <a:stretch/>
        </p:blipFill>
        <p:spPr>
          <a:xfrm>
            <a:off x="9134374" y="968296"/>
            <a:ext cx="2987157" cy="124551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895CA5A-E998-4AA5-9482-F83AD2296DF0}"/>
              </a:ext>
            </a:extLst>
          </p:cNvPr>
          <p:cNvSpPr txBox="1"/>
          <p:nvPr/>
        </p:nvSpPr>
        <p:spPr>
          <a:xfrm>
            <a:off x="481263" y="968296"/>
            <a:ext cx="8653111" cy="1245516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</p:spPr>
        <p:txBody>
          <a:bodyPr vert="horz" wrap="square" lIns="91440" tIns="45720" rIns="91440" bIns="45720" rtlCol="0">
            <a:normAutofit/>
          </a:bodyPr>
          <a:lstStyle/>
          <a:p>
            <a:pPr algn="ctr"/>
            <a:endParaRPr lang="es-ES" b="1" cap="all" dirty="0">
              <a:solidFill>
                <a:schemeClr val="accent1">
                  <a:lumMod val="50000"/>
                </a:schemeClr>
              </a:solidFill>
              <a:ea typeface="+mj-ea"/>
              <a:cs typeface="+mj-cs"/>
            </a:endParaRPr>
          </a:p>
          <a:p>
            <a:pPr algn="ctr"/>
            <a:r>
              <a:rPr lang="es-ES" sz="3200" b="1" cap="all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Virtual research environment (VRE)</a:t>
            </a:r>
            <a:endParaRPr lang="es-ES" sz="3600" b="1" cap="all" dirty="0">
              <a:solidFill>
                <a:schemeClr val="accent1">
                  <a:lumMod val="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5146D2B-307D-4F6C-9689-84460DC36F0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90" y="2378903"/>
            <a:ext cx="7209259" cy="3762015"/>
          </a:xfrm>
          <a:prstGeom prst="rect">
            <a:avLst/>
          </a:prstGeom>
        </p:spPr>
      </p:pic>
      <p:sp>
        <p:nvSpPr>
          <p:cNvPr id="10" name="9 CuadroTexto">
            <a:extLst>
              <a:ext uri="{FF2B5EF4-FFF2-40B4-BE49-F238E27FC236}">
                <a16:creationId xmlns:a16="http://schemas.microsoft.com/office/drawing/2014/main" id="{EBE44301-C78A-4297-90A5-C72098152AB2}"/>
              </a:ext>
            </a:extLst>
          </p:cNvPr>
          <p:cNvSpPr txBox="1"/>
          <p:nvPr/>
        </p:nvSpPr>
        <p:spPr>
          <a:xfrm>
            <a:off x="8743486" y="2982637"/>
            <a:ext cx="3274806" cy="2246769"/>
          </a:xfrm>
          <a:prstGeom prst="rect">
            <a:avLst/>
          </a:prstGeom>
          <a:solidFill>
            <a:schemeClr val="bg1"/>
          </a:solidFill>
          <a:ln w="28575">
            <a:solidFill>
              <a:srgbClr val="1F4E79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600" b="1">
                <a:latin typeface="Helvetica Light" panose="020B0304020202020204"/>
              </a:defRPr>
            </a:lvl1pPr>
            <a:lvl2pPr lvl="1">
              <a:buFontTx/>
              <a:buChar char="-"/>
              <a:defRPr sz="1600" b="1"/>
            </a:lvl2pPr>
          </a:lstStyle>
          <a:p>
            <a:r>
              <a:rPr lang="en-GB" sz="2000" b="0" dirty="0"/>
              <a:t>Main concern is: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Tokens.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Rucio access and integration.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Access :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to batch system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to distributed storage</a:t>
            </a:r>
          </a:p>
        </p:txBody>
      </p:sp>
    </p:spTree>
    <p:extLst>
      <p:ext uri="{BB962C8B-B14F-4D97-AF65-F5344CB8AC3E}">
        <p14:creationId xmlns:p14="http://schemas.microsoft.com/office/powerpoint/2010/main" val="3519026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 txBox="1">
            <a:spLocks/>
          </p:cNvSpPr>
          <p:nvPr/>
        </p:nvSpPr>
        <p:spPr>
          <a:xfrm>
            <a:off x="247569" y="220494"/>
            <a:ext cx="7026456" cy="7152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Future lines</a:t>
            </a:r>
          </a:p>
        </p:txBody>
      </p:sp>
      <p:sp>
        <p:nvSpPr>
          <p:cNvPr id="5" name="9 CuadroTexto">
            <a:extLst>
              <a:ext uri="{FF2B5EF4-FFF2-40B4-BE49-F238E27FC236}">
                <a16:creationId xmlns:a16="http://schemas.microsoft.com/office/drawing/2014/main" id="{C0571AFF-7055-4C8B-9E43-EBED4FD983B2}"/>
              </a:ext>
            </a:extLst>
          </p:cNvPr>
          <p:cNvSpPr txBox="1"/>
          <p:nvPr/>
        </p:nvSpPr>
        <p:spPr>
          <a:xfrm>
            <a:off x="697754" y="1302394"/>
            <a:ext cx="9726406" cy="2062103"/>
          </a:xfrm>
          <a:prstGeom prst="rect">
            <a:avLst/>
          </a:prstGeom>
          <a:solidFill>
            <a:schemeClr val="bg1"/>
          </a:solidFill>
          <a:ln w="28575">
            <a:solidFill>
              <a:srgbClr val="1F4E79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600" b="1">
                <a:latin typeface="Helvetica Light" panose="020B0304020202020204"/>
              </a:defRPr>
            </a:lvl1pPr>
            <a:lvl2pPr lvl="1">
              <a:buFontTx/>
              <a:buChar char="-"/>
              <a:defRPr sz="1600" b="1"/>
            </a:lvl2pPr>
          </a:lstStyle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3200" b="0" dirty="0"/>
              <a:t>Prototype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3200" b="0" dirty="0"/>
              <a:t>Tokens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3200" b="0" dirty="0"/>
              <a:t>Find a way to implement embargoes 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3200" b="0" dirty="0"/>
              <a:t>Integrate diverse technologies</a:t>
            </a:r>
            <a:endParaRPr lang="en-GB" sz="3200" b="0" u="sng" dirty="0"/>
          </a:p>
        </p:txBody>
      </p:sp>
    </p:spTree>
    <p:extLst>
      <p:ext uri="{BB962C8B-B14F-4D97-AF65-F5344CB8AC3E}">
        <p14:creationId xmlns:p14="http://schemas.microsoft.com/office/powerpoint/2010/main" val="3628364328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049DCB-9BE5-4219-B433-74BF437147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Ángela Hernández Delgado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BFFB11E-E98C-4A15-BBA6-5190020B7E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EST Software Engineer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E5BC88C-2A64-40A6-84F1-11C6501A770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" dirty="0"/>
              <a:t>angela.hernandez@iac.es</a:t>
            </a:r>
          </a:p>
        </p:txBody>
      </p:sp>
    </p:spTree>
    <p:extLst>
      <p:ext uri="{BB962C8B-B14F-4D97-AF65-F5344CB8AC3E}">
        <p14:creationId xmlns:p14="http://schemas.microsoft.com/office/powerpoint/2010/main" val="1411387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n 32"/>
          <p:cNvPicPr>
            <a:picLocks noChangeAspect="1"/>
          </p:cNvPicPr>
          <p:nvPr/>
        </p:nvPicPr>
        <p:blipFill rotWithShape="1">
          <a:blip r:embed="rId3"/>
          <a:srcRect b="14014"/>
          <a:stretch/>
        </p:blipFill>
        <p:spPr>
          <a:xfrm>
            <a:off x="1716763" y="3990350"/>
            <a:ext cx="7747938" cy="281847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811142" y="4247904"/>
            <a:ext cx="626315" cy="288000"/>
          </a:xfrm>
          <a:prstGeom prst="rect">
            <a:avLst/>
          </a:prstGeom>
          <a:solidFill>
            <a:srgbClr val="74D0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" name="Rectángulo 4"/>
          <p:cNvSpPr/>
          <p:nvPr/>
        </p:nvSpPr>
        <p:spPr>
          <a:xfrm>
            <a:off x="1811142" y="2387154"/>
            <a:ext cx="488692" cy="26316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CuadroTexto 9">
            <a:extLst>
              <a:ext uri="{FF2B5EF4-FFF2-40B4-BE49-F238E27FC236}">
                <a16:creationId xmlns:a16="http://schemas.microsoft.com/office/drawing/2014/main" id="{0A247BE3-4355-3143-98E6-25467BD813F2}"/>
              </a:ext>
            </a:extLst>
          </p:cNvPr>
          <p:cNvSpPr txBox="1"/>
          <p:nvPr/>
        </p:nvSpPr>
        <p:spPr>
          <a:xfrm>
            <a:off x="1848319" y="2348341"/>
            <a:ext cx="2520921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Verdana"/>
                <a:cs typeface="Verdana"/>
              </a:rPr>
              <a:t>OT  </a:t>
            </a:r>
            <a:r>
              <a:rPr lang="es-ES" sz="1000" dirty="0">
                <a:latin typeface="Verdana"/>
                <a:cs typeface="Verdana"/>
              </a:rPr>
              <a:t>Observatorio del Teide Tenerife</a:t>
            </a:r>
          </a:p>
        </p:txBody>
      </p:sp>
      <p:sp>
        <p:nvSpPr>
          <p:cNvPr id="7" name="CuadroTexto 3">
            <a:extLst>
              <a:ext uri="{FF2B5EF4-FFF2-40B4-BE49-F238E27FC236}">
                <a16:creationId xmlns:a16="http://schemas.microsoft.com/office/drawing/2014/main" id="{4351E9E3-9253-574D-859E-C2212685B57E}"/>
              </a:ext>
            </a:extLst>
          </p:cNvPr>
          <p:cNvSpPr txBox="1"/>
          <p:nvPr/>
        </p:nvSpPr>
        <p:spPr>
          <a:xfrm>
            <a:off x="2437457" y="4248972"/>
            <a:ext cx="1973037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s-ES" sz="1000" dirty="0">
                <a:latin typeface="Verdana"/>
                <a:cs typeface="Verdana"/>
              </a:rPr>
              <a:t>Observatorio del Roque</a:t>
            </a:r>
          </a:p>
          <a:p>
            <a:r>
              <a:rPr lang="es-ES" sz="1000" dirty="0">
                <a:latin typeface="Verdana"/>
                <a:cs typeface="Verdana"/>
              </a:rPr>
              <a:t>de Los Muchachos La Palma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D2BBEE4-E0AA-0045-BA81-D7EACADB73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898" t="-51" r="4503" b="122"/>
          <a:stretch/>
        </p:blipFill>
        <p:spPr>
          <a:xfrm>
            <a:off x="8883669" y="3429300"/>
            <a:ext cx="1588687" cy="27207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15 CuadroTexto">
            <a:extLst>
              <a:ext uri="{FF2B5EF4-FFF2-40B4-BE49-F238E27FC236}">
                <a16:creationId xmlns:a16="http://schemas.microsoft.com/office/drawing/2014/main" id="{D1BCAD58-70CB-154F-B2BA-4EDA7CEED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7157" y="1924368"/>
            <a:ext cx="202844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n-US" sz="900" b="1" dirty="0">
                <a:solidFill>
                  <a:srgbClr val="FF6600"/>
                </a:solidFill>
                <a:latin typeface="Verdana"/>
                <a:cs typeface="Verdana"/>
              </a:rPr>
              <a:t>VTT</a:t>
            </a:r>
            <a:r>
              <a:rPr lang="es-ES" altLang="en-US" sz="800" dirty="0">
                <a:solidFill>
                  <a:srgbClr val="000000"/>
                </a:solidFill>
                <a:latin typeface="Verdana"/>
                <a:cs typeface="Verdana"/>
              </a:rPr>
              <a:t> 70 cm (Germany, 1989)</a:t>
            </a:r>
          </a:p>
        </p:txBody>
      </p:sp>
      <p:sp>
        <p:nvSpPr>
          <p:cNvPr id="10" name="16 CuadroTexto">
            <a:extLst>
              <a:ext uri="{FF2B5EF4-FFF2-40B4-BE49-F238E27FC236}">
                <a16:creationId xmlns:a16="http://schemas.microsoft.com/office/drawing/2014/main" id="{AA4AD2A8-DB35-0843-91B4-4348C3D83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7925" y="1924368"/>
            <a:ext cx="1986872" cy="20774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n-US" sz="900" b="1" dirty="0">
                <a:solidFill>
                  <a:srgbClr val="FF6600"/>
                </a:solidFill>
                <a:latin typeface="Verdana"/>
                <a:cs typeface="Verdana"/>
              </a:rPr>
              <a:t>THEMIS</a:t>
            </a:r>
            <a:r>
              <a:rPr lang="es-ES" altLang="en-US" sz="800" dirty="0">
                <a:solidFill>
                  <a:srgbClr val="000000"/>
                </a:solidFill>
                <a:latin typeface="Verdana"/>
                <a:cs typeface="Verdana"/>
              </a:rPr>
              <a:t> 90 cm (France, 1996)</a:t>
            </a:r>
          </a:p>
        </p:txBody>
      </p:sp>
      <p:sp>
        <p:nvSpPr>
          <p:cNvPr id="11" name="18 CuadroTexto">
            <a:extLst>
              <a:ext uri="{FF2B5EF4-FFF2-40B4-BE49-F238E27FC236}">
                <a16:creationId xmlns:a16="http://schemas.microsoft.com/office/drawing/2014/main" id="{5B99E627-F084-DE4E-87DD-88D269DB8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0757" y="4592707"/>
            <a:ext cx="2763178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n-US" sz="900" b="1" dirty="0">
                <a:solidFill>
                  <a:srgbClr val="74D013"/>
                </a:solidFill>
                <a:latin typeface="Verdana"/>
                <a:cs typeface="Verdana"/>
              </a:rPr>
              <a:t>DOT</a:t>
            </a:r>
            <a:r>
              <a:rPr lang="es-ES" altLang="en-US" sz="9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s-ES" altLang="en-US" sz="800" dirty="0">
                <a:solidFill>
                  <a:srgbClr val="000000"/>
                </a:solidFill>
                <a:latin typeface="Verdana"/>
                <a:cs typeface="Verdana"/>
              </a:rPr>
              <a:t>45 cm (Netherlands, 1997)</a:t>
            </a:r>
            <a:endParaRPr lang="es-ES" altLang="en-US" sz="90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9F1B504-E95D-B442-99DD-F00C158116C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5" t="28406" r="10467" b="24047"/>
          <a:stretch/>
        </p:blipFill>
        <p:spPr>
          <a:xfrm>
            <a:off x="1811144" y="2648987"/>
            <a:ext cx="2531277" cy="753050"/>
          </a:xfrm>
          <a:prstGeom prst="rect">
            <a:avLst/>
          </a:prstGeom>
        </p:spPr>
      </p:pic>
      <p:pic>
        <p:nvPicPr>
          <p:cNvPr id="13" name="4 Imagen">
            <a:extLst>
              <a:ext uri="{FF2B5EF4-FFF2-40B4-BE49-F238E27FC236}">
                <a16:creationId xmlns:a16="http://schemas.microsoft.com/office/drawing/2014/main" id="{977716BD-20A3-4640-9A9A-A26823238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71" r="5017"/>
          <a:stretch>
            <a:fillRect/>
          </a:stretch>
        </p:blipFill>
        <p:spPr bwMode="auto">
          <a:xfrm>
            <a:off x="4397226" y="2140532"/>
            <a:ext cx="2028449" cy="126049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" name="6 Imagen">
            <a:extLst>
              <a:ext uri="{FF2B5EF4-FFF2-40B4-BE49-F238E27FC236}">
                <a16:creationId xmlns:a16="http://schemas.microsoft.com/office/drawing/2014/main" id="{2A5DB4C3-4285-344E-95D8-DCA63F2BC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2"/>
          <a:stretch>
            <a:fillRect/>
          </a:stretch>
        </p:blipFill>
        <p:spPr bwMode="auto">
          <a:xfrm>
            <a:off x="6473445" y="2140532"/>
            <a:ext cx="1986872" cy="126049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5" name="1 Imagen">
            <a:extLst>
              <a:ext uri="{FF2B5EF4-FFF2-40B4-BE49-F238E27FC236}">
                <a16:creationId xmlns:a16="http://schemas.microsoft.com/office/drawing/2014/main" id="{D5EE891E-CA79-2140-BEAA-CA2FC1432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6289" y="2140532"/>
            <a:ext cx="1940786" cy="126049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" name="2 CuadroTexto">
            <a:extLst>
              <a:ext uri="{FF2B5EF4-FFF2-40B4-BE49-F238E27FC236}">
                <a16:creationId xmlns:a16="http://schemas.microsoft.com/office/drawing/2014/main" id="{85C5F877-B9FD-F84F-81BF-7D92DA7D6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0768" y="1924368"/>
            <a:ext cx="2026758" cy="20774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n-US" sz="900" b="1" dirty="0">
                <a:solidFill>
                  <a:srgbClr val="FF6600"/>
                </a:solidFill>
                <a:latin typeface="Verdana"/>
                <a:cs typeface="Verdana"/>
              </a:rPr>
              <a:t>GREGOR</a:t>
            </a:r>
            <a:r>
              <a:rPr lang="es-ES" altLang="en-US" sz="800" dirty="0">
                <a:solidFill>
                  <a:srgbClr val="000000"/>
                </a:solidFill>
                <a:latin typeface="Verdana"/>
                <a:cs typeface="Verdana"/>
              </a:rPr>
              <a:t> 150 cm (Germany, 2012)</a:t>
            </a:r>
          </a:p>
        </p:txBody>
      </p:sp>
      <p:sp>
        <p:nvSpPr>
          <p:cNvPr id="17" name="17 CuadroTexto">
            <a:extLst>
              <a:ext uri="{FF2B5EF4-FFF2-40B4-BE49-F238E27FC236}">
                <a16:creationId xmlns:a16="http://schemas.microsoft.com/office/drawing/2014/main" id="{F4F7455C-2722-6242-A8DB-40897D8DB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2717" y="4595178"/>
            <a:ext cx="1687727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n-US" sz="900" b="1" dirty="0">
                <a:solidFill>
                  <a:srgbClr val="74D013"/>
                </a:solidFill>
                <a:latin typeface="Verdana"/>
                <a:cs typeface="Verdana"/>
              </a:rPr>
              <a:t>SST</a:t>
            </a:r>
            <a:r>
              <a:rPr lang="es-ES" altLang="en-US" sz="800" dirty="0">
                <a:solidFill>
                  <a:srgbClr val="000000"/>
                </a:solidFill>
                <a:latin typeface="Verdana"/>
                <a:cs typeface="Verdana"/>
              </a:rPr>
              <a:t> 100 cm (Sweden, 2002)</a:t>
            </a:r>
          </a:p>
        </p:txBody>
      </p:sp>
      <p:pic>
        <p:nvPicPr>
          <p:cNvPr id="18" name="Imagen 13">
            <a:extLst>
              <a:ext uri="{FF2B5EF4-FFF2-40B4-BE49-F238E27FC236}">
                <a16:creationId xmlns:a16="http://schemas.microsoft.com/office/drawing/2014/main" id="{15650B32-9541-524E-92B2-130E80B15B9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1" r="5966" b="27692"/>
          <a:stretch/>
        </p:blipFill>
        <p:spPr>
          <a:xfrm>
            <a:off x="1811144" y="3464336"/>
            <a:ext cx="2531277" cy="783010"/>
          </a:xfrm>
          <a:prstGeom prst="rect">
            <a:avLst/>
          </a:prstGeom>
        </p:spPr>
      </p:pic>
      <p:grpSp>
        <p:nvGrpSpPr>
          <p:cNvPr id="19" name="Agrupar 45"/>
          <p:cNvGrpSpPr/>
          <p:nvPr/>
        </p:nvGrpSpPr>
        <p:grpSpPr>
          <a:xfrm>
            <a:off x="4397224" y="3457479"/>
            <a:ext cx="4496672" cy="1143468"/>
            <a:chOff x="3806879" y="3450438"/>
            <a:chExt cx="6135083" cy="1552021"/>
          </a:xfrm>
        </p:grpSpPr>
        <p:grpSp>
          <p:nvGrpSpPr>
            <p:cNvPr id="20" name="Agrupar 43"/>
            <p:cNvGrpSpPr/>
            <p:nvPr/>
          </p:nvGrpSpPr>
          <p:grpSpPr>
            <a:xfrm>
              <a:off x="6171991" y="3450438"/>
              <a:ext cx="3769971" cy="1552021"/>
              <a:chOff x="5156833" y="4673326"/>
              <a:chExt cx="3158253" cy="1300189"/>
            </a:xfrm>
          </p:grpSpPr>
          <p:pic>
            <p:nvPicPr>
              <p:cNvPr id="24" name="10 Imagen" descr="http://www.staff.science.uu.nl/~rutte101/dot/albums/photographs/2005-ak-dot-wht.jpg">
                <a:extLst>
                  <a:ext uri="{FF2B5EF4-FFF2-40B4-BE49-F238E27FC236}">
                    <a16:creationId xmlns:a16="http://schemas.microsoft.com/office/drawing/2014/main" id="{1A1FE36E-AA2C-124A-9407-E0641F03C8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6833" y="4673326"/>
                <a:ext cx="1600704" cy="1296855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25" name="11 Imagen" descr="http://www.heise.de/tp/artikel/23/23563/23563_2.jpg">
                <a:extLst>
                  <a:ext uri="{FF2B5EF4-FFF2-40B4-BE49-F238E27FC236}">
                    <a16:creationId xmlns:a16="http://schemas.microsoft.com/office/drawing/2014/main" id="{14C133BF-B31C-A04A-A0FD-2FB9DFDEF2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52208" y="4675868"/>
                <a:ext cx="1562878" cy="1297647"/>
              </a:xfrm>
              <a:prstGeom prst="rect">
                <a:avLst/>
              </a:prstGeom>
              <a:ln>
                <a:noFill/>
              </a:ln>
              <a:effectLst/>
            </p:spPr>
          </p:pic>
        </p:grpSp>
        <p:grpSp>
          <p:nvGrpSpPr>
            <p:cNvPr id="21" name="Agrupar 41"/>
            <p:cNvGrpSpPr/>
            <p:nvPr/>
          </p:nvGrpSpPr>
          <p:grpSpPr>
            <a:xfrm>
              <a:off x="3806879" y="3450438"/>
              <a:ext cx="2296462" cy="1552021"/>
              <a:chOff x="7323079" y="2372988"/>
              <a:chExt cx="2296462" cy="1552021"/>
            </a:xfrm>
          </p:grpSpPr>
          <p:pic>
            <p:nvPicPr>
              <p:cNvPr id="22" name="Imagen 117" descr="http://www.la-palma-tourismus.com/Jacomo/upload/website_aktivitaeten/la-palma_aktiv-urlaub_roque.JPG">
                <a:extLst>
                  <a:ext uri="{FF2B5EF4-FFF2-40B4-BE49-F238E27FC236}">
                    <a16:creationId xmlns:a16="http://schemas.microsoft.com/office/drawing/2014/main" id="{E041A721-24AD-F84F-842C-D1F66B4144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23079" y="2372988"/>
                <a:ext cx="2296462" cy="1552021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23" name="Imagen 118" descr="http://www.buscalapalma.com/astrofisico/Roque de los Muchachos - Telescopio Solar Sueco 04.jpg">
                <a:extLst>
                  <a:ext uri="{FF2B5EF4-FFF2-40B4-BE49-F238E27FC236}">
                    <a16:creationId xmlns:a16="http://schemas.microsoft.com/office/drawing/2014/main" id="{6BD3AD08-D08E-BB48-8300-E1B685873E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10550" y="2372988"/>
                <a:ext cx="1108991" cy="813382"/>
              </a:xfrm>
              <a:prstGeom prst="rect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cxnSp>
        <p:nvCxnSpPr>
          <p:cNvPr id="26" name="Conector recto 25"/>
          <p:cNvCxnSpPr/>
          <p:nvPr/>
        </p:nvCxnSpPr>
        <p:spPr>
          <a:xfrm>
            <a:off x="1511381" y="3430312"/>
            <a:ext cx="9144000" cy="2117"/>
          </a:xfrm>
          <a:prstGeom prst="line">
            <a:avLst/>
          </a:prstGeom>
          <a:ln w="635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upo 31"/>
          <p:cNvGrpSpPr/>
          <p:nvPr/>
        </p:nvGrpSpPr>
        <p:grpSpPr>
          <a:xfrm>
            <a:off x="516909" y="1261872"/>
            <a:ext cx="1782925" cy="766370"/>
            <a:chOff x="1495563" y="1215590"/>
            <a:chExt cx="982980" cy="384430"/>
          </a:xfrm>
        </p:grpSpPr>
        <p:pic>
          <p:nvPicPr>
            <p:cNvPr id="27" name="Imagen 26" descr="canarias_silueta_516x200_trans.png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495563" y="1217036"/>
              <a:ext cx="982980" cy="382984"/>
            </a:xfrm>
            <a:prstGeom prst="rect">
              <a:avLst/>
            </a:prstGeom>
          </p:spPr>
        </p:pic>
        <p:pic>
          <p:nvPicPr>
            <p:cNvPr id="28" name="Imagen 27" descr="canarias_silueta_516x200_trans.png"/>
            <p:cNvPicPr>
              <a:picLocks noChangeAspect="1"/>
            </p:cNvPicPr>
            <p:nvPr/>
          </p:nvPicPr>
          <p:blipFill>
            <a:blip r:embed="rId14">
              <a:duotone>
                <a:srgbClr val="FF6600"/>
                <a:srgbClr val="FFF1C1"/>
              </a:duotone>
            </a:blip>
            <a:srcRect l="23578" r="51938"/>
            <a:stretch>
              <a:fillRect/>
            </a:stretch>
          </p:blipFill>
          <p:spPr>
            <a:xfrm>
              <a:off x="1727339" y="1217036"/>
              <a:ext cx="240665" cy="382984"/>
            </a:xfrm>
            <a:prstGeom prst="rect">
              <a:avLst/>
            </a:prstGeom>
          </p:spPr>
        </p:pic>
        <p:pic>
          <p:nvPicPr>
            <p:cNvPr id="29" name="Imagen 28" descr="canarias_silueta_516x200_trans.png"/>
            <p:cNvPicPr>
              <a:picLocks noChangeAspect="1"/>
            </p:cNvPicPr>
            <p:nvPr/>
          </p:nvPicPr>
          <p:blipFill>
            <a:blip r:embed="rId14">
              <a:duotone>
                <a:srgbClr val="74D013"/>
                <a:srgbClr val="FFF1C1"/>
              </a:duotone>
            </a:blip>
            <a:srcRect r="85142" b="37345"/>
            <a:stretch>
              <a:fillRect/>
            </a:stretch>
          </p:blipFill>
          <p:spPr>
            <a:xfrm>
              <a:off x="1495563" y="1215590"/>
              <a:ext cx="146050" cy="239960"/>
            </a:xfrm>
            <a:prstGeom prst="rect">
              <a:avLst/>
            </a:prstGeom>
          </p:spPr>
        </p:pic>
      </p:grpSp>
      <p:sp>
        <p:nvSpPr>
          <p:cNvPr id="30" name="CuadroTexto 29"/>
          <p:cNvSpPr txBox="1"/>
          <p:nvPr/>
        </p:nvSpPr>
        <p:spPr>
          <a:xfrm>
            <a:off x="1730639" y="4227150"/>
            <a:ext cx="9921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Verdana"/>
                <a:cs typeface="Verdana"/>
              </a:rPr>
              <a:t>ORM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34" name="17 CuadroTexto">
            <a:extLst>
              <a:ext uri="{FF2B5EF4-FFF2-40B4-BE49-F238E27FC236}">
                <a16:creationId xmlns:a16="http://schemas.microsoft.com/office/drawing/2014/main" id="{F4F7455C-2722-6242-A8DB-40897D8DB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3185" y="5222333"/>
            <a:ext cx="2123697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n-US" sz="900" b="1" dirty="0">
                <a:solidFill>
                  <a:srgbClr val="74D013"/>
                </a:solidFill>
                <a:latin typeface="Verdana"/>
                <a:cs typeface="Verdana"/>
              </a:rPr>
              <a:t>EST</a:t>
            </a:r>
            <a:r>
              <a:rPr lang="es-ES" altLang="en-US" sz="800" dirty="0">
                <a:solidFill>
                  <a:srgbClr val="000000"/>
                </a:solidFill>
                <a:latin typeface="Verdana"/>
                <a:cs typeface="Verdana"/>
              </a:rPr>
              <a:t> 420 cm </a:t>
            </a:r>
          </a:p>
        </p:txBody>
      </p:sp>
      <p:sp>
        <p:nvSpPr>
          <p:cNvPr id="31" name="Título 3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cap="all" dirty="0"/>
              <a:t>SOLAR TELESCOPE AT CANARY ISLANDS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720228" y="960722"/>
            <a:ext cx="899729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kern="50" dirty="0">
                <a:solidFill>
                  <a:srgbClr val="444041"/>
                </a:solidFill>
                <a:ea typeface="Calibri" panose="020F0502020204030204" pitchFamily="34" charset="0"/>
              </a:rPr>
              <a:t>The construction of EST will represent a </a:t>
            </a:r>
            <a:r>
              <a:rPr lang="en-US" sz="1600" b="1" u="sng" kern="50" dirty="0">
                <a:solidFill>
                  <a:srgbClr val="FF0000"/>
                </a:solidFill>
                <a:ea typeface="Calibri" panose="020F0502020204030204" pitchFamily="34" charset="0"/>
              </a:rPr>
              <a:t>key reinforcement in the development of the European Solar Research Area</a:t>
            </a:r>
            <a:r>
              <a:rPr lang="en-US" sz="1600" b="1" kern="50" dirty="0">
                <a:solidFill>
                  <a:srgbClr val="444041"/>
                </a:solidFill>
                <a:ea typeface="Calibri" panose="020F0502020204030204" pitchFamily="34" charset="0"/>
              </a:rPr>
              <a:t> and the Observatories of the Canary Islands. </a:t>
            </a:r>
            <a:endParaRPr lang="es-ES" sz="1600" b="1" dirty="0"/>
          </a:p>
        </p:txBody>
      </p:sp>
      <p:sp>
        <p:nvSpPr>
          <p:cNvPr id="3" name="Rectángulo 2"/>
          <p:cNvSpPr/>
          <p:nvPr/>
        </p:nvSpPr>
        <p:spPr>
          <a:xfrm>
            <a:off x="1865925" y="503284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Verdana"/>
                <a:cs typeface="Verdana"/>
              </a:rPr>
              <a:t>A new generation</a:t>
            </a:r>
          </a:p>
          <a:p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Verdana"/>
                <a:cs typeface="Verdana"/>
              </a:rPr>
              <a:t>and revolutionary</a:t>
            </a:r>
          </a:p>
          <a:p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Verdana"/>
                <a:cs typeface="Verdana"/>
              </a:rPr>
              <a:t>solar telescope</a:t>
            </a:r>
            <a:endParaRPr lang="en-GB" altLang="en-US" sz="1600" b="1" dirty="0">
              <a:solidFill>
                <a:schemeClr val="accent1">
                  <a:lumMod val="50000"/>
                </a:schemeClr>
              </a:solidFill>
              <a:latin typeface="Verdana"/>
              <a:ea typeface="Avenir Black" charset="0"/>
              <a:cs typeface="Verdana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6425535" y="6294774"/>
            <a:ext cx="3049809" cy="369332"/>
          </a:xfrm>
          <a:prstGeom prst="rect">
            <a:avLst/>
          </a:prstGeom>
          <a:solidFill>
            <a:schemeClr val="accent6"/>
          </a:solidFill>
        </p:spPr>
        <p:txBody>
          <a:bodyPr wrap="none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Astronet Roadmap 2022-2035 </a:t>
            </a:r>
          </a:p>
        </p:txBody>
      </p:sp>
    </p:spTree>
    <p:extLst>
      <p:ext uri="{BB962C8B-B14F-4D97-AF65-F5344CB8AC3E}">
        <p14:creationId xmlns:p14="http://schemas.microsoft.com/office/powerpoint/2010/main" val="102887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267" y="903385"/>
            <a:ext cx="9601220" cy="5937516"/>
          </a:xfrm>
          <a:prstGeom prst="rect">
            <a:avLst/>
          </a:prstGeom>
        </p:spPr>
      </p:pic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Timeline - status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969435" y="2765577"/>
            <a:ext cx="897658" cy="472182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342900"/>
            <a:r>
              <a:rPr lang="es-ES" sz="1050" b="1" cap="all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Conceptual design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3803827" y="1596294"/>
            <a:ext cx="1795475" cy="1570757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138" indent="-84138" defTabSz="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" sz="1200" cap="all" dirty="0">
              <a:solidFill>
                <a:prstClr val="white"/>
              </a:solidFill>
              <a:latin typeface="Calibri"/>
            </a:endParaRPr>
          </a:p>
          <a:p>
            <a:pPr marL="84138" indent="-84138" defTabSz="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200" b="1" cap="all" dirty="0">
                <a:solidFill>
                  <a:prstClr val="white"/>
                </a:solidFill>
                <a:latin typeface="Calibri"/>
              </a:rPr>
              <a:t>Project Office</a:t>
            </a:r>
          </a:p>
          <a:p>
            <a:pPr marL="84138" indent="-84138" defTabSz="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200" b="1" cap="all" dirty="0">
                <a:solidFill>
                  <a:prstClr val="white"/>
                </a:solidFill>
                <a:latin typeface="Calibri"/>
              </a:rPr>
              <a:t>Conceptual design consolidation</a:t>
            </a:r>
          </a:p>
          <a:p>
            <a:pPr marL="84138" indent="-84138" defTabSz="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200" b="1" cap="all" dirty="0">
                <a:solidFill>
                  <a:prstClr val="white"/>
                </a:solidFill>
                <a:latin typeface="Calibri"/>
              </a:rPr>
              <a:t>Preliminary Design</a:t>
            </a:r>
          </a:p>
          <a:p>
            <a:pPr marL="84138" indent="-84138" defTabSz="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200" b="1" cap="all" dirty="0">
                <a:solidFill>
                  <a:prstClr val="white"/>
                </a:solidFill>
                <a:latin typeface="Calibri"/>
              </a:rPr>
              <a:t>Detail design specifications</a:t>
            </a:r>
          </a:p>
          <a:p>
            <a:pPr algn="ctr" defTabSz="342900"/>
            <a:endParaRPr lang="es-ES" sz="1200" b="1" cap="all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lecha abajo 9">
            <a:extLst>
              <a:ext uri="{FF2B5EF4-FFF2-40B4-BE49-F238E27FC236}">
                <a16:creationId xmlns:a16="http://schemas.microsoft.com/office/drawing/2014/main" id="{0D68C387-A811-0641-A347-4EBB485B4813}"/>
              </a:ext>
            </a:extLst>
          </p:cNvPr>
          <p:cNvSpPr>
            <a:spLocks noChangeAspect="1"/>
          </p:cNvSpPr>
          <p:nvPr/>
        </p:nvSpPr>
        <p:spPr>
          <a:xfrm>
            <a:off x="3423466" y="1845820"/>
            <a:ext cx="304688" cy="270569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CFE2368-ACA5-C947-8B20-8E9C59FDF11D}"/>
              </a:ext>
            </a:extLst>
          </p:cNvPr>
          <p:cNvSpPr txBox="1">
            <a:spLocks noChangeAspect="1"/>
          </p:cNvSpPr>
          <p:nvPr/>
        </p:nvSpPr>
        <p:spPr>
          <a:xfrm>
            <a:off x="1563267" y="1628084"/>
            <a:ext cx="2089835" cy="57036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alt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(ESFRI)</a:t>
            </a:r>
            <a:r>
              <a:rPr lang="es-ES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s-ES" altLang="en-US" sz="135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2016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129963" y="1596294"/>
            <a:ext cx="2213362" cy="901235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s-ES" sz="1400" b="1" cap="all" dirty="0">
                <a:solidFill>
                  <a:prstClr val="white"/>
                </a:solidFill>
                <a:latin typeface="Calibri"/>
              </a:rPr>
              <a:t>Detail design and construction</a:t>
            </a:r>
          </a:p>
          <a:p>
            <a:pPr algn="ctr" defTabSz="342900"/>
            <a:r>
              <a:rPr lang="es-ES" sz="1400" b="1" dirty="0">
                <a:solidFill>
                  <a:schemeClr val="bg1"/>
                </a:solidFill>
              </a:rPr>
              <a:t>APPLICATION FOR ERIC CREATION</a:t>
            </a:r>
            <a:endParaRPr lang="es-ES" sz="1400" b="1" cap="all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ángulo redondeado 12"/>
          <p:cNvSpPr/>
          <p:nvPr/>
        </p:nvSpPr>
        <p:spPr>
          <a:xfrm flipH="1">
            <a:off x="2698223" y="1187875"/>
            <a:ext cx="3477555" cy="299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342900"/>
            <a:r>
              <a:rPr lang="es-ES" sz="1600" b="1" cap="all" dirty="0">
                <a:solidFill>
                  <a:srgbClr val="0070C0"/>
                </a:solidFill>
                <a:latin typeface="Calibri"/>
              </a:rPr>
              <a:t>Getting ready for construction</a:t>
            </a:r>
          </a:p>
        </p:txBody>
      </p:sp>
      <p:sp>
        <p:nvSpPr>
          <p:cNvPr id="14" name="Flecha abajo 13">
            <a:extLst>
              <a:ext uri="{FF2B5EF4-FFF2-40B4-BE49-F238E27FC236}">
                <a16:creationId xmlns:a16="http://schemas.microsoft.com/office/drawing/2014/main" id="{0D68C387-A811-0641-A347-4EBB485B4813}"/>
              </a:ext>
            </a:extLst>
          </p:cNvPr>
          <p:cNvSpPr>
            <a:spLocks noChangeAspect="1"/>
          </p:cNvSpPr>
          <p:nvPr/>
        </p:nvSpPr>
        <p:spPr>
          <a:xfrm>
            <a:off x="5700672" y="1814202"/>
            <a:ext cx="304688" cy="2705699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2" name="CuadroTexto 1"/>
          <p:cNvSpPr txBox="1"/>
          <p:nvPr/>
        </p:nvSpPr>
        <p:spPr>
          <a:xfrm>
            <a:off x="5535691" y="1495464"/>
            <a:ext cx="634649" cy="302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defTabSz="342900">
              <a:defRPr sz="1400" b="1" cap="all">
                <a:solidFill>
                  <a:srgbClr val="0070C0"/>
                </a:solidFill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dirty="0"/>
              <a:t>PDR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146" y="3106080"/>
            <a:ext cx="2146310" cy="1532127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8511" y="3167051"/>
            <a:ext cx="1510712" cy="162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43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 txBox="1">
            <a:spLocks/>
          </p:cNvSpPr>
          <p:nvPr/>
        </p:nvSpPr>
        <p:spPr>
          <a:xfrm>
            <a:off x="247569" y="220494"/>
            <a:ext cx="7026456" cy="7152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Challenges</a:t>
            </a:r>
          </a:p>
        </p:txBody>
      </p:sp>
      <p:sp>
        <p:nvSpPr>
          <p:cNvPr id="5" name="9 CuadroTexto">
            <a:extLst>
              <a:ext uri="{FF2B5EF4-FFF2-40B4-BE49-F238E27FC236}">
                <a16:creationId xmlns:a16="http://schemas.microsoft.com/office/drawing/2014/main" id="{C0571AFF-7055-4C8B-9E43-EBED4FD983B2}"/>
              </a:ext>
            </a:extLst>
          </p:cNvPr>
          <p:cNvSpPr txBox="1"/>
          <p:nvPr/>
        </p:nvSpPr>
        <p:spPr>
          <a:xfrm>
            <a:off x="644414" y="1256674"/>
            <a:ext cx="10714466" cy="2554545"/>
          </a:xfrm>
          <a:prstGeom prst="rect">
            <a:avLst/>
          </a:prstGeom>
          <a:solidFill>
            <a:schemeClr val="bg1"/>
          </a:solidFill>
          <a:ln w="28575">
            <a:solidFill>
              <a:srgbClr val="1F4E79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600" b="1">
                <a:latin typeface="Helvetica Light" panose="020B0304020202020204"/>
              </a:defRPr>
            </a:lvl1pPr>
            <a:lvl2pPr lvl="1">
              <a:buFontTx/>
              <a:buChar char="-"/>
              <a:defRPr sz="1600" b="1"/>
            </a:lvl2pPr>
          </a:lstStyle>
          <a:p>
            <a:pPr marL="351710" indent="-351710">
              <a:buFont typeface="Wingdings" panose="05000000000000000000" pitchFamily="2" charset="2"/>
              <a:buChar char="q"/>
            </a:pPr>
            <a:r>
              <a:rPr lang="es-ES" sz="2000" b="0" dirty="0">
                <a:latin typeface="+mn-lt"/>
              </a:rPr>
              <a:t>Amount of data 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s-ES" sz="2000" b="0" dirty="0">
                <a:latin typeface="+mn-lt"/>
              </a:rPr>
              <a:t>Data Transfer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s-ES" sz="2000" b="0" dirty="0"/>
              <a:t>Physical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s-ES" sz="2000" b="0" dirty="0">
                <a:latin typeface="+mn-lt"/>
              </a:rPr>
              <a:t>Data loss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s-ES" sz="2000" b="0" dirty="0">
                <a:latin typeface="+mn-lt"/>
              </a:rPr>
              <a:t>Data management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s-ES" sz="2000" b="0" dirty="0">
                <a:latin typeface="+mn-lt"/>
              </a:rPr>
              <a:t>Data access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s-ES" sz="2000" b="0" dirty="0">
                <a:latin typeface="+mn-lt"/>
              </a:rPr>
              <a:t>Data embargoes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s-ES" sz="2000" b="0" dirty="0">
                <a:latin typeface="+mn-lt"/>
              </a:rPr>
              <a:t>Reprocessing data</a:t>
            </a: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2699387531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 txBox="1">
            <a:spLocks/>
          </p:cNvSpPr>
          <p:nvPr/>
        </p:nvSpPr>
        <p:spPr>
          <a:xfrm>
            <a:off x="247569" y="220494"/>
            <a:ext cx="7026456" cy="7152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Instruments</a:t>
            </a:r>
          </a:p>
        </p:txBody>
      </p:sp>
      <p:sp>
        <p:nvSpPr>
          <p:cNvPr id="5" name="9 CuadroTexto">
            <a:extLst>
              <a:ext uri="{FF2B5EF4-FFF2-40B4-BE49-F238E27FC236}">
                <a16:creationId xmlns:a16="http://schemas.microsoft.com/office/drawing/2014/main" id="{C0571AFF-7055-4C8B-9E43-EBED4FD983B2}"/>
              </a:ext>
            </a:extLst>
          </p:cNvPr>
          <p:cNvSpPr txBox="1"/>
          <p:nvPr/>
        </p:nvSpPr>
        <p:spPr>
          <a:xfrm>
            <a:off x="5582174" y="1066175"/>
            <a:ext cx="6513885" cy="1908215"/>
          </a:xfrm>
          <a:prstGeom prst="rect">
            <a:avLst/>
          </a:prstGeom>
          <a:solidFill>
            <a:schemeClr val="bg1"/>
          </a:solidFill>
          <a:ln w="28575">
            <a:solidFill>
              <a:srgbClr val="1F4E79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600" b="1">
                <a:latin typeface="Helvetica Light" panose="020B0304020202020204"/>
              </a:defRPr>
            </a:lvl1pPr>
            <a:lvl2pPr lvl="1">
              <a:buFontTx/>
              <a:buChar char="-"/>
              <a:defRPr sz="1600" b="1"/>
            </a:lvl2pPr>
          </a:lstStyle>
          <a:p>
            <a:pPr marL="351710" indent="-351710">
              <a:buFont typeface="Wingdings" panose="05000000000000000000" pitchFamily="2" charset="2"/>
              <a:buChar char="q"/>
            </a:pPr>
            <a:r>
              <a:rPr lang="es-ES" b="0" dirty="0">
                <a:latin typeface="+mn-lt"/>
              </a:rPr>
              <a:t>7 Instruments which can be operated simultenously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s-ES" b="0" dirty="0"/>
              <a:t>TIS/FBIs</a:t>
            </a:r>
          </a:p>
          <a:p>
            <a:pPr marL="1266110" lvl="2" indent="-351710">
              <a:buFont typeface="Wingdings" panose="05000000000000000000" pitchFamily="2" charset="2"/>
              <a:buChar char="q"/>
            </a:pPr>
            <a:r>
              <a:rPr lang="es-ES" dirty="0"/>
              <a:t>Blue , Visible and Red Channel</a:t>
            </a:r>
            <a:endParaRPr lang="es-ES" b="0" dirty="0"/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s-ES" b="0" dirty="0">
                <a:latin typeface="+mn-lt"/>
              </a:rPr>
              <a:t>IFS-S</a:t>
            </a:r>
          </a:p>
          <a:p>
            <a:pPr marL="1266110" lvl="2" indent="-351710">
              <a:buFont typeface="Wingdings" panose="05000000000000000000" pitchFamily="2" charset="2"/>
              <a:buChar char="q"/>
            </a:pPr>
            <a:r>
              <a:rPr lang="es-ES" dirty="0"/>
              <a:t>EMBER</a:t>
            </a:r>
            <a:endParaRPr lang="es-ES" b="0" dirty="0">
              <a:latin typeface="+mn-lt"/>
            </a:endParaRP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s-ES" b="0" dirty="0"/>
              <a:t>IFS-M</a:t>
            </a:r>
          </a:p>
          <a:p>
            <a:pPr marL="1266110" lvl="2" indent="-351710">
              <a:buFont typeface="Wingdings" panose="05000000000000000000" pitchFamily="2" charset="2"/>
              <a:buChar char="q"/>
            </a:pPr>
            <a:r>
              <a:rPr lang="es-ES" dirty="0">
                <a:latin typeface="+mn-lt"/>
              </a:rPr>
              <a:t>Blue, </a:t>
            </a:r>
            <a:r>
              <a:rPr lang="es-ES" dirty="0"/>
              <a:t>Visible and Red Channel</a:t>
            </a:r>
            <a:endParaRPr lang="en-GB" sz="2000" b="0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C94D535-FFA8-479F-8969-C1B476495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96" y="1745601"/>
            <a:ext cx="4963964" cy="435530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457B21F-CE24-4BDE-AB2B-A2C506BA48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263" y="3104785"/>
            <a:ext cx="5839706" cy="320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881383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E723ED-24DB-4614-A894-1CA40BFE1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Instrument data budget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93D77D9-92B8-4CEF-9232-5B3223E44F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656948"/>
              </p:ext>
            </p:extLst>
          </p:nvPr>
        </p:nvGraphicFramePr>
        <p:xfrm>
          <a:off x="488509" y="1840005"/>
          <a:ext cx="5607491" cy="2949387"/>
        </p:xfrm>
        <a:graphic>
          <a:graphicData uri="http://schemas.openxmlformats.org/drawingml/2006/table">
            <a:tbl>
              <a:tblPr firstRow="1" firstCol="1" bandRow="1"/>
              <a:tblGrid>
                <a:gridCol w="2020809">
                  <a:extLst>
                    <a:ext uri="{9D8B030D-6E8A-4147-A177-3AD203B41FA5}">
                      <a16:colId xmlns:a16="http://schemas.microsoft.com/office/drawing/2014/main" val="1864162684"/>
                    </a:ext>
                  </a:extLst>
                </a:gridCol>
                <a:gridCol w="1855378">
                  <a:extLst>
                    <a:ext uri="{9D8B030D-6E8A-4147-A177-3AD203B41FA5}">
                      <a16:colId xmlns:a16="http://schemas.microsoft.com/office/drawing/2014/main" val="2903105903"/>
                    </a:ext>
                  </a:extLst>
                </a:gridCol>
                <a:gridCol w="1731304">
                  <a:extLst>
                    <a:ext uri="{9D8B030D-6E8A-4147-A177-3AD203B41FA5}">
                      <a16:colId xmlns:a16="http://schemas.microsoft.com/office/drawing/2014/main" val="1893013968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Data Transfer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841446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EST SIS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Data rate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LL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497154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EMBER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1083-1565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14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8493294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IFS-M R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680-1000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25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11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0120894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IFS-M V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500-680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47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040347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IFS-M B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390-500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75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33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385616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TIS/FBI R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680-1000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456346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TIS/FBI V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500-680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11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420684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TIS/FBI B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390-500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18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997198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∑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196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88 GiB/s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870641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A323F4D-84AD-48B7-8703-1EB7060367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77084"/>
              </p:ext>
            </p:extLst>
          </p:nvPr>
        </p:nvGraphicFramePr>
        <p:xfrm>
          <a:off x="6355909" y="1840004"/>
          <a:ext cx="5607491" cy="2949387"/>
        </p:xfrm>
        <a:graphic>
          <a:graphicData uri="http://schemas.openxmlformats.org/drawingml/2006/table">
            <a:tbl>
              <a:tblPr firstRow="1" firstCol="1" bandRow="1"/>
              <a:tblGrid>
                <a:gridCol w="2020809">
                  <a:extLst>
                    <a:ext uri="{9D8B030D-6E8A-4147-A177-3AD203B41FA5}">
                      <a16:colId xmlns:a16="http://schemas.microsoft.com/office/drawing/2014/main" val="1864162684"/>
                    </a:ext>
                  </a:extLst>
                </a:gridCol>
                <a:gridCol w="1855378">
                  <a:extLst>
                    <a:ext uri="{9D8B030D-6E8A-4147-A177-3AD203B41FA5}">
                      <a16:colId xmlns:a16="http://schemas.microsoft.com/office/drawing/2014/main" val="2903105903"/>
                    </a:ext>
                  </a:extLst>
                </a:gridCol>
                <a:gridCol w="1731304">
                  <a:extLst>
                    <a:ext uri="{9D8B030D-6E8A-4147-A177-3AD203B41FA5}">
                      <a16:colId xmlns:a16="http://schemas.microsoft.com/office/drawing/2014/main" val="1893013968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Data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Volume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(4h)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841446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EST SIS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Data rate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LL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497154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EMBER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1083-1565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0.20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0.09 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8493294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IFS-M R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680-1000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0.35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0.15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0120894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IFS-M V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500-680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0.64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0.28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040347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IFS-M B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390-500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1.03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0.45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385616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TIS/FBI R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680-1000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0.08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0.04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456346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TIS/FBI V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500-680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0.15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0.08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420684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TIS/FBI B (</a:t>
                      </a:r>
                      <a:r>
                        <a:rPr lang="en-GB" sz="1050" b="1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390-500 nm)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0.25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0.12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997198"/>
                  </a:ext>
                </a:extLst>
              </a:tr>
              <a:tr h="309083"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∑</a:t>
                      </a:r>
                      <a:endParaRPr lang="es-ES" sz="11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2.70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1.21 </a:t>
                      </a:r>
                      <a:r>
                        <a:rPr lang="es-ES" sz="1100" kern="15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PiB</a:t>
                      </a:r>
                      <a:r>
                        <a:rPr lang="es-ES" sz="1100" kern="1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870641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E79174F2-8054-4A09-B286-2D72F5661DFF}"/>
              </a:ext>
            </a:extLst>
          </p:cNvPr>
          <p:cNvSpPr txBox="1"/>
          <p:nvPr/>
        </p:nvSpPr>
        <p:spPr>
          <a:xfrm>
            <a:off x="584200" y="6280221"/>
            <a:ext cx="2792046" cy="2677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rtlCol="0">
            <a:normAutofit fontScale="85000" lnSpcReduction="20000"/>
          </a:bodyPr>
          <a:lstStyle/>
          <a:p>
            <a:pPr algn="l"/>
            <a:r>
              <a:rPr lang="es-ES" sz="1600" dirty="0"/>
              <a:t>LL = </a:t>
            </a:r>
            <a:r>
              <a:rPr lang="es-ES" sz="1600" dirty="0" err="1"/>
              <a:t>Loss</a:t>
            </a:r>
            <a:r>
              <a:rPr lang="es-ES" sz="1600" dirty="0"/>
              <a:t> </a:t>
            </a:r>
            <a:r>
              <a:rPr lang="es-ES" sz="1600" dirty="0" err="1"/>
              <a:t>Less</a:t>
            </a:r>
            <a:r>
              <a:rPr lang="es-ES" sz="1600" dirty="0"/>
              <a:t> </a:t>
            </a:r>
            <a:r>
              <a:rPr lang="es-ES" sz="1600" dirty="0" err="1"/>
              <a:t>Compression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926266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 txBox="1">
            <a:spLocks/>
          </p:cNvSpPr>
          <p:nvPr/>
        </p:nvSpPr>
        <p:spPr>
          <a:xfrm>
            <a:off x="2954216" y="184172"/>
            <a:ext cx="5503984" cy="7152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endParaRPr lang="en-US" dirty="0"/>
          </a:p>
        </p:txBody>
      </p:sp>
      <p:sp>
        <p:nvSpPr>
          <p:cNvPr id="4" name="Rectángulo 3"/>
          <p:cNvSpPr/>
          <p:nvPr/>
        </p:nvSpPr>
        <p:spPr>
          <a:xfrm>
            <a:off x="399274" y="1189603"/>
            <a:ext cx="1127441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b="1" dirty="0">
              <a:solidFill>
                <a:srgbClr val="FF0000"/>
              </a:solidFill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endParaRPr lang="en-GB" b="1" kern="150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F803E56A-1524-4A96-9F05-BA4BCA53E3F8}"/>
              </a:ext>
            </a:extLst>
          </p:cNvPr>
          <p:cNvGrpSpPr/>
          <p:nvPr/>
        </p:nvGrpSpPr>
        <p:grpSpPr>
          <a:xfrm>
            <a:off x="3699696" y="5754834"/>
            <a:ext cx="1083782" cy="683389"/>
            <a:chOff x="123176" y="7838961"/>
            <a:chExt cx="1841242" cy="1161013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D5D73915-D236-45B3-812F-2FF8FB0DA00D}"/>
                </a:ext>
              </a:extLst>
            </p:cNvPr>
            <p:cNvGrpSpPr/>
            <p:nvPr/>
          </p:nvGrpSpPr>
          <p:grpSpPr>
            <a:xfrm>
              <a:off x="135718" y="7838961"/>
              <a:ext cx="1118113" cy="307777"/>
              <a:chOff x="127775" y="7544311"/>
              <a:chExt cx="1118113" cy="307777"/>
            </a:xfrm>
          </p:grpSpPr>
          <p:cxnSp>
            <p:nvCxnSpPr>
              <p:cNvPr id="27" name="Conector recto de flecha 26">
                <a:extLst>
                  <a:ext uri="{FF2B5EF4-FFF2-40B4-BE49-F238E27FC236}">
                    <a16:creationId xmlns:a16="http://schemas.microsoft.com/office/drawing/2014/main" id="{1152977E-6FB9-4AF0-B05F-5D7F1E8FA33F}"/>
                  </a:ext>
                </a:extLst>
              </p:cNvPr>
              <p:cNvCxnSpPr/>
              <p:nvPr/>
            </p:nvCxnSpPr>
            <p:spPr>
              <a:xfrm>
                <a:off x="127775" y="7698199"/>
                <a:ext cx="374469" cy="0"/>
              </a:xfrm>
              <a:prstGeom prst="straightConnector1">
                <a:avLst/>
              </a:prstGeom>
              <a:ln w="19050">
                <a:solidFill>
                  <a:schemeClr val="accent4"/>
                </a:solidFill>
                <a:prstDash val="solid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A8C8358E-2FA4-4654-9561-691F08796F06}"/>
                  </a:ext>
                </a:extLst>
              </p:cNvPr>
              <p:cNvSpPr txBox="1"/>
              <p:nvPr/>
            </p:nvSpPr>
            <p:spPr>
              <a:xfrm>
                <a:off x="513636" y="7544311"/>
                <a:ext cx="732252" cy="307777"/>
              </a:xfrm>
              <a:prstGeom prst="rect">
                <a:avLst/>
              </a:prstGeom>
              <a:ln w="19050">
                <a:noFill/>
                <a:prstDash val="solid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L2 Data</a:t>
                </a:r>
              </a:p>
            </p:txBody>
          </p:sp>
        </p:grp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B67C6EA7-2C03-42C1-8683-E33FBCE6A7ED}"/>
                </a:ext>
              </a:extLst>
            </p:cNvPr>
            <p:cNvGrpSpPr/>
            <p:nvPr/>
          </p:nvGrpSpPr>
          <p:grpSpPr>
            <a:xfrm>
              <a:off x="150685" y="8371756"/>
              <a:ext cx="1118113" cy="307777"/>
              <a:chOff x="127775" y="7544311"/>
              <a:chExt cx="1118113" cy="307777"/>
            </a:xfrm>
          </p:grpSpPr>
          <p:cxnSp>
            <p:nvCxnSpPr>
              <p:cNvPr id="25" name="Conector recto de flecha 24">
                <a:extLst>
                  <a:ext uri="{FF2B5EF4-FFF2-40B4-BE49-F238E27FC236}">
                    <a16:creationId xmlns:a16="http://schemas.microsoft.com/office/drawing/2014/main" id="{6301121A-D93B-4BC5-B663-BF3C27800A07}"/>
                  </a:ext>
                </a:extLst>
              </p:cNvPr>
              <p:cNvCxnSpPr/>
              <p:nvPr/>
            </p:nvCxnSpPr>
            <p:spPr>
              <a:xfrm>
                <a:off x="127775" y="7698199"/>
                <a:ext cx="374469" cy="0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prstDash val="solid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1FE051CA-24DD-4BAD-AB4C-3728982C026F}"/>
                  </a:ext>
                </a:extLst>
              </p:cNvPr>
              <p:cNvSpPr txBox="1"/>
              <p:nvPr/>
            </p:nvSpPr>
            <p:spPr>
              <a:xfrm>
                <a:off x="513636" y="7544311"/>
                <a:ext cx="732252" cy="307777"/>
              </a:xfrm>
              <a:prstGeom prst="rect">
                <a:avLst/>
              </a:prstGeom>
              <a:ln w="19050">
                <a:noFill/>
                <a:prstDash val="solid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L3 Data</a:t>
                </a:r>
              </a:p>
            </p:txBody>
          </p:sp>
        </p:grpSp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404EA3B6-0F51-472B-BE51-F9419DF8767B}"/>
                </a:ext>
              </a:extLst>
            </p:cNvPr>
            <p:cNvGrpSpPr/>
            <p:nvPr/>
          </p:nvGrpSpPr>
          <p:grpSpPr>
            <a:xfrm>
              <a:off x="151500" y="8692197"/>
              <a:ext cx="1812918" cy="307777"/>
              <a:chOff x="127775" y="7544311"/>
              <a:chExt cx="1812918" cy="307777"/>
            </a:xfrm>
          </p:grpSpPr>
          <p:cxnSp>
            <p:nvCxnSpPr>
              <p:cNvPr id="23" name="Conector recto de flecha 22">
                <a:extLst>
                  <a:ext uri="{FF2B5EF4-FFF2-40B4-BE49-F238E27FC236}">
                    <a16:creationId xmlns:a16="http://schemas.microsoft.com/office/drawing/2014/main" id="{98544062-E12E-4DD8-AA0A-2C681308DD95}"/>
                  </a:ext>
                </a:extLst>
              </p:cNvPr>
              <p:cNvCxnSpPr/>
              <p:nvPr/>
            </p:nvCxnSpPr>
            <p:spPr>
              <a:xfrm>
                <a:off x="127775" y="7698199"/>
                <a:ext cx="374469" cy="0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prstDash val="sysDot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236337F1-FEC0-47F3-84E8-A64C1F99C04D}"/>
                  </a:ext>
                </a:extLst>
              </p:cNvPr>
              <p:cNvSpPr txBox="1"/>
              <p:nvPr/>
            </p:nvSpPr>
            <p:spPr>
              <a:xfrm>
                <a:off x="513636" y="7544311"/>
                <a:ext cx="1427057" cy="307777"/>
              </a:xfrm>
              <a:prstGeom prst="rect">
                <a:avLst/>
              </a:prstGeom>
              <a:ln w="19050">
                <a:noFill/>
                <a:prstDash val="solid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L3 Excellent Data</a:t>
                </a:r>
              </a:p>
            </p:txBody>
          </p:sp>
        </p:grpSp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D0080B83-9B1F-47B5-9C6E-B27648201C39}"/>
                </a:ext>
              </a:extLst>
            </p:cNvPr>
            <p:cNvGrpSpPr/>
            <p:nvPr/>
          </p:nvGrpSpPr>
          <p:grpSpPr>
            <a:xfrm>
              <a:off x="123176" y="8078406"/>
              <a:ext cx="1812918" cy="307777"/>
              <a:chOff x="127775" y="7544311"/>
              <a:chExt cx="1812918" cy="307777"/>
            </a:xfrm>
          </p:grpSpPr>
          <p:cxnSp>
            <p:nvCxnSpPr>
              <p:cNvPr id="21" name="Conector recto de flecha 20">
                <a:extLst>
                  <a:ext uri="{FF2B5EF4-FFF2-40B4-BE49-F238E27FC236}">
                    <a16:creationId xmlns:a16="http://schemas.microsoft.com/office/drawing/2014/main" id="{B67E75A8-4D8B-4AE5-A07A-918483E31F81}"/>
                  </a:ext>
                </a:extLst>
              </p:cNvPr>
              <p:cNvCxnSpPr/>
              <p:nvPr/>
            </p:nvCxnSpPr>
            <p:spPr>
              <a:xfrm>
                <a:off x="127775" y="7698199"/>
                <a:ext cx="374469" cy="0"/>
              </a:xfrm>
              <a:prstGeom prst="straightConnector1">
                <a:avLst/>
              </a:prstGeom>
              <a:ln w="19050">
                <a:solidFill>
                  <a:schemeClr val="accent4"/>
                </a:solidFill>
                <a:prstDash val="sysDot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5179C8A9-A3AB-4E6D-A24F-BCED14F6122F}"/>
                  </a:ext>
                </a:extLst>
              </p:cNvPr>
              <p:cNvSpPr txBox="1"/>
              <p:nvPr/>
            </p:nvSpPr>
            <p:spPr>
              <a:xfrm>
                <a:off x="513636" y="7544311"/>
                <a:ext cx="1427057" cy="307777"/>
              </a:xfrm>
              <a:prstGeom prst="rect">
                <a:avLst/>
              </a:prstGeom>
              <a:ln w="19050">
                <a:noFill/>
                <a:prstDash val="solid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L2 Excellent Data</a:t>
                </a:r>
              </a:p>
            </p:txBody>
          </p:sp>
        </p:grpSp>
      </p:grpSp>
      <p:grpSp>
        <p:nvGrpSpPr>
          <p:cNvPr id="29" name="Grupo 28">
            <a:extLst>
              <a:ext uri="{FF2B5EF4-FFF2-40B4-BE49-F238E27FC236}">
                <a16:creationId xmlns:a16="http://schemas.microsoft.com/office/drawing/2014/main" id="{4A8AD73E-0E2B-4C15-9550-0678FD26D19B}"/>
              </a:ext>
            </a:extLst>
          </p:cNvPr>
          <p:cNvGrpSpPr/>
          <p:nvPr/>
        </p:nvGrpSpPr>
        <p:grpSpPr>
          <a:xfrm>
            <a:off x="1567330" y="5503756"/>
            <a:ext cx="2253945" cy="867179"/>
            <a:chOff x="127775" y="6378833"/>
            <a:chExt cx="3829237" cy="1473255"/>
          </a:xfrm>
        </p:grpSpPr>
        <p:grpSp>
          <p:nvGrpSpPr>
            <p:cNvPr id="30" name="Grupo 29">
              <a:extLst>
                <a:ext uri="{FF2B5EF4-FFF2-40B4-BE49-F238E27FC236}">
                  <a16:creationId xmlns:a16="http://schemas.microsoft.com/office/drawing/2014/main" id="{3324A55C-A044-496B-801F-9D594DD5A36F}"/>
                </a:ext>
              </a:extLst>
            </p:cNvPr>
            <p:cNvGrpSpPr/>
            <p:nvPr/>
          </p:nvGrpSpPr>
          <p:grpSpPr>
            <a:xfrm>
              <a:off x="145349" y="6611929"/>
              <a:ext cx="925817" cy="307777"/>
              <a:chOff x="145349" y="6594275"/>
              <a:chExt cx="925817" cy="307777"/>
            </a:xfrm>
          </p:grpSpPr>
          <p:cxnSp>
            <p:nvCxnSpPr>
              <p:cNvPr id="46" name="Conector recto de flecha 45">
                <a:extLst>
                  <a:ext uri="{FF2B5EF4-FFF2-40B4-BE49-F238E27FC236}">
                    <a16:creationId xmlns:a16="http://schemas.microsoft.com/office/drawing/2014/main" id="{591CAF4D-A611-46E8-9E85-6877EEFB1533}"/>
                  </a:ext>
                </a:extLst>
              </p:cNvPr>
              <p:cNvCxnSpPr/>
              <p:nvPr/>
            </p:nvCxnSpPr>
            <p:spPr>
              <a:xfrm>
                <a:off x="145349" y="6748163"/>
                <a:ext cx="374469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B86DB88C-727A-4059-8408-158691AD735C}"/>
                  </a:ext>
                </a:extLst>
              </p:cNvPr>
              <p:cNvSpPr txBox="1"/>
              <p:nvPr/>
            </p:nvSpPr>
            <p:spPr>
              <a:xfrm>
                <a:off x="531210" y="6594275"/>
                <a:ext cx="5399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RAW</a:t>
                </a:r>
              </a:p>
            </p:txBody>
          </p:sp>
        </p:grpSp>
        <p:grpSp>
          <p:nvGrpSpPr>
            <p:cNvPr id="31" name="Grupo 30">
              <a:extLst>
                <a:ext uri="{FF2B5EF4-FFF2-40B4-BE49-F238E27FC236}">
                  <a16:creationId xmlns:a16="http://schemas.microsoft.com/office/drawing/2014/main" id="{B7232350-B355-40B3-B498-402B346E7111}"/>
                </a:ext>
              </a:extLst>
            </p:cNvPr>
            <p:cNvGrpSpPr/>
            <p:nvPr/>
          </p:nvGrpSpPr>
          <p:grpSpPr>
            <a:xfrm>
              <a:off x="141900" y="6845025"/>
              <a:ext cx="1118113" cy="307777"/>
              <a:chOff x="141900" y="6825593"/>
              <a:chExt cx="1118113" cy="307777"/>
            </a:xfrm>
          </p:grpSpPr>
          <p:cxnSp>
            <p:nvCxnSpPr>
              <p:cNvPr id="44" name="Conector recto de flecha 43">
                <a:extLst>
                  <a:ext uri="{FF2B5EF4-FFF2-40B4-BE49-F238E27FC236}">
                    <a16:creationId xmlns:a16="http://schemas.microsoft.com/office/drawing/2014/main" id="{450E97D9-527B-4564-8A15-7D42D9620160}"/>
                  </a:ext>
                </a:extLst>
              </p:cNvPr>
              <p:cNvCxnSpPr/>
              <p:nvPr/>
            </p:nvCxnSpPr>
            <p:spPr>
              <a:xfrm>
                <a:off x="141900" y="6979481"/>
                <a:ext cx="374469" cy="0"/>
              </a:xfrm>
              <a:prstGeom prst="straightConnector1">
                <a:avLst/>
              </a:prstGeom>
              <a:ln w="19050">
                <a:solidFill>
                  <a:srgbClr val="92D050"/>
                </a:solidFill>
                <a:prstDash val="solid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06753380-4FCC-476C-9E1C-78925B5F596D}"/>
                  </a:ext>
                </a:extLst>
              </p:cNvPr>
              <p:cNvSpPr txBox="1"/>
              <p:nvPr/>
            </p:nvSpPr>
            <p:spPr>
              <a:xfrm>
                <a:off x="527761" y="6825593"/>
                <a:ext cx="7322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L0 Data</a:t>
                </a:r>
              </a:p>
            </p:txBody>
          </p:sp>
        </p:grpSp>
        <p:grpSp>
          <p:nvGrpSpPr>
            <p:cNvPr id="32" name="Grupo 31">
              <a:extLst>
                <a:ext uri="{FF2B5EF4-FFF2-40B4-BE49-F238E27FC236}">
                  <a16:creationId xmlns:a16="http://schemas.microsoft.com/office/drawing/2014/main" id="{7962F583-E129-436E-82C9-B07D57C27458}"/>
                </a:ext>
              </a:extLst>
            </p:cNvPr>
            <p:cNvGrpSpPr/>
            <p:nvPr/>
          </p:nvGrpSpPr>
          <p:grpSpPr>
            <a:xfrm>
              <a:off x="127775" y="7544311"/>
              <a:ext cx="2279393" cy="307777"/>
              <a:chOff x="127775" y="7544311"/>
              <a:chExt cx="2279393" cy="307777"/>
            </a:xfrm>
          </p:grpSpPr>
          <p:cxnSp>
            <p:nvCxnSpPr>
              <p:cNvPr id="42" name="Conector recto de flecha 41">
                <a:extLst>
                  <a:ext uri="{FF2B5EF4-FFF2-40B4-BE49-F238E27FC236}">
                    <a16:creationId xmlns:a16="http://schemas.microsoft.com/office/drawing/2014/main" id="{FE7AE1A2-3C6F-4C91-9E22-D5C296DFACE3}"/>
                  </a:ext>
                </a:extLst>
              </p:cNvPr>
              <p:cNvCxnSpPr/>
              <p:nvPr/>
            </p:nvCxnSpPr>
            <p:spPr>
              <a:xfrm>
                <a:off x="127775" y="7698199"/>
                <a:ext cx="374469" cy="0"/>
              </a:xfrm>
              <a:prstGeom prst="straightConnector1">
                <a:avLst/>
              </a:prstGeom>
              <a:ln w="19050">
                <a:solidFill>
                  <a:schemeClr val="accent1"/>
                </a:solidFill>
                <a:prstDash val="sysDot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9ABDD4B9-F363-4DA9-8086-13B2FCA816D9}"/>
                  </a:ext>
                </a:extLst>
              </p:cNvPr>
              <p:cNvSpPr txBox="1"/>
              <p:nvPr/>
            </p:nvSpPr>
            <p:spPr>
              <a:xfrm>
                <a:off x="513636" y="7544311"/>
                <a:ext cx="18935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Good/Excellent L1 Data</a:t>
                </a:r>
              </a:p>
            </p:txBody>
          </p:sp>
        </p:grpSp>
        <p:grpSp>
          <p:nvGrpSpPr>
            <p:cNvPr id="33" name="Grupo 32">
              <a:extLst>
                <a:ext uri="{FF2B5EF4-FFF2-40B4-BE49-F238E27FC236}">
                  <a16:creationId xmlns:a16="http://schemas.microsoft.com/office/drawing/2014/main" id="{2EA6CBDD-C96B-4A87-98EF-E0CF2B3BDC88}"/>
                </a:ext>
              </a:extLst>
            </p:cNvPr>
            <p:cNvGrpSpPr/>
            <p:nvPr/>
          </p:nvGrpSpPr>
          <p:grpSpPr>
            <a:xfrm>
              <a:off x="135718" y="7311217"/>
              <a:ext cx="1118113" cy="307777"/>
              <a:chOff x="135718" y="7282644"/>
              <a:chExt cx="1118113" cy="307777"/>
            </a:xfrm>
          </p:grpSpPr>
          <p:cxnSp>
            <p:nvCxnSpPr>
              <p:cNvPr id="40" name="Conector recto de flecha 39">
                <a:extLst>
                  <a:ext uri="{FF2B5EF4-FFF2-40B4-BE49-F238E27FC236}">
                    <a16:creationId xmlns:a16="http://schemas.microsoft.com/office/drawing/2014/main" id="{B9AC7008-4C0E-4E93-A1AC-432696CAE636}"/>
                  </a:ext>
                </a:extLst>
              </p:cNvPr>
              <p:cNvCxnSpPr/>
              <p:nvPr/>
            </p:nvCxnSpPr>
            <p:spPr>
              <a:xfrm>
                <a:off x="135718" y="7436532"/>
                <a:ext cx="374469" cy="0"/>
              </a:xfrm>
              <a:prstGeom prst="straightConnector1">
                <a:avLst/>
              </a:prstGeom>
              <a:ln w="19050">
                <a:solidFill>
                  <a:schemeClr val="accent1"/>
                </a:solidFill>
                <a:prstDash val="solid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F83064CB-50D2-401A-82A7-53B8BE479149}"/>
                  </a:ext>
                </a:extLst>
              </p:cNvPr>
              <p:cNvSpPr txBox="1"/>
              <p:nvPr/>
            </p:nvSpPr>
            <p:spPr>
              <a:xfrm>
                <a:off x="521579" y="7282644"/>
                <a:ext cx="7322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L1 Data</a:t>
                </a:r>
              </a:p>
            </p:txBody>
          </p:sp>
        </p:grpSp>
        <p:grpSp>
          <p:nvGrpSpPr>
            <p:cNvPr id="34" name="Grupo 33">
              <a:extLst>
                <a:ext uri="{FF2B5EF4-FFF2-40B4-BE49-F238E27FC236}">
                  <a16:creationId xmlns:a16="http://schemas.microsoft.com/office/drawing/2014/main" id="{B19F2377-64F0-4FB7-A8FF-D19C22128A5B}"/>
                </a:ext>
              </a:extLst>
            </p:cNvPr>
            <p:cNvGrpSpPr/>
            <p:nvPr/>
          </p:nvGrpSpPr>
          <p:grpSpPr>
            <a:xfrm>
              <a:off x="153292" y="6378833"/>
              <a:ext cx="3803720" cy="307777"/>
              <a:chOff x="153292" y="6378833"/>
              <a:chExt cx="3803720" cy="307777"/>
            </a:xfrm>
          </p:grpSpPr>
          <p:cxnSp>
            <p:nvCxnSpPr>
              <p:cNvPr id="38" name="Conector recto de flecha 37">
                <a:extLst>
                  <a:ext uri="{FF2B5EF4-FFF2-40B4-BE49-F238E27FC236}">
                    <a16:creationId xmlns:a16="http://schemas.microsoft.com/office/drawing/2014/main" id="{763FB686-6BA9-4167-91BA-05DB277036F2}"/>
                  </a:ext>
                </a:extLst>
              </p:cNvPr>
              <p:cNvCxnSpPr/>
              <p:nvPr/>
            </p:nvCxnSpPr>
            <p:spPr>
              <a:xfrm>
                <a:off x="153292" y="6532721"/>
                <a:ext cx="374469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FAB751B2-3EEF-4779-BE4B-0B2370A35FC1}"/>
                  </a:ext>
                </a:extLst>
              </p:cNvPr>
              <p:cNvSpPr txBox="1"/>
              <p:nvPr/>
            </p:nvSpPr>
            <p:spPr>
              <a:xfrm>
                <a:off x="539153" y="6378833"/>
                <a:ext cx="34178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Other data streaming (Headers, Quicklook,..)</a:t>
                </a:r>
              </a:p>
            </p:txBody>
          </p:sp>
        </p:grpSp>
        <p:grpSp>
          <p:nvGrpSpPr>
            <p:cNvPr id="35" name="Grupo 34">
              <a:extLst>
                <a:ext uri="{FF2B5EF4-FFF2-40B4-BE49-F238E27FC236}">
                  <a16:creationId xmlns:a16="http://schemas.microsoft.com/office/drawing/2014/main" id="{3F4820BC-35B6-46A6-B675-9D88D84975FF}"/>
                </a:ext>
              </a:extLst>
            </p:cNvPr>
            <p:cNvGrpSpPr/>
            <p:nvPr/>
          </p:nvGrpSpPr>
          <p:grpSpPr>
            <a:xfrm>
              <a:off x="141900" y="7078121"/>
              <a:ext cx="1812918" cy="307777"/>
              <a:chOff x="141900" y="7072464"/>
              <a:chExt cx="1812918" cy="307777"/>
            </a:xfrm>
          </p:grpSpPr>
          <p:cxnSp>
            <p:nvCxnSpPr>
              <p:cNvPr id="36" name="Conector recto de flecha 35">
                <a:extLst>
                  <a:ext uri="{FF2B5EF4-FFF2-40B4-BE49-F238E27FC236}">
                    <a16:creationId xmlns:a16="http://schemas.microsoft.com/office/drawing/2014/main" id="{33975364-2ED5-4173-87D1-60CBB1B11375}"/>
                  </a:ext>
                </a:extLst>
              </p:cNvPr>
              <p:cNvCxnSpPr/>
              <p:nvPr/>
            </p:nvCxnSpPr>
            <p:spPr>
              <a:xfrm>
                <a:off x="141900" y="7226352"/>
                <a:ext cx="374469" cy="0"/>
              </a:xfrm>
              <a:prstGeom prst="straightConnector1">
                <a:avLst/>
              </a:prstGeom>
              <a:ln w="19050">
                <a:solidFill>
                  <a:srgbClr val="92D05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9F154307-98E9-44AE-B3EA-47145337D356}"/>
                  </a:ext>
                </a:extLst>
              </p:cNvPr>
              <p:cNvSpPr txBox="1"/>
              <p:nvPr/>
            </p:nvSpPr>
            <p:spPr>
              <a:xfrm>
                <a:off x="527761" y="7072464"/>
                <a:ext cx="14270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Excellent L0 Data</a:t>
                </a:r>
              </a:p>
            </p:txBody>
          </p:sp>
        </p:grpSp>
      </p:grpSp>
      <p:pic>
        <p:nvPicPr>
          <p:cNvPr id="49" name="Imagen 48">
            <a:extLst>
              <a:ext uri="{FF2B5EF4-FFF2-40B4-BE49-F238E27FC236}">
                <a16:creationId xmlns:a16="http://schemas.microsoft.com/office/drawing/2014/main" id="{E0D01A97-14F2-46D1-9810-6D3C819C33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3" t="28473" r="21347"/>
          <a:stretch/>
        </p:blipFill>
        <p:spPr>
          <a:xfrm>
            <a:off x="6228622" y="5564866"/>
            <a:ext cx="4284210" cy="102727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B7FF7E2-F4FC-420A-ABB6-634FD2D21A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5853" y="913963"/>
            <a:ext cx="8833664" cy="4476220"/>
          </a:xfrm>
          <a:prstGeom prst="rect">
            <a:avLst/>
          </a:prstGeom>
        </p:spPr>
      </p:pic>
      <p:sp>
        <p:nvSpPr>
          <p:cNvPr id="182" name="Título 1">
            <a:extLst>
              <a:ext uri="{FF2B5EF4-FFF2-40B4-BE49-F238E27FC236}">
                <a16:creationId xmlns:a16="http://schemas.microsoft.com/office/drawing/2014/main" id="{1A3416BF-BB80-4307-AB5E-01B11C1B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200114"/>
            <a:ext cx="10515600" cy="715286"/>
          </a:xfrm>
        </p:spPr>
        <p:txBody>
          <a:bodyPr/>
          <a:lstStyle/>
          <a:p>
            <a:r>
              <a:rPr lang="es-ES" dirty="0"/>
              <a:t>Data LeveL &amp; FLOW</a:t>
            </a:r>
          </a:p>
        </p:txBody>
      </p:sp>
    </p:spTree>
    <p:extLst>
      <p:ext uri="{BB962C8B-B14F-4D97-AF65-F5344CB8AC3E}">
        <p14:creationId xmlns:p14="http://schemas.microsoft.com/office/powerpoint/2010/main" val="1622005375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CCAE8708-2D0E-4420-8394-78B76A22E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80" y="1393599"/>
            <a:ext cx="4404908" cy="2738319"/>
          </a:xfrm>
          <a:prstGeom prst="rect">
            <a:avLst/>
          </a:prstGeom>
        </p:spPr>
      </p:pic>
      <p:sp>
        <p:nvSpPr>
          <p:cNvPr id="61" name="Title 1"/>
          <p:cNvSpPr txBox="1">
            <a:spLocks/>
          </p:cNvSpPr>
          <p:nvPr/>
        </p:nvSpPr>
        <p:spPr>
          <a:xfrm>
            <a:off x="247569" y="220494"/>
            <a:ext cx="7026456" cy="7152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6DB7ECDD-FDF5-4273-BD5A-81A844842F95}"/>
              </a:ext>
            </a:extLst>
          </p:cNvPr>
          <p:cNvGrpSpPr/>
          <p:nvPr/>
        </p:nvGrpSpPr>
        <p:grpSpPr>
          <a:xfrm>
            <a:off x="5172801" y="4020947"/>
            <a:ext cx="5121819" cy="2153665"/>
            <a:chOff x="1495563" y="1215590"/>
            <a:chExt cx="991151" cy="384430"/>
          </a:xfrm>
        </p:grpSpPr>
        <p:pic>
          <p:nvPicPr>
            <p:cNvPr id="12" name="Imagen 11" descr="canarias_silueta_516x200_trans.png">
              <a:extLst>
                <a:ext uri="{FF2B5EF4-FFF2-40B4-BE49-F238E27FC236}">
                  <a16:creationId xmlns:a16="http://schemas.microsoft.com/office/drawing/2014/main" id="{80C7D95E-CED4-4BB6-BBC3-B5ABD63F0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03734" y="1217036"/>
              <a:ext cx="982980" cy="382984"/>
            </a:xfrm>
            <a:prstGeom prst="rect">
              <a:avLst/>
            </a:prstGeom>
          </p:spPr>
        </p:pic>
        <p:pic>
          <p:nvPicPr>
            <p:cNvPr id="13" name="Imagen 12" descr="canarias_silueta_516x200_trans.png">
              <a:extLst>
                <a:ext uri="{FF2B5EF4-FFF2-40B4-BE49-F238E27FC236}">
                  <a16:creationId xmlns:a16="http://schemas.microsoft.com/office/drawing/2014/main" id="{E6FFBE81-8002-428D-B68B-B13429181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rgbClr val="FF6600"/>
                <a:srgbClr val="FFF1C1"/>
              </a:duotone>
            </a:blip>
            <a:srcRect l="23578" r="51938"/>
            <a:stretch>
              <a:fillRect/>
            </a:stretch>
          </p:blipFill>
          <p:spPr>
            <a:xfrm>
              <a:off x="1727339" y="1217036"/>
              <a:ext cx="240665" cy="382984"/>
            </a:xfrm>
            <a:prstGeom prst="rect">
              <a:avLst/>
            </a:prstGeom>
          </p:spPr>
        </p:pic>
        <p:pic>
          <p:nvPicPr>
            <p:cNvPr id="14" name="Imagen 13" descr="canarias_silueta_516x200_trans.png">
              <a:extLst>
                <a:ext uri="{FF2B5EF4-FFF2-40B4-BE49-F238E27FC236}">
                  <a16:creationId xmlns:a16="http://schemas.microsoft.com/office/drawing/2014/main" id="{C893E2AF-6528-4E27-91F7-1B35C813E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rgbClr val="74D013"/>
                <a:srgbClr val="FFF1C1"/>
              </a:duotone>
            </a:blip>
            <a:srcRect r="85142" b="37345"/>
            <a:stretch>
              <a:fillRect/>
            </a:stretch>
          </p:blipFill>
          <p:spPr>
            <a:xfrm>
              <a:off x="1495563" y="1215590"/>
              <a:ext cx="146050" cy="239960"/>
            </a:xfrm>
            <a:prstGeom prst="rect">
              <a:avLst/>
            </a:prstGeom>
          </p:spPr>
        </p:pic>
      </p:grpSp>
      <p:pic>
        <p:nvPicPr>
          <p:cNvPr id="4" name="Picture 4" descr="Imágenes de Mapa europa blanco negro debajo - Descarga gratuita en Freepik">
            <a:extLst>
              <a:ext uri="{FF2B5EF4-FFF2-40B4-BE49-F238E27FC236}">
                <a16:creationId xmlns:a16="http://schemas.microsoft.com/office/drawing/2014/main" id="{883B0870-F042-4FF3-821A-3701EDEAA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390" y="880105"/>
            <a:ext cx="4118610" cy="273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B632F7C5-E046-41E4-AAB3-D0BB58F3F5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626" b="97641" l="4110" r="96282">
                        <a14:foregroundMark x1="51663" y1="90381" x2="36595" y2="89111"/>
                        <a14:foregroundMark x1="90802" y1="59165" x2="92759" y2="68421"/>
                        <a14:foregroundMark x1="95695" y1="62795" x2="96673" y2="65880"/>
                        <a14:foregroundMark x1="8806" y1="56443" x2="1370" y2="64065"/>
                        <a14:foregroundMark x1="1370" y1="64065" x2="9589" y2="70962"/>
                        <a14:foregroundMark x1="9589" y1="70962" x2="9589" y2="70962"/>
                        <a14:foregroundMark x1="5479" y1="68240" x2="4110" y2="61525"/>
                        <a14:foregroundMark x1="23875" y1="92196" x2="28571" y2="95100"/>
                        <a14:foregroundMark x1="71233" y1="95826" x2="65753" y2="97096"/>
                        <a14:foregroundMark x1="31115" y1="97096" x2="29159" y2="97641"/>
                        <a14:foregroundMark x1="47750" y1="5626" x2="52642" y2="598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17665" y="3989979"/>
            <a:ext cx="652080" cy="703123"/>
          </a:xfrm>
          <a:prstGeom prst="rect">
            <a:avLst/>
          </a:prstGeom>
        </p:spPr>
      </p:pic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C067A76-9042-49E1-9EE4-9FAEFE988925}"/>
              </a:ext>
            </a:extLst>
          </p:cNvPr>
          <p:cNvCxnSpPr>
            <a:cxnSpLocks/>
          </p:cNvCxnSpPr>
          <p:nvPr/>
        </p:nvCxnSpPr>
        <p:spPr>
          <a:xfrm>
            <a:off x="5587436" y="4610285"/>
            <a:ext cx="1472957" cy="44177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5E598568-C388-493B-9B28-AA919FC5158C}"/>
              </a:ext>
            </a:extLst>
          </p:cNvPr>
          <p:cNvCxnSpPr>
            <a:cxnSpLocks/>
          </p:cNvCxnSpPr>
          <p:nvPr/>
        </p:nvCxnSpPr>
        <p:spPr>
          <a:xfrm flipV="1">
            <a:off x="7330164" y="3279336"/>
            <a:ext cx="1067076" cy="166604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0" name="9 CuadroTexto">
            <a:extLst>
              <a:ext uri="{FF2B5EF4-FFF2-40B4-BE49-F238E27FC236}">
                <a16:creationId xmlns:a16="http://schemas.microsoft.com/office/drawing/2014/main" id="{7D101682-29E1-4600-B5BE-48366A83AFE6}"/>
              </a:ext>
            </a:extLst>
          </p:cNvPr>
          <p:cNvSpPr txBox="1"/>
          <p:nvPr/>
        </p:nvSpPr>
        <p:spPr>
          <a:xfrm>
            <a:off x="306480" y="4610285"/>
            <a:ext cx="4322642" cy="1815882"/>
          </a:xfrm>
          <a:prstGeom prst="rect">
            <a:avLst/>
          </a:prstGeom>
          <a:solidFill>
            <a:schemeClr val="bg1"/>
          </a:solidFill>
          <a:ln w="28575">
            <a:solidFill>
              <a:srgbClr val="1F4E79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600" b="1">
                <a:latin typeface="Helvetica Light" panose="020B0304020202020204"/>
              </a:defRPr>
            </a:lvl1pPr>
            <a:lvl2pPr lvl="1">
              <a:buFontTx/>
              <a:buChar char="-"/>
              <a:defRPr sz="1600" b="1"/>
            </a:lvl2pPr>
          </a:lstStyle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1400" b="0" dirty="0">
                <a:latin typeface="+mn-lt"/>
              </a:rPr>
              <a:t>The EST Data Centre will be built on a distributed architecture, incorporating three distinct types of nodes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US" sz="1400" b="0" dirty="0"/>
              <a:t>On-site data center is to store raw and calibrated science-ready data.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1400" b="0" dirty="0"/>
              <a:t>The primary node will be responsible for coordinating and transferring the scientific data to the following nodes. </a:t>
            </a:r>
          </a:p>
        </p:txBody>
      </p:sp>
      <p:sp>
        <p:nvSpPr>
          <p:cNvPr id="45" name="Título 1">
            <a:extLst>
              <a:ext uri="{FF2B5EF4-FFF2-40B4-BE49-F238E27FC236}">
                <a16:creationId xmlns:a16="http://schemas.microsoft.com/office/drawing/2014/main" id="{1351FB14-CCFC-4799-A652-8C905F76F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200114"/>
            <a:ext cx="10515600" cy="715286"/>
          </a:xfrm>
        </p:spPr>
        <p:txBody>
          <a:bodyPr/>
          <a:lstStyle/>
          <a:p>
            <a:r>
              <a:rPr lang="es-ES" dirty="0"/>
              <a:t>Topology</a:t>
            </a:r>
          </a:p>
        </p:txBody>
      </p:sp>
    </p:spTree>
    <p:extLst>
      <p:ext uri="{BB962C8B-B14F-4D97-AF65-F5344CB8AC3E}">
        <p14:creationId xmlns:p14="http://schemas.microsoft.com/office/powerpoint/2010/main" val="1836775180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 txBox="1">
            <a:spLocks/>
          </p:cNvSpPr>
          <p:nvPr/>
        </p:nvSpPr>
        <p:spPr>
          <a:xfrm>
            <a:off x="247569" y="220494"/>
            <a:ext cx="7026456" cy="7152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dirty="0"/>
              <a:t>Access – EMBARGOES - Reprocessing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4E35AF7-44FE-4DCA-B402-6B31F02CFAD0}"/>
              </a:ext>
            </a:extLst>
          </p:cNvPr>
          <p:cNvSpPr/>
          <p:nvPr/>
        </p:nvSpPr>
        <p:spPr>
          <a:xfrm>
            <a:off x="399274" y="1189603"/>
            <a:ext cx="1127441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b="1" dirty="0">
              <a:solidFill>
                <a:srgbClr val="FF0000"/>
              </a:solidFill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endParaRPr lang="en-GB" b="1" kern="150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EE782FFA-8A8E-452A-B641-ABF736FF1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69" y="1722869"/>
            <a:ext cx="8006916" cy="4057288"/>
          </a:xfrm>
          <a:prstGeom prst="rect">
            <a:avLst/>
          </a:prstGeom>
        </p:spPr>
      </p:pic>
      <p:sp>
        <p:nvSpPr>
          <p:cNvPr id="21" name="9 CuadroTexto">
            <a:extLst>
              <a:ext uri="{FF2B5EF4-FFF2-40B4-BE49-F238E27FC236}">
                <a16:creationId xmlns:a16="http://schemas.microsoft.com/office/drawing/2014/main" id="{7FADB401-86A7-4DFD-A8A7-9782E9C6E1EF}"/>
              </a:ext>
            </a:extLst>
          </p:cNvPr>
          <p:cNvSpPr txBox="1"/>
          <p:nvPr/>
        </p:nvSpPr>
        <p:spPr>
          <a:xfrm>
            <a:off x="8560343" y="2492300"/>
            <a:ext cx="3274806" cy="2862322"/>
          </a:xfrm>
          <a:prstGeom prst="rect">
            <a:avLst/>
          </a:prstGeom>
          <a:solidFill>
            <a:schemeClr val="bg1"/>
          </a:solidFill>
          <a:ln w="28575">
            <a:solidFill>
              <a:srgbClr val="1F4E79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600" b="1">
                <a:latin typeface="Helvetica Light" panose="020B0304020202020204"/>
              </a:defRPr>
            </a:lvl1pPr>
            <a:lvl2pPr lvl="1">
              <a:buFontTx/>
              <a:buChar char="-"/>
              <a:defRPr sz="1600" b="1"/>
            </a:lvl2pPr>
          </a:lstStyle>
          <a:p>
            <a:r>
              <a:rPr lang="en-GB" sz="2000" b="0" dirty="0"/>
              <a:t>Main concern is: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Embargoes: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How to control the access to the data?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Reprocessing data: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Request it.</a:t>
            </a:r>
          </a:p>
          <a:p>
            <a:pPr marL="808910" lvl="1" indent="-351710">
              <a:buFont typeface="Wingdings" panose="05000000000000000000" pitchFamily="2" charset="2"/>
              <a:buChar char="q"/>
            </a:pPr>
            <a:r>
              <a:rPr lang="en-GB" sz="2000" b="0" dirty="0"/>
              <a:t>How long is going to be available?</a:t>
            </a:r>
          </a:p>
          <a:p>
            <a:pPr marL="351710" indent="-351710">
              <a:buFont typeface="Wingdings" panose="05000000000000000000" pitchFamily="2" charset="2"/>
              <a:buChar char="q"/>
            </a:pP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3263433305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theme/theme1.xml><?xml version="1.0" encoding="utf-8"?>
<a:theme xmlns:a="http://schemas.openxmlformats.org/drawingml/2006/main" name="3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accent1">
            <a:lumMod val="60000"/>
            <a:lumOff val="40000"/>
            <a:alpha val="22000"/>
          </a:schemeClr>
        </a:solidFill>
      </a:spPr>
      <a:bodyPr vert="horz" lIns="91440" tIns="45720" rIns="91440" bIns="45720" rtlCol="0">
        <a:normAutofit/>
      </a:bodyPr>
      <a:lstStyle>
        <a:defPPr algn="l"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ción1" id="{71976031-E7AD-4520-84DC-0C852FB6EC99}" vid="{EAC5170B-866A-4024-A019-92FCEC0EB7E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10516</TotalTime>
  <Words>704</Words>
  <Application>Microsoft Office PowerPoint</Application>
  <PresentationFormat>Panorámica</PresentationFormat>
  <Paragraphs>180</Paragraphs>
  <Slides>16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7" baseType="lpstr">
      <vt:lpstr>Arial</vt:lpstr>
      <vt:lpstr>Arial Black</vt:lpstr>
      <vt:lpstr>Avenir Book</vt:lpstr>
      <vt:lpstr>Calibri</vt:lpstr>
      <vt:lpstr>Calibri Light</vt:lpstr>
      <vt:lpstr>Helvetica Light</vt:lpstr>
      <vt:lpstr>Helvetica-Narrow</vt:lpstr>
      <vt:lpstr>Symbol</vt:lpstr>
      <vt:lpstr>Verdana</vt:lpstr>
      <vt:lpstr>Wingdings</vt:lpstr>
      <vt:lpstr>3_Tema de Office</vt:lpstr>
      <vt:lpstr>Rucio at the EST Data Centre</vt:lpstr>
      <vt:lpstr>SOLAR TELESCOPE AT CANARY ISLANDS</vt:lpstr>
      <vt:lpstr>Timeline - status</vt:lpstr>
      <vt:lpstr>Presentación de PowerPoint</vt:lpstr>
      <vt:lpstr>Presentación de PowerPoint</vt:lpstr>
      <vt:lpstr>Instrument data budget</vt:lpstr>
      <vt:lpstr>Data LeveL &amp; FLOW</vt:lpstr>
      <vt:lpstr>Topology</vt:lpstr>
      <vt:lpstr>Presentación de PowerPoint</vt:lpstr>
      <vt:lpstr>Presentación de PowerPoint</vt:lpstr>
      <vt:lpstr>FAIR PRINCIPLES</vt:lpstr>
      <vt:lpstr>Presentación de PowerPoint</vt:lpstr>
      <vt:lpstr>Presentación de PowerPoint</vt:lpstr>
      <vt:lpstr>Presentación de PowerPoint</vt:lpstr>
      <vt:lpstr>Presentación de PowerPoint</vt:lpstr>
      <vt:lpstr>Ángela Hernández Delgado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>CONGRESO</dc:subject>
  <dc:creator>Mary Barreto Cabrera</dc:creator>
  <cp:lastModifiedBy>Angela Hernandez Delgado</cp:lastModifiedBy>
  <cp:revision>301</cp:revision>
  <dcterms:created xsi:type="dcterms:W3CDTF">2024-06-14T08:12:38Z</dcterms:created>
  <dcterms:modified xsi:type="dcterms:W3CDTF">2025-11-03T17:18:36Z</dcterms:modified>
</cp:coreProperties>
</file>