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9" r:id="rId2"/>
    <p:sldId id="357" r:id="rId3"/>
    <p:sldId id="356" r:id="rId4"/>
    <p:sldId id="347" r:id="rId5"/>
    <p:sldId id="345" r:id="rId6"/>
    <p:sldId id="334" r:id="rId7"/>
    <p:sldId id="351" r:id="rId8"/>
    <p:sldId id="355" r:id="rId9"/>
    <p:sldId id="342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EFDA"/>
    <a:srgbClr val="E7E8F0"/>
    <a:srgbClr val="EAEAEA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05" autoAdjust="0"/>
    <p:restoredTop sz="90909" autoAdjust="0"/>
  </p:normalViewPr>
  <p:slideViewPr>
    <p:cSldViewPr snapToObjects="1">
      <p:cViewPr varScale="1">
        <p:scale>
          <a:sx n="110" d="100"/>
          <a:sy n="110" d="100"/>
        </p:scale>
        <p:origin x="960" y="8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0F2E19-13C1-876C-E3FA-DCA92CA8DD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D34BB06-884E-3FC2-1E8C-8B5CAB1E5F4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AB1603C-8574-0CDC-F7AE-D9A191F6E18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665BA6-9562-67A3-F245-70A688A8267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6834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5140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5140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0F2E19-13C1-876C-E3FA-DCA92CA8DD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D34BB06-884E-3FC2-1E8C-8B5CAB1E5F4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AB1603C-8574-0CDC-F7AE-D9A191F6E18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665BA6-9562-67A3-F245-70A688A8267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0705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0F2E19-13C1-876C-E3FA-DCA92CA8DD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D34BB06-884E-3FC2-1E8C-8B5CAB1E5F4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AB1603C-8574-0CDC-F7AE-D9A191F6E18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665BA6-9562-67A3-F245-70A688A8267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2377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2025-05-09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Signal Cabling Patch Panel Status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2025-05-09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HL-LHC Signal Cabling Patch Panel Status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2025-05-09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HL-LHC Signal Cabling Patch Panel Status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2025-05-09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HL-LHC Signal Cabling Patch Panel Status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2025-05-09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HL-LHC Signal Cabling Patch Panel Status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2025-05-09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HL-LHC Signal Cabling Patch Panel Status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2025-05-09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HL-LHC Signal Cabling Patch Panel Status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2025-05-09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HL-LHC Signal Cabling Patch Panel Status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2025-05-09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HL-LHC Signal Cabling Patch Panel Status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2025-05-09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Signal Cabling Patch Panel Status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2025-05-09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Signal Cabling Patch Panel Status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2025-05-09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Signal Cabling Patch Panel Status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2025-05-09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Signal Cabling Patch Panel Status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B92C1EF-B18C-45A8-86B5-D8072DB68F76}"/>
              </a:ext>
            </a:extLst>
          </p:cNvPr>
          <p:cNvGrpSpPr/>
          <p:nvPr userDrawn="1"/>
        </p:nvGrpSpPr>
        <p:grpSpPr>
          <a:xfrm>
            <a:off x="3308104" y="2315864"/>
            <a:ext cx="5575792" cy="1728192"/>
            <a:chOff x="2279576" y="2315864"/>
            <a:chExt cx="5575792" cy="172819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55196E8-CA32-8449-8B2F-F83D475BC17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279576" y="2315864"/>
              <a:ext cx="1728192" cy="1728192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CC54C32-F50E-42D2-841F-7B2F0AB75DC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b="44750"/>
            <a:stretch/>
          </p:blipFill>
          <p:spPr bwMode="auto">
            <a:xfrm>
              <a:off x="4336631" y="2493903"/>
              <a:ext cx="3518737" cy="13721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D9047-491C-4CB9-AE49-11B94B8E1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2025-05-09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5BFD15-A1BC-4352-AB14-5B5A4925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Signal Cabling Patch Panel Status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03B7F1-83DF-4B44-9D13-622BDD70D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2025-05-09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Signal Cabling Patch Panel Status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27E3D5-2194-4AE8-80D4-1FCE73F4D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2025-05-09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Signal Cabling Patch Panel Status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2025-05-09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HL-LHC Signal Cabling Patch Panel Status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2025-05-09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Signal Cabling Patch Panel Status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2025-05-09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Signal Cabling Patch Panel Status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87688" y="6378349"/>
            <a:ext cx="8287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2025-05-09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/>
              <a:t>HL-LHC Signal Cabling Patch Panel Status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46A544-82A8-478C-8DA1-1A49D694F9D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5"/>
          <a:srcRect r="58573" b="44750"/>
          <a:stretch/>
        </p:blipFill>
        <p:spPr bwMode="auto">
          <a:xfrm>
            <a:off x="981918" y="6364599"/>
            <a:ext cx="418257" cy="3936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960323C-FCE7-4F74-A687-BE4805310B87}"/>
              </a:ext>
            </a:extLst>
          </p:cNvPr>
          <p:cNvSpPr txBox="1"/>
          <p:nvPr/>
        </p:nvSpPr>
        <p:spPr bwMode="auto">
          <a:xfrm>
            <a:off x="1318085" y="6395580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b="1" dirty="0"/>
              <a:t>E</a:t>
            </a:r>
            <a:r>
              <a:rPr lang="fr-CH" sz="700" b="1" dirty="0"/>
              <a:t>NGINEERING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2872DB-D95D-41FB-8620-43080C482AB9}"/>
              </a:ext>
            </a:extLst>
          </p:cNvPr>
          <p:cNvSpPr txBox="1"/>
          <p:nvPr/>
        </p:nvSpPr>
        <p:spPr bwMode="auto">
          <a:xfrm>
            <a:off x="1318085" y="6510996"/>
            <a:ext cx="108012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</a:t>
            </a:r>
            <a:r>
              <a:rPr lang="fr-CH" sz="7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EPARTMENT</a:t>
            </a:r>
            <a:endParaRPr lang="fr-FR" sz="900" b="1" kern="1200" noProof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mp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2924944"/>
            <a:ext cx="11376025" cy="2153265"/>
          </a:xfrm>
        </p:spPr>
        <p:txBody>
          <a:bodyPr/>
          <a:lstStyle/>
          <a:p>
            <a:r>
              <a:rPr lang="en-US" sz="4000" dirty="0"/>
              <a:t>HL-LHC Signal Cabling</a:t>
            </a:r>
            <a:br>
              <a:rPr lang="en-US" sz="4000" dirty="0"/>
            </a:br>
            <a:r>
              <a:rPr lang="en-US" sz="4000" dirty="0"/>
              <a:t>Patch Panel Status</a:t>
            </a:r>
            <a:br>
              <a:rPr lang="en-US" sz="4000" dirty="0"/>
            </a:br>
            <a:br>
              <a:rPr lang="en-US" sz="2000" dirty="0"/>
            </a:br>
            <a:r>
              <a:rPr lang="en-US" sz="2000" dirty="0"/>
              <a:t>Answers received from Groups on patchable cables</a:t>
            </a:r>
            <a:br>
              <a:rPr lang="en-US" sz="2000" dirty="0"/>
            </a:br>
            <a:br>
              <a:rPr lang="en-US" sz="2000" dirty="0"/>
            </a:br>
            <a:endParaRPr lang="en-GB" sz="2000" i="1" dirty="0">
              <a:solidFill>
                <a:srgbClr val="FF0000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800" dirty="0"/>
              <a:t>G. Girardot, D. Gameiro</a:t>
            </a:r>
          </a:p>
          <a:p>
            <a:r>
              <a:rPr lang="en-US" sz="1800" dirty="0"/>
              <a:t>2025-05-09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7E57EBFD-46D8-7D06-56C0-915C88B5C284}"/>
              </a:ext>
            </a:extLst>
          </p:cNvPr>
          <p:cNvSpPr txBox="1">
            <a:spLocks/>
          </p:cNvSpPr>
          <p:nvPr/>
        </p:nvSpPr>
        <p:spPr>
          <a:xfrm>
            <a:off x="9727829" y="6240263"/>
            <a:ext cx="2088232" cy="26377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0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588513-29D2-26A2-9C2F-8F60194BB5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B7E3F8-905B-AE01-54D6-835644CCF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2025-05-09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ADB98B-E0F0-6CC6-60F9-DA5897D340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Signal Cabling Patch Panel Status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95A3B1-337B-A987-966A-1E1AD50B4D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3" name="Title 2">
            <a:extLst>
              <a:ext uri="{FF2B5EF4-FFF2-40B4-BE49-F238E27FC236}">
                <a16:creationId xmlns:a16="http://schemas.microsoft.com/office/drawing/2014/main" id="{141B0EAB-0C00-A2AF-21D2-DF1EEB95A8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GB" dirty="0"/>
              <a:t>Content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5962596-CA8D-D314-11F1-229C6D048317}"/>
              </a:ext>
            </a:extLst>
          </p:cNvPr>
          <p:cNvSpPr txBox="1"/>
          <p:nvPr/>
        </p:nvSpPr>
        <p:spPr>
          <a:xfrm>
            <a:off x="407987" y="1124744"/>
            <a:ext cx="11254983" cy="23237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Evolution of quantity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April 2025 feedback from Groups on « </a:t>
            </a:r>
            <a:r>
              <a:rPr lang="en-US" dirty="0" err="1"/>
              <a:t>patchability</a:t>
            </a:r>
            <a:r>
              <a:rPr lang="en-US" dirty="0"/>
              <a:t> »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/>
              <a:t>HL Signal Cabling for patchable cables per zone</a:t>
            </a:r>
            <a:endParaRPr lang="en-US" dirty="0"/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Strategic Patch Panel Placement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Patch panels design roadmap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Conclusion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78560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693023-9807-EC96-0558-AC431CD986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2025-05-09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2813ED-F525-7D72-DB8A-BF683CDBA7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Signal Cabling Patch Panel Status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6020A6-BBDA-CDA3-C7ED-EEEBD5B15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8703EC83-B3E0-21EF-12B7-29AA18D8C6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800110"/>
              </p:ext>
            </p:extLst>
          </p:nvPr>
        </p:nvGraphicFramePr>
        <p:xfrm>
          <a:off x="2423592" y="1572975"/>
          <a:ext cx="5699318" cy="162240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177544">
                  <a:extLst>
                    <a:ext uri="{9D8B030D-6E8A-4147-A177-3AD203B41FA5}">
                      <a16:colId xmlns:a16="http://schemas.microsoft.com/office/drawing/2014/main" val="2466069769"/>
                    </a:ext>
                  </a:extLst>
                </a:gridCol>
                <a:gridCol w="753629">
                  <a:extLst>
                    <a:ext uri="{9D8B030D-6E8A-4147-A177-3AD203B41FA5}">
                      <a16:colId xmlns:a16="http://schemas.microsoft.com/office/drawing/2014/main" val="460961240"/>
                    </a:ext>
                  </a:extLst>
                </a:gridCol>
                <a:gridCol w="753629">
                  <a:extLst>
                    <a:ext uri="{9D8B030D-6E8A-4147-A177-3AD203B41FA5}">
                      <a16:colId xmlns:a16="http://schemas.microsoft.com/office/drawing/2014/main" val="4190805886"/>
                    </a:ext>
                  </a:extLst>
                </a:gridCol>
                <a:gridCol w="753629">
                  <a:extLst>
                    <a:ext uri="{9D8B030D-6E8A-4147-A177-3AD203B41FA5}">
                      <a16:colId xmlns:a16="http://schemas.microsoft.com/office/drawing/2014/main" val="1289018915"/>
                    </a:ext>
                  </a:extLst>
                </a:gridCol>
                <a:gridCol w="753629">
                  <a:extLst>
                    <a:ext uri="{9D8B030D-6E8A-4147-A177-3AD203B41FA5}">
                      <a16:colId xmlns:a16="http://schemas.microsoft.com/office/drawing/2014/main" val="1921487580"/>
                    </a:ext>
                  </a:extLst>
                </a:gridCol>
                <a:gridCol w="753629">
                  <a:extLst>
                    <a:ext uri="{9D8B030D-6E8A-4147-A177-3AD203B41FA5}">
                      <a16:colId xmlns:a16="http://schemas.microsoft.com/office/drawing/2014/main" val="3606023513"/>
                    </a:ext>
                  </a:extLst>
                </a:gridCol>
                <a:gridCol w="753629">
                  <a:extLst>
                    <a:ext uri="{9D8B030D-6E8A-4147-A177-3AD203B41FA5}">
                      <a16:colId xmlns:a16="http://schemas.microsoft.com/office/drawing/2014/main" val="2757887251"/>
                    </a:ext>
                  </a:extLst>
                </a:gridCol>
              </a:tblGrid>
              <a:tr h="398560">
                <a:tc rowSpan="2"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1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Schedule</a:t>
                      </a:r>
                    </a:p>
                    <a:p>
                      <a:pPr marL="0" algn="l" defTabSz="914400" rtl="0" eaLnBrk="1" latinLnBrk="0" hangingPunct="1"/>
                      <a:r>
                        <a:rPr lang="en-GB" sz="11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(worst-case half-point)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RUN3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1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LS3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1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Total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4928936"/>
                  </a:ext>
                </a:extLst>
              </a:tr>
              <a:tr h="39856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Number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≈Length </a:t>
                      </a:r>
                      <a:r>
                        <a:rPr lang="en-GB" sz="9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(km)</a:t>
                      </a:r>
                      <a:endParaRPr lang="en-GB" sz="11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Number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≈Length </a:t>
                      </a:r>
                      <a:r>
                        <a:rPr lang="en-GB" sz="9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(km)</a:t>
                      </a:r>
                      <a:endParaRPr lang="en-GB" sz="11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Number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≈Length </a:t>
                      </a:r>
                      <a:r>
                        <a:rPr lang="en-GB" sz="9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(km)</a:t>
                      </a:r>
                      <a:endParaRPr lang="en-GB" sz="11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8829311"/>
                  </a:ext>
                </a:extLst>
              </a:tr>
              <a:tr h="39856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Baseline nov.2022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2314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190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4780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645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7094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835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7350640"/>
                  </a:ext>
                </a:extLst>
              </a:tr>
              <a:tr h="39856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Baseline 2025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3492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295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7216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10708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1903302"/>
                  </a:ext>
                </a:extLst>
              </a:tr>
            </a:tbl>
          </a:graphicData>
        </a:graphic>
      </p:graphicFrame>
      <p:sp>
        <p:nvSpPr>
          <p:cNvPr id="13" name="Title 2">
            <a:extLst>
              <a:ext uri="{FF2B5EF4-FFF2-40B4-BE49-F238E27FC236}">
                <a16:creationId xmlns:a16="http://schemas.microsoft.com/office/drawing/2014/main" id="{E93EDDE9-F586-ED86-C275-FC6418D995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GB" dirty="0"/>
              <a:t>Evolution of quantity</a:t>
            </a:r>
          </a:p>
        </p:txBody>
      </p:sp>
      <p:pic>
        <p:nvPicPr>
          <p:cNvPr id="19" name="Graphic 18">
            <a:extLst>
              <a:ext uri="{FF2B5EF4-FFF2-40B4-BE49-F238E27FC236}">
                <a16:creationId xmlns:a16="http://schemas.microsoft.com/office/drawing/2014/main" id="{F83609A0-DF80-38F9-0B72-3E41A3503A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47768" y="3404102"/>
            <a:ext cx="4366578" cy="266494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1877FD3-3329-6FF6-19A2-394840D98A77}"/>
              </a:ext>
            </a:extLst>
          </p:cNvPr>
          <p:cNvSpPr txBox="1"/>
          <p:nvPr/>
        </p:nvSpPr>
        <p:spPr>
          <a:xfrm>
            <a:off x="407988" y="918885"/>
            <a:ext cx="1152066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Presented numbers are related to HL-LHC Signal Cabling and do not include PSS cabling, HL-LHC </a:t>
            </a:r>
            <a:r>
              <a:rPr lang="en-US" dirty="0" err="1"/>
              <a:t>Recabling</a:t>
            </a:r>
            <a:r>
              <a:rPr lang="en-US" dirty="0"/>
              <a:t> and HL-LHC DC cabling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47E603C-1D6C-561C-0F42-1A0CFBE1BB37}"/>
              </a:ext>
            </a:extLst>
          </p:cNvPr>
          <p:cNvGrpSpPr/>
          <p:nvPr/>
        </p:nvGrpSpPr>
        <p:grpSpPr>
          <a:xfrm>
            <a:off x="1806181" y="3933056"/>
            <a:ext cx="3353715" cy="1800200"/>
            <a:chOff x="1806181" y="3933056"/>
            <a:chExt cx="3353715" cy="1800200"/>
          </a:xfrm>
        </p:grpSpPr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F575BA8B-0BF8-B00E-701A-F833427A633C}"/>
                </a:ext>
              </a:extLst>
            </p:cNvPr>
            <p:cNvSpPr/>
            <p:nvPr/>
          </p:nvSpPr>
          <p:spPr>
            <a:xfrm>
              <a:off x="1919536" y="5589240"/>
              <a:ext cx="360040" cy="144016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7560EB08-42B7-EE74-4897-09AFAD22415F}"/>
                </a:ext>
              </a:extLst>
            </p:cNvPr>
            <p:cNvSpPr/>
            <p:nvPr/>
          </p:nvSpPr>
          <p:spPr>
            <a:xfrm>
              <a:off x="4799856" y="5589240"/>
              <a:ext cx="360040" cy="144015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1C33A135-9891-6B02-E150-9CBFF1A0B85C}"/>
                </a:ext>
              </a:extLst>
            </p:cNvPr>
            <p:cNvGrpSpPr/>
            <p:nvPr/>
          </p:nvGrpSpPr>
          <p:grpSpPr>
            <a:xfrm>
              <a:off x="1806181" y="3933056"/>
              <a:ext cx="3353715" cy="504056"/>
              <a:chOff x="1806181" y="3933056"/>
              <a:chExt cx="3353715" cy="504056"/>
            </a:xfrm>
          </p:grpSpPr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59D04241-BD1F-19B5-1A4B-83FA4DBB33F3}"/>
                  </a:ext>
                </a:extLst>
              </p:cNvPr>
              <p:cNvCxnSpPr/>
              <p:nvPr/>
            </p:nvCxnSpPr>
            <p:spPr>
              <a:xfrm>
                <a:off x="1806181" y="3933056"/>
                <a:ext cx="3353715" cy="0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Arrow Connector 11">
                <a:extLst>
                  <a:ext uri="{FF2B5EF4-FFF2-40B4-BE49-F238E27FC236}">
                    <a16:creationId xmlns:a16="http://schemas.microsoft.com/office/drawing/2014/main" id="{49DC9070-D396-F50B-713A-63072D02B6C2}"/>
                  </a:ext>
                </a:extLst>
              </p:cNvPr>
              <p:cNvCxnSpPr/>
              <p:nvPr/>
            </p:nvCxnSpPr>
            <p:spPr>
              <a:xfrm>
                <a:off x="2099556" y="3933056"/>
                <a:ext cx="0" cy="504056"/>
              </a:xfrm>
              <a:prstGeom prst="straightConnector1">
                <a:avLst/>
              </a:prstGeom>
              <a:ln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9F0A980-BFA7-7595-61C4-BB5335E611A9}"/>
                  </a:ext>
                </a:extLst>
              </p:cNvPr>
              <p:cNvSpPr txBox="1"/>
              <p:nvPr/>
            </p:nvSpPr>
            <p:spPr>
              <a:xfrm>
                <a:off x="2158372" y="4063773"/>
                <a:ext cx="720080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fr-CH" dirty="0"/>
                  <a:t> +50%</a:t>
                </a:r>
                <a:endParaRPr lang="en-US" dirty="0"/>
              </a:p>
            </p:txBody>
          </p:sp>
        </p:grp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5CFB7DDF-DBE7-CE8F-606C-BBFB2272885E}"/>
              </a:ext>
            </a:extLst>
          </p:cNvPr>
          <p:cNvGrpSpPr/>
          <p:nvPr/>
        </p:nvGrpSpPr>
        <p:grpSpPr>
          <a:xfrm>
            <a:off x="3071663" y="3645024"/>
            <a:ext cx="1440161" cy="2802022"/>
            <a:chOff x="3071663" y="3645024"/>
            <a:chExt cx="1440161" cy="2802022"/>
          </a:xfrm>
        </p:grpSpPr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C445AB30-C9C4-6F49-1303-8645F99C6551}"/>
                </a:ext>
              </a:extLst>
            </p:cNvPr>
            <p:cNvCxnSpPr>
              <a:cxnSpLocks/>
            </p:cNvCxnSpPr>
            <p:nvPr/>
          </p:nvCxnSpPr>
          <p:spPr>
            <a:xfrm>
              <a:off x="3791744" y="3645024"/>
              <a:ext cx="0" cy="2424018"/>
            </a:xfrm>
            <a:prstGeom prst="line">
              <a:avLst/>
            </a:prstGeom>
            <a:ln w="19050" cap="flat" cmpd="sng" algn="ctr">
              <a:solidFill>
                <a:schemeClr val="dk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A053CE3C-0DC2-CFAE-2BE2-FBB2006E7F54}"/>
                </a:ext>
              </a:extLst>
            </p:cNvPr>
            <p:cNvSpPr txBox="1"/>
            <p:nvPr/>
          </p:nvSpPr>
          <p:spPr>
            <a:xfrm>
              <a:off x="3071663" y="6108492"/>
              <a:ext cx="1440161" cy="33855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100" dirty="0"/>
                <a:t>deadline for final DIC</a:t>
              </a:r>
            </a:p>
            <a:p>
              <a:pPr algn="ctr"/>
              <a:r>
                <a:rPr lang="en-US" sz="1100" dirty="0"/>
                <a:t>30/06/24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39444081-7755-C0D9-2AFD-EF29672FE86B}"/>
              </a:ext>
            </a:extLst>
          </p:cNvPr>
          <p:cNvGrpSpPr/>
          <p:nvPr/>
        </p:nvGrpSpPr>
        <p:grpSpPr>
          <a:xfrm>
            <a:off x="6489566" y="3366733"/>
            <a:ext cx="4397442" cy="3080170"/>
            <a:chOff x="6489566" y="3366733"/>
            <a:chExt cx="4397442" cy="3080170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944BEC54-B5C2-C7AB-342D-0A037382AA79}"/>
                </a:ext>
              </a:extLst>
            </p:cNvPr>
            <p:cNvGrpSpPr/>
            <p:nvPr/>
          </p:nvGrpSpPr>
          <p:grpSpPr>
            <a:xfrm>
              <a:off x="6489566" y="3366733"/>
              <a:ext cx="4397442" cy="2683776"/>
              <a:chOff x="6600056" y="3385683"/>
              <a:chExt cx="4397442" cy="2683776"/>
            </a:xfrm>
          </p:grpSpPr>
          <p:pic>
            <p:nvPicPr>
              <p:cNvPr id="20" name="Graphic 19">
                <a:extLst>
                  <a:ext uri="{FF2B5EF4-FFF2-40B4-BE49-F238E27FC236}">
                    <a16:creationId xmlns:a16="http://schemas.microsoft.com/office/drawing/2014/main" id="{2CB96F05-EA74-5579-B6F6-B403116DE41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6600056" y="3385683"/>
                <a:ext cx="4397442" cy="2683776"/>
              </a:xfrm>
              <a:prstGeom prst="rect">
                <a:avLst/>
              </a:prstGeom>
            </p:spPr>
          </p:pic>
          <p:grpSp>
            <p:nvGrpSpPr>
              <p:cNvPr id="37" name="Group 36">
                <a:extLst>
                  <a:ext uri="{FF2B5EF4-FFF2-40B4-BE49-F238E27FC236}">
                    <a16:creationId xmlns:a16="http://schemas.microsoft.com/office/drawing/2014/main" id="{805F9AEF-E1EF-BE87-A9C9-A3013BD4EC9D}"/>
                  </a:ext>
                </a:extLst>
              </p:cNvPr>
              <p:cNvGrpSpPr/>
              <p:nvPr/>
            </p:nvGrpSpPr>
            <p:grpSpPr>
              <a:xfrm>
                <a:off x="7477768" y="3863605"/>
                <a:ext cx="3353715" cy="1869651"/>
                <a:chOff x="7477768" y="3863605"/>
                <a:chExt cx="3353715" cy="1869651"/>
              </a:xfrm>
            </p:grpSpPr>
            <p:sp>
              <p:nvSpPr>
                <p:cNvPr id="23" name="Oval 22">
                  <a:extLst>
                    <a:ext uri="{FF2B5EF4-FFF2-40B4-BE49-F238E27FC236}">
                      <a16:creationId xmlns:a16="http://schemas.microsoft.com/office/drawing/2014/main" id="{B9EB618B-6167-1DD2-94C2-B7727AC2C66D}"/>
                    </a:ext>
                  </a:extLst>
                </p:cNvPr>
                <p:cNvSpPr/>
                <p:nvPr/>
              </p:nvSpPr>
              <p:spPr>
                <a:xfrm>
                  <a:off x="7591123" y="5589240"/>
                  <a:ext cx="360040" cy="144015"/>
                </a:xfrm>
                <a:prstGeom prst="ellipse">
                  <a:avLst/>
                </a:prstGeom>
                <a:no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" name="Oval 23">
                  <a:extLst>
                    <a:ext uri="{FF2B5EF4-FFF2-40B4-BE49-F238E27FC236}">
                      <a16:creationId xmlns:a16="http://schemas.microsoft.com/office/drawing/2014/main" id="{307473C1-071D-77E3-B2F2-7DDBFE6054A0}"/>
                    </a:ext>
                  </a:extLst>
                </p:cNvPr>
                <p:cNvSpPr/>
                <p:nvPr/>
              </p:nvSpPr>
              <p:spPr>
                <a:xfrm>
                  <a:off x="10471443" y="5589240"/>
                  <a:ext cx="360040" cy="144016"/>
                </a:xfrm>
                <a:prstGeom prst="ellipse">
                  <a:avLst/>
                </a:prstGeom>
                <a:no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25" name="Straight Connector 24">
                  <a:extLst>
                    <a:ext uri="{FF2B5EF4-FFF2-40B4-BE49-F238E27FC236}">
                      <a16:creationId xmlns:a16="http://schemas.microsoft.com/office/drawing/2014/main" id="{71FD4504-F381-D8DE-FED0-D82D8870CF4C}"/>
                    </a:ext>
                  </a:extLst>
                </p:cNvPr>
                <p:cNvCxnSpPr/>
                <p:nvPr/>
              </p:nvCxnSpPr>
              <p:spPr>
                <a:xfrm>
                  <a:off x="7477768" y="3863605"/>
                  <a:ext cx="3353715" cy="0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Arrow Connector 25">
                  <a:extLst>
                    <a:ext uri="{FF2B5EF4-FFF2-40B4-BE49-F238E27FC236}">
                      <a16:creationId xmlns:a16="http://schemas.microsoft.com/office/drawing/2014/main" id="{129B84C2-0A44-3494-91FD-B5B7F469E32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769886" y="3863605"/>
                  <a:ext cx="1257" cy="573507"/>
                </a:xfrm>
                <a:prstGeom prst="straightConnector1">
                  <a:avLst/>
                </a:prstGeom>
                <a:ln>
                  <a:headEnd type="triangl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BD0E6FA0-AEC2-8200-4200-3D9F4D77B2F6}"/>
                    </a:ext>
                  </a:extLst>
                </p:cNvPr>
                <p:cNvSpPr txBox="1"/>
                <p:nvPr/>
              </p:nvSpPr>
              <p:spPr>
                <a:xfrm>
                  <a:off x="7821878" y="4010847"/>
                  <a:ext cx="720080" cy="27699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l"/>
                  <a:r>
                    <a:rPr lang="fr-CH" dirty="0"/>
                    <a:t> +56%</a:t>
                  </a:r>
                  <a:endParaRPr lang="en-US" dirty="0"/>
                </a:p>
              </p:txBody>
            </p:sp>
          </p:grp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B2EA77F5-8895-F5E0-1BAF-CFE88123E1D3}"/>
                </a:ext>
              </a:extLst>
            </p:cNvPr>
            <p:cNvGrpSpPr/>
            <p:nvPr/>
          </p:nvGrpSpPr>
          <p:grpSpPr>
            <a:xfrm>
              <a:off x="8616279" y="3566855"/>
              <a:ext cx="1440161" cy="2880048"/>
              <a:chOff x="8616279" y="3566855"/>
              <a:chExt cx="1440161" cy="2880048"/>
            </a:xfrm>
          </p:grpSpPr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C643FC79-98E5-7D70-D942-DBA659544C0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36360" y="3566855"/>
                <a:ext cx="0" cy="2424018"/>
              </a:xfrm>
              <a:prstGeom prst="line">
                <a:avLst/>
              </a:prstGeom>
              <a:ln w="19050" cap="flat" cmpd="sng" algn="ctr">
                <a:solidFill>
                  <a:schemeClr val="dk1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0BB2B62B-830F-A7EA-F1AB-6599B229CCBF}"/>
                  </a:ext>
                </a:extLst>
              </p:cNvPr>
              <p:cNvSpPr txBox="1"/>
              <p:nvPr/>
            </p:nvSpPr>
            <p:spPr>
              <a:xfrm>
                <a:off x="8616279" y="6108349"/>
                <a:ext cx="1440161" cy="33855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100" dirty="0"/>
                  <a:t>deadline for final DIC</a:t>
                </a:r>
              </a:p>
              <a:p>
                <a:pPr algn="ctr"/>
                <a:r>
                  <a:rPr lang="en-US" sz="1100" dirty="0"/>
                  <a:t>30/06/24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291026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2C1C93E-3CB5-3D76-6895-11F6FDCC54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April 2025 Feedback from Groups on “</a:t>
            </a:r>
            <a:r>
              <a:rPr lang="en-US" dirty="0" err="1"/>
              <a:t>patchability</a:t>
            </a:r>
            <a:r>
              <a:rPr lang="en-US" dirty="0"/>
              <a:t>”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789AC1-FE0D-7228-8CE0-BE7D1A7376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2025-05-09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D9C1E2-96E2-E1A2-00D7-4747C59177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Signal Cabling Patch Panel Status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1559E4-DA62-01FE-D105-876E9CC79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039D905B-AF52-8BD1-014F-813B0F0AA01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8161431"/>
              </p:ext>
            </p:extLst>
          </p:nvPr>
        </p:nvGraphicFramePr>
        <p:xfrm>
          <a:off x="8040216" y="1136261"/>
          <a:ext cx="3240000" cy="411480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080000">
                  <a:extLst>
                    <a:ext uri="{9D8B030D-6E8A-4147-A177-3AD203B41FA5}">
                      <a16:colId xmlns:a16="http://schemas.microsoft.com/office/drawing/2014/main" val="2466069769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460961240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1289018915"/>
                    </a:ext>
                  </a:extLst>
                </a:gridCol>
              </a:tblGrid>
              <a:tr h="29040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Group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Total No. of Cables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No. of Patchable Cables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8829311"/>
                  </a:ext>
                </a:extLst>
              </a:tr>
              <a:tr h="290404">
                <a:tc>
                  <a:txBody>
                    <a:bodyPr/>
                    <a:lstStyle/>
                    <a:p>
                      <a:r>
                        <a:rPr lang="en-GB" sz="1000" dirty="0"/>
                        <a:t>BE-CEM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4</a:t>
                      </a:r>
                    </a:p>
                    <a:p>
                      <a:pPr algn="ctr"/>
                      <a:r>
                        <a:rPr lang="en-GB" sz="1000" dirty="0"/>
                        <a:t>(0.1%)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7350640"/>
                  </a:ext>
                </a:extLst>
              </a:tr>
              <a:tr h="290404">
                <a:tc>
                  <a:txBody>
                    <a:bodyPr/>
                    <a:lstStyle/>
                    <a:p>
                      <a:r>
                        <a:rPr lang="en-GB" sz="1000" dirty="0"/>
                        <a:t>BE-GM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576</a:t>
                      </a:r>
                    </a:p>
                    <a:p>
                      <a:pPr algn="ctr"/>
                      <a:r>
                        <a:rPr lang="en-GB" sz="1000" dirty="0"/>
                        <a:t>(16.0%)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370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19871485"/>
                  </a:ext>
                </a:extLst>
              </a:tr>
              <a:tr h="290404">
                <a:tc>
                  <a:txBody>
                    <a:bodyPr/>
                    <a:lstStyle/>
                    <a:p>
                      <a:r>
                        <a:rPr lang="en-GB" sz="1000" dirty="0"/>
                        <a:t>EN-AA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10</a:t>
                      </a:r>
                    </a:p>
                    <a:p>
                      <a:pPr algn="ctr"/>
                      <a:r>
                        <a:rPr lang="en-GB" sz="1000" dirty="0"/>
                        <a:t>(0.3%)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0</a:t>
                      </a:r>
                      <a:r>
                        <a:rPr lang="en-GB" sz="1000" baseline="30000" dirty="0"/>
                        <a:t>(1)</a:t>
                      </a:r>
                      <a:endParaRPr lang="en-GB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15943878"/>
                  </a:ext>
                </a:extLst>
              </a:tr>
              <a:tr h="290404">
                <a:tc>
                  <a:txBody>
                    <a:bodyPr/>
                    <a:lstStyle/>
                    <a:p>
                      <a:r>
                        <a:rPr lang="en-GB" sz="1000" dirty="0"/>
                        <a:t>EP-CMT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32</a:t>
                      </a:r>
                    </a:p>
                    <a:p>
                      <a:pPr algn="ctr"/>
                      <a:r>
                        <a:rPr lang="en-GB" sz="1000" dirty="0"/>
                        <a:t>(0.9%)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16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7009274"/>
                  </a:ext>
                </a:extLst>
              </a:tr>
              <a:tr h="290404">
                <a:tc>
                  <a:txBody>
                    <a:bodyPr/>
                    <a:lstStyle/>
                    <a:p>
                      <a:r>
                        <a:rPr lang="en-GB" sz="1000" dirty="0"/>
                        <a:t>TE-CRG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908</a:t>
                      </a:r>
                    </a:p>
                    <a:p>
                      <a:pPr algn="ctr"/>
                      <a:r>
                        <a:rPr lang="en-GB" sz="1000" dirty="0"/>
                        <a:t>(25.3%)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388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0858054"/>
                  </a:ext>
                </a:extLst>
              </a:tr>
              <a:tr h="290404">
                <a:tc>
                  <a:txBody>
                    <a:bodyPr/>
                    <a:lstStyle/>
                    <a:p>
                      <a:r>
                        <a:rPr lang="en-GB" sz="1000" dirty="0"/>
                        <a:t>TE-MPE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444</a:t>
                      </a:r>
                    </a:p>
                    <a:p>
                      <a:pPr algn="ctr"/>
                      <a:r>
                        <a:rPr lang="en-GB" sz="1000" dirty="0"/>
                        <a:t>(12.3%)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278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2332274"/>
                  </a:ext>
                </a:extLst>
              </a:tr>
              <a:tr h="290404">
                <a:tc>
                  <a:txBody>
                    <a:bodyPr/>
                    <a:lstStyle/>
                    <a:p>
                      <a:r>
                        <a:rPr lang="en-GB" sz="1000" dirty="0"/>
                        <a:t>TE-VSC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1066</a:t>
                      </a:r>
                    </a:p>
                    <a:p>
                      <a:pPr algn="ctr"/>
                      <a:r>
                        <a:rPr lang="en-GB" sz="1000" dirty="0"/>
                        <a:t>(29.7%)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1066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4400990"/>
                  </a:ext>
                </a:extLst>
              </a:tr>
              <a:tr h="290404">
                <a:tc>
                  <a:txBody>
                    <a:bodyPr/>
                    <a:lstStyle/>
                    <a:p>
                      <a:r>
                        <a:rPr lang="en-GB" sz="1000" dirty="0"/>
                        <a:t>SY-BI / SY-RF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552</a:t>
                      </a:r>
                    </a:p>
                    <a:p>
                      <a:pPr algn="ctr"/>
                      <a:r>
                        <a:rPr lang="en-GB" sz="1000" dirty="0"/>
                        <a:t>(15.4%)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0</a:t>
                      </a:r>
                      <a:r>
                        <a:rPr lang="en-GB" sz="1000" baseline="30000" dirty="0"/>
                        <a:t>(1)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0676000"/>
                  </a:ext>
                </a:extLst>
              </a:tr>
              <a:tr h="29040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Total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3592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2122</a:t>
                      </a:r>
                    </a:p>
                    <a:p>
                      <a:pPr algn="ctr"/>
                      <a:r>
                        <a:rPr lang="en-GB" sz="1000" dirty="0"/>
                        <a:t>(59%)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6081723"/>
                  </a:ext>
                </a:extLst>
              </a:tr>
            </a:tbl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9625DA89-7B7F-51C7-7563-8F29D792AEAA}"/>
              </a:ext>
            </a:extLst>
          </p:cNvPr>
          <p:cNvSpPr txBox="1"/>
          <p:nvPr/>
        </p:nvSpPr>
        <p:spPr>
          <a:xfrm>
            <a:off x="8544272" y="5435086"/>
            <a:ext cx="2447786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GB" sz="1000" baseline="30000" dirty="0"/>
              <a:t>(1)</a:t>
            </a:r>
            <a:r>
              <a:rPr lang="en-GB" sz="1000" dirty="0"/>
              <a:t>Cables disregarded for technical reasons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9E5B131-6F39-499E-F3CA-B2704E536BD6}"/>
              </a:ext>
            </a:extLst>
          </p:cNvPr>
          <p:cNvSpPr txBox="1"/>
          <p:nvPr/>
        </p:nvSpPr>
        <p:spPr>
          <a:xfrm>
            <a:off x="695400" y="1340768"/>
            <a:ext cx="6264696" cy="33239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/>
              <a:t>Groups accept to patch 59% of the proposed 3592 cables passing through the CORES</a:t>
            </a:r>
          </a:p>
          <a:p>
            <a:pPr algn="l"/>
            <a:endParaRPr lang="en-GB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278 cables patched for TE/MPE 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GB" dirty="0"/>
              <a:t>38 with resin junctions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GB" dirty="0"/>
              <a:t>240 with WP07 PCB rack system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fr-FR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TE/CRG requests the installation of specific 'HARTING' connectors for EMC risks for certain types of cables.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7A587C1-81FE-D4CD-8504-1CF327E44AB9}"/>
              </a:ext>
            </a:extLst>
          </p:cNvPr>
          <p:cNvSpPr txBox="1"/>
          <p:nvPr/>
        </p:nvSpPr>
        <p:spPr>
          <a:xfrm>
            <a:off x="847246" y="4565460"/>
            <a:ext cx="6753712" cy="83099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Thank you to all the participants in the patch panel studies for their remarkable efforts, which led to positive results. Your dedication and collaboration were essential in achieving these goals.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6882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693023-9807-EC96-0558-AC431CD986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2025-05-09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2813ED-F525-7D72-DB8A-BF683CDBA7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Signal Cabling Patch Panel Status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6020A6-BBDA-CDA3-C7ED-EEEBD5B15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3" name="Title 2">
            <a:extLst>
              <a:ext uri="{FF2B5EF4-FFF2-40B4-BE49-F238E27FC236}">
                <a16:creationId xmlns:a16="http://schemas.microsoft.com/office/drawing/2014/main" id="{E93EDDE9-F586-ED86-C275-FC6418D995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GB" dirty="0"/>
              <a:t>HL Signal Cabling for patchable cables per zone</a:t>
            </a:r>
          </a:p>
        </p:txBody>
      </p:sp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504CEAE8-3D56-EC84-9ED8-0F24E2BC4E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5995219"/>
              </p:ext>
            </p:extLst>
          </p:nvPr>
        </p:nvGraphicFramePr>
        <p:xfrm>
          <a:off x="263352" y="1052736"/>
          <a:ext cx="7091206" cy="2728959"/>
        </p:xfrm>
        <a:graphic>
          <a:graphicData uri="http://schemas.openxmlformats.org/drawingml/2006/table">
            <a:tbl>
              <a:tblPr/>
              <a:tblGrid>
                <a:gridCol w="1982385">
                  <a:extLst>
                    <a:ext uri="{9D8B030D-6E8A-4147-A177-3AD203B41FA5}">
                      <a16:colId xmlns:a16="http://schemas.microsoft.com/office/drawing/2014/main" val="2299420864"/>
                    </a:ext>
                  </a:extLst>
                </a:gridCol>
                <a:gridCol w="824003">
                  <a:extLst>
                    <a:ext uri="{9D8B030D-6E8A-4147-A177-3AD203B41FA5}">
                      <a16:colId xmlns:a16="http://schemas.microsoft.com/office/drawing/2014/main" val="2092892823"/>
                    </a:ext>
                  </a:extLst>
                </a:gridCol>
                <a:gridCol w="659203">
                  <a:extLst>
                    <a:ext uri="{9D8B030D-6E8A-4147-A177-3AD203B41FA5}">
                      <a16:colId xmlns:a16="http://schemas.microsoft.com/office/drawing/2014/main" val="77206862"/>
                    </a:ext>
                  </a:extLst>
                </a:gridCol>
                <a:gridCol w="824003">
                  <a:extLst>
                    <a:ext uri="{9D8B030D-6E8A-4147-A177-3AD203B41FA5}">
                      <a16:colId xmlns:a16="http://schemas.microsoft.com/office/drawing/2014/main" val="1436025488"/>
                    </a:ext>
                  </a:extLst>
                </a:gridCol>
                <a:gridCol w="659203">
                  <a:extLst>
                    <a:ext uri="{9D8B030D-6E8A-4147-A177-3AD203B41FA5}">
                      <a16:colId xmlns:a16="http://schemas.microsoft.com/office/drawing/2014/main" val="2014485887"/>
                    </a:ext>
                  </a:extLst>
                </a:gridCol>
                <a:gridCol w="824003">
                  <a:extLst>
                    <a:ext uri="{9D8B030D-6E8A-4147-A177-3AD203B41FA5}">
                      <a16:colId xmlns:a16="http://schemas.microsoft.com/office/drawing/2014/main" val="1246429708"/>
                    </a:ext>
                  </a:extLst>
                </a:gridCol>
                <a:gridCol w="659203">
                  <a:extLst>
                    <a:ext uri="{9D8B030D-6E8A-4147-A177-3AD203B41FA5}">
                      <a16:colId xmlns:a16="http://schemas.microsoft.com/office/drawing/2014/main" val="551933508"/>
                    </a:ext>
                  </a:extLst>
                </a:gridCol>
                <a:gridCol w="659203">
                  <a:extLst>
                    <a:ext uri="{9D8B030D-6E8A-4147-A177-3AD203B41FA5}">
                      <a16:colId xmlns:a16="http://schemas.microsoft.com/office/drawing/2014/main" val="2402402431"/>
                    </a:ext>
                  </a:extLst>
                </a:gridCol>
              </a:tblGrid>
              <a:tr h="160527"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Patch Panel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1655923"/>
                  </a:ext>
                </a:extLst>
              </a:tr>
              <a:tr h="160527"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No. of cables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~Length (m)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No. of cables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effectLst/>
                          <a:latin typeface="Calibri" panose="020F0502020204030204" pitchFamily="34" charset="0"/>
                        </a:rPr>
                        <a:t>~Length (m)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5976977"/>
                  </a:ext>
                </a:extLst>
              </a:tr>
              <a:tr h="160527"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UA/UL side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LSS side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8342157"/>
                  </a:ext>
                </a:extLst>
              </a:tr>
              <a:tr h="160527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Pass in Core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effectLst/>
                          <a:latin typeface="Calibri" panose="020F0502020204030204" pitchFamily="34" charset="0"/>
                        </a:rPr>
                        <a:t>UA17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effectLst/>
                          <a:latin typeface="Calibri" panose="020F0502020204030204" pitchFamily="34" charset="0"/>
                        </a:rPr>
                        <a:t>489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89280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effectLst/>
                          <a:latin typeface="Calibri" panose="020F0502020204030204" pitchFamily="34" charset="0"/>
                        </a:rPr>
                        <a:t>236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55357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effectLst/>
                          <a:latin typeface="Calibri" panose="020F0502020204030204" pitchFamily="34" charset="0"/>
                        </a:rPr>
                        <a:t>37345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effectLst/>
                          <a:latin typeface="Calibri" panose="020F0502020204030204" pitchFamily="34" charset="0"/>
                        </a:rPr>
                        <a:t>18379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90976499"/>
                  </a:ext>
                </a:extLst>
              </a:tr>
              <a:tr h="16052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effectLst/>
                          <a:latin typeface="Calibri" panose="020F0502020204030204" pitchFamily="34" charset="0"/>
                        </a:rPr>
                        <a:t>UL17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396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72663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293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53803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effectLst/>
                          <a:latin typeface="Calibri" panose="020F0502020204030204" pitchFamily="34" charset="0"/>
                        </a:rPr>
                        <a:t>34318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19790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6577855"/>
                  </a:ext>
                </a:extLst>
              </a:tr>
              <a:tr h="16052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effectLst/>
                          <a:latin typeface="Calibri" panose="020F0502020204030204" pitchFamily="34" charset="0"/>
                        </a:rPr>
                        <a:t>UL13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369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75613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259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54508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effectLst/>
                          <a:latin typeface="Calibri" panose="020F0502020204030204" pitchFamily="34" charset="0"/>
                        </a:rPr>
                        <a:t>39790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15021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7156036"/>
                  </a:ext>
                </a:extLst>
              </a:tr>
              <a:tr h="16052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effectLst/>
                          <a:latin typeface="Calibri" panose="020F0502020204030204" pitchFamily="34" charset="0"/>
                        </a:rPr>
                        <a:t>UA13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517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103417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269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71906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52570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19703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32969938"/>
                  </a:ext>
                </a:extLst>
              </a:tr>
              <a:tr h="160527"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9213771"/>
                  </a:ext>
                </a:extLst>
              </a:tr>
              <a:tr h="160527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Pass in Core to connect in LSS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effectLst/>
                          <a:latin typeface="Calibri" panose="020F0502020204030204" pitchFamily="34" charset="0"/>
                        </a:rPr>
                        <a:t>UA17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477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86162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236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55357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37345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18379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16026515"/>
                  </a:ext>
                </a:extLst>
              </a:tr>
              <a:tr h="16052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effectLst/>
                          <a:latin typeface="Calibri" panose="020F0502020204030204" pitchFamily="34" charset="0"/>
                        </a:rPr>
                        <a:t>UL17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376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67903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279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50481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32730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18028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9574692"/>
                  </a:ext>
                </a:extLst>
              </a:tr>
              <a:tr h="16052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effectLst/>
                          <a:latin typeface="Calibri" panose="020F0502020204030204" pitchFamily="34" charset="0"/>
                        </a:rPr>
                        <a:t>UL13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347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70140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245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50879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37878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13275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75474622"/>
                  </a:ext>
                </a:extLst>
              </a:tr>
              <a:tr h="16052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effectLst/>
                          <a:latin typeface="Calibri" panose="020F0502020204030204" pitchFamily="34" charset="0"/>
                        </a:rPr>
                        <a:t>UA13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505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100252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269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71906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52570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19703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6965275"/>
                  </a:ext>
                </a:extLst>
              </a:tr>
              <a:tr h="160527"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56454151"/>
                  </a:ext>
                </a:extLst>
              </a:tr>
              <a:tr h="160527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Pass in Core to connect outside LSS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effectLst/>
                          <a:latin typeface="Calibri" panose="020F0502020204030204" pitchFamily="34" charset="0"/>
                        </a:rPr>
                        <a:t>UA17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3118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86718541"/>
                  </a:ext>
                </a:extLst>
              </a:tr>
              <a:tr h="16052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effectLst/>
                          <a:latin typeface="Calibri" panose="020F0502020204030204" pitchFamily="34" charset="0"/>
                        </a:rPr>
                        <a:t>UL17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4760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3321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1588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1762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7705557"/>
                  </a:ext>
                </a:extLst>
              </a:tr>
              <a:tr h="16052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effectLst/>
                          <a:latin typeface="Calibri" panose="020F0502020204030204" pitchFamily="34" charset="0"/>
                        </a:rPr>
                        <a:t>UL13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5473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3629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1911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1746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45601418"/>
                  </a:ext>
                </a:extLst>
              </a:tr>
              <a:tr h="16052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effectLst/>
                          <a:latin typeface="Calibri" panose="020F0502020204030204" pitchFamily="34" charset="0"/>
                        </a:rPr>
                        <a:t>UA13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effectLst/>
                          <a:latin typeface="Calibri" panose="020F0502020204030204" pitchFamily="34" charset="0"/>
                        </a:rPr>
                        <a:t>3165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9911424"/>
                  </a:ext>
                </a:extLst>
              </a:tr>
            </a:tbl>
          </a:graphicData>
        </a:graphic>
      </p:graphicFrame>
      <p:graphicFrame>
        <p:nvGraphicFramePr>
          <p:cNvPr id="23" name="Table 22">
            <a:extLst>
              <a:ext uri="{FF2B5EF4-FFF2-40B4-BE49-F238E27FC236}">
                <a16:creationId xmlns:a16="http://schemas.microsoft.com/office/drawing/2014/main" id="{12EBDF85-A03B-D175-1FAD-1B88EA65EB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0738113"/>
              </p:ext>
            </p:extLst>
          </p:nvPr>
        </p:nvGraphicFramePr>
        <p:xfrm>
          <a:off x="4837442" y="3429000"/>
          <a:ext cx="7091206" cy="2728959"/>
        </p:xfrm>
        <a:graphic>
          <a:graphicData uri="http://schemas.openxmlformats.org/drawingml/2006/table">
            <a:tbl>
              <a:tblPr/>
              <a:tblGrid>
                <a:gridCol w="1982385">
                  <a:extLst>
                    <a:ext uri="{9D8B030D-6E8A-4147-A177-3AD203B41FA5}">
                      <a16:colId xmlns:a16="http://schemas.microsoft.com/office/drawing/2014/main" val="3954045182"/>
                    </a:ext>
                  </a:extLst>
                </a:gridCol>
                <a:gridCol w="824003">
                  <a:extLst>
                    <a:ext uri="{9D8B030D-6E8A-4147-A177-3AD203B41FA5}">
                      <a16:colId xmlns:a16="http://schemas.microsoft.com/office/drawing/2014/main" val="355909726"/>
                    </a:ext>
                  </a:extLst>
                </a:gridCol>
                <a:gridCol w="659203">
                  <a:extLst>
                    <a:ext uri="{9D8B030D-6E8A-4147-A177-3AD203B41FA5}">
                      <a16:colId xmlns:a16="http://schemas.microsoft.com/office/drawing/2014/main" val="3720859222"/>
                    </a:ext>
                  </a:extLst>
                </a:gridCol>
                <a:gridCol w="824003">
                  <a:extLst>
                    <a:ext uri="{9D8B030D-6E8A-4147-A177-3AD203B41FA5}">
                      <a16:colId xmlns:a16="http://schemas.microsoft.com/office/drawing/2014/main" val="1519814683"/>
                    </a:ext>
                  </a:extLst>
                </a:gridCol>
                <a:gridCol w="659203">
                  <a:extLst>
                    <a:ext uri="{9D8B030D-6E8A-4147-A177-3AD203B41FA5}">
                      <a16:colId xmlns:a16="http://schemas.microsoft.com/office/drawing/2014/main" val="67313987"/>
                    </a:ext>
                  </a:extLst>
                </a:gridCol>
                <a:gridCol w="824003">
                  <a:extLst>
                    <a:ext uri="{9D8B030D-6E8A-4147-A177-3AD203B41FA5}">
                      <a16:colId xmlns:a16="http://schemas.microsoft.com/office/drawing/2014/main" val="3388056072"/>
                    </a:ext>
                  </a:extLst>
                </a:gridCol>
                <a:gridCol w="659203">
                  <a:extLst>
                    <a:ext uri="{9D8B030D-6E8A-4147-A177-3AD203B41FA5}">
                      <a16:colId xmlns:a16="http://schemas.microsoft.com/office/drawing/2014/main" val="1887501683"/>
                    </a:ext>
                  </a:extLst>
                </a:gridCol>
                <a:gridCol w="659203">
                  <a:extLst>
                    <a:ext uri="{9D8B030D-6E8A-4147-A177-3AD203B41FA5}">
                      <a16:colId xmlns:a16="http://schemas.microsoft.com/office/drawing/2014/main" val="2203543167"/>
                    </a:ext>
                  </a:extLst>
                </a:gridCol>
              </a:tblGrid>
              <a:tr h="160527"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effectLst/>
                          <a:latin typeface="Calibri" panose="020F0502020204030204" pitchFamily="34" charset="0"/>
                        </a:rPr>
                        <a:t>Patch Panel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8166640"/>
                  </a:ext>
                </a:extLst>
              </a:tr>
              <a:tr h="160527"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No. of cables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effectLst/>
                          <a:latin typeface="Calibri" panose="020F0502020204030204" pitchFamily="34" charset="0"/>
                        </a:rPr>
                        <a:t>~Length (m)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No. of cables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~Length (m)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278838"/>
                  </a:ext>
                </a:extLst>
              </a:tr>
              <a:tr h="160527"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0" marR="0" marT="0" marB="0" anchor="ctr"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UA/UL side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LSS side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7509761"/>
                  </a:ext>
                </a:extLst>
              </a:tr>
              <a:tr h="160527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Pass in Core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effectLst/>
                          <a:latin typeface="Calibri" panose="020F0502020204030204" pitchFamily="34" charset="0"/>
                        </a:rPr>
                        <a:t>UA57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512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92460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240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effectLst/>
                          <a:latin typeface="Calibri" panose="020F0502020204030204" pitchFamily="34" charset="0"/>
                        </a:rPr>
                        <a:t>56263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38090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18548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81510478"/>
                  </a:ext>
                </a:extLst>
              </a:tr>
              <a:tr h="16052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effectLst/>
                          <a:latin typeface="Calibri" panose="020F0502020204030204" pitchFamily="34" charset="0"/>
                        </a:rPr>
                        <a:t>UL57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398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76673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292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56596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34214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22685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0789626"/>
                  </a:ext>
                </a:extLst>
              </a:tr>
              <a:tr h="16052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effectLst/>
                          <a:latin typeface="Calibri" panose="020F0502020204030204" pitchFamily="34" charset="0"/>
                        </a:rPr>
                        <a:t>UL53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380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98602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287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78656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46950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31842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217302"/>
                  </a:ext>
                </a:extLst>
              </a:tr>
              <a:tr h="16052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effectLst/>
                          <a:latin typeface="Calibri" panose="020F0502020204030204" pitchFamily="34" charset="0"/>
                        </a:rPr>
                        <a:t>UA53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531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105601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246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67687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49225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18814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18152527"/>
                  </a:ext>
                </a:extLst>
              </a:tr>
              <a:tr h="160527"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09206709"/>
                  </a:ext>
                </a:extLst>
              </a:tr>
              <a:tr h="160527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Pass in Core to connect in LSS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effectLst/>
                          <a:latin typeface="Calibri" panose="020F0502020204030204" pitchFamily="34" charset="0"/>
                        </a:rPr>
                        <a:t>UA57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500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88999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240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56263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38090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18548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40742992"/>
                  </a:ext>
                </a:extLst>
              </a:tr>
              <a:tr h="16052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effectLst/>
                          <a:latin typeface="Calibri" panose="020F0502020204030204" pitchFamily="34" charset="0"/>
                        </a:rPr>
                        <a:t>UL57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315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56078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218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37899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23765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14289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51097790"/>
                  </a:ext>
                </a:extLst>
              </a:tr>
              <a:tr h="16052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effectLst/>
                          <a:latin typeface="Calibri" panose="020F0502020204030204" pitchFamily="34" charset="0"/>
                        </a:rPr>
                        <a:t>UL53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296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66914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212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50315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35681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14812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61952235"/>
                  </a:ext>
                </a:extLst>
              </a:tr>
              <a:tr h="16052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effectLst/>
                          <a:latin typeface="Calibri" panose="020F0502020204030204" pitchFamily="34" charset="0"/>
                        </a:rPr>
                        <a:t>UA53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519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101879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246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67687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49225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18814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359403"/>
                  </a:ext>
                </a:extLst>
              </a:tr>
              <a:tr h="160527"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3684002"/>
                  </a:ext>
                </a:extLst>
              </a:tr>
              <a:tr h="160527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effectLst/>
                          <a:latin typeface="Calibri" panose="020F0502020204030204" pitchFamily="34" charset="0"/>
                        </a:rPr>
                        <a:t>Pass in Core to connect outside LSS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effectLst/>
                          <a:latin typeface="Calibri" panose="020F0502020204030204" pitchFamily="34" charset="0"/>
                        </a:rPr>
                        <a:t>UA57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3461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25350388"/>
                  </a:ext>
                </a:extLst>
              </a:tr>
              <a:tr h="16052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effectLst/>
                          <a:latin typeface="Calibri" panose="020F0502020204030204" pitchFamily="34" charset="0"/>
                        </a:rPr>
                        <a:t>UL57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83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20595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74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18697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10449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8396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91720898"/>
                  </a:ext>
                </a:extLst>
              </a:tr>
              <a:tr h="16052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effectLst/>
                          <a:latin typeface="Calibri" panose="020F0502020204030204" pitchFamily="34" charset="0"/>
                        </a:rPr>
                        <a:t>UL53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84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31688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75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28341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11269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17029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7308989"/>
                  </a:ext>
                </a:extLst>
              </a:tr>
              <a:tr h="16052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effectLst/>
                          <a:latin typeface="Calibri" panose="020F0502020204030204" pitchFamily="34" charset="0"/>
                        </a:rPr>
                        <a:t>UA53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effectLst/>
                          <a:latin typeface="Calibri" panose="020F0502020204030204" pitchFamily="34" charset="0"/>
                        </a:rPr>
                        <a:t>3722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84074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966183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C9339D-0A3E-E6F1-F93E-CF3642420A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157" y="192717"/>
            <a:ext cx="11380812" cy="1084263"/>
          </a:xfrm>
        </p:spPr>
        <p:txBody>
          <a:bodyPr/>
          <a:lstStyle/>
          <a:p>
            <a:r>
              <a:rPr lang="en-US" dirty="0"/>
              <a:t>Strategic Patch Panel Placement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1FA77F-89E0-F98E-A0DA-E41ACDEF21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7" y="853942"/>
            <a:ext cx="11380813" cy="438136"/>
          </a:xfrm>
        </p:spPr>
        <p:txBody>
          <a:bodyPr/>
          <a:lstStyle/>
          <a:p>
            <a:r>
              <a:rPr lang="en-GB" sz="1800" dirty="0">
                <a:solidFill>
                  <a:schemeClr val="tx1"/>
                </a:solidFill>
              </a:rPr>
              <a:t>The patch panels will be located in two distinct areas: the UAs and the ULs.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2BF9743-CE33-14CA-E229-9228A59F9FC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209339" y="1430748"/>
            <a:ext cx="4863325" cy="311866"/>
          </a:xfrm>
        </p:spPr>
        <p:txBody>
          <a:bodyPr/>
          <a:lstStyle/>
          <a:p>
            <a:r>
              <a:rPr lang="en-GB" sz="1600" dirty="0">
                <a:solidFill>
                  <a:schemeClr val="tx1"/>
                </a:solidFill>
              </a:rPr>
              <a:t>Strategic Positioning of Patch Panels in the ULs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16" name="Content Placeholder 15" descr="A white rectangular object with purple and blue lines&#10;&#10;AI-generated content may be incorrect.">
            <a:extLst>
              <a:ext uri="{FF2B5EF4-FFF2-40B4-BE49-F238E27FC236}">
                <a16:creationId xmlns:a16="http://schemas.microsoft.com/office/drawing/2014/main" id="{3706742F-278C-AA9F-5211-312A654DF5CB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 rotWithShape="1">
          <a:blip r:embed="rId2"/>
          <a:srcRect t="10731" b="30622"/>
          <a:stretch/>
        </p:blipFill>
        <p:spPr>
          <a:xfrm>
            <a:off x="7046621" y="1908298"/>
            <a:ext cx="5026043" cy="1155879"/>
          </a:xfrm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9E32B73-97BC-9540-CFA3-78E2E62CB8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2025-05-09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0F98E0-6BE8-6CAC-6FAC-472E34556B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Signal Cabling Patch Panel Status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BA86886-8607-BD13-3829-C3134A6F09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22EE4D8C-8A86-9233-B6AE-ED5AACD73632}"/>
              </a:ext>
            </a:extLst>
          </p:cNvPr>
          <p:cNvSpPr txBox="1">
            <a:spLocks/>
          </p:cNvSpPr>
          <p:nvPr/>
        </p:nvSpPr>
        <p:spPr>
          <a:xfrm>
            <a:off x="219898" y="1437226"/>
            <a:ext cx="4863325" cy="31186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4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>
                <a:solidFill>
                  <a:schemeClr val="tx1"/>
                </a:solidFill>
              </a:rPr>
              <a:t>Strategic Positioning of Patch Panels in the UAs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24" name="Content Placeholder 23" descr="A close-up of a machine&#10;&#10;AI-generated content may be incorrect.">
            <a:extLst>
              <a:ext uri="{FF2B5EF4-FFF2-40B4-BE49-F238E27FC236}">
                <a16:creationId xmlns:a16="http://schemas.microsoft.com/office/drawing/2014/main" id="{F4AE9260-BBDC-E197-2C58-A14B1E371C2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119336" y="3623570"/>
            <a:ext cx="3648999" cy="913304"/>
          </a:xfrm>
        </p:spPr>
      </p:pic>
      <p:grpSp>
        <p:nvGrpSpPr>
          <p:cNvPr id="35" name="Group 34">
            <a:extLst>
              <a:ext uri="{FF2B5EF4-FFF2-40B4-BE49-F238E27FC236}">
                <a16:creationId xmlns:a16="http://schemas.microsoft.com/office/drawing/2014/main" id="{DC27BAC5-EDD0-3922-F4D6-BA258514219C}"/>
              </a:ext>
            </a:extLst>
          </p:cNvPr>
          <p:cNvGrpSpPr/>
          <p:nvPr/>
        </p:nvGrpSpPr>
        <p:grpSpPr>
          <a:xfrm>
            <a:off x="405662" y="1707564"/>
            <a:ext cx="3038406" cy="1783487"/>
            <a:chOff x="502346" y="1707564"/>
            <a:chExt cx="3038406" cy="1783487"/>
          </a:xfrm>
        </p:grpSpPr>
        <p:pic>
          <p:nvPicPr>
            <p:cNvPr id="20" name="Picture 19" descr="A computer generated image of a room&#10;&#10;AI-generated content may be incorrect.">
              <a:extLst>
                <a:ext uri="{FF2B5EF4-FFF2-40B4-BE49-F238E27FC236}">
                  <a16:creationId xmlns:a16="http://schemas.microsoft.com/office/drawing/2014/main" id="{85E18DA6-1C6C-6B18-7777-89EEAB8484A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t="7063" r="7812" b="13454"/>
            <a:stretch/>
          </p:blipFill>
          <p:spPr>
            <a:xfrm>
              <a:off x="502346" y="1841849"/>
              <a:ext cx="2796284" cy="1649202"/>
            </a:xfrm>
            <a:prstGeom prst="rect">
              <a:avLst/>
            </a:prstGeom>
          </p:spPr>
        </p:pic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91475ABC-2770-20B0-F66F-CAD3B45696A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108704" y="1707564"/>
              <a:ext cx="432048" cy="1008112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7AA086E-0505-B29C-177E-D48CE112F52D}"/>
              </a:ext>
            </a:extLst>
          </p:cNvPr>
          <p:cNvCxnSpPr>
            <a:cxnSpLocks/>
          </p:cNvCxnSpPr>
          <p:nvPr/>
        </p:nvCxnSpPr>
        <p:spPr>
          <a:xfrm>
            <a:off x="3444068" y="1749092"/>
            <a:ext cx="80404" cy="237833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oup 26">
            <a:extLst>
              <a:ext uri="{FF2B5EF4-FFF2-40B4-BE49-F238E27FC236}">
                <a16:creationId xmlns:a16="http://schemas.microsoft.com/office/drawing/2014/main" id="{0C8BF583-CEF8-7FB1-5831-5D3D0775F034}"/>
              </a:ext>
            </a:extLst>
          </p:cNvPr>
          <p:cNvGrpSpPr/>
          <p:nvPr/>
        </p:nvGrpSpPr>
        <p:grpSpPr>
          <a:xfrm>
            <a:off x="8688288" y="1731111"/>
            <a:ext cx="633039" cy="815932"/>
            <a:chOff x="7861016" y="1731111"/>
            <a:chExt cx="633039" cy="815932"/>
          </a:xfrm>
        </p:grpSpPr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670A13AD-CF93-7387-A8C0-4B7C03C0C65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861016" y="1742614"/>
              <a:ext cx="633039" cy="613921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Straight Arrow Connector 3">
              <a:extLst>
                <a:ext uri="{FF2B5EF4-FFF2-40B4-BE49-F238E27FC236}">
                  <a16:creationId xmlns:a16="http://schemas.microsoft.com/office/drawing/2014/main" id="{B8E2383E-FB01-8F9A-7E63-142E247FF9D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215532" y="1731111"/>
              <a:ext cx="272999" cy="815932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ED37EF57-66BC-A40B-6D6C-CE9B75B65870}"/>
              </a:ext>
            </a:extLst>
          </p:cNvPr>
          <p:cNvGrpSpPr/>
          <p:nvPr/>
        </p:nvGrpSpPr>
        <p:grpSpPr>
          <a:xfrm>
            <a:off x="8439114" y="2666450"/>
            <a:ext cx="2942654" cy="1568067"/>
            <a:chOff x="7585278" y="2666450"/>
            <a:chExt cx="2942654" cy="1568067"/>
          </a:xfrm>
        </p:grpSpPr>
        <p:pic>
          <p:nvPicPr>
            <p:cNvPr id="18" name="Picture 17" descr="A white rectangular object with purple and blue lines&#10;&#10;AI-generated content may be incorrect.">
              <a:extLst>
                <a:ext uri="{FF2B5EF4-FFF2-40B4-BE49-F238E27FC236}">
                  <a16:creationId xmlns:a16="http://schemas.microsoft.com/office/drawing/2014/main" id="{860B46F3-9C61-E223-F4E3-CE83CDD0F8B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t="15748" r="52247" b="27325"/>
            <a:stretch/>
          </p:blipFill>
          <p:spPr>
            <a:xfrm>
              <a:off x="7585278" y="2858909"/>
              <a:ext cx="2942654" cy="1375608"/>
            </a:xfrm>
            <a:prstGeom prst="rect">
              <a:avLst/>
            </a:prstGeom>
          </p:spPr>
        </p:pic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992E6661-731D-703A-119C-D56C741AC5B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406244" y="2693225"/>
              <a:ext cx="578188" cy="588184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03CB0A4D-3061-8B93-12E5-7DD78F9F9A5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86775" y="2666450"/>
              <a:ext cx="197657" cy="828099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ext Placeholder 4">
            <a:extLst>
              <a:ext uri="{FF2B5EF4-FFF2-40B4-BE49-F238E27FC236}">
                <a16:creationId xmlns:a16="http://schemas.microsoft.com/office/drawing/2014/main" id="{DA8B8F70-D48B-F20F-2472-D87536338C4A}"/>
              </a:ext>
            </a:extLst>
          </p:cNvPr>
          <p:cNvSpPr txBox="1">
            <a:spLocks/>
          </p:cNvSpPr>
          <p:nvPr/>
        </p:nvSpPr>
        <p:spPr>
          <a:xfrm>
            <a:off x="4098167" y="3933056"/>
            <a:ext cx="4446105" cy="31186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4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>
                <a:solidFill>
                  <a:schemeClr val="tx1"/>
                </a:solidFill>
              </a:rPr>
              <a:t>Changes to the positioning of ladders in ULs</a:t>
            </a:r>
            <a:endParaRPr lang="en-US" sz="1600" dirty="0">
              <a:solidFill>
                <a:schemeClr val="tx1"/>
              </a:solidFill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7BC3DB5D-8D51-26A8-EC9B-0C61FD0263CB}"/>
              </a:ext>
            </a:extLst>
          </p:cNvPr>
          <p:cNvGrpSpPr/>
          <p:nvPr/>
        </p:nvGrpSpPr>
        <p:grpSpPr>
          <a:xfrm>
            <a:off x="4250614" y="4212916"/>
            <a:ext cx="3972598" cy="1944716"/>
            <a:chOff x="4250614" y="4212916"/>
            <a:chExt cx="3972598" cy="1944716"/>
          </a:xfrm>
        </p:grpSpPr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E1A517E2-B494-39BC-7C31-F622C6778A6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0614" y="4212916"/>
              <a:ext cx="1927732" cy="19447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7" name="Picture 3">
              <a:extLst>
                <a:ext uri="{FF2B5EF4-FFF2-40B4-BE49-F238E27FC236}">
                  <a16:creationId xmlns:a16="http://schemas.microsoft.com/office/drawing/2014/main" id="{B8ABF5A5-1310-44A3-5067-86CB6B569A0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21220" y="4221400"/>
              <a:ext cx="1901992" cy="19277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0602192E-3178-2BD1-3333-C16482E70C7D}"/>
                </a:ext>
              </a:extLst>
            </p:cNvPr>
            <p:cNvSpPr/>
            <p:nvPr/>
          </p:nvSpPr>
          <p:spPr>
            <a:xfrm>
              <a:off x="7104112" y="4797152"/>
              <a:ext cx="504056" cy="144016"/>
            </a:xfrm>
            <a:prstGeom prst="ellipse">
              <a:avLst/>
            </a:pr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07047E6B-CC79-D9EF-92F7-65A4A491D6C9}"/>
                </a:ext>
              </a:extLst>
            </p:cNvPr>
            <p:cNvSpPr/>
            <p:nvPr/>
          </p:nvSpPr>
          <p:spPr>
            <a:xfrm>
              <a:off x="5375920" y="5127050"/>
              <a:ext cx="504056" cy="144016"/>
            </a:xfrm>
            <a:prstGeom prst="ellipse">
              <a:avLst/>
            </a:pr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1AF1A769-6DCA-5597-8337-F25E2D36B7D0}"/>
                </a:ext>
              </a:extLst>
            </p:cNvPr>
            <p:cNvCxnSpPr>
              <a:endCxn id="37" idx="6"/>
            </p:cNvCxnSpPr>
            <p:nvPr/>
          </p:nvCxnSpPr>
          <p:spPr>
            <a:xfrm flipH="1">
              <a:off x="5879976" y="4869160"/>
              <a:ext cx="1176726" cy="329898"/>
            </a:xfrm>
            <a:prstGeom prst="straightConnector1">
              <a:avLst/>
            </a:prstGeom>
            <a:ln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008147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588513-29D2-26A2-9C2F-8F60194BB5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B7E3F8-905B-AE01-54D6-835644CCF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2025-05-09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ADB98B-E0F0-6CC6-60F9-DA5897D340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Signal Cabling Patch Panel Status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95A3B1-337B-A987-966A-1E1AD50B4D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3" name="Title 2">
            <a:extLst>
              <a:ext uri="{FF2B5EF4-FFF2-40B4-BE49-F238E27FC236}">
                <a16:creationId xmlns:a16="http://schemas.microsoft.com/office/drawing/2014/main" id="{141B0EAB-0C00-A2AF-21D2-DF1EEB95A8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GB" dirty="0"/>
              <a:t>Patch Panels Design Roadmap</a:t>
            </a:r>
          </a:p>
        </p:txBody>
      </p:sp>
      <p:pic>
        <p:nvPicPr>
          <p:cNvPr id="3" name="Picture 2" descr="A grid of lines and squares&#10;&#10;AI-generated content may be incorrect.">
            <a:extLst>
              <a:ext uri="{FF2B5EF4-FFF2-40B4-BE49-F238E27FC236}">
                <a16:creationId xmlns:a16="http://schemas.microsoft.com/office/drawing/2014/main" id="{90983CEC-212D-12B6-5978-FD238884B4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21593"/>
            <a:ext cx="12192000" cy="2414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51583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588513-29D2-26A2-9C2F-8F60194BB5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B7E3F8-905B-AE01-54D6-835644CCF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2025-05-09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ADB98B-E0F0-6CC6-60F9-DA5897D340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Signal Cabling Patch Panel Status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95A3B1-337B-A987-966A-1E1AD50B4D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3" name="Title 2">
            <a:extLst>
              <a:ext uri="{FF2B5EF4-FFF2-40B4-BE49-F238E27FC236}">
                <a16:creationId xmlns:a16="http://schemas.microsoft.com/office/drawing/2014/main" id="{141B0EAB-0C00-A2AF-21D2-DF1EEB95A8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52621"/>
            <a:ext cx="11376025" cy="602638"/>
          </a:xfrm>
        </p:spPr>
        <p:txBody>
          <a:bodyPr/>
          <a:lstStyle/>
          <a:p>
            <a:r>
              <a:rPr lang="en-GB" dirty="0"/>
              <a:t>Conclusion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118446E-FFCD-0BDF-DC71-150114A81370}"/>
              </a:ext>
            </a:extLst>
          </p:cNvPr>
          <p:cNvSpPr txBox="1"/>
          <p:nvPr/>
        </p:nvSpPr>
        <p:spPr>
          <a:xfrm>
            <a:off x="403200" y="980728"/>
            <a:ext cx="11254983" cy="33239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59% of cables passing through the CORES can be cut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Patch panels provided by TE/MPE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EMC patch with special ‘Harting’ connectors for TE/CRG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Preliminary study/design at the end of May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Preliminary integration is on going</a:t>
            </a:r>
            <a:r>
              <a:rPr lang="fr-FR" dirty="0"/>
              <a:t> </a:t>
            </a:r>
            <a:r>
              <a:rPr lang="en-US" dirty="0"/>
              <a:t>and </a:t>
            </a:r>
            <a:r>
              <a:rPr lang="en-GB" dirty="0"/>
              <a:t>will be completed by mid-June.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At the end of June/beginning of July, we will present the feasibility for approval/comments to the users concerned.</a:t>
            </a:r>
            <a:endParaRPr lang="fr-FR" dirty="0"/>
          </a:p>
          <a:p>
            <a:endParaRPr lang="fr-FR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585909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14100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0A22DD23-9704-4E03-A13F-CF67C670CC02}" vid="{0604311A-A1EF-46B6-8E1A-47A72DCF208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HL-LHC-Signal_Cabling-Patch_Panel-Study-2024-12-06</Template>
  <TotalTime>3812</TotalTime>
  <Words>767</Words>
  <Application>Microsoft Office PowerPoint</Application>
  <PresentationFormat>Widescreen</PresentationFormat>
  <Paragraphs>329</Paragraphs>
  <Slides>9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Wingdings</vt:lpstr>
      <vt:lpstr>Office Theme</vt:lpstr>
      <vt:lpstr>HL-LHC Signal Cabling Patch Panel Status  Answers received from Groups on patchable cables  </vt:lpstr>
      <vt:lpstr>Content</vt:lpstr>
      <vt:lpstr>Evolution of quantity</vt:lpstr>
      <vt:lpstr>April 2025 Feedback from Groups on “patchability”</vt:lpstr>
      <vt:lpstr>HL Signal Cabling for patchable cables per zone</vt:lpstr>
      <vt:lpstr>Strategic Patch Panel Placement</vt:lpstr>
      <vt:lpstr>Patch Panels Design Roadmap</vt:lpstr>
      <vt:lpstr>Conclusion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ELG-ADMIN-EE-0071</dc:title>
  <dc:creator>Gael Girardot</dc:creator>
  <cp:lastModifiedBy>Gael Girardot</cp:lastModifiedBy>
  <cp:revision>143</cp:revision>
  <cp:lastPrinted>2020-01-30T13:49:18Z</cp:lastPrinted>
  <dcterms:created xsi:type="dcterms:W3CDTF">2024-12-03T09:45:27Z</dcterms:created>
  <dcterms:modified xsi:type="dcterms:W3CDTF">2025-05-09T08:08:18Z</dcterms:modified>
</cp:coreProperties>
</file>