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99" r:id="rId3"/>
    <p:sldId id="380" r:id="rId4"/>
    <p:sldId id="384" r:id="rId5"/>
    <p:sldId id="400" r:id="rId6"/>
    <p:sldId id="288" r:id="rId7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18"/>
    <a:srgbClr val="0033A0"/>
    <a:srgbClr val="E17319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97" autoAdjust="0"/>
    <p:restoredTop sz="94686"/>
  </p:normalViewPr>
  <p:slideViewPr>
    <p:cSldViewPr snapToObjects="1">
      <p:cViewPr varScale="1">
        <p:scale>
          <a:sx n="98" d="100"/>
          <a:sy n="98" d="100"/>
        </p:scale>
        <p:origin x="960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09-May-25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09-May-25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Supply contract for radiation tolerant cables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Supply contract for radiation tolerant cables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04 June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Supply contract for radiation tolerant cables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5748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5360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indico.cern.ch/event/1387050/contributions/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?id=sc_cat_item&amp;name=req-material-standarization&amp;se=material-request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ic.app.cern.ch/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203" y="2924944"/>
            <a:ext cx="10998397" cy="1512168"/>
          </a:xfrm>
        </p:spPr>
        <p:txBody>
          <a:bodyPr/>
          <a:lstStyle/>
          <a:p>
            <a:br>
              <a:rPr lang="en-US" sz="4000" b="0" dirty="0"/>
            </a:br>
            <a:r>
              <a:rPr lang="en-US" sz="4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Follow up of actions on control cabling after </a:t>
            </a:r>
            <a:br>
              <a:rPr lang="en-US" sz="4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</a:br>
            <a:r>
              <a:rPr lang="en-US" sz="4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IT String lesson learned</a:t>
            </a:r>
            <a:endParaRPr lang="en-US" sz="4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298" y="5713842"/>
            <a:ext cx="5832028" cy="803787"/>
          </a:xfrm>
        </p:spPr>
        <p:txBody>
          <a:bodyPr/>
          <a:lstStyle/>
          <a:p>
            <a:pPr algn="l"/>
            <a:r>
              <a:rPr lang="en-US" sz="1800" dirty="0"/>
              <a:t>Julien Emonds-Alt, Gael Girardot, Mario Parodi (EN-EL)</a:t>
            </a:r>
            <a:br>
              <a:rPr lang="en-US" sz="1800" dirty="0"/>
            </a:br>
            <a:r>
              <a:rPr lang="en-US" sz="1800" dirty="0"/>
              <a:t>09</a:t>
            </a:r>
            <a:r>
              <a:rPr lang="en-US" sz="1800" baseline="30000" dirty="0"/>
              <a:t>th</a:t>
            </a:r>
            <a:r>
              <a:rPr lang="en-US" sz="1800" dirty="0"/>
              <a:t> May 2025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EAE041F-0436-93F2-67C2-2A49D295D5D5}"/>
              </a:ext>
            </a:extLst>
          </p:cNvPr>
          <p:cNvSpPr txBox="1">
            <a:spLocks/>
          </p:cNvSpPr>
          <p:nvPr/>
        </p:nvSpPr>
        <p:spPr>
          <a:xfrm>
            <a:off x="9959752" y="6027084"/>
            <a:ext cx="2232248" cy="3523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 1545748</a:t>
            </a:r>
            <a:endParaRPr lang="en-US" sz="18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837EA6-5F20-8D0C-D3F1-A6343D3FF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84" y="334757"/>
            <a:ext cx="5148233" cy="289758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158179" y="227574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Context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6A5C41-C2D1-DDE0-8FC6-BB1CF627ACC3}"/>
              </a:ext>
            </a:extLst>
          </p:cNvPr>
          <p:cNvSpPr txBox="1">
            <a:spLocks/>
          </p:cNvSpPr>
          <p:nvPr/>
        </p:nvSpPr>
        <p:spPr>
          <a:xfrm>
            <a:off x="61195" y="1026088"/>
            <a:ext cx="5386370" cy="51125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spcBef>
                <a:spcPts val="600"/>
              </a:spcBef>
              <a:buClr>
                <a:srgbClr val="181818"/>
              </a:buClr>
              <a:buFont typeface="Arial" panose="020B0604020202020204" pitchFamily="34" charset="0"/>
              <a:buChar char="•"/>
            </a:pPr>
            <a:r>
              <a:rPr lang="en-US" dirty="0"/>
              <a:t>Feedbacks on IT-STRING Cabling Services work (EN-EL-CS) has been shared in the framework of the “lesson learned exercise”, at different times, for the sake of continuous improvement (lessons learned)</a:t>
            </a:r>
          </a:p>
          <a:p>
            <a:pPr marL="609750" lvl="1" indent="-285750">
              <a:spcBef>
                <a:spcPts val="600"/>
              </a:spcBef>
              <a:buClr>
                <a:srgbClr val="181818"/>
              </a:buClr>
              <a:buFont typeface="Arial" panose="020B0604020202020204" pitchFamily="34" charset="0"/>
              <a:buChar char="•"/>
            </a:pPr>
            <a:r>
              <a:rPr lang="en-US" dirty="0"/>
              <a:t>EN-EL/Cabling Services has provided justifications and explanations during various meetings and email exchanges and launched a set of actions.   </a:t>
            </a:r>
          </a:p>
          <a:p>
            <a:pPr marL="609750" lvl="1" indent="-285750">
              <a:spcBef>
                <a:spcPts val="600"/>
              </a:spcBef>
              <a:buClr>
                <a:srgbClr val="181818"/>
              </a:buClr>
              <a:buFont typeface="Arial" panose="020B0604020202020204" pitchFamily="34" charset="0"/>
              <a:buChar char="•"/>
            </a:pPr>
            <a:r>
              <a:rPr lang="en-US" dirty="0"/>
              <a:t>The purpose of this presentation is to share with HL-LHC community the status of these actions and a reminder of the lessons learned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C77426-E72E-941D-7D19-F4A85D5C4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Follow up of actions on control cabling after  IT String lesson learned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986F01-1C61-8EAB-FDBB-DBB79554A23B}"/>
              </a:ext>
            </a:extLst>
          </p:cNvPr>
          <p:cNvSpPr txBox="1"/>
          <p:nvPr/>
        </p:nvSpPr>
        <p:spPr>
          <a:xfrm>
            <a:off x="9017045" y="95430"/>
            <a:ext cx="28395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>
              <a:spcBef>
                <a:spcPts val="600"/>
              </a:spcBef>
              <a:buClr>
                <a:srgbClr val="181818"/>
              </a:buClr>
            </a:pPr>
            <a:r>
              <a:rPr lang="en-GB" sz="1200" u="sng" dirty="0">
                <a:hlinkClick r:id="rId3"/>
              </a:rPr>
              <a:t>Lessons learned on IT String relevant for HL-LHC installation #</a:t>
            </a:r>
            <a:r>
              <a:rPr lang="en-GB" sz="1200" u="sng" dirty="0"/>
              <a:t>3</a:t>
            </a:r>
            <a:r>
              <a:rPr lang="fr-FR" sz="1200" u="sng" dirty="0"/>
              <a:t> </a:t>
            </a:r>
            <a:endParaRPr lang="en-GB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FFD5C3-1145-DDE4-A8B3-1F9229A607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47"/>
          <a:stretch/>
        </p:blipFill>
        <p:spPr>
          <a:xfrm>
            <a:off x="5901032" y="3324723"/>
            <a:ext cx="5289266" cy="30471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46ED1D-2110-2F91-B91F-ACA82FD91A27}"/>
              </a:ext>
            </a:extLst>
          </p:cNvPr>
          <p:cNvSpPr txBox="1"/>
          <p:nvPr/>
        </p:nvSpPr>
        <p:spPr>
          <a:xfrm>
            <a:off x="10146137" y="3582372"/>
            <a:ext cx="17105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5"/>
              </a:rPr>
              <a:t>LS3 Readiness Review Sept. 2024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77814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117334" y="132145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Lessons learned and recommendations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6A5C41-C2D1-DDE0-8FC6-BB1CF627ACC3}"/>
              </a:ext>
            </a:extLst>
          </p:cNvPr>
          <p:cNvSpPr txBox="1">
            <a:spLocks/>
          </p:cNvSpPr>
          <p:nvPr/>
        </p:nvSpPr>
        <p:spPr>
          <a:xfrm>
            <a:off x="-207763" y="701162"/>
            <a:ext cx="12169352" cy="51125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u="sng" dirty="0"/>
              <a:t>Automatic continuity </a:t>
            </a:r>
            <a:r>
              <a:rPr lang="en-US" b="1" u="sng" dirty="0"/>
              <a:t>test</a:t>
            </a:r>
            <a:r>
              <a:rPr lang="en-US" u="sng" dirty="0"/>
              <a:t> is reliable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Manual test is not reliable, especially for modular connector such as HARTING (module positions inversion).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u="sng" dirty="0"/>
              <a:t>Cables not having been fully </a:t>
            </a:r>
            <a:r>
              <a:rPr lang="en-US" b="1" u="sng" dirty="0"/>
              <a:t>tested </a:t>
            </a:r>
            <a:r>
              <a:rPr lang="en-US" u="sng" dirty="0"/>
              <a:t>will not be delivered</a:t>
            </a:r>
            <a:r>
              <a:rPr lang="en-US" dirty="0"/>
              <a:t>, whatever the urgency and whatever the application (such as sample model), without sharing risks with the user and getting a formal agreement.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b="1" u="sng" dirty="0"/>
              <a:t>Test</a:t>
            </a:r>
            <a:r>
              <a:rPr lang="en-US" u="sng" dirty="0"/>
              <a:t> shall be executed when cable is completely finished</a:t>
            </a:r>
            <a:r>
              <a:rPr lang="en-US" dirty="0"/>
              <a:t>, including the sticker with cable number, even if time constrains are huge.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/>
              <a:t>EN-EL do not ensure the </a:t>
            </a:r>
            <a:r>
              <a:rPr lang="en-GB" b="1" u="sng" dirty="0"/>
              <a:t>procurement</a:t>
            </a:r>
            <a:r>
              <a:rPr lang="en-GB" u="sng" dirty="0"/>
              <a:t> of connector types </a:t>
            </a:r>
            <a:r>
              <a:rPr lang="en-GB" dirty="0"/>
              <a:t>that are </a:t>
            </a:r>
            <a:r>
              <a:rPr lang="en-GB" u="sng" dirty="0"/>
              <a:t>not available in the CERN Store (“*” often present in type code)</a:t>
            </a:r>
            <a:r>
              <a:rPr lang="en-GB" dirty="0"/>
              <a:t>. The user shall procure and provide them, or request their </a:t>
            </a:r>
            <a:r>
              <a:rPr lang="en-GB" u="sng" dirty="0"/>
              <a:t>standardisation</a:t>
            </a:r>
            <a:r>
              <a:rPr lang="en-GB" dirty="0"/>
              <a:t> to the </a:t>
            </a:r>
            <a:r>
              <a:rPr lang="en-GB" u="sng" dirty="0"/>
              <a:t>committee</a:t>
            </a:r>
            <a:r>
              <a:rPr lang="en-GB" dirty="0"/>
              <a:t> (</a:t>
            </a:r>
            <a:r>
              <a:rPr lang="en-GB" dirty="0">
                <a:hlinkClick r:id="rId2"/>
              </a:rPr>
              <a:t>Ticket</a:t>
            </a:r>
            <a:r>
              <a:rPr lang="en-GB" dirty="0"/>
              <a:t>).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u="sng" dirty="0"/>
              <a:t>Use of </a:t>
            </a:r>
            <a:r>
              <a:rPr lang="en-GB" b="1" u="sng" dirty="0"/>
              <a:t>new types </a:t>
            </a:r>
            <a:r>
              <a:rPr lang="en-GB" u="sng" dirty="0"/>
              <a:t>of connectors and cables</a:t>
            </a:r>
            <a:r>
              <a:rPr lang="en-GB" dirty="0"/>
              <a:t> are frequently identified as </a:t>
            </a:r>
            <a:r>
              <a:rPr lang="en-GB" u="sng" dirty="0"/>
              <a:t>contributing factors in quality issues</a:t>
            </a:r>
            <a:r>
              <a:rPr lang="en-GB" dirty="0"/>
              <a:t>. </a:t>
            </a:r>
            <a:br>
              <a:rPr lang="en-GB" dirty="0"/>
            </a:br>
            <a:r>
              <a:rPr lang="en-GB" dirty="0"/>
              <a:t>Privilege parts already used in your design (standard parts available at CERN stores). </a:t>
            </a:r>
            <a:br>
              <a:rPr lang="en-GB" dirty="0"/>
            </a:br>
            <a:r>
              <a:rPr lang="en-GB" u="sng" dirty="0"/>
              <a:t>Process to ensure quality of new types, not becoming a standard, shall be reviewed </a:t>
            </a:r>
            <a:r>
              <a:rPr lang="en-GB" dirty="0"/>
              <a:t>(documentation, proto, etc.).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/>
              <a:t>Accepting </a:t>
            </a:r>
            <a:r>
              <a:rPr lang="en-GB" b="1" u="sng" dirty="0"/>
              <a:t>requests</a:t>
            </a:r>
            <a:r>
              <a:rPr lang="en-GB" dirty="0"/>
              <a:t> that are not provided within the required time frame and/or </a:t>
            </a:r>
            <a:r>
              <a:rPr lang="en-GB" u="sng" dirty="0"/>
              <a:t>modified</a:t>
            </a:r>
            <a:r>
              <a:rPr lang="en-GB" dirty="0"/>
              <a:t> during execution increase risk to encounter quality issues and delay.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b="1" u="sng" dirty="0"/>
              <a:t>Coactivity</a:t>
            </a:r>
            <a:r>
              <a:rPr lang="en-GB" dirty="0"/>
              <a:t> may be considered for some cabling operations, but it must be defined prior to the start of the activity, as it often leads to an extension of the </a:t>
            </a:r>
            <a:r>
              <a:rPr lang="en-GB" u="sng" dirty="0"/>
              <a:t>cabling activity duration</a:t>
            </a:r>
            <a:r>
              <a:rPr lang="en-GB" dirty="0"/>
              <a:t>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u="sng" dirty="0"/>
              <a:t>Users are encouraged to send </a:t>
            </a:r>
            <a:r>
              <a:rPr lang="en-US" b="1" u="sng" dirty="0"/>
              <a:t>feedback</a:t>
            </a:r>
            <a:r>
              <a:rPr lang="en-US" u="sng" dirty="0"/>
              <a:t> </a:t>
            </a:r>
            <a:r>
              <a:rPr lang="en-US" dirty="0"/>
              <a:t>in the message send at the end of the work by using SNOW Ticket satisfaction form. </a:t>
            </a:r>
            <a:r>
              <a:rPr lang="en-GB" dirty="0"/>
              <a:t>Based on available SNOW stats and a brief use satisfaction survey done in Q4-2024, Cabling Services appears to be performing well.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/>
              <a:t>…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C77426-E72E-941D-7D19-F4A85D5C4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Follow up of actions on control cabling after IT String lesson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18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B355576-A8AF-F261-6D08-A52725574E23}"/>
              </a:ext>
            </a:extLst>
          </p:cNvPr>
          <p:cNvSpPr txBox="1"/>
          <p:nvPr/>
        </p:nvSpPr>
        <p:spPr>
          <a:xfrm>
            <a:off x="13802" y="3573016"/>
            <a:ext cx="11338782" cy="2716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750" lvl="1" indent="-285750">
              <a:spcBef>
                <a:spcPts val="6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Review the process to </a:t>
            </a:r>
            <a:r>
              <a:rPr lang="en-GB" u="sng" dirty="0">
                <a:solidFill>
                  <a:schemeClr val="tx2"/>
                </a:solidFill>
              </a:rPr>
              <a:t>ensure quality of the installation of new connector types</a:t>
            </a:r>
            <a:r>
              <a:rPr lang="en-GB" dirty="0">
                <a:solidFill>
                  <a:schemeClr val="tx2"/>
                </a:solidFill>
              </a:rPr>
              <a:t>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(even if not becoming standard)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Sensibilization of the users to use what is available at CERN store, with support of the Standardization Committee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Clarification of the responsibilities btw User and Cabling Services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(BOM, Procurement , Assembly/</a:t>
            </a:r>
            <a:r>
              <a:rPr lang="en-US" sz="1600" dirty="0" err="1">
                <a:solidFill>
                  <a:schemeClr val="tx2"/>
                </a:solidFill>
              </a:rPr>
              <a:t>Elec.drawing</a:t>
            </a:r>
            <a:r>
              <a:rPr lang="en-US" sz="1600" dirty="0">
                <a:solidFill>
                  <a:schemeClr val="tx2"/>
                </a:solidFill>
              </a:rPr>
              <a:t>/Test/Convention procedures creation)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Cabling Services may not be able to install some new/non-standard connector types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(Complexity/Contractor competency, resource required for setup, insufficient volume, …)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Golden sample foreseen to be built and approved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~ 10% of HL-LHC connectors have a new or undefined/unknown type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6A5C41-C2D1-DDE0-8FC6-BB1CF627ACC3}"/>
              </a:ext>
            </a:extLst>
          </p:cNvPr>
          <p:cNvSpPr txBox="1">
            <a:spLocks/>
          </p:cNvSpPr>
          <p:nvPr/>
        </p:nvSpPr>
        <p:spPr>
          <a:xfrm>
            <a:off x="121618" y="764704"/>
            <a:ext cx="10078838" cy="10007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spcBef>
                <a:spcPts val="6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/>
              <a:t>Implementation of </a:t>
            </a:r>
            <a:r>
              <a:rPr lang="en-US" u="sng" dirty="0">
                <a:hlinkClick r:id="rId2"/>
              </a:rPr>
              <a:t>DIC Online</a:t>
            </a:r>
            <a:r>
              <a:rPr lang="en-US" dirty="0">
                <a:hlinkClick r:id="rId2"/>
              </a:rPr>
              <a:t> </a:t>
            </a:r>
            <a:r>
              <a:rPr lang="en-US" dirty="0"/>
              <a:t>application (instead of an DIC Excel) </a:t>
            </a:r>
            <a:endParaRPr lang="en-US" b="1" dirty="0">
              <a:solidFill>
                <a:srgbClr val="00B050"/>
              </a:solidFill>
            </a:endParaRP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</a:pPr>
            <a:r>
              <a:rPr lang="en-GB" sz="1600" dirty="0"/>
              <a:t>Include approval process and modification tracking</a:t>
            </a:r>
          </a:p>
          <a:p>
            <a:pPr marL="933750" lvl="2" indent="-285750">
              <a:spcBef>
                <a:spcPts val="300"/>
              </a:spcBef>
              <a:buClr>
                <a:srgbClr val="181818"/>
              </a:buClr>
            </a:pPr>
            <a:r>
              <a:rPr lang="en-US" sz="1600" dirty="0"/>
              <a:t>Automatic data verifications implemented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8D6A6-1873-1EE7-D1A2-A07BF12F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3022740-BCE9-ADC2-209E-42969A2CB4DB}"/>
              </a:ext>
            </a:extLst>
          </p:cNvPr>
          <p:cNvSpPr txBox="1">
            <a:spLocks/>
          </p:cNvSpPr>
          <p:nvPr/>
        </p:nvSpPr>
        <p:spPr>
          <a:xfrm>
            <a:off x="158179" y="173753"/>
            <a:ext cx="11698461" cy="5371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3000" b="1" dirty="0">
                <a:solidFill>
                  <a:srgbClr val="0033A0"/>
                </a:solidFill>
                <a:latin typeface="+mj-lt"/>
              </a:rPr>
              <a:t>Main ongoing actions</a:t>
            </a:r>
            <a:endParaRPr lang="en-US" sz="3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C77426-E72E-941D-7D19-F4A85D5C4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Follow up of actions on control cabling after IT String lesson learned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37F62C-5DD3-E9BC-FCB8-54193B6C6D15}"/>
              </a:ext>
            </a:extLst>
          </p:cNvPr>
          <p:cNvSpPr txBox="1"/>
          <p:nvPr/>
        </p:nvSpPr>
        <p:spPr>
          <a:xfrm>
            <a:off x="9192344" y="2863786"/>
            <a:ext cx="28055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Hiring of an engineer quality is ongoing (EN-EL-2025-55-GRAP). Interview stage </a:t>
            </a:r>
            <a:endParaRPr lang="en-GB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B94A40-BFBC-26C8-FE86-5740F3E3C59D}"/>
              </a:ext>
            </a:extLst>
          </p:cNvPr>
          <p:cNvSpPr txBox="1"/>
          <p:nvPr/>
        </p:nvSpPr>
        <p:spPr>
          <a:xfrm>
            <a:off x="9207860" y="910834"/>
            <a:ext cx="27745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Dissemination of the new tool ongoing</a:t>
            </a:r>
            <a:endParaRPr lang="en-GB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576987-ED2A-282C-F762-0E655A395027}"/>
              </a:ext>
            </a:extLst>
          </p:cNvPr>
          <p:cNvSpPr txBox="1"/>
          <p:nvPr/>
        </p:nvSpPr>
        <p:spPr>
          <a:xfrm>
            <a:off x="13802" y="1700808"/>
            <a:ext cx="7306334" cy="1946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750" lvl="1" indent="-285750">
              <a:spcBef>
                <a:spcPts val="600"/>
              </a:spcBef>
              <a:buClr>
                <a:srgbClr val="181818"/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Improvement of Cabling Services </a:t>
            </a:r>
            <a:r>
              <a:rPr lang="en-US" u="sng" dirty="0">
                <a:solidFill>
                  <a:schemeClr val="tx2"/>
                </a:solidFill>
              </a:rPr>
              <a:t>Quality Plan</a:t>
            </a:r>
            <a:endParaRPr lang="en-US" dirty="0">
              <a:solidFill>
                <a:schemeClr val="tx2"/>
              </a:solidFill>
            </a:endParaRP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Review cabling convention documentation and release process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Review checks done during connector assembly and final test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Implement further global KPIs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Contractor quality audits</a:t>
            </a:r>
          </a:p>
          <a:p>
            <a:pPr marL="933750" lvl="2" indent="-285750">
              <a:spcBef>
                <a:spcPts val="300"/>
              </a:spcBef>
              <a:spcAft>
                <a:spcPts val="300"/>
              </a:spcAft>
              <a:buClr>
                <a:srgbClr val="181818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Etc.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191E1E-96EA-01FB-FBE8-545E8F7E52D8}"/>
              </a:ext>
            </a:extLst>
          </p:cNvPr>
          <p:cNvCxnSpPr>
            <a:cxnSpLocks/>
          </p:cNvCxnSpPr>
          <p:nvPr/>
        </p:nvCxnSpPr>
        <p:spPr>
          <a:xfrm flipH="1" flipV="1">
            <a:off x="8616280" y="2674151"/>
            <a:ext cx="591580" cy="467889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22284B-D024-A69C-48E6-D6B2D34300DE}"/>
              </a:ext>
            </a:extLst>
          </p:cNvPr>
          <p:cNvCxnSpPr>
            <a:cxnSpLocks/>
          </p:cNvCxnSpPr>
          <p:nvPr/>
        </p:nvCxnSpPr>
        <p:spPr>
          <a:xfrm flipH="1">
            <a:off x="8832304" y="3142040"/>
            <a:ext cx="360040" cy="564142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937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3381F8-0DB2-DC2C-6D78-E863CE897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Follow up of actions on control cabling after IT String lesson learned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80F73D-1C8C-0081-E035-182F1E0AD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B29B2C-1268-71DD-CCDE-CC041F6C3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124744"/>
            <a:ext cx="11928648" cy="382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96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YETS 23-24 ENCV Maintenance and activities</Template>
  <TotalTime>37980</TotalTime>
  <Words>672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Wingdings</vt:lpstr>
      <vt:lpstr>Office Theme</vt:lpstr>
      <vt:lpstr> Follow up of actions on control cabling after  IT String lesson learned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YETS 23-24 – EN/CV Maintenance and activities</dc:title>
  <dc:creator>Raphael Langlois</dc:creator>
  <cp:lastModifiedBy>Julien Charles H Emonds-Alt</cp:lastModifiedBy>
  <cp:revision>934</cp:revision>
  <cp:lastPrinted>2024-05-17T05:54:41Z</cp:lastPrinted>
  <dcterms:created xsi:type="dcterms:W3CDTF">2023-04-18T12:19:06Z</dcterms:created>
  <dcterms:modified xsi:type="dcterms:W3CDTF">2025-05-09T10:21:09Z</dcterms:modified>
</cp:coreProperties>
</file>