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9" r:id="rId3"/>
    <p:sldId id="300" r:id="rId4"/>
    <p:sldId id="305" r:id="rId5"/>
    <p:sldId id="301" r:id="rId6"/>
    <p:sldId id="302" r:id="rId7"/>
    <p:sldId id="303" r:id="rId8"/>
    <p:sldId id="304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B7"/>
    <a:srgbClr val="FFDD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BACE4-7149-4DBA-8E45-5D8F1FDAFC76}" v="81" dt="2025-06-11T14:10:04.662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708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F51B-4AE4-9333-ABB085667F9B}"/>
              </c:ext>
            </c:extLst>
          </c:dPt>
          <c:dPt>
            <c:idx val="1"/>
            <c:bubble3D val="0"/>
            <c:spPr>
              <a:solidFill>
                <a:schemeClr val="accent1">
                  <a:shade val="5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51B-4AE4-9333-ABB085667F9B}"/>
              </c:ext>
            </c:extLst>
          </c:dPt>
          <c:dPt>
            <c:idx val="2"/>
            <c:bubble3D val="0"/>
            <c:spPr>
              <a:solidFill>
                <a:schemeClr val="accent1">
                  <a:shade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F51B-4AE4-9333-ABB085667F9B}"/>
              </c:ext>
            </c:extLst>
          </c:dPt>
          <c:dPt>
            <c:idx val="3"/>
            <c:bubble3D val="0"/>
            <c:spPr>
              <a:solidFill>
                <a:schemeClr val="accent1">
                  <a:shade val="7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51B-4AE4-9333-ABB085667F9B}"/>
              </c:ext>
            </c:extLst>
          </c:dPt>
          <c:dPt>
            <c:idx val="4"/>
            <c:bubble3D val="0"/>
            <c:spPr>
              <a:solidFill>
                <a:schemeClr val="accent1">
                  <a:shade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F51B-4AE4-9333-ABB085667F9B}"/>
              </c:ext>
            </c:extLst>
          </c:dPt>
          <c:dPt>
            <c:idx val="5"/>
            <c:bubble3D val="0"/>
            <c:spPr>
              <a:solidFill>
                <a:schemeClr val="accent1">
                  <a:shade val="9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F51B-4AE4-9333-ABB085667F9B}"/>
              </c:ext>
            </c:extLst>
          </c:dPt>
          <c:dPt>
            <c:idx val="6"/>
            <c:bubble3D val="0"/>
            <c:spPr>
              <a:solidFill>
                <a:schemeClr val="accent1">
                  <a:tint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51B-4AE4-9333-ABB085667F9B}"/>
              </c:ext>
            </c:extLst>
          </c:dPt>
          <c:dPt>
            <c:idx val="7"/>
            <c:bubble3D val="0"/>
            <c:spPr>
              <a:solidFill>
                <a:schemeClr val="accent1">
                  <a:tint val="8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51B-4AE4-9333-ABB085667F9B}"/>
              </c:ext>
            </c:extLst>
          </c:dPt>
          <c:dPt>
            <c:idx val="8"/>
            <c:bubble3D val="0"/>
            <c:spPr>
              <a:solidFill>
                <a:schemeClr val="accent1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51B-4AE4-9333-ABB085667F9B}"/>
              </c:ext>
            </c:extLst>
          </c:dPt>
          <c:dPt>
            <c:idx val="9"/>
            <c:bubble3D val="0"/>
            <c:spPr>
              <a:solidFill>
                <a:schemeClr val="accent1">
                  <a:tint val="6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51B-4AE4-9333-ABB085667F9B}"/>
              </c:ext>
            </c:extLst>
          </c:dPt>
          <c:dPt>
            <c:idx val="10"/>
            <c:bubble3D val="0"/>
            <c:spPr>
              <a:solidFill>
                <a:schemeClr val="accent1">
                  <a:tint val="5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51B-4AE4-9333-ABB085667F9B}"/>
              </c:ext>
            </c:extLst>
          </c:dPt>
          <c:dPt>
            <c:idx val="11"/>
            <c:bubble3D val="0"/>
            <c:spPr>
              <a:solidFill>
                <a:schemeClr val="accent1">
                  <a:tint val="4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51B-4AE4-9333-ABB085667F9B}"/>
              </c:ext>
            </c:extLst>
          </c:dPt>
          <c:dLbls>
            <c:dLbl>
              <c:idx val="0"/>
              <c:layout>
                <c:manualLayout>
                  <c:x val="-3.5954254671557072E-2"/>
                  <c:y val="-8.609286468170203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51B-4AE4-9333-ABB085667F9B}"/>
                </c:ext>
              </c:extLst>
            </c:dLbl>
            <c:dLbl>
              <c:idx val="1"/>
              <c:layout>
                <c:manualLayout>
                  <c:x val="-1.1537465854725178E-2"/>
                  <c:y val="-2.953578074658371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51B-4AE4-9333-ABB085667F9B}"/>
                </c:ext>
              </c:extLst>
            </c:dLbl>
            <c:dLbl>
              <c:idx val="2"/>
              <c:layout>
                <c:manualLayout>
                  <c:x val="5.897051034961685E-3"/>
                  <c:y val="-6.631858612931903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51B-4AE4-9333-ABB085667F9B}"/>
                </c:ext>
              </c:extLst>
            </c:dLbl>
            <c:dLbl>
              <c:idx val="3"/>
              <c:layout>
                <c:manualLayout>
                  <c:x val="1.3396595032096009E-2"/>
                  <c:y val="2.470341837018109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4471113591962045E-2"/>
                      <c:h val="5.511540384401732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51B-4AE4-9333-ABB085667F9B}"/>
                </c:ext>
              </c:extLst>
            </c:dLbl>
            <c:dLbl>
              <c:idx val="4"/>
              <c:layout>
                <c:manualLayout>
                  <c:x val="1.8394650152403848E-2"/>
                  <c:y val="1.68978620431063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51B-4AE4-9333-ABB085667F9B}"/>
                </c:ext>
              </c:extLst>
            </c:dLbl>
            <c:dLbl>
              <c:idx val="5"/>
              <c:layout>
                <c:manualLayout>
                  <c:x val="2.6986886895906084E-2"/>
                  <c:y val="-1.474901226252638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1B-4AE4-9333-ABB085667F9B}"/>
                </c:ext>
              </c:extLst>
            </c:dLbl>
            <c:dLbl>
              <c:idx val="6"/>
              <c:layout>
                <c:manualLayout>
                  <c:x val="2.6170916466867821E-2"/>
                  <c:y val="1.057825172203088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1B-4AE4-9333-ABB085667F9B}"/>
                </c:ext>
              </c:extLst>
            </c:dLbl>
            <c:dLbl>
              <c:idx val="7"/>
              <c:layout>
                <c:manualLayout>
                  <c:x val="8.8151177586195534E-3"/>
                  <c:y val="-1.559071561493167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1B-4AE4-9333-ABB085667F9B}"/>
                </c:ext>
              </c:extLst>
            </c:dLbl>
            <c:dLbl>
              <c:idx val="8"/>
              <c:layout>
                <c:manualLayout>
                  <c:x val="2.0844275570773563E-3"/>
                  <c:y val="5.1730363292967448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1B-4AE4-9333-ABB085667F9B}"/>
                </c:ext>
              </c:extLst>
            </c:dLbl>
            <c:dLbl>
              <c:idx val="9"/>
              <c:layout>
                <c:manualLayout>
                  <c:x val="8.9555886172895133E-3"/>
                  <c:y val="2.946612702755249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1B-4AE4-9333-ABB085667F9B}"/>
                </c:ext>
              </c:extLst>
            </c:dLbl>
            <c:dLbl>
              <c:idx val="10"/>
              <c:layout>
                <c:manualLayout>
                  <c:x val="-2.1992831415191198E-2"/>
                  <c:y val="-9.071474697255759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1B-4AE4-9333-ABB085667F9B}"/>
                </c:ext>
              </c:extLst>
            </c:dLbl>
            <c:dLbl>
              <c:idx val="11"/>
              <c:layout>
                <c:manualLayout>
                  <c:x val="-6.7184715223463379E-2"/>
                  <c:y val="-1.551476919231196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51B-4AE4-9333-ABB085667F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Sheet1!$A$2:$A$13</c:f>
              <c:strCache>
                <c:ptCount val="12"/>
                <c:pt idx="0">
                  <c:v>STAF</c:v>
                </c:pt>
                <c:pt idx="1">
                  <c:v>FELL</c:v>
                </c:pt>
                <c:pt idx="2">
                  <c:v>GRAE</c:v>
                </c:pt>
                <c:pt idx="3">
                  <c:v>TEMC</c:v>
                </c:pt>
                <c:pt idx="4">
                  <c:v>TECH</c:v>
                </c:pt>
                <c:pt idx="5">
                  <c:v>ADMI</c:v>
                </c:pt>
                <c:pt idx="6">
                  <c:v>COAS</c:v>
                </c:pt>
                <c:pt idx="7">
                  <c:v>ENTC</c:v>
                </c:pt>
                <c:pt idx="8">
                  <c:v>GRAF</c:v>
                </c:pt>
                <c:pt idx="9">
                  <c:v>TRNE</c:v>
                </c:pt>
                <c:pt idx="10">
                  <c:v>USER</c:v>
                </c:pt>
                <c:pt idx="11">
                  <c:v>VISC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10</c:v>
                </c:pt>
                <c:pt idx="5">
                  <c:v>1</c:v>
                </c:pt>
                <c:pt idx="6">
                  <c:v>5</c:v>
                </c:pt>
                <c:pt idx="7">
                  <c:v>7</c:v>
                </c:pt>
                <c:pt idx="8">
                  <c:v>2</c:v>
                </c:pt>
                <c:pt idx="9">
                  <c:v>2</c:v>
                </c:pt>
                <c:pt idx="10">
                  <c:v>106</c:v>
                </c:pt>
                <c:pt idx="1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B-4AE4-9333-ABB085667F9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explosion val="27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F51B-4AE4-9333-ABB085667F9B}"/>
              </c:ext>
            </c:extLst>
          </c:dPt>
          <c:dPt>
            <c:idx val="1"/>
            <c:bubble3D val="0"/>
            <c:explosion val="12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51B-4AE4-9333-ABB085667F9B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F51B-4AE4-9333-ABB085667F9B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51B-4AE4-9333-ABB085667F9B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F51B-4AE4-9333-ABB085667F9B}"/>
              </c:ext>
            </c:extLst>
          </c:dPt>
          <c:dPt>
            <c:idx val="5"/>
            <c:bubble3D val="0"/>
            <c:spPr>
              <a:solidFill>
                <a:schemeClr val="dk1">
                  <a:tint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F51B-4AE4-9333-ABB085667F9B}"/>
              </c:ext>
            </c:extLst>
          </c:dPt>
          <c:dPt>
            <c:idx val="6"/>
            <c:bubble3D val="0"/>
            <c:spPr>
              <a:solidFill>
                <a:schemeClr val="dk1">
                  <a:tint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51B-4AE4-9333-ABB085667F9B}"/>
              </c:ext>
            </c:extLst>
          </c:dPt>
          <c:dPt>
            <c:idx val="7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51B-4AE4-9333-ABB085667F9B}"/>
              </c:ext>
            </c:extLst>
          </c:dPt>
          <c:dPt>
            <c:idx val="8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51B-4AE4-9333-ABB085667F9B}"/>
              </c:ext>
            </c:extLst>
          </c:dPt>
          <c:dPt>
            <c:idx val="9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51B-4AE4-9333-ABB085667F9B}"/>
              </c:ext>
            </c:extLst>
          </c:dPt>
          <c:dPt>
            <c:idx val="10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51B-4AE4-9333-ABB085667F9B}"/>
              </c:ext>
            </c:extLst>
          </c:dPt>
          <c:dPt>
            <c:idx val="11"/>
            <c:bubble3D val="0"/>
            <c:spPr>
              <a:solidFill>
                <a:schemeClr val="dk1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51B-4AE4-9333-ABB085667F9B}"/>
              </c:ext>
            </c:extLst>
          </c:dPt>
          <c:dLbls>
            <c:dLbl>
              <c:idx val="0"/>
              <c:layout>
                <c:manualLayout>
                  <c:x val="4.5541742392443837E-2"/>
                  <c:y val="-1.136505666037108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51B-4AE4-9333-ABB085667F9B}"/>
                </c:ext>
              </c:extLst>
            </c:dLbl>
            <c:dLbl>
              <c:idx val="1"/>
              <c:layout>
                <c:manualLayout>
                  <c:x val="2.4186831516280951E-2"/>
                  <c:y val="-1.300115959337861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51B-4AE4-9333-ABB085667F9B}"/>
                </c:ext>
              </c:extLst>
            </c:dLbl>
            <c:dLbl>
              <c:idx val="2"/>
              <c:layout>
                <c:manualLayout>
                  <c:x val="2.9341092341129537E-2"/>
                  <c:y val="4.391222155871570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51B-4AE4-9333-ABB085667F9B}"/>
                </c:ext>
              </c:extLst>
            </c:dLbl>
            <c:dLbl>
              <c:idx val="3"/>
              <c:layout>
                <c:manualLayout>
                  <c:x val="1.3396595032096009E-2"/>
                  <c:y val="2.470341837018109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4471113591962045E-2"/>
                      <c:h val="5.511540384401732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51B-4AE4-9333-ABB085667F9B}"/>
                </c:ext>
              </c:extLst>
            </c:dLbl>
            <c:dLbl>
              <c:idx val="4"/>
              <c:layout>
                <c:manualLayout>
                  <c:x val="-4.9704707927417532E-2"/>
                  <c:y val="-2.719446103210754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51B-4AE4-9333-ABB085667F9B}"/>
                </c:ext>
              </c:extLst>
            </c:dLbl>
            <c:dLbl>
              <c:idx val="5"/>
              <c:layout>
                <c:manualLayout>
                  <c:x val="-1.6552003006322549E-2"/>
                  <c:y val="-2.02605526469281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1B-4AE4-9333-ABB085667F9B}"/>
                </c:ext>
              </c:extLst>
            </c:dLbl>
            <c:dLbl>
              <c:idx val="6"/>
              <c:layout>
                <c:manualLayout>
                  <c:x val="2.6170916466867821E-2"/>
                  <c:y val="1.057825172203088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1B-4AE4-9333-ABB085667F9B}"/>
                </c:ext>
              </c:extLst>
            </c:dLbl>
            <c:dLbl>
              <c:idx val="7"/>
              <c:layout>
                <c:manualLayout>
                  <c:x val="8.8151177586195534E-3"/>
                  <c:y val="-1.559071561493167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1B-4AE4-9333-ABB085667F9B}"/>
                </c:ext>
              </c:extLst>
            </c:dLbl>
            <c:dLbl>
              <c:idx val="8"/>
              <c:layout>
                <c:manualLayout>
                  <c:x val="-3.3639781909761975E-2"/>
                  <c:y val="-7.750006943672925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1B-4AE4-9333-ABB085667F9B}"/>
                </c:ext>
              </c:extLst>
            </c:dLbl>
            <c:dLbl>
              <c:idx val="9"/>
              <c:layout>
                <c:manualLayout>
                  <c:x val="-1.7837601446902586E-2"/>
                  <c:y val="-1.462619604766137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1B-4AE4-9333-ABB085667F9B}"/>
                </c:ext>
              </c:extLst>
            </c:dLbl>
            <c:dLbl>
              <c:idx val="10"/>
              <c:layout>
                <c:manualLayout>
                  <c:x val="-2.1992831415191198E-2"/>
                  <c:y val="-9.071474697255759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1B-4AE4-9333-ABB085667F9B}"/>
                </c:ext>
              </c:extLst>
            </c:dLbl>
            <c:dLbl>
              <c:idx val="11"/>
              <c:layout>
                <c:manualLayout>
                  <c:x val="-6.7184715223463379E-2"/>
                  <c:y val="-1.551476919231196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51B-4AE4-9333-ABB085667F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Sheet1!$A$2:$A$13</c:f>
              <c:strCache>
                <c:ptCount val="7"/>
                <c:pt idx="0">
                  <c:v>STAF</c:v>
                </c:pt>
                <c:pt idx="1">
                  <c:v>FELL</c:v>
                </c:pt>
                <c:pt idx="2">
                  <c:v>GRAE</c:v>
                </c:pt>
                <c:pt idx="3">
                  <c:v>GRAF</c:v>
                </c:pt>
                <c:pt idx="4">
                  <c:v>TECH</c:v>
                </c:pt>
                <c:pt idx="5">
                  <c:v>ADMI</c:v>
                </c:pt>
                <c:pt idx="6">
                  <c:v>TRNE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10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B-4AE4-9333-ABB085667F9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11-Jun-25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11-Jun-25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51993" y="3413105"/>
            <a:ext cx="5688013" cy="2153265"/>
          </a:xfrm>
        </p:spPr>
        <p:txBody>
          <a:bodyPr/>
          <a:lstStyle/>
          <a:p>
            <a:pPr algn="ctr"/>
            <a:r>
              <a:rPr lang="en-US" dirty="0"/>
              <a:t>Personnel Return Status for Ukraine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91394"/>
            <a:ext cx="11376026" cy="549951"/>
          </a:xfrm>
        </p:spPr>
        <p:txBody>
          <a:bodyPr/>
          <a:lstStyle/>
          <a:p>
            <a:r>
              <a:rPr lang="en-GB" dirty="0"/>
              <a:t>Oliver Braikoff</a:t>
            </a:r>
          </a:p>
          <a:p>
            <a:r>
              <a:rPr lang="en-GB" dirty="0"/>
              <a:t>HR-TA</a:t>
            </a:r>
          </a:p>
          <a:p>
            <a:r>
              <a:rPr lang="en-GB" b="0" dirty="0"/>
              <a:t>12/06/2025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E68665-4900-A362-826E-C0E990399B12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143728-A1E0-EBCF-F21D-E476A9BCC995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CA47869-2C6B-6977-FBC1-A0C8ADE23C69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1AEB6-5362-9259-1FAB-C5F44471C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Ukraine @ 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8DF65-B218-3FE4-8D4E-719AC90FC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7A65C-908B-48C3-C46F-076C7FF2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19A2FF-8DFE-D5C5-F6C1-85AC26972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5036ED-4FB0-CC4D-6899-260C9DF1D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54" y="1666167"/>
            <a:ext cx="10984491" cy="1969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1DE7C7-96BE-2FAC-71AA-CD359ADDCF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4" t="23172"/>
          <a:stretch/>
        </p:blipFill>
        <p:spPr>
          <a:xfrm>
            <a:off x="603754" y="3637174"/>
            <a:ext cx="10984491" cy="2876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85B103-0ED3-9425-0D1D-6D87B2B90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5" y="4519613"/>
            <a:ext cx="11296650" cy="42862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A68055D-F7EE-F626-E786-153927FC3545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FE4DA1-39BF-C55F-931A-018E76401EAA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38D645A-7654-6337-E0B9-AB8B4B055D84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6235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356682B-97FD-1296-C0A8-55D0C4A3CC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492097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D1A2DC7-C0D0-8F27-7D31-3F4E3EA1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Ukraine @ CERN – a closer look on today’s representation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42564-5792-CA44-7AE8-141D20383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89556-D57E-8D6F-1401-8F2938CFC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E8925-2730-A1A7-17CE-9B0546916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2C00F3-7961-6161-B021-3DB764A29AC9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0DF1D3-0C16-7774-1C58-5AEE89F7D3DB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878A43-17B0-701E-1246-02631634BAA7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85351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1B261-F634-DF87-EC77-6D63883E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0FD99EF-814B-F129-D1CC-656A71DCCA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926206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98D5F5F-58A4-C344-2EA4-2D3BE56A8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467850" cy="1065742"/>
          </a:xfrm>
        </p:spPr>
        <p:txBody>
          <a:bodyPr/>
          <a:lstStyle/>
          <a:p>
            <a:r>
              <a:rPr lang="en-US" dirty="0"/>
              <a:t>Ukraine @ CERN – Directly recruited categories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2617-03D0-9234-F161-A7D54240D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3BF5B-A09E-E0C1-62B2-68D0ECBBB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7FB6C-E55F-4523-DA33-51838BFD0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F65765-B85F-D917-4623-2BC6B8F7CCD0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E6B18C-12BF-4E7C-A87F-530935C6162B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816521E-7309-8142-797F-9FDEC13FBB95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8264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0CE79-A966-1D05-C4AF-8992E638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Ukraine @ CERN – Staff members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22C447-473F-5F17-DA4A-B21AC4990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0DF70-0EFD-D556-2247-1641793AF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53E085-FC2D-6B95-4F79-2FFF514BE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458F5D-7F3C-3BC7-076E-F04311B9B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90" y="1530270"/>
            <a:ext cx="10686419" cy="38547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A8136A-E907-6E33-598A-FBE8751990C3}"/>
              </a:ext>
            </a:extLst>
          </p:cNvPr>
          <p:cNvSpPr/>
          <p:nvPr/>
        </p:nvSpPr>
        <p:spPr>
          <a:xfrm>
            <a:off x="832513" y="3556000"/>
            <a:ext cx="10385947" cy="27093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C53404-ADB0-A683-5D0A-F3F6BE8E8924}"/>
              </a:ext>
            </a:extLst>
          </p:cNvPr>
          <p:cNvSpPr/>
          <p:nvPr/>
        </p:nvSpPr>
        <p:spPr>
          <a:xfrm>
            <a:off x="10310885" y="2374710"/>
            <a:ext cx="341194" cy="2777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8A39FD-754B-80B0-44F0-28C3B2831D1C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52B6737-CA1D-6ABB-3A8B-612BE481C8FE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47F0732-9A91-A03D-FB12-436AD7F744B2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5771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6773B-2F84-99D1-C4E2-BE425C5A2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1607"/>
          </a:xfrm>
        </p:spPr>
        <p:txBody>
          <a:bodyPr/>
          <a:lstStyle/>
          <a:p>
            <a:r>
              <a:rPr lang="en-US" dirty="0"/>
              <a:t>Ukraine @ CERN – Non-staff members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749B1-9785-A8A4-94C0-6970C56B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1F28A-61CC-2FDB-65BF-05982339A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A57A55-B7BC-8CEF-1528-747136D4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C8C5E5-F520-FC59-A6BB-3F238A3E6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967" y="965200"/>
            <a:ext cx="7854065" cy="44848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324C48-A85A-3FA8-44AA-226FC344E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966" y="5473957"/>
            <a:ext cx="7854066" cy="5408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E212750-7B13-235C-0945-3EBB321B8BC0}"/>
              </a:ext>
            </a:extLst>
          </p:cNvPr>
          <p:cNvSpPr/>
          <p:nvPr/>
        </p:nvSpPr>
        <p:spPr>
          <a:xfrm>
            <a:off x="3776132" y="1556807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43E37-C971-6417-58FF-C5912767AD85}"/>
              </a:ext>
            </a:extLst>
          </p:cNvPr>
          <p:cNvSpPr/>
          <p:nvPr/>
        </p:nvSpPr>
        <p:spPr>
          <a:xfrm>
            <a:off x="4877051" y="1529980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E30461-6CB9-BBCD-DC57-C5FA3825C6F2}"/>
              </a:ext>
            </a:extLst>
          </p:cNvPr>
          <p:cNvSpPr/>
          <p:nvPr/>
        </p:nvSpPr>
        <p:spPr>
          <a:xfrm>
            <a:off x="7160026" y="1556807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3C699C-FA07-A589-C353-8A7BD7943370}"/>
              </a:ext>
            </a:extLst>
          </p:cNvPr>
          <p:cNvSpPr/>
          <p:nvPr/>
        </p:nvSpPr>
        <p:spPr>
          <a:xfrm>
            <a:off x="6028141" y="1529980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B97094-B6B3-8E3F-C7C3-FDD9E15AD58B}"/>
              </a:ext>
            </a:extLst>
          </p:cNvPr>
          <p:cNvSpPr/>
          <p:nvPr/>
        </p:nvSpPr>
        <p:spPr>
          <a:xfrm>
            <a:off x="8291911" y="1556807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446127-0FD2-9277-51FC-FD038C5F03AE}"/>
              </a:ext>
            </a:extLst>
          </p:cNvPr>
          <p:cNvSpPr/>
          <p:nvPr/>
        </p:nvSpPr>
        <p:spPr>
          <a:xfrm>
            <a:off x="9443001" y="1556807"/>
            <a:ext cx="280413" cy="448487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7F29DF-1D99-D630-8F2A-D02610FF3130}"/>
              </a:ext>
            </a:extLst>
          </p:cNvPr>
          <p:cNvSpPr/>
          <p:nvPr/>
        </p:nvSpPr>
        <p:spPr>
          <a:xfrm>
            <a:off x="7779224" y="4142095"/>
            <a:ext cx="2243808" cy="38896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97DD934-E736-D2E0-2F44-16101378D2B6}"/>
              </a:ext>
            </a:extLst>
          </p:cNvPr>
          <p:cNvSpPr/>
          <p:nvPr/>
        </p:nvSpPr>
        <p:spPr>
          <a:xfrm>
            <a:off x="7771150" y="2275108"/>
            <a:ext cx="2243808" cy="38896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8688D6-54E0-B33D-15D1-098351B1AEEB}"/>
              </a:ext>
            </a:extLst>
          </p:cNvPr>
          <p:cNvSpPr/>
          <p:nvPr/>
        </p:nvSpPr>
        <p:spPr>
          <a:xfrm>
            <a:off x="7779224" y="5444425"/>
            <a:ext cx="2243808" cy="38896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0EB08E7-050E-B282-FD63-675F535AD55D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A7F7AC-ADFA-C240-C04C-233FEB3C908F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2C8946-DE4A-9368-83B5-5C7C9BE8407C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2755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63D91-BE1F-9949-3D10-43CE6E68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471025" cy="1065742"/>
          </a:xfrm>
        </p:spPr>
        <p:txBody>
          <a:bodyPr/>
          <a:lstStyle/>
          <a:p>
            <a:r>
              <a:rPr lang="en-US" dirty="0"/>
              <a:t>Ukraine @ CERN – Applications for staff positions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61F02C-098B-698A-8DBB-23129367A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B0D1FB-E4AC-79F9-0D44-EC96A4847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330923-6CBC-1DEE-112E-98361C0E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03A670-239F-B5AF-5DC4-7CF2397D5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169" y="2324610"/>
            <a:ext cx="10397661" cy="220878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71EF820-B2CE-54FA-3356-6D9A83F469FD}"/>
              </a:ext>
            </a:extLst>
          </p:cNvPr>
          <p:cNvSpPr/>
          <p:nvPr/>
        </p:nvSpPr>
        <p:spPr>
          <a:xfrm>
            <a:off x="2633134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F6AB4B-B3D8-9EE6-6BFB-0AA9A57881B2}"/>
              </a:ext>
            </a:extLst>
          </p:cNvPr>
          <p:cNvSpPr/>
          <p:nvPr/>
        </p:nvSpPr>
        <p:spPr>
          <a:xfrm>
            <a:off x="4166512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319351-9388-6A2D-B596-35DEC22DF8ED}"/>
              </a:ext>
            </a:extLst>
          </p:cNvPr>
          <p:cNvSpPr/>
          <p:nvPr/>
        </p:nvSpPr>
        <p:spPr>
          <a:xfrm>
            <a:off x="5699890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9D14EF-46EA-9A0C-1B7B-36B85FB8BB0C}"/>
              </a:ext>
            </a:extLst>
          </p:cNvPr>
          <p:cNvSpPr/>
          <p:nvPr/>
        </p:nvSpPr>
        <p:spPr>
          <a:xfrm>
            <a:off x="7233268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0833EE-12C0-B735-99AE-82B1DEA16D41}"/>
              </a:ext>
            </a:extLst>
          </p:cNvPr>
          <p:cNvSpPr/>
          <p:nvPr/>
        </p:nvSpPr>
        <p:spPr>
          <a:xfrm>
            <a:off x="8797870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F30267-A5A6-EE77-18CE-7F6B31FA5B4D}"/>
              </a:ext>
            </a:extLst>
          </p:cNvPr>
          <p:cNvSpPr/>
          <p:nvPr/>
        </p:nvSpPr>
        <p:spPr>
          <a:xfrm>
            <a:off x="10362472" y="3022599"/>
            <a:ext cx="382012" cy="15444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6551C8-ACB8-2C26-DC88-CF3966EFF0A4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CCA4124-34A0-37FA-8EF3-95994D62D0A9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4B37D31-CCB4-105F-42A0-3D53AE64B0D4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1074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5FAA8-4E38-B39E-3E49-1A84B94F6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642350" cy="1065742"/>
          </a:xfrm>
        </p:spPr>
        <p:txBody>
          <a:bodyPr/>
          <a:lstStyle/>
          <a:p>
            <a:r>
              <a:rPr lang="en-US" dirty="0"/>
              <a:t>Ukraine @ CERN – Applications for non-staff </a:t>
            </a:r>
            <a:r>
              <a:rPr lang="en-US" dirty="0" err="1"/>
              <a:t>programmes</a:t>
            </a:r>
            <a:r>
              <a:rPr lang="en-US" dirty="0"/>
              <a:t> and positions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210896-492E-9BAF-CB9D-900A092F0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3AD7BF-B635-EA8D-80B6-61A350E44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Oliver Braikoff | Department of Human Resources | Personnel Return Status for Ukraine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B2B3C4-AEBA-10CE-AA9A-04BBA455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240724-2409-C62A-025F-1445E9990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242" y="1439335"/>
            <a:ext cx="8667515" cy="47513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BE132B-E84A-5926-3150-C6A5B6001E46}"/>
              </a:ext>
            </a:extLst>
          </p:cNvPr>
          <p:cNvSpPr/>
          <p:nvPr/>
        </p:nvSpPr>
        <p:spPr>
          <a:xfrm>
            <a:off x="3454401" y="1854201"/>
            <a:ext cx="382012" cy="33189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E430E-EDB3-DE1D-8354-6D5CAF4EE1FE}"/>
              </a:ext>
            </a:extLst>
          </p:cNvPr>
          <p:cNvSpPr/>
          <p:nvPr/>
        </p:nvSpPr>
        <p:spPr>
          <a:xfrm>
            <a:off x="4707467" y="1854201"/>
            <a:ext cx="382012" cy="33189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E67F42-A48D-AAA9-B0E6-8B53F980FCA6}"/>
              </a:ext>
            </a:extLst>
          </p:cNvPr>
          <p:cNvSpPr/>
          <p:nvPr/>
        </p:nvSpPr>
        <p:spPr>
          <a:xfrm>
            <a:off x="5933534" y="1854201"/>
            <a:ext cx="382012" cy="33189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564D6F-1EB6-84C9-912C-3821E3915BD2}"/>
              </a:ext>
            </a:extLst>
          </p:cNvPr>
          <p:cNvSpPr/>
          <p:nvPr/>
        </p:nvSpPr>
        <p:spPr>
          <a:xfrm>
            <a:off x="7169080" y="1854201"/>
            <a:ext cx="382012" cy="39285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6C17D1-590C-79E0-B106-C77AF47ED836}"/>
              </a:ext>
            </a:extLst>
          </p:cNvPr>
          <p:cNvSpPr/>
          <p:nvPr/>
        </p:nvSpPr>
        <p:spPr>
          <a:xfrm>
            <a:off x="8422146" y="1854201"/>
            <a:ext cx="382012" cy="39285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CA6415-7890-A1E8-132A-225563A535E5}"/>
              </a:ext>
            </a:extLst>
          </p:cNvPr>
          <p:cNvSpPr/>
          <p:nvPr/>
        </p:nvSpPr>
        <p:spPr>
          <a:xfrm>
            <a:off x="9675212" y="1854201"/>
            <a:ext cx="382012" cy="39285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668A95-F1FF-2F4E-3A98-AB47EAA4E8C3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50AFB78-48C3-902D-9B58-CB3A6CFE894E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F06737E-345F-50FA-A011-D6FBEC9DFDB7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93108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6F270-E86B-57B3-42A6-1C00962E03E7}"/>
              </a:ext>
            </a:extLst>
          </p:cNvPr>
          <p:cNvSpPr txBox="1">
            <a:spLocks/>
          </p:cNvSpPr>
          <p:nvPr/>
        </p:nvSpPr>
        <p:spPr>
          <a:xfrm>
            <a:off x="3251993" y="2879186"/>
            <a:ext cx="5688013" cy="10996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attention!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DFE205-410F-70A1-5B41-59D087880D60}"/>
              </a:ext>
            </a:extLst>
          </p:cNvPr>
          <p:cNvGrpSpPr/>
          <p:nvPr/>
        </p:nvGrpSpPr>
        <p:grpSpPr>
          <a:xfrm rot="-2700000">
            <a:off x="11046882" y="-2708275"/>
            <a:ext cx="1012825" cy="7027333"/>
            <a:chOff x="10770657" y="-79375"/>
            <a:chExt cx="1012825" cy="702733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AEDEB6A-FBA1-1CA1-0C39-A4030911DDEC}"/>
                </a:ext>
              </a:extLst>
            </p:cNvPr>
            <p:cNvSpPr/>
            <p:nvPr/>
          </p:nvSpPr>
          <p:spPr>
            <a:xfrm>
              <a:off x="11275483" y="-79375"/>
              <a:ext cx="507999" cy="7027333"/>
            </a:xfrm>
            <a:prstGeom prst="rect">
              <a:avLst/>
            </a:prstGeom>
            <a:solidFill>
              <a:srgbClr val="0057B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A68EB4-0C3C-B5D5-6D7A-FCACBE63ED55}"/>
                </a:ext>
              </a:extLst>
            </p:cNvPr>
            <p:cNvSpPr/>
            <p:nvPr/>
          </p:nvSpPr>
          <p:spPr>
            <a:xfrm>
              <a:off x="10770657" y="-79375"/>
              <a:ext cx="507999" cy="7027333"/>
            </a:xfrm>
            <a:prstGeom prst="rect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69</TotalTime>
  <Words>256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Personnel Return Status for Ukraine</vt:lpstr>
      <vt:lpstr>Ukraine @ CERN</vt:lpstr>
      <vt:lpstr>Ukraine @ CERN – a closer look on today’s representation</vt:lpstr>
      <vt:lpstr>Ukraine @ CERN – Directly recruited categories</vt:lpstr>
      <vt:lpstr>Ukraine @ CERN – Staff members</vt:lpstr>
      <vt:lpstr>Ukraine @ CERN – Non-staff members</vt:lpstr>
      <vt:lpstr>Ukraine @ CERN – Applications for staff positions</vt:lpstr>
      <vt:lpstr>Ukraine @ CERN – Applications for non-staff programmes and positions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Gusztav Braikoff</dc:creator>
  <cp:lastModifiedBy>Oliver Gusztav Braikoff</cp:lastModifiedBy>
  <cp:revision>45</cp:revision>
  <dcterms:created xsi:type="dcterms:W3CDTF">2025-06-04T12:35:00Z</dcterms:created>
  <dcterms:modified xsi:type="dcterms:W3CDTF">2025-06-11T14:19:56Z</dcterms:modified>
</cp:coreProperties>
</file>