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7"/>
    <p:restoredTop sz="94660"/>
  </p:normalViewPr>
  <p:slideViewPr>
    <p:cSldViewPr snapToGrid="0">
      <p:cViewPr varScale="1">
        <p:scale>
          <a:sx n="95" d="100"/>
          <a:sy n="95" d="100"/>
        </p:scale>
        <p:origin x="200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42E37-FC81-F50C-0650-3D9368CDE8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18FBCA-B82B-7D94-F1E5-D1C96BFB14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BFFBF-29D7-91DF-9F2A-0337548A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0C051-2E26-E2A9-C28B-A2EEB64A9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CCF13-8AD8-6E01-2EEE-FA3254BED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17780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93516-AEF7-338F-AF65-3DACBACA7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77BEED-0241-E24D-0E26-A2E25868CA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EA9EF-81D6-A2B9-3811-3A5213747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71BC1-9A3A-0530-EE4F-193BE4969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6937D-5353-B1A7-B7A8-EB2209DD8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75457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582461-A925-6685-9252-B5A0FF02A1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FCD402-D244-0429-92BF-EBC1983B0B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4E08C-075B-9B2F-125F-70EC6B61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0DEDE-BD82-266F-DAD6-8CA672A21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2B8F9-387C-0F95-7890-EF70DCEE2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929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25A2E-C228-3D1E-9E05-751BD1635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6B7E7-05C9-60FE-2D28-88FA9E067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3877F-38B4-2E3A-6A30-1F0BA74CE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B68CD-C87D-C93E-EEDF-645FD2600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7CD59-8447-3C9D-52C1-E360571FC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30142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B52B6-2789-F694-7B7C-D6EE48F24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03B77-C8C0-D0A9-84D0-F47FE7EAC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DC15E-2DD4-8960-4B0A-EE510F4E7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F8A95-1470-D86C-FA84-2E2401D86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40FA8-6600-0581-A874-98C1F1E6A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31270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9873C-F718-654F-BB5B-560C3B77B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40426-604C-5C07-2623-7C0DF1EC61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7D1558-2AF2-B6FC-0B1B-0237E0281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8D6928-7A8E-2AC3-D2F6-034404CED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EDE13E-899B-FFE4-3BE8-BFAA54E31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C7DB0-524D-94F2-C8A4-BA4C61DBC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1111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12367-20FB-49A0-83DD-B525FEA4D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9D63B-2034-F256-84D8-57237CF9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334440-070F-7EC5-3F31-9A0DB95C14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DD881C-13DC-A535-085F-C314CA369E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449876-D149-1B83-E6C4-80E1660183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47928D-98C9-FFC3-4E7D-2E4577984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B066E1-1D8A-2BAA-47E4-AB9B16AB8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2BEFD7-0611-091E-46F3-6253A8085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7736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453D0-5DAB-25CB-112F-F528B58DB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56FD69-A5D4-A841-77C5-C84413010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CB5459-7A52-A627-F1D4-350A2AB5F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8A03E8-EBC0-06F5-B96C-628884E9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2563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6F2189-FE85-6274-C683-F804CC778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A22564-1153-39BB-2245-B8A777A79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96F0B-3881-8704-27E2-35BF5CAA5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8428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8B1BA-C7A7-F846-DB61-F96BBD87D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A735C-D4F5-5EA6-A275-21E9FD9A4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F121C5-B525-7096-9003-01CD06C8B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DB03E-C285-011F-F04A-D591E968C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83CE1-C964-D71E-5BD1-63B9D16D8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975292-2816-83FD-E3AD-C1552AD6D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5999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2A6E7-A8AD-038E-680E-134F92D0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273483-F55B-E0E6-BABF-1B77CE037B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FCC5DD-0E4B-9B13-8057-245132FF5B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B1E81B-84D4-30C6-2F76-2A6092E2E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FD9382-46AD-DE43-E936-48E8BA4CC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B20CD-CDEE-A288-18BB-709978A45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36344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B8C10-023B-07EA-F772-E72DDEC21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94C684-167F-1A2A-98FD-3FC3A05DAC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C9808-AA65-A20E-5A48-524C7DFD4B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088698-AFD7-0146-9E69-89A069700313}" type="datetimeFigureOut">
              <a:rPr lang="en-CH" smtClean="0"/>
              <a:t>11.06.2025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18ED7-AFF2-DFD7-CA64-50163D109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4741C-42CA-E2FE-9797-88C9F6B645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2821BA-E69B-C94F-A131-F08DCC33EA0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63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38BBC-53F2-B221-D076-CEFF51D391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>
                <a:solidFill>
                  <a:srgbClr val="0070C0"/>
                </a:solidFill>
              </a:rPr>
              <a:t>Ukraine in the CMS Collaboration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8F2FF2-25BA-765A-103B-6D23FFE05C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>
                <a:solidFill>
                  <a:srgbClr val="FF0000"/>
                </a:solidFill>
              </a:rPr>
              <a:t>CMS Spokesperson Team</a:t>
            </a:r>
          </a:p>
          <a:p>
            <a:r>
              <a:rPr lang="en-CH" dirty="0">
                <a:solidFill>
                  <a:srgbClr val="FF0000"/>
                </a:solidFill>
              </a:rPr>
              <a:t>8th CERN-Ukraine Committee Meeting</a:t>
            </a:r>
          </a:p>
          <a:p>
            <a:r>
              <a:rPr lang="en-CH" dirty="0">
                <a:solidFill>
                  <a:srgbClr val="FF0000"/>
                </a:solidFill>
              </a:rPr>
              <a:t>12 June 2025</a:t>
            </a: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15D2FC62-A5E5-37B3-80C6-C28BD3C0A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5495" y="26504"/>
            <a:ext cx="1800000" cy="1800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46743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E9E25A-B1AD-FAED-EE88-BAA18BF53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9368B-57D5-DE06-4573-5BA88FE6B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965" y="80292"/>
            <a:ext cx="6750423" cy="866381"/>
          </a:xfrm>
        </p:spPr>
        <p:txBody>
          <a:bodyPr>
            <a:normAutofit/>
          </a:bodyPr>
          <a:lstStyle/>
          <a:p>
            <a:pPr algn="ctr"/>
            <a:r>
              <a:rPr lang="en-CH" sz="3600" b="1" dirty="0">
                <a:solidFill>
                  <a:srgbClr val="0070C0"/>
                </a:solidFill>
              </a:rPr>
              <a:t>Ukraine in CMS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B0EFA-7142-BC0F-FC0E-72C3516BB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92885"/>
            <a:ext cx="10515600" cy="559999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Currently CMS has 15 members from 03 Ukrainian institutes</a:t>
            </a:r>
            <a:endParaRPr lang="en-GB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Institute for Scintillation Materials of the National Academy of Science of Ukraine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National Science Centre, Kharkiv Institute of Physics and Technology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GB" dirty="0"/>
              <a:t>V. Karazin Kharkiv National University (KNU)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CMS Upgrades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Participation in HGCAL – R&amp;D, prototyping for the machine cast scintillator for the hadronic part</a:t>
            </a:r>
          </a:p>
          <a:p>
            <a:pPr>
              <a:lnSpc>
                <a:spcPct val="120000"/>
              </a:lnSpc>
            </a:pPr>
            <a:r>
              <a:rPr lang="en-GB" dirty="0"/>
              <a:t>Exploring ways for Ukraine to contribute to the future upgrade projects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Collaboration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Tier 2 (with efficient support) computing centre is in operation for CMS: 6,155,031, 8,548.65 Delivered Power (HEPscore23) 89.99% of total pledged (WLCG Report – April 2025)</a:t>
            </a:r>
          </a:p>
          <a:p>
            <a:pPr>
              <a:lnSpc>
                <a:spcPct val="120000"/>
              </a:lnSpc>
            </a:pPr>
            <a:r>
              <a:rPr lang="en-GB" dirty="0"/>
              <a:t>Interns/students in Ukraine working on computing/physics projects</a:t>
            </a:r>
          </a:p>
          <a:p>
            <a:pPr>
              <a:lnSpc>
                <a:spcPct val="120000"/>
              </a:lnSpc>
            </a:pPr>
            <a:r>
              <a:rPr lang="en-GB" dirty="0"/>
              <a:t>Active participation in Computing, Software, Machine Learning, BRIL (Luminosity and Backgrounds), Calorimetry - particularly HGCAL</a:t>
            </a:r>
          </a:p>
          <a:p>
            <a:pPr>
              <a:lnSpc>
                <a:spcPct val="120000"/>
              </a:lnSpc>
            </a:pPr>
            <a:r>
              <a:rPr lang="en-GB" dirty="0"/>
              <a:t>Significant contributions to physics - in particular, in the B Physics Group</a:t>
            </a:r>
          </a:p>
        </p:txBody>
      </p:sp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8A059981-CB99-174F-7201-6840B3A0F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5495" y="26504"/>
            <a:ext cx="1800000" cy="1800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55237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E491643-122B-A1CA-FB6E-11F6742652EF}"/>
              </a:ext>
            </a:extLst>
          </p:cNvPr>
          <p:cNvSpPr txBox="1"/>
          <p:nvPr/>
        </p:nvSpPr>
        <p:spPr>
          <a:xfrm>
            <a:off x="196371" y="1260384"/>
            <a:ext cx="1179925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Fellows Program</a:t>
            </a:r>
            <a:r>
              <a:rPr lang="en-GB" sz="2000" dirty="0"/>
              <a:t>: We aim to keep Ukrainian researchers integrated into our international collaborations</a:t>
            </a:r>
          </a:p>
          <a:p>
            <a:r>
              <a:rPr lang="en-GB" sz="2000" dirty="0"/>
              <a:t>despite travel limitations. To that end, the U.S. NSF-funded IRIS-HEP software has had a program each</a:t>
            </a:r>
          </a:p>
          <a:p>
            <a:r>
              <a:rPr lang="en-GB" sz="2000" dirty="0"/>
              <a:t>summer since 2022 to connect Ukrainian students (in remote) with particle physics experiments for</a:t>
            </a:r>
          </a:p>
          <a:p>
            <a:r>
              <a:rPr lang="en-GB" sz="2000" dirty="0"/>
              <a:t>software-related R&amp;D projects. This was done with funding from the Simons Foundation in 2022 and 2023,</a:t>
            </a:r>
          </a:p>
          <a:p>
            <a:r>
              <a:rPr lang="en-GB" sz="2000" dirty="0"/>
              <a:t>and in 2024 and 2025 additional dedicated direct funding from the NAS/ONRG as part of IMPRESS-U (US</a:t>
            </a:r>
          </a:p>
          <a:p>
            <a:r>
              <a:rPr lang="en-GB" sz="2000" dirty="0"/>
              <a:t>contacts Peter Elmer and Oksana </a:t>
            </a:r>
            <a:r>
              <a:rPr lang="en-GB" sz="2000" dirty="0" err="1"/>
              <a:t>Shadura</a:t>
            </a:r>
            <a:r>
              <a:rPr lang="en-GB" sz="2000" dirty="0"/>
              <a:t>, Ukrainian contact Olga </a:t>
            </a:r>
            <a:r>
              <a:rPr lang="en-GB" sz="2000" dirty="0" err="1"/>
              <a:t>Gogota</a:t>
            </a:r>
            <a:r>
              <a:rPr lang="en-GB" sz="2000" dirty="0"/>
              <a:t>).</a:t>
            </a:r>
          </a:p>
          <a:p>
            <a:endParaRPr lang="en-GB" sz="2000" dirty="0"/>
          </a:p>
          <a:p>
            <a:r>
              <a:rPr lang="en-GB" sz="2000" dirty="0"/>
              <a:t>43 students have been involved in between 2022 and 2025, some multiple years, and from Taras</a:t>
            </a:r>
          </a:p>
          <a:p>
            <a:r>
              <a:rPr lang="en-GB" sz="2000" dirty="0"/>
              <a:t>Shevchenko National University, Kyiv Academic University and others. See the individual Fellow links from</a:t>
            </a:r>
          </a:p>
          <a:p>
            <a:r>
              <a:rPr lang="en-GB" sz="2000" dirty="0"/>
              <a:t>https://iris-</a:t>
            </a:r>
            <a:r>
              <a:rPr lang="en-GB" sz="2000" dirty="0" err="1"/>
              <a:t>hep.org</a:t>
            </a:r>
            <a:r>
              <a:rPr lang="en-GB" sz="2000" dirty="0"/>
              <a:t>/</a:t>
            </a:r>
            <a:r>
              <a:rPr lang="en-GB" sz="2000" dirty="0" err="1"/>
              <a:t>fellows.html</a:t>
            </a:r>
            <a:r>
              <a:rPr lang="en-GB" sz="2000" dirty="0"/>
              <a:t> for information on their projects, involving CMS and other HEP projects.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FC4899-592A-3F29-899A-2189E5A82394}"/>
              </a:ext>
            </a:extLst>
          </p:cNvPr>
          <p:cNvSpPr txBox="1"/>
          <p:nvPr/>
        </p:nvSpPr>
        <p:spPr>
          <a:xfrm>
            <a:off x="126224" y="4531659"/>
            <a:ext cx="1193955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Equipment Transfer</a:t>
            </a:r>
            <a:r>
              <a:rPr lang="en-GB" sz="2000" dirty="0"/>
              <a:t>: We are also involved, via IMPRESS-U, with a new and separate working group</a:t>
            </a:r>
          </a:p>
          <a:p>
            <a:r>
              <a:rPr lang="en-GB" sz="2000" dirty="0"/>
              <a:t>“Rebuilding Engineering, Science, Education and Technology (RESET) Ukraine Action Group under the</a:t>
            </a:r>
          </a:p>
          <a:p>
            <a:r>
              <a:rPr lang="en-GB" sz="2000" dirty="0"/>
              <a:t>National Academies of Sciences, Engineering, and Medicine (NASEM)” to identify and transfer used/retired,</a:t>
            </a:r>
          </a:p>
          <a:p>
            <a:r>
              <a:rPr lang="en-GB" sz="2000" dirty="0"/>
              <a:t>but usable, scientific equipment of all types that is available for donation or loan to support Ukrainian to</a:t>
            </a:r>
          </a:p>
          <a:p>
            <a:r>
              <a:rPr lang="en-GB" sz="2000" dirty="0"/>
              <a:t>continue scientific research. (For example, a compute cluster has been identified for transfer.) This is a new</a:t>
            </a:r>
          </a:p>
          <a:p>
            <a:r>
              <a:rPr lang="en-GB" sz="2000" dirty="0"/>
              <a:t>activity and will expand. HEP contacts: Chris Tully / Peter Elmer (Princeton)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BA45CC-D59B-E7C9-FA3D-6FD547307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375" y="149039"/>
            <a:ext cx="7772400" cy="8327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301BD0-BFEB-028E-B762-AA6C81F4796E}"/>
              </a:ext>
            </a:extLst>
          </p:cNvPr>
          <p:cNvSpPr txBox="1"/>
          <p:nvPr/>
        </p:nvSpPr>
        <p:spPr>
          <a:xfrm>
            <a:off x="317030" y="183166"/>
            <a:ext cx="397634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Student Fellows and</a:t>
            </a:r>
          </a:p>
          <a:p>
            <a:r>
              <a:rPr lang="en-GB" sz="3200" b="1" dirty="0">
                <a:solidFill>
                  <a:srgbClr val="0070C0"/>
                </a:solidFill>
              </a:rPr>
              <a:t>Equipment Transfer</a:t>
            </a:r>
          </a:p>
        </p:txBody>
      </p:sp>
    </p:spTree>
    <p:extLst>
      <p:ext uri="{BB962C8B-B14F-4D97-AF65-F5344CB8AC3E}">
        <p14:creationId xmlns:p14="http://schemas.microsoft.com/office/powerpoint/2010/main" val="2847508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444</Words>
  <Application>Microsoft Macintosh PowerPoint</Application>
  <PresentationFormat>Widescreen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Ukraine in the CMS Collaboration</vt:lpstr>
      <vt:lpstr>Ukraine in CMS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Hafeez Hoorani</dc:creator>
  <cp:lastModifiedBy>Hafeez Hoorani</cp:lastModifiedBy>
  <cp:revision>3</cp:revision>
  <dcterms:created xsi:type="dcterms:W3CDTF">2025-06-11T08:40:26Z</dcterms:created>
  <dcterms:modified xsi:type="dcterms:W3CDTF">2025-06-12T06:06:03Z</dcterms:modified>
</cp:coreProperties>
</file>