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93" d="100"/>
          <a:sy n="93" d="100"/>
        </p:scale>
        <p:origin x="5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16/05/2025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16/05/2025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457200" y="1981200"/>
          <a:ext cx="8686800" cy="3124200"/>
          <a:chOff x="457200" y="1981200"/>
          <a:chExt cx="8686800" cy="3124200"/>
        </a:xfrm>
      </p:grpSpPr>
      <p:sp>
        <p:nvSpPr>
          <p:cNvPr id="3" name="TextBox 2"/>
          <p:cNvSpPr txBox="1"/>
          <p:nvPr/>
        </p:nvSpPr>
        <p:spPr>
          <a:xfrm>
            <a:off x="457200" y="1981200"/>
            <a:ext cx="8229600" cy="685800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4800" b="1" i="0" u="none" strike="noStrike">
                <a:solidFill>
                  <a:srgbClr val="404040"/>
                </a:solidFill>
                <a:latin typeface="Calibri"/>
              </a:rPr>
              <a:t>Procurement 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2667000"/>
            <a:ext cx="8229600" cy="457200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3600" b="0" i="0" u="none" strike="noStrike">
                <a:solidFill>
                  <a:srgbClr val="808080"/>
                </a:solidFill>
                <a:latin typeface="Calibri"/>
              </a:rPr>
              <a:t>for Ukraine(Associate Member State)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1446657" y="-5497449"/>
          <a:ext cx="9022556" cy="5031010"/>
          <a:chOff x="-1446657" y="-5497449"/>
          <a:chExt cx="9022556" cy="5031010"/>
        </a:xfrm>
      </p:grpSpPr>
      <p:sp>
        <p:nvSpPr>
          <p:cNvPr id="152" name="TextBox 151"/>
          <p:cNvSpPr txBox="1"/>
          <p:nvPr/>
        </p:nvSpPr>
        <p:spPr>
          <a:xfrm>
            <a:off x="564356" y="600075"/>
            <a:ext cx="8143875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Annual contributions and industrial returns for Ukraine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Contributions (kCHF)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40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210056"/>
            <a:ext cx="383572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5072" y="1210056"/>
            <a:ext cx="89506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Country Contribution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0136" y="1210056"/>
            <a:ext cx="89506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All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5200" y="1210056"/>
            <a:ext cx="383762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1338739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5072" y="1338739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0136" y="1338739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1 196 893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5200" y="1338739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" y="1499616"/>
            <a:ext cx="38357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5072" y="1499616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50136" y="1499616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1 199 321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5200" y="1499616"/>
            <a:ext cx="38376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660493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5072" y="166049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50136" y="166049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1 206 284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45200" y="1660493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500" y="1821275"/>
            <a:ext cx="38357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5072" y="1821275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50136" y="1821275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1 230 382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5200" y="1821275"/>
            <a:ext cx="38376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982153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5072" y="198215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1 046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50136" y="198215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1 266 086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5200" y="1982153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2143030"/>
            <a:ext cx="383572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55072" y="2143030"/>
            <a:ext cx="895064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1 034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50136" y="2143030"/>
            <a:ext cx="895064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1 267 457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45200" y="2143030"/>
            <a:ext cx="383762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57563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(All countries totals, kCHF)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6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357563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96976" y="1210056"/>
            <a:ext cx="94621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943094" y="1210056"/>
            <a:ext cx="971931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57563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96976" y="1338739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207 407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43094" y="1338739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131 216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57563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96976" y="1499616"/>
            <a:ext cx="94621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206 717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43094" y="1499616"/>
            <a:ext cx="971931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133 358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57563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96976" y="1660493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226 311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43094" y="1660493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127 469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57563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96976" y="1821275"/>
            <a:ext cx="94621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236 125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43094" y="1821275"/>
            <a:ext cx="971931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134 661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57563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996976" y="1982153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244 855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943094" y="1982153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132 264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357563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2025*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996976" y="2143030"/>
            <a:ext cx="946214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243 533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943094" y="2143030"/>
            <a:ext cx="971931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122 657</a:t>
            </a:r>
          </a:p>
        </p:txBody>
      </p:sp>
      <p:pic>
        <p:nvPicPr>
          <p:cNvPr id="55" name="expenditures-totals" descr="Expenditures of all count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46657" y="-5497449"/>
            <a:ext cx="2619375" cy="146437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6143625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(Ukraine, kCHF)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6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6143625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783038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422356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061770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143625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783038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- 194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422356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61770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1 164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143625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783038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- 676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422356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56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061770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1 620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143625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783038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-1 145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422356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64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061770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2 081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43625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83038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- 824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422356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46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61770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1 778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143625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2024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783038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- 353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422356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61770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1 376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43625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2025*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783038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- 320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422356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061770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1 349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(Ukraine, kCHF)</a:t>
            </a:r>
          </a:p>
        </p:txBody>
      </p:sp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8" name="TextBox 87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28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55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64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46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2025*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-1446657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78656" y="3030760"/>
            <a:ext cx="715899" cy="128588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Industrial Return</a:t>
            </a:r>
          </a:p>
        </p:txBody>
      </p:sp>
      <p:graphicFrame>
        <p:nvGraphicFramePr>
          <p:cNvPr id="110" name="Table 10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68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2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2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1" name="TextBox 110"/>
          <p:cNvSpPr txBox="1"/>
          <p:nvPr/>
        </p:nvSpPr>
        <p:spPr>
          <a:xfrm>
            <a:off x="571500" y="3423761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082993" y="3423761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594390" y="3423761"/>
            <a:ext cx="504349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105882" y="3423761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2617280" y="3423761"/>
            <a:ext cx="51168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71500" y="3552444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82993" y="3552444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0.57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594390" y="3552444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105882" y="3552444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2617280" y="3552444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71500" y="371332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082993" y="371332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0.58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594390" y="3713321"/>
            <a:ext cx="504349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105882" y="371332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617280" y="3713321"/>
            <a:ext cx="51168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71500" y="3874199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082993" y="3874199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0.29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594390" y="3874199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2105882" y="3874199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2617280" y="3874199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71500" y="403498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082993" y="403498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0.27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594390" y="4034981"/>
            <a:ext cx="504349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2105882" y="4034981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617280" y="4034981"/>
            <a:ext cx="51168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571500" y="419585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2024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082993" y="419585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0.24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594390" y="4195858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2105882" y="419585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617280" y="4195858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71500" y="4356735"/>
            <a:ext cx="51149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2025*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082993" y="4356735"/>
            <a:ext cx="51149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594390" y="4356735"/>
            <a:ext cx="504349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105882" y="4356735"/>
            <a:ext cx="51149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2617280" y="4356735"/>
            <a:ext cx="51168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082993" y="3295079"/>
            <a:ext cx="1015746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2105882" y="3295079"/>
            <a:ext cx="1023080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78656" y="4673156"/>
            <a:ext cx="1619250" cy="114300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*Provisional figure based on commitments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357563" y="2952179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pic>
        <p:nvPicPr>
          <p:cNvPr id="150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3352229"/>
            <a:ext cx="2886075" cy="16787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360962"/>
          <a:chOff x="0" y="0"/>
          <a:chExt cx="8708231" cy="2360962"/>
        </a:xfrm>
      </p:grpSpPr>
      <p:sp>
        <p:nvSpPr>
          <p:cNvPr id="34" name="TextBox 33"/>
          <p:cNvSpPr txBox="1"/>
          <p:nvPr/>
        </p:nvSpPr>
        <p:spPr>
          <a:xfrm>
            <a:off x="564356" y="600075"/>
            <a:ext cx="6054376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Top Suppliers in Ukraine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4356" y="931450"/>
            <a:ext cx="3964781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Supplier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4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8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5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601534"/>
            <a:ext cx="15801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1602" y="1601534"/>
            <a:ext cx="474059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5662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20663" y="1601534"/>
            <a:ext cx="750570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Budget (CHF)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1233" y="1601534"/>
            <a:ext cx="7507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External Funds (CHF)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858899"/>
            <a:ext cx="1580102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NC ENGINEERING UKRAINE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1602" y="1858899"/>
            <a:ext cx="474059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Lviv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5662" y="1858899"/>
            <a:ext cx="395002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0663" y="1858899"/>
            <a:ext cx="750570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2 568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1233" y="1858899"/>
            <a:ext cx="750761" cy="20888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43450" y="931450"/>
            <a:ext cx="3964781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Origin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4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6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6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750594" y="1601534"/>
            <a:ext cx="1580198" cy="3716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30791" y="1601534"/>
            <a:ext cx="395002" cy="3716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Country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25888" y="1601534"/>
            <a:ext cx="395002" cy="3716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20890" y="1601534"/>
            <a:ext cx="395002" cy="3716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% UA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15892" y="1601534"/>
            <a:ext cx="592455" cy="3716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(CHF)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108347" y="1601534"/>
            <a:ext cx="592741" cy="3716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External Funds (CHF)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50594" y="1973199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NC ENGINEERING UKRAINE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30791" y="19731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UA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25888" y="19731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20890" y="19731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15892" y="1973199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2 568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108347" y="1973199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750594" y="2152079"/>
            <a:ext cx="1580198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NOTZ METALL AG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30791" y="2152079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25888" y="2152079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120890" y="2152079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515892" y="2152079"/>
            <a:ext cx="592455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1 916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108347" y="2152079"/>
            <a:ext cx="592741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On-screen Show (16:9)</PresentationFormat>
  <Paragraphs>176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Procurement Overview</dc:title>
  <dc:subject>for Ukraine(Associate Member State)</dc:subject>
  <dc:creator>FAP-BC</dc:creator>
  <cp:keywords>procurement</cp:keywords>
  <dc:description>An overview of procurement related data for a country</dc:description>
  <cp:lastModifiedBy>Cristina Lara Arnaud</cp:lastModifiedBy>
  <cp:revision>2</cp:revision>
  <dcterms:created xsi:type="dcterms:W3CDTF">2025-05-16T14:45:29Z</dcterms:created>
  <dcterms:modified xsi:type="dcterms:W3CDTF">2025-05-16T14:46:41Z</dcterms:modified>
  <cp:category>Report</cp:category>
</cp:coreProperties>
</file>