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handoutMasterIdLst>
    <p:handoutMasterId r:id="rId29"/>
  </p:handoutMasterIdLst>
  <p:sldIdLst>
    <p:sldId id="259" r:id="rId2"/>
    <p:sldId id="706" r:id="rId3"/>
    <p:sldId id="709" r:id="rId4"/>
    <p:sldId id="707" r:id="rId5"/>
    <p:sldId id="710" r:id="rId6"/>
    <p:sldId id="705" r:id="rId7"/>
    <p:sldId id="711" r:id="rId8"/>
    <p:sldId id="708" r:id="rId9"/>
    <p:sldId id="713" r:id="rId10"/>
    <p:sldId id="712" r:id="rId11"/>
    <p:sldId id="714" r:id="rId12"/>
    <p:sldId id="716" r:id="rId13"/>
    <p:sldId id="719" r:id="rId14"/>
    <p:sldId id="718" r:id="rId15"/>
    <p:sldId id="622" r:id="rId16"/>
    <p:sldId id="701" r:id="rId17"/>
    <p:sldId id="702" r:id="rId18"/>
    <p:sldId id="679" r:id="rId19"/>
    <p:sldId id="704" r:id="rId20"/>
    <p:sldId id="703" r:id="rId21"/>
    <p:sldId id="700" r:id="rId22"/>
    <p:sldId id="325" r:id="rId23"/>
    <p:sldId id="682" r:id="rId24"/>
    <p:sldId id="688" r:id="rId25"/>
    <p:sldId id="687" r:id="rId26"/>
    <p:sldId id="69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90" autoAdjust="0"/>
    <p:restoredTop sz="94686"/>
  </p:normalViewPr>
  <p:slideViewPr>
    <p:cSldViewPr snapToGrid="0" snapToObjects="1">
      <p:cViewPr varScale="1">
        <p:scale>
          <a:sx n="200" d="100"/>
          <a:sy n="200" d="100"/>
        </p:scale>
        <p:origin x="422" y="13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4/15/2025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BWS LHC CONS #27 | Status &amp; technical Update | 15.04.2025</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BWS LHC CONS #27 | Status &amp; technical Update | 15.04.2025</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BWS LHC CONS #27 | Status &amp; technical Update | 15.04.2025</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BWS LHC CONS #27 | Status &amp; technical Update | 15.04.2025</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BWS LHC CONS #27 | Status &amp; technical Update | 15.04.2025</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BWS LHC CONS #27 | Status &amp; technical Update | 15.04.2025</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BWS LHC CONS #27 | Status &amp; technical Update | 15.04.2025</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BWS LHC CONS #27 | Status &amp; technical Update | 15.04.2025</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60359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BWS LHC CONS #27 | Status &amp; technical Update | 15.04.2025</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sldNum="0"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tmp"/><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9.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tmp"/><Relationship Id="rId1"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hyperlink" Target="https://indico.cern.ch/event/1486663/" TargetMode="External"/><Relationship Id="rId2" Type="http://schemas.openxmlformats.org/officeDocument/2006/relationships/hyperlink" Target="https://indico.cern.ch/event/1514016/"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529313/" TargetMode="External"/><Relationship Id="rId2" Type="http://schemas.openxmlformats.org/officeDocument/2006/relationships/hyperlink" Target="https://indico.cern.ch/event/1530149/"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https://indico.cern.ch/event/1504619/" TargetMode="External"/><Relationship Id="rId2" Type="http://schemas.openxmlformats.org/officeDocument/2006/relationships/hyperlink" Target="https://indico.cern.ch/event/1503356/" TargetMode="External"/><Relationship Id="rId1" Type="http://schemas.openxmlformats.org/officeDocument/2006/relationships/slideLayout" Target="../slideLayouts/slideLayout5.xml"/><Relationship Id="rId4" Type="http://schemas.openxmlformats.org/officeDocument/2006/relationships/hyperlink" Target="https://indico.cern.ch/event/1478672/"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image" Target="../media/image26.tmp"/><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9.tmp"/><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31722"/>
            <a:ext cx="11376025" cy="2115286"/>
          </a:xfrm>
        </p:spPr>
        <p:txBody>
          <a:bodyPr/>
          <a:lstStyle/>
          <a:p>
            <a:pPr algn="ctr"/>
            <a:r>
              <a:rPr lang="en-US" sz="3600" dirty="0"/>
              <a:t>BWS LHC CONS</a:t>
            </a:r>
            <a:br>
              <a:rPr lang="en-US" sz="3600" dirty="0"/>
            </a:br>
            <a:br>
              <a:rPr lang="en-US" sz="3600" dirty="0"/>
            </a:br>
            <a:r>
              <a:rPr lang="en-US" sz="3600" dirty="0"/>
              <a:t>Status and technical update</a:t>
            </a:r>
            <a:br>
              <a:rPr lang="en-US" sz="3600" dirty="0"/>
            </a:br>
            <a:endParaRPr lang="en-US" sz="36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0" y="5347855"/>
            <a:ext cx="12191999" cy="1283854"/>
          </a:xfrm>
        </p:spPr>
        <p:txBody>
          <a:bodyPr/>
          <a:lstStyle/>
          <a:p>
            <a:pPr algn="ctr"/>
            <a:r>
              <a:rPr lang="en-GB" sz="1800" dirty="0">
                <a:latin typeface="Calibri" panose="020F0502020204030204" pitchFamily="34" charset="0"/>
                <a:ea typeface="Calibri" panose="020F0502020204030204" pitchFamily="34" charset="0"/>
                <a:cs typeface="Times New Roman" panose="02020603050405020304" pitchFamily="18" charset="0"/>
              </a:rPr>
              <a:t>BWS LHC CONS #27</a:t>
            </a:r>
            <a:br>
              <a:rPr lang="en-GB" sz="1800" dirty="0">
                <a:latin typeface="Calibri" panose="020F0502020204030204" pitchFamily="34" charset="0"/>
                <a:ea typeface="Calibri" panose="020F0502020204030204" pitchFamily="34" charset="0"/>
                <a:cs typeface="Times New Roman" panose="02020603050405020304" pitchFamily="18" charset="0"/>
              </a:rPr>
            </a:br>
            <a:r>
              <a:rPr lang="en-GB" sz="1800" dirty="0">
                <a:latin typeface="Calibri" panose="020F0502020204030204" pitchFamily="34" charset="0"/>
                <a:ea typeface="Calibri" panose="020F0502020204030204" pitchFamily="34" charset="0"/>
                <a:cs typeface="Times New Roman" panose="02020603050405020304" pitchFamily="18" charset="0"/>
              </a:rPr>
              <a:t>J. Emery</a:t>
            </a:r>
            <a:br>
              <a:rPr lang="en-GB" sz="1800" dirty="0">
                <a:latin typeface="Calibri" panose="020F0502020204030204" pitchFamily="34" charset="0"/>
                <a:ea typeface="Calibri" panose="020F0502020204030204" pitchFamily="34" charset="0"/>
                <a:cs typeface="Times New Roman" panose="02020603050405020304" pitchFamily="18" charset="0"/>
              </a:rPr>
            </a:br>
            <a:r>
              <a:rPr lang="en-GB" sz="1800" dirty="0">
                <a:latin typeface="Calibri" panose="020F0502020204030204" pitchFamily="34" charset="0"/>
                <a:ea typeface="Calibri" panose="020F0502020204030204" pitchFamily="34" charset="0"/>
                <a:cs typeface="Times New Roman" panose="02020603050405020304" pitchFamily="18" charset="0"/>
              </a:rPr>
              <a:t>15.04.2025</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6A061-028B-C25B-0BD5-29BA7E3D7B74}"/>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4335B0E-01D7-1BF7-0AE7-EBBB54E1A9A1}"/>
              </a:ext>
            </a:extLst>
          </p:cNvPr>
          <p:cNvSpPr>
            <a:spLocks noGrp="1"/>
          </p:cNvSpPr>
          <p:nvPr>
            <p:ph idx="1"/>
          </p:nvPr>
        </p:nvSpPr>
        <p:spPr>
          <a:xfrm>
            <a:off x="407989" y="1316874"/>
            <a:ext cx="11376024" cy="3931919"/>
          </a:xfrm>
        </p:spPr>
        <p:txBody>
          <a:bodyPr/>
          <a:lstStyle/>
          <a:p>
            <a:r>
              <a:rPr lang="en-US" dirty="0"/>
              <a:t>Test rig V3 with new bearing not operational.</a:t>
            </a:r>
          </a:p>
          <a:p>
            <a:r>
              <a:rPr lang="en-US" dirty="0"/>
              <a:t>One bearing broken during the magnetic parts alignments.</a:t>
            </a:r>
          </a:p>
          <a:p>
            <a:r>
              <a:rPr lang="en-US" dirty="0"/>
              <a:t>Is there any change in the alignment procedure.</a:t>
            </a:r>
          </a:p>
          <a:p>
            <a:r>
              <a:rPr lang="en-US" dirty="0"/>
              <a:t>I understood you plan to change the bearing type,</a:t>
            </a:r>
            <a:br>
              <a:rPr lang="en-US" dirty="0"/>
            </a:br>
            <a:r>
              <a:rPr lang="en-US" dirty="0"/>
              <a:t>any pro/cons to discuss?</a:t>
            </a:r>
          </a:p>
          <a:p>
            <a:r>
              <a:rPr lang="en-US" dirty="0"/>
              <a:t>Any expected delay due to this change?</a:t>
            </a:r>
          </a:p>
          <a:p>
            <a:r>
              <a:rPr lang="en-US" dirty="0"/>
              <a:t>Should we brainstorm about mitigation?</a:t>
            </a:r>
          </a:p>
        </p:txBody>
      </p:sp>
      <p:sp>
        <p:nvSpPr>
          <p:cNvPr id="3" name="Title 2">
            <a:extLst>
              <a:ext uri="{FF2B5EF4-FFF2-40B4-BE49-F238E27FC236}">
                <a16:creationId xmlns:a16="http://schemas.microsoft.com/office/drawing/2014/main" id="{29A683BC-FAA4-7C5F-D144-AD2E54E22E38}"/>
              </a:ext>
            </a:extLst>
          </p:cNvPr>
          <p:cNvSpPr>
            <a:spLocks noGrp="1"/>
          </p:cNvSpPr>
          <p:nvPr>
            <p:ph type="title"/>
          </p:nvPr>
        </p:nvSpPr>
        <p:spPr>
          <a:xfrm>
            <a:off x="407988" y="373593"/>
            <a:ext cx="11376025" cy="456987"/>
          </a:xfrm>
        </p:spPr>
        <p:txBody>
          <a:bodyPr/>
          <a:lstStyle/>
          <a:p>
            <a:r>
              <a:rPr lang="en-US" dirty="0"/>
              <a:t>Test rig status</a:t>
            </a:r>
            <a:endParaRPr lang="en-GB" dirty="0"/>
          </a:p>
        </p:txBody>
      </p:sp>
      <p:sp>
        <p:nvSpPr>
          <p:cNvPr id="4" name="Footer Placeholder 3">
            <a:extLst>
              <a:ext uri="{FF2B5EF4-FFF2-40B4-BE49-F238E27FC236}">
                <a16:creationId xmlns:a16="http://schemas.microsoft.com/office/drawing/2014/main" id="{F232C36D-527A-E8D9-14AC-D05CF231CBAE}"/>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4098" name="x_Picture 1">
            <a:extLst>
              <a:ext uri="{FF2B5EF4-FFF2-40B4-BE49-F238E27FC236}">
                <a16:creationId xmlns:a16="http://schemas.microsoft.com/office/drawing/2014/main" id="{AD265B2A-AD56-2B19-C7B5-4728C111D5C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65432" y="2784764"/>
            <a:ext cx="3264116" cy="326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2867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2933C0-89B8-40FA-88D2-33F9A4EB189B}"/>
              </a:ext>
            </a:extLst>
          </p:cNvPr>
          <p:cNvSpPr>
            <a:spLocks noGrp="1"/>
          </p:cNvSpPr>
          <p:nvPr>
            <p:ph idx="1"/>
          </p:nvPr>
        </p:nvSpPr>
        <p:spPr>
          <a:xfrm>
            <a:off x="407989" y="1062990"/>
            <a:ext cx="11376024" cy="5253990"/>
          </a:xfrm>
        </p:spPr>
        <p:txBody>
          <a:bodyPr/>
          <a:lstStyle/>
          <a:p>
            <a:r>
              <a:rPr lang="en-US" sz="2000" dirty="0"/>
              <a:t>Aurelie spent time on the optics simulation of the lens's arrangement.</a:t>
            </a:r>
          </a:p>
          <a:p>
            <a:r>
              <a:rPr lang="en-US" sz="2000" dirty="0"/>
              <a:t>The changes in the distances with respect to the rotary scanner will not be possible without change of the lenses.</a:t>
            </a:r>
          </a:p>
          <a:p>
            <a:r>
              <a:rPr lang="en-US" sz="2000" dirty="0"/>
              <a:t>The lenses we have currently are the shortest in focal from the series. Other series exists but have not been tested.</a:t>
            </a:r>
          </a:p>
          <a:p>
            <a:r>
              <a:rPr lang="en-GB" sz="2000" dirty="0"/>
              <a:t>The sensitivity to perturbations with small focal/smaller beam size may be a problem (field of view, scratch on the surface, etc..)</a:t>
            </a:r>
          </a:p>
          <a:p>
            <a:r>
              <a:rPr lang="en-GB" sz="2000" u="sng" dirty="0"/>
              <a:t>Proposed strategy:</a:t>
            </a:r>
            <a:br>
              <a:rPr lang="en-GB" sz="2000" u="sng" dirty="0"/>
            </a:br>
            <a:br>
              <a:rPr lang="en-GB" sz="2000" dirty="0"/>
            </a:br>
            <a:r>
              <a:rPr lang="en-GB" sz="2000" dirty="0"/>
              <a:t>- take the existing optical design as baseline, conserve the same mechanical distances.</a:t>
            </a:r>
            <a:br>
              <a:rPr lang="en-GB" sz="2000" dirty="0"/>
            </a:br>
            <a:r>
              <a:rPr lang="en-GB" sz="2000" dirty="0"/>
              <a:t>- select only 2 rule patterns: 15/15um and 20/20um to have 2x10 rules to full fill the series with these patters. Accuracy will come from the precision of the pattern, not the resolution</a:t>
            </a:r>
            <a:br>
              <a:rPr lang="en-GB" sz="2000" dirty="0"/>
            </a:br>
            <a:br>
              <a:rPr lang="en-GB" sz="2000" dirty="0"/>
            </a:br>
            <a:r>
              <a:rPr lang="en-GB" sz="2000" dirty="0"/>
              <a:t>- Study in parallel an optimised optical head for smaller laser beam size/low profile head</a:t>
            </a:r>
          </a:p>
        </p:txBody>
      </p:sp>
      <p:sp>
        <p:nvSpPr>
          <p:cNvPr id="3" name="Title 2">
            <a:extLst>
              <a:ext uri="{FF2B5EF4-FFF2-40B4-BE49-F238E27FC236}">
                <a16:creationId xmlns:a16="http://schemas.microsoft.com/office/drawing/2014/main" id="{8D91756E-8BF1-381A-54FF-1DF7F96A5CDD}"/>
              </a:ext>
            </a:extLst>
          </p:cNvPr>
          <p:cNvSpPr>
            <a:spLocks noGrp="1"/>
          </p:cNvSpPr>
          <p:nvPr>
            <p:ph type="title"/>
          </p:nvPr>
        </p:nvSpPr>
        <p:spPr>
          <a:xfrm>
            <a:off x="407988" y="373593"/>
            <a:ext cx="11376025" cy="460797"/>
          </a:xfrm>
        </p:spPr>
        <p:txBody>
          <a:bodyPr/>
          <a:lstStyle/>
          <a:p>
            <a:r>
              <a:rPr lang="en-US" dirty="0"/>
              <a:t>Optical encoder optimization</a:t>
            </a:r>
            <a:endParaRPr lang="en-GB" dirty="0"/>
          </a:p>
        </p:txBody>
      </p:sp>
      <p:sp>
        <p:nvSpPr>
          <p:cNvPr id="4" name="Footer Placeholder 3">
            <a:extLst>
              <a:ext uri="{FF2B5EF4-FFF2-40B4-BE49-F238E27FC236}">
                <a16:creationId xmlns:a16="http://schemas.microsoft.com/office/drawing/2014/main" id="{D7655238-33A6-35FA-81AA-E38B83B66216}"/>
              </a:ext>
            </a:extLst>
          </p:cNvPr>
          <p:cNvSpPr>
            <a:spLocks noGrp="1"/>
          </p:cNvSpPr>
          <p:nvPr>
            <p:ph type="ftr" sz="quarter" idx="11"/>
          </p:nvPr>
        </p:nvSpPr>
        <p:spPr/>
        <p:txBody>
          <a:bodyPr/>
          <a:lstStyle/>
          <a:p>
            <a:r>
              <a:rPr lang="en-GB"/>
              <a:t>BWS LHC CONS #27 | Status &amp; technical Update | 15.04.2025</a:t>
            </a:r>
            <a:endParaRPr lang="en-US" dirty="0"/>
          </a:p>
        </p:txBody>
      </p:sp>
    </p:spTree>
    <p:extLst>
      <p:ext uri="{BB962C8B-B14F-4D97-AF65-F5344CB8AC3E}">
        <p14:creationId xmlns:p14="http://schemas.microsoft.com/office/powerpoint/2010/main" val="1761893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8FCFF6E3-A3AA-F923-13EA-B7C6093270C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3558" t="1801" b="927"/>
          <a:stretch/>
        </p:blipFill>
        <p:spPr>
          <a:xfrm>
            <a:off x="82446" y="1385464"/>
            <a:ext cx="7652479" cy="4816634"/>
          </a:xfrm>
        </p:spPr>
      </p:pic>
      <p:pic>
        <p:nvPicPr>
          <p:cNvPr id="9" name="Picture 8" descr="A black and white striped object&#10;&#10;AI-generated content may be incorrect.">
            <a:extLst>
              <a:ext uri="{FF2B5EF4-FFF2-40B4-BE49-F238E27FC236}">
                <a16:creationId xmlns:a16="http://schemas.microsoft.com/office/drawing/2014/main" id="{AB021A51-371F-E1BE-AFC8-9F4158D40F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87420" y="0"/>
            <a:ext cx="4604580" cy="3739120"/>
          </a:xfrm>
          <a:prstGeom prst="rect">
            <a:avLst/>
          </a:prstGeom>
        </p:spPr>
      </p:pic>
      <p:sp>
        <p:nvSpPr>
          <p:cNvPr id="3" name="Title 2">
            <a:extLst>
              <a:ext uri="{FF2B5EF4-FFF2-40B4-BE49-F238E27FC236}">
                <a16:creationId xmlns:a16="http://schemas.microsoft.com/office/drawing/2014/main" id="{D8F1101C-A0CA-37EB-0C92-239ECC84B2E7}"/>
              </a:ext>
            </a:extLst>
          </p:cNvPr>
          <p:cNvSpPr>
            <a:spLocks noGrp="1"/>
          </p:cNvSpPr>
          <p:nvPr>
            <p:ph type="title"/>
          </p:nvPr>
        </p:nvSpPr>
        <p:spPr>
          <a:xfrm>
            <a:off x="289878" y="250664"/>
            <a:ext cx="11376025" cy="1065742"/>
          </a:xfrm>
        </p:spPr>
        <p:txBody>
          <a:bodyPr/>
          <a:lstStyle/>
          <a:p>
            <a:r>
              <a:rPr lang="en-US" dirty="0"/>
              <a:t>Optical rule investigation</a:t>
            </a:r>
            <a:br>
              <a:rPr lang="en-US" dirty="0"/>
            </a:br>
            <a:r>
              <a:rPr lang="en-US" dirty="0"/>
              <a:t>Disk V3 observation</a:t>
            </a:r>
            <a:endParaRPr lang="en-GB" dirty="0"/>
          </a:p>
        </p:txBody>
      </p:sp>
      <p:sp>
        <p:nvSpPr>
          <p:cNvPr id="4" name="Footer Placeholder 3">
            <a:extLst>
              <a:ext uri="{FF2B5EF4-FFF2-40B4-BE49-F238E27FC236}">
                <a16:creationId xmlns:a16="http://schemas.microsoft.com/office/drawing/2014/main" id="{4416B34B-2BFE-465C-D45D-B6EBB3B53101}"/>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8" name="Picture 7" descr="A diagram of a glass&#10;&#10;AI-generated content may be incorrect.">
            <a:extLst>
              <a:ext uri="{FF2B5EF4-FFF2-40B4-BE49-F238E27FC236}">
                <a16:creationId xmlns:a16="http://schemas.microsoft.com/office/drawing/2014/main" id="{9F3107E0-3120-BC0C-C547-A2ACAA7D2B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5847" y="3149913"/>
            <a:ext cx="4778166" cy="3052185"/>
          </a:xfrm>
          <a:prstGeom prst="rect">
            <a:avLst/>
          </a:prstGeom>
        </p:spPr>
      </p:pic>
      <p:sp>
        <p:nvSpPr>
          <p:cNvPr id="10" name="TextBox 9">
            <a:extLst>
              <a:ext uri="{FF2B5EF4-FFF2-40B4-BE49-F238E27FC236}">
                <a16:creationId xmlns:a16="http://schemas.microsoft.com/office/drawing/2014/main" id="{C2EC3019-85F0-1262-C7AA-F954B26794AC}"/>
              </a:ext>
            </a:extLst>
          </p:cNvPr>
          <p:cNvSpPr txBox="1"/>
          <p:nvPr/>
        </p:nvSpPr>
        <p:spPr>
          <a:xfrm>
            <a:off x="3325652" y="1638934"/>
            <a:ext cx="128240" cy="276999"/>
          </a:xfrm>
          <a:prstGeom prst="rect">
            <a:avLst/>
          </a:prstGeom>
          <a:noFill/>
        </p:spPr>
        <p:txBody>
          <a:bodyPr wrap="none" lIns="0" tIns="0" rIns="0" bIns="0" rtlCol="0">
            <a:spAutoFit/>
          </a:bodyPr>
          <a:lstStyle/>
          <a:p>
            <a:pPr algn="l"/>
            <a:r>
              <a:rPr lang="en-US" dirty="0">
                <a:solidFill>
                  <a:srgbClr val="FF0000"/>
                </a:solidFill>
              </a:rPr>
              <a:t>1</a:t>
            </a:r>
            <a:endParaRPr lang="en-GB" dirty="0">
              <a:solidFill>
                <a:srgbClr val="FF0000"/>
              </a:solidFill>
            </a:endParaRPr>
          </a:p>
        </p:txBody>
      </p:sp>
      <p:sp>
        <p:nvSpPr>
          <p:cNvPr id="12" name="TextBox 11">
            <a:extLst>
              <a:ext uri="{FF2B5EF4-FFF2-40B4-BE49-F238E27FC236}">
                <a16:creationId xmlns:a16="http://schemas.microsoft.com/office/drawing/2014/main" id="{E3111B58-6238-18AE-282A-6F7D3F280853}"/>
              </a:ext>
            </a:extLst>
          </p:cNvPr>
          <p:cNvSpPr txBox="1"/>
          <p:nvPr/>
        </p:nvSpPr>
        <p:spPr>
          <a:xfrm>
            <a:off x="3325652" y="2201001"/>
            <a:ext cx="128240" cy="276999"/>
          </a:xfrm>
          <a:prstGeom prst="rect">
            <a:avLst/>
          </a:prstGeom>
          <a:noFill/>
        </p:spPr>
        <p:txBody>
          <a:bodyPr wrap="none" lIns="0" tIns="0" rIns="0" bIns="0" rtlCol="0">
            <a:spAutoFit/>
          </a:bodyPr>
          <a:lstStyle/>
          <a:p>
            <a:pPr algn="l"/>
            <a:r>
              <a:rPr lang="en-US" dirty="0">
                <a:solidFill>
                  <a:srgbClr val="FF0000"/>
                </a:solidFill>
              </a:rPr>
              <a:t>2</a:t>
            </a:r>
            <a:endParaRPr lang="en-GB" dirty="0">
              <a:solidFill>
                <a:srgbClr val="FF0000"/>
              </a:solidFill>
            </a:endParaRPr>
          </a:p>
        </p:txBody>
      </p:sp>
      <p:sp>
        <p:nvSpPr>
          <p:cNvPr id="13" name="TextBox 12">
            <a:extLst>
              <a:ext uri="{FF2B5EF4-FFF2-40B4-BE49-F238E27FC236}">
                <a16:creationId xmlns:a16="http://schemas.microsoft.com/office/drawing/2014/main" id="{27BF5C1B-0956-1C0B-FEDF-6AC4AE34DB03}"/>
              </a:ext>
            </a:extLst>
          </p:cNvPr>
          <p:cNvSpPr txBox="1"/>
          <p:nvPr/>
        </p:nvSpPr>
        <p:spPr>
          <a:xfrm>
            <a:off x="3325652" y="2764590"/>
            <a:ext cx="128240" cy="276999"/>
          </a:xfrm>
          <a:prstGeom prst="rect">
            <a:avLst/>
          </a:prstGeom>
          <a:noFill/>
        </p:spPr>
        <p:txBody>
          <a:bodyPr wrap="none" lIns="0" tIns="0" rIns="0" bIns="0" rtlCol="0">
            <a:spAutoFit/>
          </a:bodyPr>
          <a:lstStyle/>
          <a:p>
            <a:pPr algn="l"/>
            <a:r>
              <a:rPr lang="en-US" dirty="0">
                <a:solidFill>
                  <a:srgbClr val="FF0000"/>
                </a:solidFill>
              </a:rPr>
              <a:t>3</a:t>
            </a:r>
            <a:endParaRPr lang="en-GB" dirty="0">
              <a:solidFill>
                <a:srgbClr val="FF0000"/>
              </a:solidFill>
            </a:endParaRPr>
          </a:p>
        </p:txBody>
      </p:sp>
      <p:sp>
        <p:nvSpPr>
          <p:cNvPr id="14" name="TextBox 13">
            <a:extLst>
              <a:ext uri="{FF2B5EF4-FFF2-40B4-BE49-F238E27FC236}">
                <a16:creationId xmlns:a16="http://schemas.microsoft.com/office/drawing/2014/main" id="{CBFCA3C7-E974-3373-204B-7FCF259608EB}"/>
              </a:ext>
            </a:extLst>
          </p:cNvPr>
          <p:cNvSpPr txBox="1"/>
          <p:nvPr/>
        </p:nvSpPr>
        <p:spPr>
          <a:xfrm>
            <a:off x="3330136" y="3344295"/>
            <a:ext cx="128240" cy="276999"/>
          </a:xfrm>
          <a:prstGeom prst="rect">
            <a:avLst/>
          </a:prstGeom>
          <a:noFill/>
        </p:spPr>
        <p:txBody>
          <a:bodyPr wrap="none" lIns="0" tIns="0" rIns="0" bIns="0" rtlCol="0">
            <a:spAutoFit/>
          </a:bodyPr>
          <a:lstStyle/>
          <a:p>
            <a:pPr algn="l"/>
            <a:r>
              <a:rPr lang="en-US" dirty="0">
                <a:solidFill>
                  <a:srgbClr val="FF0000"/>
                </a:solidFill>
              </a:rPr>
              <a:t>4</a:t>
            </a:r>
            <a:endParaRPr lang="en-GB" dirty="0">
              <a:solidFill>
                <a:srgbClr val="FF0000"/>
              </a:solidFill>
            </a:endParaRPr>
          </a:p>
        </p:txBody>
      </p:sp>
      <p:sp>
        <p:nvSpPr>
          <p:cNvPr id="15" name="TextBox 14">
            <a:extLst>
              <a:ext uri="{FF2B5EF4-FFF2-40B4-BE49-F238E27FC236}">
                <a16:creationId xmlns:a16="http://schemas.microsoft.com/office/drawing/2014/main" id="{EA0021F4-4CCD-A3A9-083F-71EE3B7B8607}"/>
              </a:ext>
            </a:extLst>
          </p:cNvPr>
          <p:cNvSpPr txBox="1"/>
          <p:nvPr/>
        </p:nvSpPr>
        <p:spPr>
          <a:xfrm>
            <a:off x="3325652" y="3904617"/>
            <a:ext cx="128240" cy="276999"/>
          </a:xfrm>
          <a:prstGeom prst="rect">
            <a:avLst/>
          </a:prstGeom>
          <a:noFill/>
        </p:spPr>
        <p:txBody>
          <a:bodyPr wrap="none" lIns="0" tIns="0" rIns="0" bIns="0" rtlCol="0">
            <a:spAutoFit/>
          </a:bodyPr>
          <a:lstStyle/>
          <a:p>
            <a:pPr algn="l"/>
            <a:r>
              <a:rPr lang="en-US" dirty="0">
                <a:solidFill>
                  <a:srgbClr val="FF0000"/>
                </a:solidFill>
              </a:rPr>
              <a:t>5</a:t>
            </a:r>
            <a:endParaRPr lang="en-GB" dirty="0">
              <a:solidFill>
                <a:srgbClr val="FF0000"/>
              </a:solidFill>
            </a:endParaRPr>
          </a:p>
        </p:txBody>
      </p:sp>
      <p:sp>
        <p:nvSpPr>
          <p:cNvPr id="16" name="TextBox 15">
            <a:extLst>
              <a:ext uri="{FF2B5EF4-FFF2-40B4-BE49-F238E27FC236}">
                <a16:creationId xmlns:a16="http://schemas.microsoft.com/office/drawing/2014/main" id="{0F76C061-49A0-1677-280C-A89167F71FAE}"/>
              </a:ext>
            </a:extLst>
          </p:cNvPr>
          <p:cNvSpPr txBox="1"/>
          <p:nvPr/>
        </p:nvSpPr>
        <p:spPr>
          <a:xfrm>
            <a:off x="3335636" y="4425441"/>
            <a:ext cx="128240" cy="276999"/>
          </a:xfrm>
          <a:prstGeom prst="rect">
            <a:avLst/>
          </a:prstGeom>
          <a:noFill/>
        </p:spPr>
        <p:txBody>
          <a:bodyPr wrap="none" lIns="0" tIns="0" rIns="0" bIns="0" rtlCol="0">
            <a:spAutoFit/>
          </a:bodyPr>
          <a:lstStyle/>
          <a:p>
            <a:pPr algn="l"/>
            <a:r>
              <a:rPr lang="en-US" dirty="0">
                <a:solidFill>
                  <a:srgbClr val="FF0000"/>
                </a:solidFill>
              </a:rPr>
              <a:t>6</a:t>
            </a:r>
            <a:endParaRPr lang="en-GB" dirty="0">
              <a:solidFill>
                <a:srgbClr val="FF0000"/>
              </a:solidFill>
            </a:endParaRPr>
          </a:p>
        </p:txBody>
      </p:sp>
      <p:sp>
        <p:nvSpPr>
          <p:cNvPr id="17" name="TextBox 16">
            <a:extLst>
              <a:ext uri="{FF2B5EF4-FFF2-40B4-BE49-F238E27FC236}">
                <a16:creationId xmlns:a16="http://schemas.microsoft.com/office/drawing/2014/main" id="{089960E1-ABFC-21F4-0619-51DCE0330872}"/>
              </a:ext>
            </a:extLst>
          </p:cNvPr>
          <p:cNvSpPr txBox="1"/>
          <p:nvPr/>
        </p:nvSpPr>
        <p:spPr>
          <a:xfrm>
            <a:off x="3343075" y="5036340"/>
            <a:ext cx="128240" cy="276999"/>
          </a:xfrm>
          <a:prstGeom prst="rect">
            <a:avLst/>
          </a:prstGeom>
          <a:noFill/>
        </p:spPr>
        <p:txBody>
          <a:bodyPr wrap="none" lIns="0" tIns="0" rIns="0" bIns="0" rtlCol="0">
            <a:spAutoFit/>
          </a:bodyPr>
          <a:lstStyle/>
          <a:p>
            <a:pPr algn="l"/>
            <a:r>
              <a:rPr lang="en-US" dirty="0">
                <a:solidFill>
                  <a:srgbClr val="FF0000"/>
                </a:solidFill>
              </a:rPr>
              <a:t>7</a:t>
            </a:r>
            <a:endParaRPr lang="en-GB" dirty="0">
              <a:solidFill>
                <a:srgbClr val="FF0000"/>
              </a:solidFill>
            </a:endParaRPr>
          </a:p>
        </p:txBody>
      </p:sp>
      <p:sp>
        <p:nvSpPr>
          <p:cNvPr id="18" name="TextBox 17">
            <a:extLst>
              <a:ext uri="{FF2B5EF4-FFF2-40B4-BE49-F238E27FC236}">
                <a16:creationId xmlns:a16="http://schemas.microsoft.com/office/drawing/2014/main" id="{3128774A-E94E-C092-0463-4ED62728449C}"/>
              </a:ext>
            </a:extLst>
          </p:cNvPr>
          <p:cNvSpPr txBox="1"/>
          <p:nvPr/>
        </p:nvSpPr>
        <p:spPr>
          <a:xfrm>
            <a:off x="3343075" y="5557164"/>
            <a:ext cx="128240" cy="276999"/>
          </a:xfrm>
          <a:prstGeom prst="rect">
            <a:avLst/>
          </a:prstGeom>
          <a:noFill/>
        </p:spPr>
        <p:txBody>
          <a:bodyPr wrap="none" lIns="0" tIns="0" rIns="0" bIns="0" rtlCol="0">
            <a:spAutoFit/>
          </a:bodyPr>
          <a:lstStyle/>
          <a:p>
            <a:pPr algn="l"/>
            <a:r>
              <a:rPr lang="en-US" dirty="0">
                <a:solidFill>
                  <a:srgbClr val="FF0000"/>
                </a:solidFill>
              </a:rPr>
              <a:t>8</a:t>
            </a:r>
            <a:endParaRPr lang="en-GB" dirty="0">
              <a:solidFill>
                <a:srgbClr val="FF0000"/>
              </a:solidFill>
            </a:endParaRPr>
          </a:p>
        </p:txBody>
      </p:sp>
    </p:spTree>
    <p:extLst>
      <p:ext uri="{BB962C8B-B14F-4D97-AF65-F5344CB8AC3E}">
        <p14:creationId xmlns:p14="http://schemas.microsoft.com/office/powerpoint/2010/main" val="2840647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565E5-CD7A-B0CA-F95C-1976C85C7303}"/>
              </a:ext>
            </a:extLst>
          </p:cNvPr>
          <p:cNvSpPr>
            <a:spLocks noGrp="1"/>
          </p:cNvSpPr>
          <p:nvPr>
            <p:ph type="title"/>
          </p:nvPr>
        </p:nvSpPr>
        <p:spPr>
          <a:xfrm>
            <a:off x="407988" y="373593"/>
            <a:ext cx="9951401" cy="491277"/>
          </a:xfrm>
        </p:spPr>
        <p:txBody>
          <a:bodyPr/>
          <a:lstStyle/>
          <a:p>
            <a:r>
              <a:rPr lang="en-US" dirty="0"/>
              <a:t>Optical encoder signal and edge detections</a:t>
            </a:r>
            <a:endParaRPr lang="en-GB" dirty="0"/>
          </a:p>
        </p:txBody>
      </p:sp>
      <p:sp>
        <p:nvSpPr>
          <p:cNvPr id="3" name="Footer Placeholder 2">
            <a:extLst>
              <a:ext uri="{FF2B5EF4-FFF2-40B4-BE49-F238E27FC236}">
                <a16:creationId xmlns:a16="http://schemas.microsoft.com/office/drawing/2014/main" id="{D627A5DD-C004-8299-829B-5D251BE758BD}"/>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11" name="Content Placeholder 10" descr="A graph of a number of lines&#10;&#10;AI-generated content may be incorrect.">
            <a:extLst>
              <a:ext uri="{FF2B5EF4-FFF2-40B4-BE49-F238E27FC236}">
                <a16:creationId xmlns:a16="http://schemas.microsoft.com/office/drawing/2014/main" id="{90475895-0499-9315-D113-BB90C89AE7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67" y="1676362"/>
            <a:ext cx="2989696" cy="2286092"/>
          </a:xfrm>
          <a:prstGeom prst="rect">
            <a:avLst/>
          </a:prstGeom>
        </p:spPr>
      </p:pic>
      <p:pic>
        <p:nvPicPr>
          <p:cNvPr id="5" name="Picture 4" descr="A graph of a graph&#10;&#10;AI-generated content may be incorrect.">
            <a:extLst>
              <a:ext uri="{FF2B5EF4-FFF2-40B4-BE49-F238E27FC236}">
                <a16:creationId xmlns:a16="http://schemas.microsoft.com/office/drawing/2014/main" id="{EAD8D271-1821-930B-0754-6496028FB6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00832" y="1635502"/>
            <a:ext cx="2861327" cy="2220370"/>
          </a:xfrm>
          <a:prstGeom prst="rect">
            <a:avLst/>
          </a:prstGeom>
        </p:spPr>
      </p:pic>
      <p:pic>
        <p:nvPicPr>
          <p:cNvPr id="7" name="Picture 6" descr="A graph of a graph with a line&#10;&#10;AI-generated content may be incorrect.">
            <a:extLst>
              <a:ext uri="{FF2B5EF4-FFF2-40B4-BE49-F238E27FC236}">
                <a16:creationId xmlns:a16="http://schemas.microsoft.com/office/drawing/2014/main" id="{23AA9E63-85EA-93C4-602C-E22DE5DD12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59909" y="1558900"/>
            <a:ext cx="2970925" cy="2290037"/>
          </a:xfrm>
          <a:prstGeom prst="rect">
            <a:avLst/>
          </a:prstGeom>
        </p:spPr>
      </p:pic>
      <p:pic>
        <p:nvPicPr>
          <p:cNvPr id="9" name="Picture 8" descr="A graph with a red green and blue line&#10;&#10;AI-generated content may be incorrect.">
            <a:extLst>
              <a:ext uri="{FF2B5EF4-FFF2-40B4-BE49-F238E27FC236}">
                <a16:creationId xmlns:a16="http://schemas.microsoft.com/office/drawing/2014/main" id="{449F5491-11CC-446F-2F3E-131738EF98B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87235" y="1523225"/>
            <a:ext cx="2970924" cy="2330381"/>
          </a:xfrm>
          <a:prstGeom prst="rect">
            <a:avLst/>
          </a:prstGeom>
        </p:spPr>
      </p:pic>
      <p:sp>
        <p:nvSpPr>
          <p:cNvPr id="12" name="TextBox 11">
            <a:extLst>
              <a:ext uri="{FF2B5EF4-FFF2-40B4-BE49-F238E27FC236}">
                <a16:creationId xmlns:a16="http://schemas.microsoft.com/office/drawing/2014/main" id="{7B31B12C-E019-568D-3E28-74DECC5A680E}"/>
              </a:ext>
            </a:extLst>
          </p:cNvPr>
          <p:cNvSpPr txBox="1"/>
          <p:nvPr/>
        </p:nvSpPr>
        <p:spPr>
          <a:xfrm>
            <a:off x="678859" y="3965528"/>
            <a:ext cx="2064668" cy="830997"/>
          </a:xfrm>
          <a:prstGeom prst="rect">
            <a:avLst/>
          </a:prstGeom>
          <a:noFill/>
        </p:spPr>
        <p:txBody>
          <a:bodyPr wrap="none" lIns="0" tIns="0" rIns="0" bIns="0" rtlCol="0">
            <a:spAutoFit/>
          </a:bodyPr>
          <a:lstStyle/>
          <a:p>
            <a:pPr algn="l"/>
            <a:r>
              <a:rPr lang="en-US" dirty="0"/>
              <a:t>Track 2</a:t>
            </a:r>
            <a:br>
              <a:rPr lang="en-US" dirty="0"/>
            </a:br>
            <a:r>
              <a:rPr lang="en-US" dirty="0"/>
              <a:t>10.6um reflective Cr</a:t>
            </a:r>
          </a:p>
          <a:p>
            <a:pPr algn="l"/>
            <a:r>
              <a:rPr lang="en-US" dirty="0"/>
              <a:t>10.6um glass</a:t>
            </a:r>
            <a:endParaRPr lang="en-GB" dirty="0"/>
          </a:p>
        </p:txBody>
      </p:sp>
      <p:sp>
        <p:nvSpPr>
          <p:cNvPr id="13" name="TextBox 12">
            <a:extLst>
              <a:ext uri="{FF2B5EF4-FFF2-40B4-BE49-F238E27FC236}">
                <a16:creationId xmlns:a16="http://schemas.microsoft.com/office/drawing/2014/main" id="{F5D58794-5512-1F7D-B44C-151296BB53EA}"/>
              </a:ext>
            </a:extLst>
          </p:cNvPr>
          <p:cNvSpPr txBox="1"/>
          <p:nvPr/>
        </p:nvSpPr>
        <p:spPr>
          <a:xfrm>
            <a:off x="3753867" y="3891606"/>
            <a:ext cx="1872307" cy="830997"/>
          </a:xfrm>
          <a:prstGeom prst="rect">
            <a:avLst/>
          </a:prstGeom>
          <a:noFill/>
        </p:spPr>
        <p:txBody>
          <a:bodyPr wrap="none" lIns="0" tIns="0" rIns="0" bIns="0" rtlCol="0">
            <a:spAutoFit/>
          </a:bodyPr>
          <a:lstStyle/>
          <a:p>
            <a:pPr algn="l"/>
            <a:r>
              <a:rPr lang="en-US" dirty="0"/>
              <a:t>Track 3</a:t>
            </a:r>
            <a:br>
              <a:rPr lang="en-US" dirty="0"/>
            </a:br>
            <a:r>
              <a:rPr lang="en-US" dirty="0"/>
              <a:t>14um reflective Cr</a:t>
            </a:r>
          </a:p>
          <a:p>
            <a:pPr algn="l"/>
            <a:r>
              <a:rPr lang="en-US" dirty="0"/>
              <a:t>14um glass</a:t>
            </a:r>
            <a:endParaRPr lang="en-GB" dirty="0"/>
          </a:p>
        </p:txBody>
      </p:sp>
      <p:sp>
        <p:nvSpPr>
          <p:cNvPr id="14" name="TextBox 13">
            <a:extLst>
              <a:ext uri="{FF2B5EF4-FFF2-40B4-BE49-F238E27FC236}">
                <a16:creationId xmlns:a16="http://schemas.microsoft.com/office/drawing/2014/main" id="{9594BAE0-195F-5F96-E324-1F7E1C8FD638}"/>
              </a:ext>
            </a:extLst>
          </p:cNvPr>
          <p:cNvSpPr txBox="1"/>
          <p:nvPr/>
        </p:nvSpPr>
        <p:spPr>
          <a:xfrm>
            <a:off x="6723048" y="3902435"/>
            <a:ext cx="2064668" cy="830997"/>
          </a:xfrm>
          <a:prstGeom prst="rect">
            <a:avLst/>
          </a:prstGeom>
          <a:noFill/>
        </p:spPr>
        <p:txBody>
          <a:bodyPr wrap="none" lIns="0" tIns="0" rIns="0" bIns="0" rtlCol="0">
            <a:spAutoFit/>
          </a:bodyPr>
          <a:lstStyle/>
          <a:p>
            <a:pPr algn="l"/>
            <a:r>
              <a:rPr lang="en-US" dirty="0"/>
              <a:t>Track 4</a:t>
            </a:r>
            <a:br>
              <a:rPr lang="en-US" dirty="0"/>
            </a:br>
            <a:r>
              <a:rPr lang="en-US" dirty="0"/>
              <a:t>17.2um reflective Cr</a:t>
            </a:r>
          </a:p>
          <a:p>
            <a:pPr algn="l"/>
            <a:r>
              <a:rPr lang="en-US" dirty="0"/>
              <a:t>17.2um glass</a:t>
            </a:r>
            <a:endParaRPr lang="en-GB" dirty="0"/>
          </a:p>
        </p:txBody>
      </p:sp>
      <p:sp>
        <p:nvSpPr>
          <p:cNvPr id="15" name="TextBox 14">
            <a:extLst>
              <a:ext uri="{FF2B5EF4-FFF2-40B4-BE49-F238E27FC236}">
                <a16:creationId xmlns:a16="http://schemas.microsoft.com/office/drawing/2014/main" id="{F0D63332-371E-1D18-44D6-8C666DA809FB}"/>
              </a:ext>
            </a:extLst>
          </p:cNvPr>
          <p:cNvSpPr txBox="1"/>
          <p:nvPr/>
        </p:nvSpPr>
        <p:spPr>
          <a:xfrm>
            <a:off x="9884590" y="3902434"/>
            <a:ext cx="2064668" cy="830997"/>
          </a:xfrm>
          <a:prstGeom prst="rect">
            <a:avLst/>
          </a:prstGeom>
          <a:noFill/>
        </p:spPr>
        <p:txBody>
          <a:bodyPr wrap="none" lIns="0" tIns="0" rIns="0" bIns="0" rtlCol="0">
            <a:spAutoFit/>
          </a:bodyPr>
          <a:lstStyle/>
          <a:p>
            <a:pPr algn="l"/>
            <a:r>
              <a:rPr lang="en-US" dirty="0"/>
              <a:t>Track 5</a:t>
            </a:r>
            <a:br>
              <a:rPr lang="en-US" dirty="0"/>
            </a:br>
            <a:r>
              <a:rPr lang="en-US" dirty="0"/>
              <a:t>22.6um reflective Cr</a:t>
            </a:r>
          </a:p>
          <a:p>
            <a:pPr algn="l"/>
            <a:r>
              <a:rPr lang="en-US" dirty="0"/>
              <a:t>22.6um glass</a:t>
            </a:r>
            <a:endParaRPr lang="en-GB" dirty="0"/>
          </a:p>
        </p:txBody>
      </p:sp>
      <p:cxnSp>
        <p:nvCxnSpPr>
          <p:cNvPr id="17" name="Straight Connector 16">
            <a:extLst>
              <a:ext uri="{FF2B5EF4-FFF2-40B4-BE49-F238E27FC236}">
                <a16:creationId xmlns:a16="http://schemas.microsoft.com/office/drawing/2014/main" id="{7F269392-99E3-24C9-7143-A3EDB08712EF}"/>
              </a:ext>
            </a:extLst>
          </p:cNvPr>
          <p:cNvCxnSpPr>
            <a:cxnSpLocks/>
          </p:cNvCxnSpPr>
          <p:nvPr/>
        </p:nvCxnSpPr>
        <p:spPr>
          <a:xfrm flipV="1">
            <a:off x="-13837" y="3492027"/>
            <a:ext cx="12192000" cy="83068"/>
          </a:xfrm>
          <a:prstGeom prst="line">
            <a:avLst/>
          </a:prstGeom>
        </p:spPr>
        <p:style>
          <a:lnRef idx="3">
            <a:schemeClr val="accent2"/>
          </a:lnRef>
          <a:fillRef idx="0">
            <a:schemeClr val="accent2"/>
          </a:fillRef>
          <a:effectRef idx="2">
            <a:schemeClr val="accent2"/>
          </a:effectRef>
          <a:fontRef idx="minor">
            <a:schemeClr val="tx1"/>
          </a:fontRef>
        </p:style>
      </p:cxnSp>
      <p:cxnSp>
        <p:nvCxnSpPr>
          <p:cNvPr id="19" name="Straight Connector 18">
            <a:extLst>
              <a:ext uri="{FF2B5EF4-FFF2-40B4-BE49-F238E27FC236}">
                <a16:creationId xmlns:a16="http://schemas.microsoft.com/office/drawing/2014/main" id="{C4C1D252-7038-D8EF-70FB-515393F5B879}"/>
              </a:ext>
            </a:extLst>
          </p:cNvPr>
          <p:cNvCxnSpPr>
            <a:cxnSpLocks/>
          </p:cNvCxnSpPr>
          <p:nvPr/>
        </p:nvCxnSpPr>
        <p:spPr>
          <a:xfrm flipV="1">
            <a:off x="-36091" y="1789872"/>
            <a:ext cx="12192000" cy="83068"/>
          </a:xfrm>
          <a:prstGeom prst="line">
            <a:avLst/>
          </a:prstGeom>
        </p:spPr>
        <p:style>
          <a:lnRef idx="3">
            <a:schemeClr val="accent2"/>
          </a:lnRef>
          <a:fillRef idx="0">
            <a:schemeClr val="accent2"/>
          </a:fillRef>
          <a:effectRef idx="2">
            <a:schemeClr val="accent2"/>
          </a:effectRef>
          <a:fontRef idx="minor">
            <a:schemeClr val="tx1"/>
          </a:fontRef>
        </p:style>
      </p:cxnSp>
      <p:sp>
        <p:nvSpPr>
          <p:cNvPr id="21" name="TextBox 20">
            <a:extLst>
              <a:ext uri="{FF2B5EF4-FFF2-40B4-BE49-F238E27FC236}">
                <a16:creationId xmlns:a16="http://schemas.microsoft.com/office/drawing/2014/main" id="{2A6727CE-FE41-6F8B-70DC-11A551609A02}"/>
              </a:ext>
            </a:extLst>
          </p:cNvPr>
          <p:cNvSpPr txBox="1"/>
          <p:nvPr/>
        </p:nvSpPr>
        <p:spPr>
          <a:xfrm>
            <a:off x="2389121" y="1248851"/>
            <a:ext cx="6501780" cy="276999"/>
          </a:xfrm>
          <a:prstGeom prst="rect">
            <a:avLst/>
          </a:prstGeom>
          <a:noFill/>
        </p:spPr>
        <p:txBody>
          <a:bodyPr wrap="none" lIns="0" tIns="0" rIns="0" bIns="0" rtlCol="0">
            <a:spAutoFit/>
          </a:bodyPr>
          <a:lstStyle/>
          <a:p>
            <a:pPr algn="l"/>
            <a:r>
              <a:rPr lang="en-US" dirty="0"/>
              <a:t>Data cut at exactly one revolution (using the reference encoder)</a:t>
            </a:r>
            <a:endParaRPr lang="en-GB" dirty="0"/>
          </a:p>
        </p:txBody>
      </p:sp>
    </p:spTree>
    <p:extLst>
      <p:ext uri="{BB962C8B-B14F-4D97-AF65-F5344CB8AC3E}">
        <p14:creationId xmlns:p14="http://schemas.microsoft.com/office/powerpoint/2010/main" val="2115864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1BB9EB-E501-5D53-799B-47E35C72E25D}"/>
              </a:ext>
            </a:extLst>
          </p:cNvPr>
          <p:cNvSpPr>
            <a:spLocks noGrp="1"/>
          </p:cNvSpPr>
          <p:nvPr>
            <p:ph type="title"/>
          </p:nvPr>
        </p:nvSpPr>
        <p:spPr/>
        <p:txBody>
          <a:bodyPr/>
          <a:lstStyle/>
          <a:p>
            <a:r>
              <a:rPr lang="en-US" dirty="0"/>
              <a:t>Compare reference encoder and optical disk</a:t>
            </a:r>
            <a:endParaRPr lang="en-GB" dirty="0"/>
          </a:p>
        </p:txBody>
      </p:sp>
      <p:pic>
        <p:nvPicPr>
          <p:cNvPr id="26" name="Content Placeholder 25" descr="A table with numbers and a few black text&#10;&#10;AI-generated content may be incorrect.">
            <a:extLst>
              <a:ext uri="{FF2B5EF4-FFF2-40B4-BE49-F238E27FC236}">
                <a16:creationId xmlns:a16="http://schemas.microsoft.com/office/drawing/2014/main" id="{06DAB942-34E1-455A-1555-D3A54221BADF}"/>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63793" y="3956777"/>
            <a:ext cx="6143573" cy="2069798"/>
          </a:xfrm>
        </p:spPr>
      </p:pic>
      <p:sp>
        <p:nvSpPr>
          <p:cNvPr id="4" name="Footer Placeholder 3">
            <a:extLst>
              <a:ext uri="{FF2B5EF4-FFF2-40B4-BE49-F238E27FC236}">
                <a16:creationId xmlns:a16="http://schemas.microsoft.com/office/drawing/2014/main" id="{8459D3CD-A7AB-CD58-A237-B58B33D3F4F4}"/>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17" name="Picture 16" descr="A graph with numbers and a line&#10;&#10;AI-generated content may be incorrect.">
            <a:extLst>
              <a:ext uri="{FF2B5EF4-FFF2-40B4-BE49-F238E27FC236}">
                <a16:creationId xmlns:a16="http://schemas.microsoft.com/office/drawing/2014/main" id="{532AD928-7244-D75C-EC9D-0D3F617C25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7516" y="1384029"/>
            <a:ext cx="2959509" cy="2384253"/>
          </a:xfrm>
          <a:prstGeom prst="rect">
            <a:avLst/>
          </a:prstGeom>
        </p:spPr>
      </p:pic>
      <p:pic>
        <p:nvPicPr>
          <p:cNvPr id="19" name="Picture 18" descr="A graph with blue and white lines&#10;&#10;AI-generated content may be incorrect.">
            <a:extLst>
              <a:ext uri="{FF2B5EF4-FFF2-40B4-BE49-F238E27FC236}">
                <a16:creationId xmlns:a16="http://schemas.microsoft.com/office/drawing/2014/main" id="{D07B307C-C96D-3009-0588-7038E9960D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3123" y="1400326"/>
            <a:ext cx="3044497" cy="2407739"/>
          </a:xfrm>
          <a:prstGeom prst="rect">
            <a:avLst/>
          </a:prstGeom>
        </p:spPr>
      </p:pic>
      <p:pic>
        <p:nvPicPr>
          <p:cNvPr id="21" name="Picture 20" descr="A graph with blue lines and red text&#10;&#10;AI-generated content may be incorrect.">
            <a:extLst>
              <a:ext uri="{FF2B5EF4-FFF2-40B4-BE49-F238E27FC236}">
                <a16:creationId xmlns:a16="http://schemas.microsoft.com/office/drawing/2014/main" id="{07A27478-8A93-8B78-07AA-B873EFE9D65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12048" y="1404798"/>
            <a:ext cx="2957677" cy="2403267"/>
          </a:xfrm>
          <a:prstGeom prst="rect">
            <a:avLst/>
          </a:prstGeom>
        </p:spPr>
      </p:pic>
      <p:sp>
        <p:nvSpPr>
          <p:cNvPr id="28" name="Content Placeholder 27">
            <a:extLst>
              <a:ext uri="{FF2B5EF4-FFF2-40B4-BE49-F238E27FC236}">
                <a16:creationId xmlns:a16="http://schemas.microsoft.com/office/drawing/2014/main" id="{1D8DCD1E-846E-1361-8F93-6EA631984AA6}"/>
              </a:ext>
            </a:extLst>
          </p:cNvPr>
          <p:cNvSpPr>
            <a:spLocks noGrp="1"/>
          </p:cNvSpPr>
          <p:nvPr>
            <p:ph sz="half" idx="2"/>
          </p:nvPr>
        </p:nvSpPr>
        <p:spPr>
          <a:xfrm>
            <a:off x="10210897" y="777708"/>
            <a:ext cx="2952432" cy="566762"/>
          </a:xfrm>
        </p:spPr>
        <p:txBody>
          <a:bodyPr/>
          <a:lstStyle/>
          <a:p>
            <a:r>
              <a:rPr lang="en-US" sz="1400" dirty="0"/>
              <a:t>Disk with R=135/2mm</a:t>
            </a:r>
            <a:br>
              <a:rPr lang="en-US" sz="1400" dirty="0"/>
            </a:br>
            <a:r>
              <a:rPr lang="en-US" sz="1400" dirty="0"/>
              <a:t>100uRad ~ 6.75um</a:t>
            </a:r>
            <a:br>
              <a:rPr lang="en-US" sz="1400" dirty="0"/>
            </a:br>
            <a:r>
              <a:rPr lang="en-US" sz="1400" dirty="0"/>
              <a:t>1mRad ~ 67.5um</a:t>
            </a:r>
            <a:endParaRPr lang="en-GB" sz="1400" dirty="0"/>
          </a:p>
        </p:txBody>
      </p:sp>
      <p:pic>
        <p:nvPicPr>
          <p:cNvPr id="29" name="Content Placeholder 14" descr="A graph with numbers and lines&#10;&#10;AI-generated content may be incorrect.">
            <a:extLst>
              <a:ext uri="{FF2B5EF4-FFF2-40B4-BE49-F238E27FC236}">
                <a16:creationId xmlns:a16="http://schemas.microsoft.com/office/drawing/2014/main" id="{AD601EBE-DCA9-6AC5-CA53-71DE34CE271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60" y="1400326"/>
            <a:ext cx="2797368" cy="2273641"/>
          </a:xfrm>
          <a:prstGeom prst="rect">
            <a:avLst/>
          </a:prstGeom>
        </p:spPr>
      </p:pic>
      <p:sp>
        <p:nvSpPr>
          <p:cNvPr id="30" name="TextBox 29">
            <a:extLst>
              <a:ext uri="{FF2B5EF4-FFF2-40B4-BE49-F238E27FC236}">
                <a16:creationId xmlns:a16="http://schemas.microsoft.com/office/drawing/2014/main" id="{EC11A07E-C3EA-9443-B7C6-51847B4F7952}"/>
              </a:ext>
            </a:extLst>
          </p:cNvPr>
          <p:cNvSpPr txBox="1"/>
          <p:nvPr/>
        </p:nvSpPr>
        <p:spPr>
          <a:xfrm>
            <a:off x="6589854" y="4006791"/>
            <a:ext cx="4367514" cy="2154436"/>
          </a:xfrm>
          <a:prstGeom prst="rect">
            <a:avLst/>
          </a:prstGeom>
          <a:noFill/>
        </p:spPr>
        <p:txBody>
          <a:bodyPr wrap="square" lIns="0" tIns="0" rIns="0" bIns="0" rtlCol="0">
            <a:spAutoFit/>
          </a:bodyPr>
          <a:lstStyle/>
          <a:p>
            <a:pPr algn="l"/>
            <a:r>
              <a:rPr lang="en-US" sz="1400" dirty="0">
                <a:solidFill>
                  <a:srgbClr val="2F2F2F"/>
                </a:solidFill>
              </a:rPr>
              <a:t>Error patterns have similar structure for all tracks. </a:t>
            </a:r>
            <a:br>
              <a:rPr lang="en-US" sz="1400" dirty="0">
                <a:solidFill>
                  <a:srgbClr val="2F2F2F"/>
                </a:solidFill>
              </a:rPr>
            </a:br>
            <a:r>
              <a:rPr lang="en-US" sz="1400" dirty="0">
                <a:solidFill>
                  <a:srgbClr val="2F2F2F"/>
                </a:solidFill>
              </a:rPr>
              <a:t>Error sources known.</a:t>
            </a:r>
          </a:p>
          <a:p>
            <a:pPr algn="l"/>
            <a:endParaRPr lang="en-US" sz="1400" dirty="0">
              <a:solidFill>
                <a:srgbClr val="2F2F2F"/>
              </a:solidFill>
            </a:endParaRPr>
          </a:p>
          <a:p>
            <a:pPr algn="l"/>
            <a:r>
              <a:rPr lang="en-US" sz="1400" dirty="0">
                <a:solidFill>
                  <a:srgbClr val="2F2F2F"/>
                </a:solidFill>
              </a:rPr>
              <a:t>The track with 10um structure gives the lowest signal to background</a:t>
            </a:r>
          </a:p>
          <a:p>
            <a:pPr algn="l"/>
            <a:endParaRPr lang="en-US" sz="1400" dirty="0">
              <a:solidFill>
                <a:srgbClr val="2F2F2F"/>
              </a:solidFill>
            </a:endParaRPr>
          </a:p>
          <a:p>
            <a:pPr algn="l"/>
            <a:r>
              <a:rPr lang="en-US" sz="1400" dirty="0">
                <a:solidFill>
                  <a:srgbClr val="2F2F2F"/>
                </a:solidFill>
              </a:rPr>
              <a:t>Track 14um and 17um gives good results.</a:t>
            </a:r>
          </a:p>
          <a:p>
            <a:pPr algn="l"/>
            <a:endParaRPr lang="en-US" sz="1400" dirty="0">
              <a:solidFill>
                <a:srgbClr val="2F2F2F"/>
              </a:solidFill>
            </a:endParaRPr>
          </a:p>
          <a:p>
            <a:pPr algn="l"/>
            <a:r>
              <a:rPr lang="en-US" sz="1400" dirty="0">
                <a:solidFill>
                  <a:srgbClr val="2F2F2F"/>
                </a:solidFill>
              </a:rPr>
              <a:t>The track 22.6um is the optimum in terms of detected slits in the present test condition</a:t>
            </a:r>
            <a:endParaRPr lang="en-GB" sz="1400" dirty="0">
              <a:solidFill>
                <a:srgbClr val="2F2F2F"/>
              </a:solidFill>
            </a:endParaRPr>
          </a:p>
        </p:txBody>
      </p:sp>
    </p:spTree>
    <p:extLst>
      <p:ext uri="{BB962C8B-B14F-4D97-AF65-F5344CB8AC3E}">
        <p14:creationId xmlns:p14="http://schemas.microsoft.com/office/powerpoint/2010/main" val="3179874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4147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871C2C-26EA-D0FF-5C8E-3D818BFA229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197349-CE94-2F7F-AC5C-7EB1E8E49D65}"/>
              </a:ext>
            </a:extLst>
          </p:cNvPr>
          <p:cNvSpPr>
            <a:spLocks noGrp="1"/>
          </p:cNvSpPr>
          <p:nvPr>
            <p:ph idx="1"/>
          </p:nvPr>
        </p:nvSpPr>
        <p:spPr>
          <a:xfrm>
            <a:off x="1531441" y="1428111"/>
            <a:ext cx="8002303" cy="1884715"/>
          </a:xfrm>
        </p:spPr>
        <p:txBody>
          <a:bodyPr/>
          <a:lstStyle/>
          <a:p>
            <a:r>
              <a:rPr lang="en-US" dirty="0"/>
              <a:t>10.02.2025 - February BWS LHC CONS meeting #25</a:t>
            </a:r>
            <a:br>
              <a:rPr lang="en-US" dirty="0"/>
            </a:br>
            <a:r>
              <a:rPr lang="en-US" dirty="0"/>
              <a:t>		 </a:t>
            </a:r>
            <a:r>
              <a:rPr lang="en-US" dirty="0">
                <a:hlinkClick r:id="rId2"/>
              </a:rPr>
              <a:t>https://indico.cern.ch/event/1514016/</a:t>
            </a:r>
            <a:r>
              <a:rPr lang="en-US" dirty="0"/>
              <a:t>                     </a:t>
            </a:r>
          </a:p>
          <a:p>
            <a:r>
              <a:rPr lang="en-US" dirty="0"/>
              <a:t>18.02.2025 - </a:t>
            </a:r>
            <a:r>
              <a:rPr lang="en-GB" dirty="0"/>
              <a:t>96th Impedance Working Group meeting</a:t>
            </a:r>
            <a:br>
              <a:rPr lang="en-US" dirty="0"/>
            </a:br>
            <a:r>
              <a:rPr lang="en-US" dirty="0"/>
              <a:t>		</a:t>
            </a:r>
            <a:r>
              <a:rPr lang="en-US" b="0" dirty="0"/>
              <a:t> </a:t>
            </a:r>
            <a:r>
              <a:rPr lang="en-GB" b="0" dirty="0"/>
              <a:t>Studies on BWSs for HL-LHC (Hikmet </a:t>
            </a:r>
            <a:r>
              <a:rPr lang="en-GB" b="0" dirty="0" err="1"/>
              <a:t>Bursali</a:t>
            </a:r>
            <a:r>
              <a:rPr lang="en-GB" b="0" dirty="0"/>
              <a:t>)</a:t>
            </a:r>
            <a:br>
              <a:rPr lang="en-GB" b="0" dirty="0"/>
            </a:br>
            <a:r>
              <a:rPr lang="en-GB" b="0" dirty="0"/>
              <a:t> 		 </a:t>
            </a:r>
            <a:r>
              <a:rPr lang="en-GB" b="0" dirty="0">
                <a:hlinkClick r:id="rId3"/>
              </a:rPr>
              <a:t>https://indico.cern.ch/event/1486663/</a:t>
            </a:r>
            <a:endParaRPr lang="en-GB" b="0" dirty="0"/>
          </a:p>
        </p:txBody>
      </p:sp>
      <p:sp>
        <p:nvSpPr>
          <p:cNvPr id="3" name="Title 2">
            <a:extLst>
              <a:ext uri="{FF2B5EF4-FFF2-40B4-BE49-F238E27FC236}">
                <a16:creationId xmlns:a16="http://schemas.microsoft.com/office/drawing/2014/main" id="{663C68D6-F9C0-5C09-FE8E-72E4292FA6BD}"/>
              </a:ext>
            </a:extLst>
          </p:cNvPr>
          <p:cNvSpPr>
            <a:spLocks noGrp="1"/>
          </p:cNvSpPr>
          <p:nvPr>
            <p:ph type="title"/>
          </p:nvPr>
        </p:nvSpPr>
        <p:spPr>
          <a:xfrm>
            <a:off x="407988" y="373593"/>
            <a:ext cx="11376025" cy="600768"/>
          </a:xfrm>
        </p:spPr>
        <p:txBody>
          <a:bodyPr/>
          <a:lstStyle/>
          <a:p>
            <a:r>
              <a:rPr lang="en-US" dirty="0"/>
              <a:t>February 2025</a:t>
            </a:r>
            <a:endParaRPr lang="en-GB" dirty="0"/>
          </a:p>
        </p:txBody>
      </p:sp>
      <p:sp>
        <p:nvSpPr>
          <p:cNvPr id="4" name="Footer Placeholder 3">
            <a:extLst>
              <a:ext uri="{FF2B5EF4-FFF2-40B4-BE49-F238E27FC236}">
                <a16:creationId xmlns:a16="http://schemas.microsoft.com/office/drawing/2014/main" id="{267AD79B-67BF-5AF0-6FB9-ABFE990108FB}"/>
              </a:ext>
            </a:extLst>
          </p:cNvPr>
          <p:cNvSpPr>
            <a:spLocks noGrp="1"/>
          </p:cNvSpPr>
          <p:nvPr>
            <p:ph type="ftr" sz="quarter" idx="11"/>
          </p:nvPr>
        </p:nvSpPr>
        <p:spPr/>
        <p:txBody>
          <a:bodyPr/>
          <a:lstStyle/>
          <a:p>
            <a:r>
              <a:rPr lang="en-GB"/>
              <a:t>BWS LHC CONS #27 | Status &amp; technical Update | 15.04.2025</a:t>
            </a:r>
            <a:endParaRPr lang="en-US" dirty="0"/>
          </a:p>
        </p:txBody>
      </p:sp>
    </p:spTree>
    <p:extLst>
      <p:ext uri="{BB962C8B-B14F-4D97-AF65-F5344CB8AC3E}">
        <p14:creationId xmlns:p14="http://schemas.microsoft.com/office/powerpoint/2010/main" val="155157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35C839-6F8E-F898-A4C4-0A3D802B2A8A}"/>
              </a:ext>
            </a:extLst>
          </p:cNvPr>
          <p:cNvSpPr>
            <a:spLocks noGrp="1"/>
          </p:cNvSpPr>
          <p:nvPr>
            <p:ph type="title"/>
          </p:nvPr>
        </p:nvSpPr>
        <p:spPr/>
        <p:txBody>
          <a:bodyPr/>
          <a:lstStyle/>
          <a:p>
            <a:endParaRPr lang="en-GB"/>
          </a:p>
        </p:txBody>
      </p:sp>
      <p:sp>
        <p:nvSpPr>
          <p:cNvPr id="4" name="Footer Placeholder 3">
            <a:extLst>
              <a:ext uri="{FF2B5EF4-FFF2-40B4-BE49-F238E27FC236}">
                <a16:creationId xmlns:a16="http://schemas.microsoft.com/office/drawing/2014/main" id="{792ACECA-B983-76F4-6D50-5E08B4AFA510}"/>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10" name="Content Placeholder 9" descr="A screenshot of a computer&#10;&#10;AI-generated content may be incorrect.">
            <a:extLst>
              <a:ext uri="{FF2B5EF4-FFF2-40B4-BE49-F238E27FC236}">
                <a16:creationId xmlns:a16="http://schemas.microsoft.com/office/drawing/2014/main" id="{83514A66-A2D4-D7BC-036B-456E1E14CA72}"/>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78666" y="215036"/>
            <a:ext cx="10046955" cy="5704918"/>
          </a:xfrm>
        </p:spPr>
      </p:pic>
      <p:cxnSp>
        <p:nvCxnSpPr>
          <p:cNvPr id="12" name="Straight Connector 11">
            <a:extLst>
              <a:ext uri="{FF2B5EF4-FFF2-40B4-BE49-F238E27FC236}">
                <a16:creationId xmlns:a16="http://schemas.microsoft.com/office/drawing/2014/main" id="{6533AE6F-CACE-2C46-09FE-F9EDBF3480FD}"/>
              </a:ext>
            </a:extLst>
          </p:cNvPr>
          <p:cNvCxnSpPr/>
          <p:nvPr/>
        </p:nvCxnSpPr>
        <p:spPr>
          <a:xfrm>
            <a:off x="307298" y="1304145"/>
            <a:ext cx="1170731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F71C0C9-0441-5281-B18B-E9F4A42611A1}"/>
              </a:ext>
            </a:extLst>
          </p:cNvPr>
          <p:cNvCxnSpPr/>
          <p:nvPr/>
        </p:nvCxnSpPr>
        <p:spPr>
          <a:xfrm>
            <a:off x="307298" y="5486401"/>
            <a:ext cx="1170731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B1D8AC4-D747-4F46-8C62-161B961EB352}"/>
              </a:ext>
            </a:extLst>
          </p:cNvPr>
          <p:cNvCxnSpPr>
            <a:cxnSpLocks/>
          </p:cNvCxnSpPr>
          <p:nvPr/>
        </p:nvCxnSpPr>
        <p:spPr>
          <a:xfrm flipV="1">
            <a:off x="607102" y="1364105"/>
            <a:ext cx="1221698" cy="1116767"/>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6" name="TextBox 15">
            <a:extLst>
              <a:ext uri="{FF2B5EF4-FFF2-40B4-BE49-F238E27FC236}">
                <a16:creationId xmlns:a16="http://schemas.microsoft.com/office/drawing/2014/main" id="{A04AEBC5-5A84-A0F3-CAB0-E385F0935FFC}"/>
              </a:ext>
            </a:extLst>
          </p:cNvPr>
          <p:cNvSpPr txBox="1"/>
          <p:nvPr/>
        </p:nvSpPr>
        <p:spPr>
          <a:xfrm>
            <a:off x="53007" y="2426983"/>
            <a:ext cx="824969" cy="553998"/>
          </a:xfrm>
          <a:prstGeom prst="rect">
            <a:avLst/>
          </a:prstGeom>
          <a:noFill/>
        </p:spPr>
        <p:txBody>
          <a:bodyPr wrap="none" lIns="0" tIns="0" rIns="0" bIns="0" rtlCol="0">
            <a:spAutoFit/>
          </a:bodyPr>
          <a:lstStyle/>
          <a:p>
            <a:pPr algn="l"/>
            <a:r>
              <a:rPr lang="en-US" dirty="0">
                <a:solidFill>
                  <a:srgbClr val="FF0000"/>
                </a:solidFill>
              </a:rPr>
              <a:t>Waiting </a:t>
            </a:r>
            <a:br>
              <a:rPr lang="en-US" dirty="0">
                <a:solidFill>
                  <a:srgbClr val="FF0000"/>
                </a:solidFill>
              </a:rPr>
            </a:br>
            <a:r>
              <a:rPr lang="en-US" dirty="0">
                <a:solidFill>
                  <a:srgbClr val="FF0000"/>
                </a:solidFill>
              </a:rPr>
              <a:t>final OK</a:t>
            </a:r>
            <a:endParaRPr lang="en-GB" dirty="0">
              <a:solidFill>
                <a:srgbClr val="FF0000"/>
              </a:solidFill>
            </a:endParaRPr>
          </a:p>
        </p:txBody>
      </p:sp>
      <p:sp>
        <p:nvSpPr>
          <p:cNvPr id="19" name="TextBox 18">
            <a:extLst>
              <a:ext uri="{FF2B5EF4-FFF2-40B4-BE49-F238E27FC236}">
                <a16:creationId xmlns:a16="http://schemas.microsoft.com/office/drawing/2014/main" id="{890163A4-3B66-D4B6-B620-54DD668AE1D6}"/>
              </a:ext>
            </a:extLst>
          </p:cNvPr>
          <p:cNvSpPr txBox="1"/>
          <p:nvPr/>
        </p:nvSpPr>
        <p:spPr>
          <a:xfrm>
            <a:off x="307298" y="5998279"/>
            <a:ext cx="11707318" cy="261610"/>
          </a:xfrm>
          <a:prstGeom prst="rect">
            <a:avLst/>
          </a:prstGeom>
          <a:noFill/>
        </p:spPr>
        <p:txBody>
          <a:bodyPr wrap="square">
            <a:spAutoFit/>
          </a:bodyPr>
          <a:lstStyle/>
          <a:p>
            <a:pPr marL="342900" lvl="0" indent="-342900">
              <a:buSzPts val="1000"/>
              <a:buFont typeface="Symbol" panose="05050102010706020507" pitchFamily="18" charset="2"/>
              <a:buChar char=""/>
              <a:tabLst>
                <a:tab pos="457200" algn="l"/>
              </a:tabLst>
            </a:pPr>
            <a:r>
              <a:rPr lang="en-GB" sz="1100" b="1"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04.03.2025 (Chiara) : Transverse simulations are done and impact on the transverse impedance is low ( 0.2%). Still, I asked for an official confirmation [from the IWG]</a:t>
            </a:r>
            <a:endParaRPr lang="en-GB" sz="1200" dirty="0">
              <a:solidFill>
                <a:srgbClr val="000000"/>
              </a:solidFill>
              <a:effectLst/>
              <a:latin typeface="Aptos" panose="020B0004020202020204" pitchFamily="34" charset="0"/>
              <a:ea typeface="Aptos" panose="020B0004020202020204" pitchFamily="34" charset="0"/>
              <a:cs typeface="Aptos" panose="020B0004020202020204" pitchFamily="34" charset="0"/>
            </a:endParaRPr>
          </a:p>
        </p:txBody>
      </p:sp>
      <p:cxnSp>
        <p:nvCxnSpPr>
          <p:cNvPr id="20" name="Straight Arrow Connector 19">
            <a:extLst>
              <a:ext uri="{FF2B5EF4-FFF2-40B4-BE49-F238E27FC236}">
                <a16:creationId xmlns:a16="http://schemas.microsoft.com/office/drawing/2014/main" id="{CEEFDECF-49A9-7BE7-4296-F30D66E619D6}"/>
              </a:ext>
            </a:extLst>
          </p:cNvPr>
          <p:cNvCxnSpPr>
            <a:cxnSpLocks/>
          </p:cNvCxnSpPr>
          <p:nvPr/>
        </p:nvCxnSpPr>
        <p:spPr>
          <a:xfrm>
            <a:off x="465412" y="3078418"/>
            <a:ext cx="256627" cy="2919861"/>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275609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637E25-2D04-A763-4D54-6ED27ACA3F05}"/>
              </a:ext>
            </a:extLst>
          </p:cNvPr>
          <p:cNvSpPr>
            <a:spLocks noGrp="1"/>
          </p:cNvSpPr>
          <p:nvPr>
            <p:ph idx="1"/>
          </p:nvPr>
        </p:nvSpPr>
        <p:spPr>
          <a:xfrm>
            <a:off x="407988" y="1322023"/>
            <a:ext cx="11722308" cy="4479172"/>
          </a:xfrm>
        </p:spPr>
        <p:txBody>
          <a:bodyPr/>
          <a:lstStyle/>
          <a:p>
            <a:r>
              <a:rPr lang="en-US" u="sng" dirty="0"/>
              <a:t>End of April 2025:</a:t>
            </a:r>
            <a:r>
              <a:rPr lang="en-US" dirty="0"/>
              <a:t> Mechanical design of the tank and scanner ready without driving system</a:t>
            </a:r>
          </a:p>
          <a:p>
            <a:r>
              <a:rPr lang="en-US" dirty="0">
                <a:solidFill>
                  <a:srgbClr val="00B0F0"/>
                </a:solidFill>
              </a:rPr>
              <a:t>?--May 2025-- Documentations for the installation, ECR?</a:t>
            </a:r>
          </a:p>
          <a:p>
            <a:r>
              <a:rPr lang="en-US" u="sng" dirty="0"/>
              <a:t>Mid 2025:</a:t>
            </a:r>
            <a:br>
              <a:rPr lang="en-US" dirty="0"/>
            </a:br>
            <a:r>
              <a:rPr lang="en-US" dirty="0"/>
              <a:t>- Laboratory scanner ready for dynamic testing (motion, calibration, etc..)</a:t>
            </a:r>
            <a:br>
              <a:rPr lang="en-US" dirty="0"/>
            </a:br>
            <a:r>
              <a:rPr lang="en-US" dirty="0"/>
              <a:t>with the aim to design optimal motion and validate it with the laser calibration bench (Bld. 867)</a:t>
            </a:r>
            <a:br>
              <a:rPr lang="en-US" dirty="0"/>
            </a:br>
            <a:r>
              <a:rPr lang="en-US" dirty="0">
                <a:solidFill>
                  <a:srgbClr val="00B0F0"/>
                </a:solidFill>
              </a:rPr>
              <a:t>- </a:t>
            </a:r>
            <a:r>
              <a:rPr lang="en-GB" dirty="0">
                <a:solidFill>
                  <a:srgbClr val="00B0F0"/>
                </a:solidFill>
              </a:rPr>
              <a:t>Update detailed budget based on R&amp;D advances </a:t>
            </a:r>
            <a:endParaRPr lang="en-US" dirty="0">
              <a:solidFill>
                <a:srgbClr val="00B0F0"/>
              </a:solidFill>
            </a:endParaRPr>
          </a:p>
          <a:p>
            <a:r>
              <a:rPr lang="en-US" u="sng" dirty="0"/>
              <a:t>September 2025:</a:t>
            </a:r>
            <a:r>
              <a:rPr lang="en-US" dirty="0"/>
              <a:t> Tank and scanner (external driving system optional if time) ready for laboratory tests (Vacuum, RF, --?Motion, --?Calibration)</a:t>
            </a:r>
            <a:br>
              <a:rPr lang="en-US" dirty="0"/>
            </a:br>
            <a:r>
              <a:rPr lang="en-US" dirty="0"/>
              <a:t>-equipped with inner part identical to the final system to measure RF coupling and carbon wire heating in the LHC during the run2026.</a:t>
            </a:r>
          </a:p>
          <a:p>
            <a:r>
              <a:rPr lang="en-US" u="sng" dirty="0"/>
              <a:t>End of 2025:</a:t>
            </a:r>
            <a:r>
              <a:rPr lang="en-US" dirty="0"/>
              <a:t> Ready to install wire-scanner prototype in the LHC.</a:t>
            </a:r>
          </a:p>
        </p:txBody>
      </p:sp>
      <p:sp>
        <p:nvSpPr>
          <p:cNvPr id="3" name="Title 2">
            <a:extLst>
              <a:ext uri="{FF2B5EF4-FFF2-40B4-BE49-F238E27FC236}">
                <a16:creationId xmlns:a16="http://schemas.microsoft.com/office/drawing/2014/main" id="{C92F9747-640B-ADAF-619D-EF2983363183}"/>
              </a:ext>
            </a:extLst>
          </p:cNvPr>
          <p:cNvSpPr>
            <a:spLocks noGrp="1"/>
          </p:cNvSpPr>
          <p:nvPr>
            <p:ph type="title"/>
          </p:nvPr>
        </p:nvSpPr>
        <p:spPr>
          <a:xfrm>
            <a:off x="407988" y="373593"/>
            <a:ext cx="11376025" cy="564526"/>
          </a:xfrm>
        </p:spPr>
        <p:txBody>
          <a:bodyPr/>
          <a:lstStyle/>
          <a:p>
            <a:r>
              <a:rPr lang="en-US" dirty="0"/>
              <a:t>2025 Milestones</a:t>
            </a:r>
            <a:endParaRPr lang="en-GB" dirty="0"/>
          </a:p>
        </p:txBody>
      </p:sp>
      <p:sp>
        <p:nvSpPr>
          <p:cNvPr id="4" name="Footer Placeholder 3">
            <a:extLst>
              <a:ext uri="{FF2B5EF4-FFF2-40B4-BE49-F238E27FC236}">
                <a16:creationId xmlns:a16="http://schemas.microsoft.com/office/drawing/2014/main" id="{F15068E3-B249-7800-E0F5-0201AADF2FA9}"/>
              </a:ext>
            </a:extLst>
          </p:cNvPr>
          <p:cNvSpPr>
            <a:spLocks noGrp="1"/>
          </p:cNvSpPr>
          <p:nvPr>
            <p:ph type="ftr" sz="quarter" idx="11"/>
          </p:nvPr>
        </p:nvSpPr>
        <p:spPr/>
        <p:txBody>
          <a:bodyPr/>
          <a:lstStyle/>
          <a:p>
            <a:r>
              <a:rPr lang="en-GB"/>
              <a:t>BWS LHC CONS #27 | Status &amp; technical Update | 15.04.2025</a:t>
            </a:r>
            <a:endParaRPr lang="en-US" dirty="0"/>
          </a:p>
        </p:txBody>
      </p:sp>
    </p:spTree>
    <p:extLst>
      <p:ext uri="{BB962C8B-B14F-4D97-AF65-F5344CB8AC3E}">
        <p14:creationId xmlns:p14="http://schemas.microsoft.com/office/powerpoint/2010/main" val="180244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450DCEB-54B8-3033-FB48-608F03394DBB}"/>
              </a:ext>
            </a:extLst>
          </p:cNvPr>
          <p:cNvSpPr>
            <a:spLocks noGrp="1"/>
          </p:cNvSpPr>
          <p:nvPr>
            <p:ph type="title"/>
          </p:nvPr>
        </p:nvSpPr>
        <p:spPr/>
        <p:txBody>
          <a:bodyPr/>
          <a:lstStyle/>
          <a:p>
            <a:r>
              <a:rPr lang="en-US" dirty="0"/>
              <a:t>BWS LHC CONS – MS Project reporting </a:t>
            </a:r>
            <a:br>
              <a:rPr lang="en-US" dirty="0"/>
            </a:br>
            <a:r>
              <a:rPr lang="en-US" dirty="0"/>
              <a:t>(as good as what we file in it…)</a:t>
            </a:r>
            <a:endParaRPr lang="en-GB" dirty="0"/>
          </a:p>
        </p:txBody>
      </p:sp>
      <p:sp>
        <p:nvSpPr>
          <p:cNvPr id="4" name="Footer Placeholder 3">
            <a:extLst>
              <a:ext uri="{FF2B5EF4-FFF2-40B4-BE49-F238E27FC236}">
                <a16:creationId xmlns:a16="http://schemas.microsoft.com/office/drawing/2014/main" id="{5D9E46C5-2818-87D6-52F0-E75796CFEF88}"/>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10" name="Content Placeholder 9" descr="A screenshot of a computer&#10;&#10;AI-generated content may be incorrect.">
            <a:extLst>
              <a:ext uri="{FF2B5EF4-FFF2-40B4-BE49-F238E27FC236}">
                <a16:creationId xmlns:a16="http://schemas.microsoft.com/office/drawing/2014/main" id="{FAEC8172-0292-EC0C-E46B-6579E6AB578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075" y="1874495"/>
            <a:ext cx="11903649" cy="2867915"/>
          </a:xfrm>
        </p:spPr>
      </p:pic>
    </p:spTree>
    <p:extLst>
      <p:ext uri="{BB962C8B-B14F-4D97-AF65-F5344CB8AC3E}">
        <p14:creationId xmlns:p14="http://schemas.microsoft.com/office/powerpoint/2010/main" val="666744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34987-C54C-016A-C07C-F4140A4FDF6F}"/>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A66E0C-028E-4F91-EDD4-990CE72307C4}"/>
              </a:ext>
            </a:extLst>
          </p:cNvPr>
          <p:cNvSpPr>
            <a:spLocks noGrp="1"/>
          </p:cNvSpPr>
          <p:nvPr>
            <p:ph idx="1"/>
          </p:nvPr>
        </p:nvSpPr>
        <p:spPr>
          <a:xfrm>
            <a:off x="548813" y="1493519"/>
            <a:ext cx="11549921" cy="3627371"/>
          </a:xfrm>
        </p:spPr>
        <p:txBody>
          <a:bodyPr/>
          <a:lstStyle/>
          <a:p>
            <a:r>
              <a:rPr lang="en-US" dirty="0"/>
              <a:t>24.03.2025 - March BWS LHC CONS meeting #26</a:t>
            </a:r>
            <a:br>
              <a:rPr lang="en-US" dirty="0"/>
            </a:br>
            <a:r>
              <a:rPr lang="en-US" dirty="0"/>
              <a:t>		 </a:t>
            </a:r>
            <a:r>
              <a:rPr lang="en-US" dirty="0">
                <a:hlinkClick r:id="rId2"/>
              </a:rPr>
              <a:t>https://indico.cern.ch/event/1530149/</a:t>
            </a:r>
            <a:endParaRPr lang="en-US" dirty="0"/>
          </a:p>
          <a:p>
            <a:r>
              <a:rPr lang="en-US" dirty="0"/>
              <a:t>25.03.2025 - </a:t>
            </a:r>
            <a:r>
              <a:rPr lang="en-GB" dirty="0"/>
              <a:t>98th Impedance Working Group meeting (Update on HL-LHC wire scanners)</a:t>
            </a:r>
            <a:br>
              <a:rPr lang="en-US" dirty="0"/>
            </a:br>
            <a:r>
              <a:rPr lang="en-US" dirty="0"/>
              <a:t>		</a:t>
            </a:r>
            <a:r>
              <a:rPr lang="en-GB" b="0" dirty="0">
                <a:hlinkClick r:id="rId3"/>
              </a:rPr>
              <a:t>https://indico.cern.ch/event/1529313/</a:t>
            </a:r>
            <a:endParaRPr lang="en-GB" b="0" dirty="0"/>
          </a:p>
          <a:p>
            <a:r>
              <a:rPr lang="en-GB" dirty="0"/>
              <a:t>09.04.2025 – LHC Wire Scanner - Vacuum design – VDAM</a:t>
            </a:r>
          </a:p>
          <a:p>
            <a:r>
              <a:rPr lang="en-GB" dirty="0"/>
              <a:t>10.04.2025 – Meeting with the ball screw supplier (Amsler Linear)</a:t>
            </a:r>
            <a:br>
              <a:rPr lang="en-GB" dirty="0"/>
            </a:br>
            <a:r>
              <a:rPr lang="en-GB" dirty="0"/>
              <a:t>		</a:t>
            </a:r>
          </a:p>
        </p:txBody>
      </p:sp>
      <p:sp>
        <p:nvSpPr>
          <p:cNvPr id="3" name="Title 2">
            <a:extLst>
              <a:ext uri="{FF2B5EF4-FFF2-40B4-BE49-F238E27FC236}">
                <a16:creationId xmlns:a16="http://schemas.microsoft.com/office/drawing/2014/main" id="{27B23C13-3FE8-7DEA-B264-2F8AB8BEE986}"/>
              </a:ext>
            </a:extLst>
          </p:cNvPr>
          <p:cNvSpPr>
            <a:spLocks noGrp="1"/>
          </p:cNvSpPr>
          <p:nvPr>
            <p:ph type="title"/>
          </p:nvPr>
        </p:nvSpPr>
        <p:spPr>
          <a:xfrm>
            <a:off x="407988" y="373593"/>
            <a:ext cx="11376025" cy="600768"/>
          </a:xfrm>
        </p:spPr>
        <p:txBody>
          <a:bodyPr/>
          <a:lstStyle/>
          <a:p>
            <a:r>
              <a:rPr lang="en-US" dirty="0"/>
              <a:t>March/April 2025</a:t>
            </a:r>
            <a:endParaRPr lang="en-GB" dirty="0"/>
          </a:p>
        </p:txBody>
      </p:sp>
      <p:sp>
        <p:nvSpPr>
          <p:cNvPr id="4" name="Footer Placeholder 3">
            <a:extLst>
              <a:ext uri="{FF2B5EF4-FFF2-40B4-BE49-F238E27FC236}">
                <a16:creationId xmlns:a16="http://schemas.microsoft.com/office/drawing/2014/main" id="{5134E78C-62FA-0F24-F9F3-03853C4ED683}"/>
              </a:ext>
            </a:extLst>
          </p:cNvPr>
          <p:cNvSpPr>
            <a:spLocks noGrp="1"/>
          </p:cNvSpPr>
          <p:nvPr>
            <p:ph type="ftr" sz="quarter" idx="11"/>
          </p:nvPr>
        </p:nvSpPr>
        <p:spPr/>
        <p:txBody>
          <a:bodyPr/>
          <a:lstStyle/>
          <a:p>
            <a:r>
              <a:rPr lang="en-GB"/>
              <a:t>BWS LHC CONS #27 | Status &amp; technical Update | 15.04.2025</a:t>
            </a:r>
            <a:endParaRPr lang="en-US" dirty="0"/>
          </a:p>
        </p:txBody>
      </p:sp>
    </p:spTree>
    <p:extLst>
      <p:ext uri="{BB962C8B-B14F-4D97-AF65-F5344CB8AC3E}">
        <p14:creationId xmlns:p14="http://schemas.microsoft.com/office/powerpoint/2010/main" val="4255450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BA242CE-E026-B8B3-A682-AF508A7193D9}"/>
              </a:ext>
            </a:extLst>
          </p:cNvPr>
          <p:cNvSpPr>
            <a:spLocks noGrp="1"/>
          </p:cNvSpPr>
          <p:nvPr>
            <p:ph type="title"/>
          </p:nvPr>
        </p:nvSpPr>
        <p:spPr/>
        <p:txBody>
          <a:bodyPr/>
          <a:lstStyle/>
          <a:p>
            <a:endParaRPr lang="en-GB" dirty="0"/>
          </a:p>
        </p:txBody>
      </p:sp>
      <p:sp>
        <p:nvSpPr>
          <p:cNvPr id="4" name="Footer Placeholder 3">
            <a:extLst>
              <a:ext uri="{FF2B5EF4-FFF2-40B4-BE49-F238E27FC236}">
                <a16:creationId xmlns:a16="http://schemas.microsoft.com/office/drawing/2014/main" id="{E4E7D968-CDB8-0559-FBB0-3008AF62E1F8}"/>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10" name="Content Placeholder 9" descr="A screenshot of a document&#10;&#10;AI-generated content may be incorrect.">
            <a:extLst>
              <a:ext uri="{FF2B5EF4-FFF2-40B4-BE49-F238E27FC236}">
                <a16:creationId xmlns:a16="http://schemas.microsoft.com/office/drawing/2014/main" id="{3BBDE7F3-7A78-6E03-E019-68505D1CD69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8097" y="216604"/>
            <a:ext cx="9686623" cy="6103483"/>
          </a:xfrm>
        </p:spPr>
      </p:pic>
    </p:spTree>
    <p:extLst>
      <p:ext uri="{BB962C8B-B14F-4D97-AF65-F5344CB8AC3E}">
        <p14:creationId xmlns:p14="http://schemas.microsoft.com/office/powerpoint/2010/main" val="1526851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4B4765-88C3-CD94-A9F0-273C9C99D73D}"/>
              </a:ext>
            </a:extLst>
          </p:cNvPr>
          <p:cNvSpPr>
            <a:spLocks noGrp="1"/>
          </p:cNvSpPr>
          <p:nvPr>
            <p:ph idx="1"/>
          </p:nvPr>
        </p:nvSpPr>
        <p:spPr>
          <a:xfrm>
            <a:off x="1051755" y="1232282"/>
            <a:ext cx="10732257" cy="4968493"/>
          </a:xfrm>
        </p:spPr>
        <p:txBody>
          <a:bodyPr/>
          <a:lstStyle/>
          <a:p>
            <a:r>
              <a:rPr lang="en-US" dirty="0"/>
              <a:t>09.01.2025 - Kick off detailed linear design SY-BI / EN-MME</a:t>
            </a:r>
            <a:br>
              <a:rPr lang="en-US" dirty="0"/>
            </a:br>
            <a:r>
              <a:rPr lang="en-US" dirty="0"/>
              <a:t>		</a:t>
            </a:r>
            <a:r>
              <a:rPr lang="en-US" b="0" dirty="0"/>
              <a:t> =&gt; status update today (Harry)</a:t>
            </a:r>
            <a:endParaRPr lang="en-US" dirty="0"/>
          </a:p>
          <a:p>
            <a:r>
              <a:rPr lang="en-US" dirty="0"/>
              <a:t>14.01.2025 - January BWS LHC CONS meeting</a:t>
            </a:r>
            <a:br>
              <a:rPr lang="en-US" dirty="0"/>
            </a:br>
            <a:r>
              <a:rPr lang="en-US" dirty="0"/>
              <a:t>		 </a:t>
            </a:r>
            <a:r>
              <a:rPr lang="en-US" dirty="0">
                <a:hlinkClick r:id="rId2"/>
              </a:rPr>
              <a:t>https://indico.cern.ch/event/1503356/</a:t>
            </a:r>
            <a:endParaRPr lang="en-US" dirty="0"/>
          </a:p>
          <a:p>
            <a:r>
              <a:rPr lang="en-US" dirty="0"/>
              <a:t>21.01.2025 - Magnet system for LHC BWS - final design</a:t>
            </a:r>
            <a:br>
              <a:rPr lang="en-US" dirty="0"/>
            </a:br>
            <a:r>
              <a:rPr lang="en-US" dirty="0"/>
              <a:t> 		 </a:t>
            </a:r>
            <a:r>
              <a:rPr lang="en-US" dirty="0">
                <a:hlinkClick r:id="rId3"/>
              </a:rPr>
              <a:t>https://indico.cern.ch/event/1504619/</a:t>
            </a:r>
            <a:br>
              <a:rPr lang="en-US" dirty="0"/>
            </a:br>
            <a:r>
              <a:rPr lang="en-US" dirty="0"/>
              <a:t>		</a:t>
            </a:r>
            <a:r>
              <a:rPr lang="en-US" b="0" dirty="0"/>
              <a:t>=&gt; Magnet team waiting for simulation inputs (Jonathan/Harry)</a:t>
            </a:r>
          </a:p>
          <a:p>
            <a:r>
              <a:rPr lang="en-GB" dirty="0"/>
              <a:t>23.01.2025 - BI consolidation activities review</a:t>
            </a:r>
            <a:br>
              <a:rPr lang="en-GB" dirty="0"/>
            </a:br>
            <a:r>
              <a:rPr lang="en-GB" dirty="0"/>
              <a:t>		</a:t>
            </a:r>
            <a:r>
              <a:rPr lang="en-GB" dirty="0">
                <a:hlinkClick r:id="rId4"/>
              </a:rPr>
              <a:t>https://indico.cern.ch/event/1478672/</a:t>
            </a:r>
            <a:br>
              <a:rPr lang="en-GB" dirty="0"/>
            </a:br>
            <a:endParaRPr lang="en-GB" dirty="0"/>
          </a:p>
          <a:p>
            <a:r>
              <a:rPr lang="en-GB" dirty="0"/>
              <a:t>28.01.2025 - Optical ruler design discussion</a:t>
            </a:r>
            <a:br>
              <a:rPr lang="en-GB" dirty="0"/>
            </a:br>
            <a:r>
              <a:rPr lang="en-GB" dirty="0"/>
              <a:t>		</a:t>
            </a:r>
            <a:r>
              <a:rPr lang="en-US" b="0" dirty="0"/>
              <a:t>=&gt; missing info on the markings (Jonathan)</a:t>
            </a:r>
            <a:endParaRPr lang="en-GB" dirty="0"/>
          </a:p>
        </p:txBody>
      </p:sp>
      <p:sp>
        <p:nvSpPr>
          <p:cNvPr id="3" name="Title 2">
            <a:extLst>
              <a:ext uri="{FF2B5EF4-FFF2-40B4-BE49-F238E27FC236}">
                <a16:creationId xmlns:a16="http://schemas.microsoft.com/office/drawing/2014/main" id="{27A7A812-CDF5-4B53-C184-C75692462E9B}"/>
              </a:ext>
            </a:extLst>
          </p:cNvPr>
          <p:cNvSpPr>
            <a:spLocks noGrp="1"/>
          </p:cNvSpPr>
          <p:nvPr>
            <p:ph type="title"/>
          </p:nvPr>
        </p:nvSpPr>
        <p:spPr/>
        <p:txBody>
          <a:bodyPr/>
          <a:lstStyle/>
          <a:p>
            <a:r>
              <a:rPr lang="en-US" dirty="0"/>
              <a:t>January 2025 recorded activities</a:t>
            </a:r>
            <a:endParaRPr lang="en-GB" dirty="0"/>
          </a:p>
        </p:txBody>
      </p:sp>
      <p:sp>
        <p:nvSpPr>
          <p:cNvPr id="4" name="Footer Placeholder 3">
            <a:extLst>
              <a:ext uri="{FF2B5EF4-FFF2-40B4-BE49-F238E27FC236}">
                <a16:creationId xmlns:a16="http://schemas.microsoft.com/office/drawing/2014/main" id="{B25598D5-FCD3-AD31-87C9-96D8CD1FB6FA}"/>
              </a:ext>
            </a:extLst>
          </p:cNvPr>
          <p:cNvSpPr>
            <a:spLocks noGrp="1"/>
          </p:cNvSpPr>
          <p:nvPr>
            <p:ph type="ftr" sz="quarter" idx="11"/>
          </p:nvPr>
        </p:nvSpPr>
        <p:spPr/>
        <p:txBody>
          <a:bodyPr/>
          <a:lstStyle/>
          <a:p>
            <a:r>
              <a:rPr lang="en-GB"/>
              <a:t>BWS LHC CONS #27 | Status &amp; technical Update | 15.04.2025</a:t>
            </a:r>
            <a:endParaRPr lang="en-US" dirty="0"/>
          </a:p>
        </p:txBody>
      </p:sp>
    </p:spTree>
    <p:extLst>
      <p:ext uri="{BB962C8B-B14F-4D97-AF65-F5344CB8AC3E}">
        <p14:creationId xmlns:p14="http://schemas.microsoft.com/office/powerpoint/2010/main" val="42022054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58A7A-9634-4903-5B61-F05AC9024FF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761526A-B8D9-41B2-144D-4A28829F1EB3}"/>
              </a:ext>
            </a:extLst>
          </p:cNvPr>
          <p:cNvSpPr>
            <a:spLocks noGrp="1"/>
          </p:cNvSpPr>
          <p:nvPr>
            <p:ph type="title"/>
          </p:nvPr>
        </p:nvSpPr>
        <p:spPr>
          <a:xfrm>
            <a:off x="436296" y="202576"/>
            <a:ext cx="11376025" cy="463119"/>
          </a:xfrm>
        </p:spPr>
        <p:txBody>
          <a:bodyPr/>
          <a:lstStyle/>
          <a:p>
            <a:r>
              <a:rPr lang="en-GB" sz="2400" dirty="0"/>
              <a:t>Proposed project structure (presented BI cons day 23.01.2025)</a:t>
            </a:r>
          </a:p>
        </p:txBody>
      </p:sp>
      <p:sp>
        <p:nvSpPr>
          <p:cNvPr id="5" name="Footer Placeholder 4">
            <a:extLst>
              <a:ext uri="{FF2B5EF4-FFF2-40B4-BE49-F238E27FC236}">
                <a16:creationId xmlns:a16="http://schemas.microsoft.com/office/drawing/2014/main" id="{C5FE6540-1205-ADFB-F40B-4884C2C6CB48}"/>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2" name="Content Placeholder 1">
            <a:extLst>
              <a:ext uri="{FF2B5EF4-FFF2-40B4-BE49-F238E27FC236}">
                <a16:creationId xmlns:a16="http://schemas.microsoft.com/office/drawing/2014/main" id="{D81BACDF-5E33-AED3-3E6C-731AF8C7F388}"/>
              </a:ext>
            </a:extLst>
          </p:cNvPr>
          <p:cNvSpPr>
            <a:spLocks noGrp="1"/>
          </p:cNvSpPr>
          <p:nvPr>
            <p:ph idx="1"/>
          </p:nvPr>
        </p:nvSpPr>
        <p:spPr>
          <a:xfrm>
            <a:off x="407989" y="803827"/>
            <a:ext cx="11376024" cy="360040"/>
          </a:xfrm>
        </p:spPr>
        <p:txBody>
          <a:bodyPr/>
          <a:lstStyle/>
          <a:p>
            <a:pPr marL="342900" indent="-342900">
              <a:lnSpc>
                <a:spcPct val="100000"/>
              </a:lnSpc>
              <a:spcBef>
                <a:spcPts val="900"/>
              </a:spcBef>
              <a:spcAft>
                <a:spcPts val="600"/>
              </a:spcAft>
              <a:buFont typeface="Arial" panose="020B0604020202020204" pitchFamily="34" charset="0"/>
              <a:buChar char="•"/>
            </a:pPr>
            <a:r>
              <a:rPr lang="en-US" dirty="0"/>
              <a:t>Milestones and Deliverables</a:t>
            </a:r>
          </a:p>
          <a:p>
            <a:pPr marL="342900" indent="-342900">
              <a:lnSpc>
                <a:spcPct val="100000"/>
              </a:lnSpc>
              <a:spcBef>
                <a:spcPts val="900"/>
              </a:spcBef>
              <a:spcAft>
                <a:spcPts val="600"/>
              </a:spcAft>
              <a:buFont typeface="Arial" panose="020B0604020202020204" pitchFamily="34" charset="0"/>
              <a:buChar char="•"/>
            </a:pPr>
            <a:endParaRPr lang="en-US" dirty="0"/>
          </a:p>
          <a:p>
            <a:pPr marL="342900" indent="-342900">
              <a:lnSpc>
                <a:spcPct val="100000"/>
              </a:lnSpc>
              <a:spcBef>
                <a:spcPts val="300"/>
              </a:spcBef>
              <a:spcAft>
                <a:spcPts val="0"/>
              </a:spcAft>
              <a:buFont typeface="Arial" panose="020B0604020202020204" pitchFamily="34" charset="0"/>
              <a:buChar char="•"/>
            </a:pPr>
            <a:endParaRPr lang="en-US" dirty="0"/>
          </a:p>
          <a:p>
            <a:pPr>
              <a:lnSpc>
                <a:spcPct val="100000"/>
              </a:lnSpc>
              <a:spcBef>
                <a:spcPts val="300"/>
              </a:spcBef>
              <a:spcAft>
                <a:spcPts val="0"/>
              </a:spcAft>
            </a:pPr>
            <a:endParaRPr lang="en-US" dirty="0"/>
          </a:p>
        </p:txBody>
      </p:sp>
      <p:graphicFrame>
        <p:nvGraphicFramePr>
          <p:cNvPr id="7" name="Content Placeholder 5">
            <a:extLst>
              <a:ext uri="{FF2B5EF4-FFF2-40B4-BE49-F238E27FC236}">
                <a16:creationId xmlns:a16="http://schemas.microsoft.com/office/drawing/2014/main" id="{E431229E-790E-876D-E0D7-256E24FA4E6E}"/>
              </a:ext>
            </a:extLst>
          </p:cNvPr>
          <p:cNvGraphicFramePr>
            <a:graphicFrameLocks/>
          </p:cNvGraphicFramePr>
          <p:nvPr/>
        </p:nvGraphicFramePr>
        <p:xfrm>
          <a:off x="233467" y="1304035"/>
          <a:ext cx="5761596" cy="1779586"/>
        </p:xfrm>
        <a:graphic>
          <a:graphicData uri="http://schemas.openxmlformats.org/drawingml/2006/table">
            <a:tbl>
              <a:tblPr firstRow="1" bandRow="1">
                <a:tableStyleId>{5C22544A-7EE6-4342-B048-85BDC9FD1C3A}</a:tableStyleId>
              </a:tblPr>
              <a:tblGrid>
                <a:gridCol w="761637">
                  <a:extLst>
                    <a:ext uri="{9D8B030D-6E8A-4147-A177-3AD203B41FA5}">
                      <a16:colId xmlns:a16="http://schemas.microsoft.com/office/drawing/2014/main" val="20000"/>
                    </a:ext>
                  </a:extLst>
                </a:gridCol>
                <a:gridCol w="3481765">
                  <a:extLst>
                    <a:ext uri="{9D8B030D-6E8A-4147-A177-3AD203B41FA5}">
                      <a16:colId xmlns:a16="http://schemas.microsoft.com/office/drawing/2014/main" val="20002"/>
                    </a:ext>
                  </a:extLst>
                </a:gridCol>
                <a:gridCol w="1518194">
                  <a:extLst>
                    <a:ext uri="{9D8B030D-6E8A-4147-A177-3AD203B41FA5}">
                      <a16:colId xmlns:a16="http://schemas.microsoft.com/office/drawing/2014/main" val="20003"/>
                    </a:ext>
                  </a:extLst>
                </a:gridCol>
              </a:tblGrid>
              <a:tr h="456676">
                <a:tc>
                  <a:txBody>
                    <a:bodyPr/>
                    <a:lstStyle/>
                    <a:p>
                      <a:pPr algn="ctr"/>
                      <a:r>
                        <a:rPr lang="en-GB" sz="1200" dirty="0"/>
                        <a:t>WU 1</a:t>
                      </a:r>
                    </a:p>
                  </a:txBody>
                  <a:tcPr anchor="ctr"/>
                </a:tc>
                <a:tc>
                  <a:txBody>
                    <a:bodyPr/>
                    <a:lstStyle/>
                    <a:p>
                      <a:pPr algn="ctr"/>
                      <a:r>
                        <a:rPr lang="en-GB" sz="1200" dirty="0"/>
                        <a:t>Next activities/ milestones/deliverables</a:t>
                      </a:r>
                    </a:p>
                  </a:txBody>
                  <a:tcPr anchor="ctr"/>
                </a:tc>
                <a:tc>
                  <a:txBody>
                    <a:bodyPr/>
                    <a:lstStyle/>
                    <a:p>
                      <a:pPr algn="ctr"/>
                      <a:r>
                        <a:rPr lang="en-GB" sz="1200" dirty="0">
                          <a:solidFill>
                            <a:schemeClr val="bg1"/>
                          </a:solidFill>
                        </a:rPr>
                        <a:t>Date Expected</a:t>
                      </a:r>
                    </a:p>
                  </a:txBody>
                  <a:tcPr anchor="ctr"/>
                </a:tc>
                <a:extLst>
                  <a:ext uri="{0D108BD9-81ED-4DB2-BD59-A6C34878D82A}">
                    <a16:rowId xmlns:a16="http://schemas.microsoft.com/office/drawing/2014/main" val="10000"/>
                  </a:ext>
                </a:extLst>
              </a:tr>
              <a:tr h="264582">
                <a:tc>
                  <a:txBody>
                    <a:bodyPr/>
                    <a:lstStyle/>
                    <a:p>
                      <a:r>
                        <a:rPr lang="en-US" sz="1050" dirty="0">
                          <a:solidFill>
                            <a:schemeClr val="tx1"/>
                          </a:solidFill>
                        </a:rPr>
                        <a:t>WU 1</a:t>
                      </a:r>
                      <a:endParaRPr lang="en-GB" sz="105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u="sng" baseline="0" dirty="0">
                          <a:solidFill>
                            <a:schemeClr val="tx1"/>
                          </a:solidFill>
                        </a:rPr>
                        <a:t>Design/production/test of a prototype in the LHC</a:t>
                      </a:r>
                    </a:p>
                  </a:txBody>
                  <a:tcPr/>
                </a:tc>
                <a:tc>
                  <a:txBody>
                    <a:bodyPr/>
                    <a:lstStyle/>
                    <a:p>
                      <a:r>
                        <a:rPr lang="en-US" sz="1050" baseline="0" dirty="0">
                          <a:solidFill>
                            <a:schemeClr val="tx1"/>
                          </a:solidFill>
                        </a:rPr>
                        <a:t>By 09.2026</a:t>
                      </a:r>
                      <a:endParaRPr lang="en-GB" sz="1050" baseline="0" dirty="0">
                        <a:solidFill>
                          <a:schemeClr val="tx1"/>
                        </a:solidFill>
                      </a:endParaRPr>
                    </a:p>
                  </a:txBody>
                  <a:tcPr/>
                </a:tc>
                <a:extLst>
                  <a:ext uri="{0D108BD9-81ED-4DB2-BD59-A6C34878D82A}">
                    <a16:rowId xmlns:a16="http://schemas.microsoft.com/office/drawing/2014/main" val="1762247373"/>
                  </a:ext>
                </a:extLst>
              </a:tr>
              <a:tr h="264582">
                <a:tc>
                  <a:txBody>
                    <a:bodyPr/>
                    <a:lstStyle/>
                    <a:p>
                      <a:r>
                        <a:rPr lang="en-US" sz="1050" dirty="0">
                          <a:solidFill>
                            <a:schemeClr val="tx1"/>
                          </a:solidFill>
                        </a:rPr>
                        <a:t>WU 1.1</a:t>
                      </a:r>
                      <a:endParaRPr lang="en-GB" sz="1050" dirty="0">
                        <a:solidFill>
                          <a:schemeClr val="tx1"/>
                        </a:solidFill>
                      </a:endParaRPr>
                    </a:p>
                  </a:txBody>
                  <a:tcPr/>
                </a:tc>
                <a:tc>
                  <a:txBody>
                    <a:bodyPr/>
                    <a:lstStyle/>
                    <a:p>
                      <a:r>
                        <a:rPr lang="en-US" sz="1050" baseline="0" dirty="0">
                          <a:solidFill>
                            <a:schemeClr val="tx1"/>
                          </a:solidFill>
                        </a:rPr>
                        <a:t>Detailed design with MME</a:t>
                      </a:r>
                      <a:endParaRPr lang="en-GB" sz="1050" baseline="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By 05.2025</a:t>
                      </a:r>
                      <a:endParaRPr lang="en-GB" sz="1050" dirty="0">
                        <a:solidFill>
                          <a:schemeClr val="tx1"/>
                        </a:solidFill>
                      </a:endParaRPr>
                    </a:p>
                  </a:txBody>
                  <a:tcPr/>
                </a:tc>
                <a:extLst>
                  <a:ext uri="{0D108BD9-81ED-4DB2-BD59-A6C34878D82A}">
                    <a16:rowId xmlns:a16="http://schemas.microsoft.com/office/drawing/2014/main" val="10002"/>
                  </a:ext>
                </a:extLst>
              </a:tr>
              <a:tr h="264582">
                <a:tc>
                  <a:txBody>
                    <a:bodyPr/>
                    <a:lstStyle/>
                    <a:p>
                      <a:r>
                        <a:rPr lang="en-US" sz="1050" dirty="0"/>
                        <a:t>WU 1.2</a:t>
                      </a:r>
                      <a:endParaRPr lang="en-GB" sz="1050" dirty="0"/>
                    </a:p>
                  </a:txBody>
                  <a:tcPr/>
                </a:tc>
                <a:tc>
                  <a:txBody>
                    <a:bodyPr/>
                    <a:lstStyle/>
                    <a:p>
                      <a:r>
                        <a:rPr lang="en-US" sz="1050" dirty="0"/>
                        <a:t>Production of the protype LHC (mechanical, electrical)</a:t>
                      </a:r>
                      <a:endParaRPr lang="en-GB" sz="1050" dirty="0"/>
                    </a:p>
                  </a:txBody>
                  <a:tcPr/>
                </a:tc>
                <a:tc>
                  <a:txBody>
                    <a:bodyPr/>
                    <a:lstStyle/>
                    <a:p>
                      <a:r>
                        <a:rPr lang="en-US" sz="1050" dirty="0"/>
                        <a:t>By 10.2025</a:t>
                      </a:r>
                      <a:endParaRPr lang="en-GB" sz="1050" dirty="0"/>
                    </a:p>
                  </a:txBody>
                  <a:tcPr/>
                </a:tc>
                <a:extLst>
                  <a:ext uri="{0D108BD9-81ED-4DB2-BD59-A6C34878D82A}">
                    <a16:rowId xmlns:a16="http://schemas.microsoft.com/office/drawing/2014/main" val="10003"/>
                  </a:ext>
                </a:extLst>
              </a:tr>
              <a:tr h="264582">
                <a:tc>
                  <a:txBody>
                    <a:bodyPr/>
                    <a:lstStyle/>
                    <a:p>
                      <a:r>
                        <a:rPr lang="en-US" sz="1050" dirty="0"/>
                        <a:t>WU 1.3</a:t>
                      </a:r>
                      <a:endParaRPr lang="en-GB" sz="1050" dirty="0"/>
                    </a:p>
                  </a:txBody>
                  <a:tcPr/>
                </a:tc>
                <a:tc>
                  <a:txBody>
                    <a:bodyPr/>
                    <a:lstStyle/>
                    <a:p>
                      <a:r>
                        <a:rPr lang="en-US" sz="1050" dirty="0"/>
                        <a:t>Laboratory test of the prototype (vacuum, RF, motion?)</a:t>
                      </a:r>
                      <a:endParaRPr lang="en-GB" sz="1050" dirty="0"/>
                    </a:p>
                  </a:txBody>
                  <a:tcPr/>
                </a:tc>
                <a:tc>
                  <a:txBody>
                    <a:bodyPr/>
                    <a:lstStyle/>
                    <a:p>
                      <a:r>
                        <a:rPr lang="en-US" sz="1050" dirty="0"/>
                        <a:t>By 12.2025</a:t>
                      </a:r>
                      <a:endParaRPr lang="en-GB" sz="1050" dirty="0"/>
                    </a:p>
                  </a:txBody>
                  <a:tcPr/>
                </a:tc>
                <a:extLst>
                  <a:ext uri="{0D108BD9-81ED-4DB2-BD59-A6C34878D82A}">
                    <a16:rowId xmlns:a16="http://schemas.microsoft.com/office/drawing/2014/main" val="10004"/>
                  </a:ext>
                </a:extLst>
              </a:tr>
              <a:tr h="264582">
                <a:tc>
                  <a:txBody>
                    <a:bodyPr/>
                    <a:lstStyle/>
                    <a:p>
                      <a:r>
                        <a:rPr lang="en-US" sz="1050" dirty="0">
                          <a:solidFill>
                            <a:schemeClr val="tx1"/>
                          </a:solidFill>
                        </a:rPr>
                        <a:t>WU 1.4</a:t>
                      </a:r>
                      <a:endParaRPr lang="en-GB" sz="1050" dirty="0">
                        <a:solidFill>
                          <a:schemeClr val="tx1"/>
                        </a:solidFill>
                      </a:endParaRPr>
                    </a:p>
                  </a:txBody>
                  <a:tcPr/>
                </a:tc>
                <a:tc>
                  <a:txBody>
                    <a:bodyPr/>
                    <a:lstStyle/>
                    <a:p>
                      <a:r>
                        <a:rPr lang="en-US" sz="1050" dirty="0">
                          <a:solidFill>
                            <a:schemeClr val="tx1"/>
                          </a:solidFill>
                        </a:rPr>
                        <a:t>LHC Beam test and analysis</a:t>
                      </a:r>
                      <a:endParaRPr lang="en-GB" sz="1050" dirty="0">
                        <a:solidFill>
                          <a:schemeClr val="tx1"/>
                        </a:solidFill>
                      </a:endParaRPr>
                    </a:p>
                  </a:txBody>
                  <a:tcPr/>
                </a:tc>
                <a:tc>
                  <a:txBody>
                    <a:bodyPr/>
                    <a:lstStyle/>
                    <a:p>
                      <a:r>
                        <a:rPr lang="en-US" sz="1050" dirty="0">
                          <a:solidFill>
                            <a:schemeClr val="tx1"/>
                          </a:solidFill>
                        </a:rPr>
                        <a:t>By 07.2026</a:t>
                      </a:r>
                      <a:endParaRPr lang="en-GB" sz="1050" dirty="0">
                        <a:solidFill>
                          <a:schemeClr val="tx1"/>
                        </a:solidFill>
                      </a:endParaRPr>
                    </a:p>
                  </a:txBody>
                  <a:tcPr/>
                </a:tc>
                <a:extLst>
                  <a:ext uri="{0D108BD9-81ED-4DB2-BD59-A6C34878D82A}">
                    <a16:rowId xmlns:a16="http://schemas.microsoft.com/office/drawing/2014/main" val="10006"/>
                  </a:ext>
                </a:extLst>
              </a:tr>
            </a:tbl>
          </a:graphicData>
        </a:graphic>
      </p:graphicFrame>
      <p:graphicFrame>
        <p:nvGraphicFramePr>
          <p:cNvPr id="4" name="Content Placeholder 5">
            <a:extLst>
              <a:ext uri="{FF2B5EF4-FFF2-40B4-BE49-F238E27FC236}">
                <a16:creationId xmlns:a16="http://schemas.microsoft.com/office/drawing/2014/main" id="{03570D0C-1B5C-9DBC-FBE7-CC0D07289ACB}"/>
              </a:ext>
            </a:extLst>
          </p:cNvPr>
          <p:cNvGraphicFramePr>
            <a:graphicFrameLocks/>
          </p:cNvGraphicFramePr>
          <p:nvPr/>
        </p:nvGraphicFramePr>
        <p:xfrm>
          <a:off x="6096000" y="1306071"/>
          <a:ext cx="5600513" cy="1779586"/>
        </p:xfrm>
        <a:graphic>
          <a:graphicData uri="http://schemas.openxmlformats.org/drawingml/2006/table">
            <a:tbl>
              <a:tblPr firstRow="1" bandRow="1">
                <a:tableStyleId>{5C22544A-7EE6-4342-B048-85BDC9FD1C3A}</a:tableStyleId>
              </a:tblPr>
              <a:tblGrid>
                <a:gridCol w="664468">
                  <a:extLst>
                    <a:ext uri="{9D8B030D-6E8A-4147-A177-3AD203B41FA5}">
                      <a16:colId xmlns:a16="http://schemas.microsoft.com/office/drawing/2014/main" val="20000"/>
                    </a:ext>
                  </a:extLst>
                </a:gridCol>
                <a:gridCol w="3952845">
                  <a:extLst>
                    <a:ext uri="{9D8B030D-6E8A-4147-A177-3AD203B41FA5}">
                      <a16:colId xmlns:a16="http://schemas.microsoft.com/office/drawing/2014/main" val="20002"/>
                    </a:ext>
                  </a:extLst>
                </a:gridCol>
                <a:gridCol w="983200">
                  <a:extLst>
                    <a:ext uri="{9D8B030D-6E8A-4147-A177-3AD203B41FA5}">
                      <a16:colId xmlns:a16="http://schemas.microsoft.com/office/drawing/2014/main" val="20003"/>
                    </a:ext>
                  </a:extLst>
                </a:gridCol>
              </a:tblGrid>
              <a:tr h="536430">
                <a:tc>
                  <a:txBody>
                    <a:bodyPr/>
                    <a:lstStyle/>
                    <a:p>
                      <a:pPr algn="ctr"/>
                      <a:r>
                        <a:rPr lang="en-GB" sz="1200" dirty="0"/>
                        <a:t>WU 2</a:t>
                      </a:r>
                    </a:p>
                  </a:txBody>
                  <a:tcPr anchor="ctr"/>
                </a:tc>
                <a:tc>
                  <a:txBody>
                    <a:bodyPr/>
                    <a:lstStyle/>
                    <a:p>
                      <a:pPr algn="ctr"/>
                      <a:r>
                        <a:rPr lang="en-GB" sz="1200" dirty="0"/>
                        <a:t>Next activities/ milestones/deliverables</a:t>
                      </a:r>
                    </a:p>
                  </a:txBody>
                  <a:tcPr anchor="ctr"/>
                </a:tc>
                <a:tc>
                  <a:txBody>
                    <a:bodyPr/>
                    <a:lstStyle/>
                    <a:p>
                      <a:pPr algn="ctr"/>
                      <a:r>
                        <a:rPr lang="en-GB" sz="1200" dirty="0">
                          <a:solidFill>
                            <a:schemeClr val="bg1"/>
                          </a:solidFill>
                        </a:rPr>
                        <a:t>Date Expected</a:t>
                      </a:r>
                    </a:p>
                  </a:txBody>
                  <a:tcPr anchor="ctr"/>
                </a:tc>
                <a:extLst>
                  <a:ext uri="{0D108BD9-81ED-4DB2-BD59-A6C34878D82A}">
                    <a16:rowId xmlns:a16="http://schemas.microsoft.com/office/drawing/2014/main" val="10000"/>
                  </a:ext>
                </a:extLst>
              </a:tr>
              <a:tr h="310789">
                <a:tc>
                  <a:txBody>
                    <a:bodyPr/>
                    <a:lstStyle/>
                    <a:p>
                      <a:r>
                        <a:rPr lang="en-US" sz="1050" dirty="0">
                          <a:solidFill>
                            <a:schemeClr val="tx1"/>
                          </a:solidFill>
                        </a:rPr>
                        <a:t>WU 2</a:t>
                      </a:r>
                      <a:endParaRPr lang="en-GB" sz="105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u="sng" baseline="0" dirty="0">
                          <a:solidFill>
                            <a:schemeClr val="tx1"/>
                          </a:solidFill>
                        </a:rPr>
                        <a:t>Design/production/test of dynamic proto in the Laboratory</a:t>
                      </a:r>
                    </a:p>
                  </a:txBody>
                  <a:tcPr/>
                </a:tc>
                <a:tc>
                  <a:txBody>
                    <a:bodyPr/>
                    <a:lstStyle/>
                    <a:p>
                      <a:r>
                        <a:rPr lang="en-US" sz="1050" baseline="0" dirty="0">
                          <a:solidFill>
                            <a:schemeClr val="tx1"/>
                          </a:solidFill>
                        </a:rPr>
                        <a:t>By 05.2026</a:t>
                      </a:r>
                      <a:endParaRPr lang="en-GB" sz="1050" baseline="0" dirty="0">
                        <a:solidFill>
                          <a:schemeClr val="tx1"/>
                        </a:solidFill>
                      </a:endParaRPr>
                    </a:p>
                  </a:txBody>
                  <a:tcPr/>
                </a:tc>
                <a:extLst>
                  <a:ext uri="{0D108BD9-81ED-4DB2-BD59-A6C34878D82A}">
                    <a16:rowId xmlns:a16="http://schemas.microsoft.com/office/drawing/2014/main" val="1762247373"/>
                  </a:ext>
                </a:extLst>
              </a:tr>
              <a:tr h="310789">
                <a:tc>
                  <a:txBody>
                    <a:bodyPr/>
                    <a:lstStyle/>
                    <a:p>
                      <a:r>
                        <a:rPr lang="en-US" sz="1050" dirty="0">
                          <a:solidFill>
                            <a:schemeClr val="tx1"/>
                          </a:solidFill>
                        </a:rPr>
                        <a:t>WU 2.1</a:t>
                      </a:r>
                      <a:endParaRPr lang="en-GB" sz="1050" dirty="0">
                        <a:solidFill>
                          <a:schemeClr val="tx1"/>
                        </a:solidFill>
                      </a:endParaRPr>
                    </a:p>
                  </a:txBody>
                  <a:tcPr/>
                </a:tc>
                <a:tc>
                  <a:txBody>
                    <a:bodyPr/>
                    <a:lstStyle/>
                    <a:p>
                      <a:r>
                        <a:rPr lang="en-US" sz="1050" baseline="0" dirty="0">
                          <a:solidFill>
                            <a:schemeClr val="tx1"/>
                          </a:solidFill>
                        </a:rPr>
                        <a:t>Detailed design with MME</a:t>
                      </a:r>
                      <a:endParaRPr lang="en-GB" sz="1050" baseline="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By 05.2025</a:t>
                      </a:r>
                      <a:endParaRPr lang="en-GB" sz="1050" dirty="0">
                        <a:solidFill>
                          <a:schemeClr val="tx1"/>
                        </a:solidFill>
                      </a:endParaRPr>
                    </a:p>
                  </a:txBody>
                  <a:tcPr/>
                </a:tc>
                <a:extLst>
                  <a:ext uri="{0D108BD9-81ED-4DB2-BD59-A6C34878D82A}">
                    <a16:rowId xmlns:a16="http://schemas.microsoft.com/office/drawing/2014/main" val="10002"/>
                  </a:ext>
                </a:extLst>
              </a:tr>
              <a:tr h="310789">
                <a:tc>
                  <a:txBody>
                    <a:bodyPr/>
                    <a:lstStyle/>
                    <a:p>
                      <a:r>
                        <a:rPr lang="en-US" sz="1050" dirty="0"/>
                        <a:t>WU 2.2</a:t>
                      </a:r>
                      <a:endParaRPr lang="en-GB" sz="1050" dirty="0"/>
                    </a:p>
                  </a:txBody>
                  <a:tcPr/>
                </a:tc>
                <a:tc>
                  <a:txBody>
                    <a:bodyPr/>
                    <a:lstStyle/>
                    <a:p>
                      <a:r>
                        <a:rPr lang="en-US" sz="1050" dirty="0"/>
                        <a:t>Production (mechanical, electrical, c-wire technology)</a:t>
                      </a:r>
                      <a:endParaRPr lang="en-GB" sz="1050" dirty="0"/>
                    </a:p>
                  </a:txBody>
                  <a:tcPr/>
                </a:tc>
                <a:tc>
                  <a:txBody>
                    <a:bodyPr/>
                    <a:lstStyle/>
                    <a:p>
                      <a:r>
                        <a:rPr lang="en-US" sz="1050" dirty="0"/>
                        <a:t>By 10.2025</a:t>
                      </a:r>
                      <a:endParaRPr lang="en-GB" sz="1050" dirty="0"/>
                    </a:p>
                  </a:txBody>
                  <a:tcPr/>
                </a:tc>
                <a:extLst>
                  <a:ext uri="{0D108BD9-81ED-4DB2-BD59-A6C34878D82A}">
                    <a16:rowId xmlns:a16="http://schemas.microsoft.com/office/drawing/2014/main" val="10003"/>
                  </a:ext>
                </a:extLst>
              </a:tr>
              <a:tr h="310789">
                <a:tc>
                  <a:txBody>
                    <a:bodyPr/>
                    <a:lstStyle/>
                    <a:p>
                      <a:r>
                        <a:rPr lang="en-US" sz="1050" dirty="0"/>
                        <a:t>WU 2.3</a:t>
                      </a:r>
                      <a:endParaRPr lang="en-GB" sz="1050" dirty="0"/>
                    </a:p>
                  </a:txBody>
                  <a:tcPr/>
                </a:tc>
                <a:tc>
                  <a:txBody>
                    <a:bodyPr/>
                    <a:lstStyle/>
                    <a:p>
                      <a:r>
                        <a:rPr lang="en-US" sz="1050" dirty="0"/>
                        <a:t>Laboratory test of the prototype (motion, calibration with laser)</a:t>
                      </a:r>
                      <a:endParaRPr lang="en-GB" sz="1050" dirty="0"/>
                    </a:p>
                  </a:txBody>
                  <a:tcPr/>
                </a:tc>
                <a:tc>
                  <a:txBody>
                    <a:bodyPr/>
                    <a:lstStyle/>
                    <a:p>
                      <a:r>
                        <a:rPr lang="en-US" sz="1050" dirty="0"/>
                        <a:t>By 05.2026</a:t>
                      </a:r>
                      <a:endParaRPr lang="en-GB" sz="1050" dirty="0"/>
                    </a:p>
                  </a:txBody>
                  <a:tcPr/>
                </a:tc>
                <a:extLst>
                  <a:ext uri="{0D108BD9-81ED-4DB2-BD59-A6C34878D82A}">
                    <a16:rowId xmlns:a16="http://schemas.microsoft.com/office/drawing/2014/main" val="10004"/>
                  </a:ext>
                </a:extLst>
              </a:tr>
            </a:tbl>
          </a:graphicData>
        </a:graphic>
      </p:graphicFrame>
      <p:graphicFrame>
        <p:nvGraphicFramePr>
          <p:cNvPr id="8" name="Content Placeholder 5">
            <a:extLst>
              <a:ext uri="{FF2B5EF4-FFF2-40B4-BE49-F238E27FC236}">
                <a16:creationId xmlns:a16="http://schemas.microsoft.com/office/drawing/2014/main" id="{F4A896DF-2147-7DD7-F108-A474850B8D93}"/>
              </a:ext>
            </a:extLst>
          </p:cNvPr>
          <p:cNvGraphicFramePr>
            <a:graphicFrameLocks/>
          </p:cNvGraphicFramePr>
          <p:nvPr/>
        </p:nvGraphicFramePr>
        <p:xfrm>
          <a:off x="3215679" y="3148657"/>
          <a:ext cx="5968522" cy="1721519"/>
        </p:xfrm>
        <a:graphic>
          <a:graphicData uri="http://schemas.openxmlformats.org/drawingml/2006/table">
            <a:tbl>
              <a:tblPr firstRow="1" bandRow="1">
                <a:tableStyleId>{5C22544A-7EE6-4342-B048-85BDC9FD1C3A}</a:tableStyleId>
              </a:tblPr>
              <a:tblGrid>
                <a:gridCol w="708130">
                  <a:extLst>
                    <a:ext uri="{9D8B030D-6E8A-4147-A177-3AD203B41FA5}">
                      <a16:colId xmlns:a16="http://schemas.microsoft.com/office/drawing/2014/main" val="20000"/>
                    </a:ext>
                  </a:extLst>
                </a:gridCol>
                <a:gridCol w="4198198">
                  <a:extLst>
                    <a:ext uri="{9D8B030D-6E8A-4147-A177-3AD203B41FA5}">
                      <a16:colId xmlns:a16="http://schemas.microsoft.com/office/drawing/2014/main" val="20002"/>
                    </a:ext>
                  </a:extLst>
                </a:gridCol>
                <a:gridCol w="1062194">
                  <a:extLst>
                    <a:ext uri="{9D8B030D-6E8A-4147-A177-3AD203B41FA5}">
                      <a16:colId xmlns:a16="http://schemas.microsoft.com/office/drawing/2014/main" val="20003"/>
                    </a:ext>
                  </a:extLst>
                </a:gridCol>
              </a:tblGrid>
              <a:tr h="518927">
                <a:tc>
                  <a:txBody>
                    <a:bodyPr/>
                    <a:lstStyle/>
                    <a:p>
                      <a:pPr algn="ctr"/>
                      <a:r>
                        <a:rPr lang="en-GB" sz="1200" dirty="0"/>
                        <a:t>WU 3</a:t>
                      </a:r>
                    </a:p>
                  </a:txBody>
                  <a:tcPr anchor="ctr"/>
                </a:tc>
                <a:tc>
                  <a:txBody>
                    <a:bodyPr/>
                    <a:lstStyle/>
                    <a:p>
                      <a:pPr algn="ctr"/>
                      <a:r>
                        <a:rPr lang="en-GB" sz="1200" dirty="0"/>
                        <a:t>Next activities/ milestones/deliverables</a:t>
                      </a:r>
                    </a:p>
                  </a:txBody>
                  <a:tcPr anchor="ctr"/>
                </a:tc>
                <a:tc>
                  <a:txBody>
                    <a:bodyPr/>
                    <a:lstStyle/>
                    <a:p>
                      <a:pPr algn="ctr"/>
                      <a:r>
                        <a:rPr lang="en-GB" sz="1200" dirty="0">
                          <a:solidFill>
                            <a:schemeClr val="bg1"/>
                          </a:solidFill>
                        </a:rPr>
                        <a:t>Date Expected</a:t>
                      </a:r>
                    </a:p>
                  </a:txBody>
                  <a:tcPr anchor="ctr"/>
                </a:tc>
                <a:extLst>
                  <a:ext uri="{0D108BD9-81ED-4DB2-BD59-A6C34878D82A}">
                    <a16:rowId xmlns:a16="http://schemas.microsoft.com/office/drawing/2014/main" val="10000"/>
                  </a:ext>
                </a:extLst>
              </a:tr>
              <a:tr h="300648">
                <a:tc>
                  <a:txBody>
                    <a:bodyPr/>
                    <a:lstStyle/>
                    <a:p>
                      <a:r>
                        <a:rPr lang="en-US" sz="1050" dirty="0">
                          <a:solidFill>
                            <a:schemeClr val="tx1"/>
                          </a:solidFill>
                        </a:rPr>
                        <a:t>WU 3</a:t>
                      </a:r>
                      <a:endParaRPr lang="en-GB" sz="105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u="sng" baseline="0" dirty="0">
                          <a:solidFill>
                            <a:schemeClr val="tx1"/>
                          </a:solidFill>
                        </a:rPr>
                        <a:t>Design/production/validation of the series for the LHC</a:t>
                      </a:r>
                    </a:p>
                  </a:txBody>
                  <a:tcPr/>
                </a:tc>
                <a:tc>
                  <a:txBody>
                    <a:bodyPr/>
                    <a:lstStyle/>
                    <a:p>
                      <a:r>
                        <a:rPr lang="en-US" sz="1050" baseline="0" dirty="0">
                          <a:solidFill>
                            <a:schemeClr val="tx1"/>
                          </a:solidFill>
                        </a:rPr>
                        <a:t>By 2029</a:t>
                      </a:r>
                      <a:endParaRPr lang="en-GB" sz="1050" baseline="0" dirty="0">
                        <a:solidFill>
                          <a:schemeClr val="tx1"/>
                        </a:solidFill>
                      </a:endParaRPr>
                    </a:p>
                  </a:txBody>
                  <a:tcPr/>
                </a:tc>
                <a:extLst>
                  <a:ext uri="{0D108BD9-81ED-4DB2-BD59-A6C34878D82A}">
                    <a16:rowId xmlns:a16="http://schemas.microsoft.com/office/drawing/2014/main" val="1762247373"/>
                  </a:ext>
                </a:extLst>
              </a:tr>
              <a:tr h="300648">
                <a:tc>
                  <a:txBody>
                    <a:bodyPr/>
                    <a:lstStyle/>
                    <a:p>
                      <a:r>
                        <a:rPr lang="en-US" sz="1050" dirty="0">
                          <a:solidFill>
                            <a:schemeClr val="tx1"/>
                          </a:solidFill>
                        </a:rPr>
                        <a:t>WU 3.1</a:t>
                      </a:r>
                      <a:endParaRPr lang="en-GB" sz="1050" dirty="0">
                        <a:solidFill>
                          <a:schemeClr val="tx1"/>
                        </a:solidFill>
                      </a:endParaRPr>
                    </a:p>
                  </a:txBody>
                  <a:tcPr/>
                </a:tc>
                <a:tc>
                  <a:txBody>
                    <a:bodyPr/>
                    <a:lstStyle/>
                    <a:p>
                      <a:r>
                        <a:rPr lang="en-US" sz="1050" baseline="0" dirty="0">
                          <a:solidFill>
                            <a:schemeClr val="tx1"/>
                          </a:solidFill>
                        </a:rPr>
                        <a:t>Final detailed design with MME (after results machine &amp; lab tests)</a:t>
                      </a:r>
                      <a:endParaRPr lang="en-GB" sz="1050" baseline="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By 04.2027</a:t>
                      </a:r>
                      <a:endParaRPr lang="en-GB" sz="1050" dirty="0">
                        <a:solidFill>
                          <a:schemeClr val="tx1"/>
                        </a:solidFill>
                      </a:endParaRPr>
                    </a:p>
                  </a:txBody>
                  <a:tcPr/>
                </a:tc>
                <a:extLst>
                  <a:ext uri="{0D108BD9-81ED-4DB2-BD59-A6C34878D82A}">
                    <a16:rowId xmlns:a16="http://schemas.microsoft.com/office/drawing/2014/main" val="10002"/>
                  </a:ext>
                </a:extLst>
              </a:tr>
              <a:tr h="300648">
                <a:tc>
                  <a:txBody>
                    <a:bodyPr/>
                    <a:lstStyle/>
                    <a:p>
                      <a:r>
                        <a:rPr lang="en-US" sz="1050" dirty="0"/>
                        <a:t>WU 3.2</a:t>
                      </a:r>
                      <a:endParaRPr lang="en-GB" sz="1050" dirty="0"/>
                    </a:p>
                  </a:txBody>
                  <a:tcPr/>
                </a:tc>
                <a:tc>
                  <a:txBody>
                    <a:bodyPr/>
                    <a:lstStyle/>
                    <a:p>
                      <a:r>
                        <a:rPr lang="en-US" sz="1050" dirty="0"/>
                        <a:t>Production of the series (mechanical, electrical, PMT, </a:t>
                      </a:r>
                      <a:r>
                        <a:rPr lang="en-US" sz="1050" dirty="0" err="1"/>
                        <a:t>etc</a:t>
                      </a:r>
                      <a:r>
                        <a:rPr lang="en-US" sz="1050" dirty="0"/>
                        <a:t>…)</a:t>
                      </a:r>
                      <a:endParaRPr lang="en-GB" sz="1050" dirty="0"/>
                    </a:p>
                  </a:txBody>
                  <a:tcPr/>
                </a:tc>
                <a:tc>
                  <a:txBody>
                    <a:bodyPr/>
                    <a:lstStyle/>
                    <a:p>
                      <a:r>
                        <a:rPr lang="en-US" sz="1050" dirty="0"/>
                        <a:t>By 06.2028</a:t>
                      </a:r>
                      <a:endParaRPr lang="en-GB" sz="1050" dirty="0"/>
                    </a:p>
                  </a:txBody>
                  <a:tcPr/>
                </a:tc>
                <a:extLst>
                  <a:ext uri="{0D108BD9-81ED-4DB2-BD59-A6C34878D82A}">
                    <a16:rowId xmlns:a16="http://schemas.microsoft.com/office/drawing/2014/main" val="10003"/>
                  </a:ext>
                </a:extLst>
              </a:tr>
              <a:tr h="300648">
                <a:tc>
                  <a:txBody>
                    <a:bodyPr/>
                    <a:lstStyle/>
                    <a:p>
                      <a:r>
                        <a:rPr lang="en-US" sz="1050" dirty="0"/>
                        <a:t>WU 3.3</a:t>
                      </a:r>
                      <a:endParaRPr lang="en-GB" sz="1050" dirty="0"/>
                    </a:p>
                  </a:txBody>
                  <a:tcPr/>
                </a:tc>
                <a:tc>
                  <a:txBody>
                    <a:bodyPr/>
                    <a:lstStyle/>
                    <a:p>
                      <a:r>
                        <a:rPr lang="en-US" sz="1050" dirty="0"/>
                        <a:t>Calibration of the instruments in the Laboratory</a:t>
                      </a:r>
                      <a:endParaRPr lang="en-GB" sz="1050" dirty="0"/>
                    </a:p>
                  </a:txBody>
                  <a:tcPr/>
                </a:tc>
                <a:tc>
                  <a:txBody>
                    <a:bodyPr/>
                    <a:lstStyle/>
                    <a:p>
                      <a:r>
                        <a:rPr lang="en-US" sz="1050" dirty="0"/>
                        <a:t>By 12.2028</a:t>
                      </a:r>
                      <a:endParaRPr lang="en-GB" sz="1050" dirty="0"/>
                    </a:p>
                  </a:txBody>
                  <a:tcPr/>
                </a:tc>
                <a:extLst>
                  <a:ext uri="{0D108BD9-81ED-4DB2-BD59-A6C34878D82A}">
                    <a16:rowId xmlns:a16="http://schemas.microsoft.com/office/drawing/2014/main" val="10004"/>
                  </a:ext>
                </a:extLst>
              </a:tr>
            </a:tbl>
          </a:graphicData>
        </a:graphic>
      </p:graphicFrame>
      <p:graphicFrame>
        <p:nvGraphicFramePr>
          <p:cNvPr id="9" name="Content Placeholder 5">
            <a:extLst>
              <a:ext uri="{FF2B5EF4-FFF2-40B4-BE49-F238E27FC236}">
                <a16:creationId xmlns:a16="http://schemas.microsoft.com/office/drawing/2014/main" id="{3200795B-A787-7767-7E7D-425CA01550FA}"/>
              </a:ext>
            </a:extLst>
          </p:cNvPr>
          <p:cNvGraphicFramePr>
            <a:graphicFrameLocks/>
          </p:cNvGraphicFramePr>
          <p:nvPr/>
        </p:nvGraphicFramePr>
        <p:xfrm>
          <a:off x="436296" y="4945721"/>
          <a:ext cx="5558767" cy="1287038"/>
        </p:xfrm>
        <a:graphic>
          <a:graphicData uri="http://schemas.openxmlformats.org/drawingml/2006/table">
            <a:tbl>
              <a:tblPr firstRow="1" bandRow="1">
                <a:tableStyleId>{5C22544A-7EE6-4342-B048-85BDC9FD1C3A}</a:tableStyleId>
              </a:tblPr>
              <a:tblGrid>
                <a:gridCol w="941574">
                  <a:extLst>
                    <a:ext uri="{9D8B030D-6E8A-4147-A177-3AD203B41FA5}">
                      <a16:colId xmlns:a16="http://schemas.microsoft.com/office/drawing/2014/main" val="20000"/>
                    </a:ext>
                  </a:extLst>
                </a:gridCol>
                <a:gridCol w="3668239">
                  <a:extLst>
                    <a:ext uri="{9D8B030D-6E8A-4147-A177-3AD203B41FA5}">
                      <a16:colId xmlns:a16="http://schemas.microsoft.com/office/drawing/2014/main" val="20002"/>
                    </a:ext>
                  </a:extLst>
                </a:gridCol>
                <a:gridCol w="948954">
                  <a:extLst>
                    <a:ext uri="{9D8B030D-6E8A-4147-A177-3AD203B41FA5}">
                      <a16:colId xmlns:a16="http://schemas.microsoft.com/office/drawing/2014/main" val="20003"/>
                    </a:ext>
                  </a:extLst>
                </a:gridCol>
              </a:tblGrid>
              <a:tr h="320845">
                <a:tc>
                  <a:txBody>
                    <a:bodyPr/>
                    <a:lstStyle/>
                    <a:p>
                      <a:pPr algn="ctr"/>
                      <a:r>
                        <a:rPr lang="en-GB" sz="1200" dirty="0"/>
                        <a:t>WU 4</a:t>
                      </a:r>
                    </a:p>
                  </a:txBody>
                  <a:tcPr anchor="ctr"/>
                </a:tc>
                <a:tc>
                  <a:txBody>
                    <a:bodyPr/>
                    <a:lstStyle/>
                    <a:p>
                      <a:pPr algn="ctr"/>
                      <a:r>
                        <a:rPr lang="en-GB" sz="1200" dirty="0"/>
                        <a:t>Next activities/ milestones/deliverables</a:t>
                      </a:r>
                    </a:p>
                  </a:txBody>
                  <a:tcPr anchor="ctr"/>
                </a:tc>
                <a:tc>
                  <a:txBody>
                    <a:bodyPr/>
                    <a:lstStyle/>
                    <a:p>
                      <a:pPr algn="ctr"/>
                      <a:r>
                        <a:rPr lang="en-GB" sz="1200" dirty="0">
                          <a:solidFill>
                            <a:schemeClr val="bg1"/>
                          </a:solidFill>
                        </a:rPr>
                        <a:t>Date Expected</a:t>
                      </a:r>
                    </a:p>
                  </a:txBody>
                  <a:tcPr anchor="ctr"/>
                </a:tc>
                <a:extLst>
                  <a:ext uri="{0D108BD9-81ED-4DB2-BD59-A6C34878D82A}">
                    <a16:rowId xmlns:a16="http://schemas.microsoft.com/office/drawing/2014/main" val="10000"/>
                  </a:ext>
                </a:extLst>
              </a:tr>
              <a:tr h="239274">
                <a:tc>
                  <a:txBody>
                    <a:bodyPr/>
                    <a:lstStyle/>
                    <a:p>
                      <a:r>
                        <a:rPr lang="en-US" sz="1050" dirty="0">
                          <a:solidFill>
                            <a:schemeClr val="tx1"/>
                          </a:solidFill>
                        </a:rPr>
                        <a:t>WU 4 </a:t>
                      </a:r>
                      <a:endParaRPr lang="en-GB" sz="105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u="sng" baseline="0" dirty="0">
                          <a:solidFill>
                            <a:schemeClr val="tx1"/>
                          </a:solidFill>
                        </a:rPr>
                        <a:t>Installation 4 new linear scanners + validation with beam</a:t>
                      </a:r>
                    </a:p>
                  </a:txBody>
                  <a:tcPr/>
                </a:tc>
                <a:tc>
                  <a:txBody>
                    <a:bodyPr/>
                    <a:lstStyle/>
                    <a:p>
                      <a:r>
                        <a:rPr lang="en-US" sz="1050" baseline="0" dirty="0">
                          <a:solidFill>
                            <a:schemeClr val="tx1"/>
                          </a:solidFill>
                        </a:rPr>
                        <a:t>By end 2031</a:t>
                      </a:r>
                      <a:endParaRPr lang="en-GB" sz="1050" baseline="0" dirty="0">
                        <a:solidFill>
                          <a:schemeClr val="tx1"/>
                        </a:solidFill>
                      </a:endParaRPr>
                    </a:p>
                  </a:txBody>
                  <a:tcPr/>
                </a:tc>
                <a:extLst>
                  <a:ext uri="{0D108BD9-81ED-4DB2-BD59-A6C34878D82A}">
                    <a16:rowId xmlns:a16="http://schemas.microsoft.com/office/drawing/2014/main" val="1762247373"/>
                  </a:ext>
                </a:extLst>
              </a:tr>
              <a:tr h="289189">
                <a:tc>
                  <a:txBody>
                    <a:bodyPr/>
                    <a:lstStyle/>
                    <a:p>
                      <a:r>
                        <a:rPr lang="en-US" sz="1050" dirty="0">
                          <a:solidFill>
                            <a:schemeClr val="tx1"/>
                          </a:solidFill>
                        </a:rPr>
                        <a:t>WU 4.1</a:t>
                      </a:r>
                      <a:endParaRPr lang="en-GB" sz="1050" dirty="0">
                        <a:solidFill>
                          <a:schemeClr val="tx1"/>
                        </a:solidFill>
                      </a:endParaRPr>
                    </a:p>
                  </a:txBody>
                  <a:tcPr/>
                </a:tc>
                <a:tc>
                  <a:txBody>
                    <a:bodyPr/>
                    <a:lstStyle/>
                    <a:p>
                      <a:r>
                        <a:rPr lang="en-US" sz="1050" dirty="0"/>
                        <a:t>Installation of the 4 scanners in the LHC</a:t>
                      </a:r>
                      <a:endParaRPr lang="en-GB" sz="105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By 12.2029</a:t>
                      </a:r>
                      <a:endParaRPr lang="en-GB" sz="1050" dirty="0">
                        <a:solidFill>
                          <a:schemeClr val="tx1"/>
                        </a:solidFill>
                      </a:endParaRPr>
                    </a:p>
                  </a:txBody>
                  <a:tcPr/>
                </a:tc>
                <a:extLst>
                  <a:ext uri="{0D108BD9-81ED-4DB2-BD59-A6C34878D82A}">
                    <a16:rowId xmlns:a16="http://schemas.microsoft.com/office/drawing/2014/main" val="10002"/>
                  </a:ext>
                </a:extLst>
              </a:tr>
              <a:tr h="289189">
                <a:tc>
                  <a:txBody>
                    <a:bodyPr/>
                    <a:lstStyle/>
                    <a:p>
                      <a:r>
                        <a:rPr lang="en-US" sz="1050" dirty="0">
                          <a:solidFill>
                            <a:schemeClr val="tx1"/>
                          </a:solidFill>
                        </a:rPr>
                        <a:t>WU 4.2</a:t>
                      </a:r>
                      <a:endParaRPr lang="en-GB" sz="1050" dirty="0">
                        <a:solidFill>
                          <a:schemeClr val="tx1"/>
                        </a:solidFill>
                      </a:endParaRPr>
                    </a:p>
                  </a:txBody>
                  <a:tcPr/>
                </a:tc>
                <a:tc>
                  <a:txBody>
                    <a:bodyPr/>
                    <a:lstStyle/>
                    <a:p>
                      <a:r>
                        <a:rPr lang="en-US" sz="1050" baseline="0" dirty="0">
                          <a:solidFill>
                            <a:schemeClr val="tx1"/>
                          </a:solidFill>
                        </a:rPr>
                        <a:t>Validation with beam, comparison against OP systems</a:t>
                      </a:r>
                      <a:endParaRPr lang="en-GB" sz="1050" baseline="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By end 2031</a:t>
                      </a:r>
                      <a:endParaRPr lang="en-GB" sz="1050" dirty="0">
                        <a:solidFill>
                          <a:schemeClr val="tx1"/>
                        </a:solidFill>
                      </a:endParaRPr>
                    </a:p>
                  </a:txBody>
                  <a:tcPr/>
                </a:tc>
                <a:extLst>
                  <a:ext uri="{0D108BD9-81ED-4DB2-BD59-A6C34878D82A}">
                    <a16:rowId xmlns:a16="http://schemas.microsoft.com/office/drawing/2014/main" val="1471287611"/>
                  </a:ext>
                </a:extLst>
              </a:tr>
            </a:tbl>
          </a:graphicData>
        </a:graphic>
      </p:graphicFrame>
      <p:graphicFrame>
        <p:nvGraphicFramePr>
          <p:cNvPr id="10" name="Content Placeholder 5">
            <a:extLst>
              <a:ext uri="{FF2B5EF4-FFF2-40B4-BE49-F238E27FC236}">
                <a16:creationId xmlns:a16="http://schemas.microsoft.com/office/drawing/2014/main" id="{8A8FA39B-8AF9-09CD-06A5-0870FEA74375}"/>
              </a:ext>
            </a:extLst>
          </p:cNvPr>
          <p:cNvGraphicFramePr>
            <a:graphicFrameLocks/>
          </p:cNvGraphicFramePr>
          <p:nvPr/>
        </p:nvGraphicFramePr>
        <p:xfrm>
          <a:off x="6096000" y="4945721"/>
          <a:ext cx="5811056" cy="1287038"/>
        </p:xfrm>
        <a:graphic>
          <a:graphicData uri="http://schemas.openxmlformats.org/drawingml/2006/table">
            <a:tbl>
              <a:tblPr firstRow="1" bandRow="1">
                <a:tableStyleId>{5C22544A-7EE6-4342-B048-85BDC9FD1C3A}</a:tableStyleId>
              </a:tblPr>
              <a:tblGrid>
                <a:gridCol w="984308">
                  <a:extLst>
                    <a:ext uri="{9D8B030D-6E8A-4147-A177-3AD203B41FA5}">
                      <a16:colId xmlns:a16="http://schemas.microsoft.com/office/drawing/2014/main" val="20000"/>
                    </a:ext>
                  </a:extLst>
                </a:gridCol>
                <a:gridCol w="3674620">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tblGrid>
              <a:tr h="469733">
                <a:tc>
                  <a:txBody>
                    <a:bodyPr/>
                    <a:lstStyle/>
                    <a:p>
                      <a:pPr algn="ctr"/>
                      <a:r>
                        <a:rPr lang="en-GB" sz="1200" dirty="0"/>
                        <a:t>WU 5</a:t>
                      </a:r>
                    </a:p>
                  </a:txBody>
                  <a:tcPr anchor="ctr"/>
                </a:tc>
                <a:tc>
                  <a:txBody>
                    <a:bodyPr/>
                    <a:lstStyle/>
                    <a:p>
                      <a:pPr algn="ctr"/>
                      <a:r>
                        <a:rPr lang="en-GB" sz="1200" dirty="0"/>
                        <a:t>Next activities/ milestones/deliverables</a:t>
                      </a:r>
                    </a:p>
                  </a:txBody>
                  <a:tcPr anchor="ctr"/>
                </a:tc>
                <a:tc>
                  <a:txBody>
                    <a:bodyPr/>
                    <a:lstStyle/>
                    <a:p>
                      <a:pPr algn="ctr"/>
                      <a:r>
                        <a:rPr lang="en-GB" sz="1200" dirty="0">
                          <a:solidFill>
                            <a:schemeClr val="bg1"/>
                          </a:solidFill>
                        </a:rPr>
                        <a:t>Date Expected</a:t>
                      </a:r>
                    </a:p>
                  </a:txBody>
                  <a:tcPr anchor="ctr"/>
                </a:tc>
                <a:extLst>
                  <a:ext uri="{0D108BD9-81ED-4DB2-BD59-A6C34878D82A}">
                    <a16:rowId xmlns:a16="http://schemas.microsoft.com/office/drawing/2014/main" val="10000"/>
                  </a:ext>
                </a:extLst>
              </a:tr>
              <a:tr h="258353">
                <a:tc>
                  <a:txBody>
                    <a:bodyPr/>
                    <a:lstStyle/>
                    <a:p>
                      <a:r>
                        <a:rPr lang="en-US" sz="1050" dirty="0">
                          <a:solidFill>
                            <a:schemeClr val="tx1"/>
                          </a:solidFill>
                        </a:rPr>
                        <a:t>WU 5 </a:t>
                      </a:r>
                      <a:endParaRPr lang="en-GB" sz="1050" dirty="0">
                        <a:solidFill>
                          <a:schemeClr val="tx1"/>
                        </a:solidFill>
                      </a:endParaRPr>
                    </a:p>
                  </a:txBody>
                  <a:tcPr/>
                </a:tc>
                <a:tc>
                  <a:txBody>
                    <a:bodyPr/>
                    <a:lstStyle/>
                    <a:p>
                      <a:r>
                        <a:rPr lang="en-US" sz="1050" u="sng" baseline="0" dirty="0">
                          <a:solidFill>
                            <a:schemeClr val="tx1"/>
                          </a:solidFill>
                        </a:rPr>
                        <a:t>Installation and validation 4 spares linear scanners in LHC</a:t>
                      </a:r>
                      <a:endParaRPr lang="en-GB" sz="1050" u="sng" baseline="0" dirty="0">
                        <a:solidFill>
                          <a:schemeClr val="tx1"/>
                        </a:solidFill>
                      </a:endParaRPr>
                    </a:p>
                  </a:txBody>
                  <a:tcPr/>
                </a:tc>
                <a:tc>
                  <a:txBody>
                    <a:bodyPr/>
                    <a:lstStyle/>
                    <a:p>
                      <a:r>
                        <a:rPr lang="en-US" sz="1050" baseline="0" dirty="0">
                          <a:solidFill>
                            <a:schemeClr val="tx1"/>
                          </a:solidFill>
                        </a:rPr>
                        <a:t>By end 2032</a:t>
                      </a:r>
                      <a:endParaRPr lang="en-GB" sz="1050" baseline="0" dirty="0">
                        <a:solidFill>
                          <a:schemeClr val="tx1"/>
                        </a:solidFill>
                      </a:endParaRPr>
                    </a:p>
                  </a:txBody>
                  <a:tcPr/>
                </a:tc>
                <a:extLst>
                  <a:ext uri="{0D108BD9-81ED-4DB2-BD59-A6C34878D82A}">
                    <a16:rowId xmlns:a16="http://schemas.microsoft.com/office/drawing/2014/main" val="1762247373"/>
                  </a:ext>
                </a:extLst>
              </a:tr>
              <a:tr h="279476">
                <a:tc>
                  <a:txBody>
                    <a:bodyPr/>
                    <a:lstStyle/>
                    <a:p>
                      <a:r>
                        <a:rPr lang="en-US" sz="1050" dirty="0">
                          <a:solidFill>
                            <a:schemeClr val="tx1"/>
                          </a:solidFill>
                        </a:rPr>
                        <a:t>WU 5.1</a:t>
                      </a:r>
                      <a:endParaRPr lang="en-GB" sz="1050" dirty="0">
                        <a:solidFill>
                          <a:schemeClr val="tx1"/>
                        </a:solidFill>
                      </a:endParaRPr>
                    </a:p>
                  </a:txBody>
                  <a:tcPr/>
                </a:tc>
                <a:tc>
                  <a:txBody>
                    <a:bodyPr/>
                    <a:lstStyle/>
                    <a:p>
                      <a:r>
                        <a:rPr lang="en-US" sz="1050" baseline="0" dirty="0">
                          <a:solidFill>
                            <a:schemeClr val="tx1"/>
                          </a:solidFill>
                        </a:rPr>
                        <a:t>Decommissioning Hybrid+ and installation 4 last scanners</a:t>
                      </a:r>
                      <a:endParaRPr lang="en-GB" sz="1050" baseline="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By end 2031</a:t>
                      </a:r>
                      <a:endParaRPr lang="en-GB" sz="1050" dirty="0">
                        <a:solidFill>
                          <a:schemeClr val="tx1"/>
                        </a:solidFill>
                      </a:endParaRPr>
                    </a:p>
                  </a:txBody>
                  <a:tcPr/>
                </a:tc>
                <a:extLst>
                  <a:ext uri="{0D108BD9-81ED-4DB2-BD59-A6C34878D82A}">
                    <a16:rowId xmlns:a16="http://schemas.microsoft.com/office/drawing/2014/main" val="10002"/>
                  </a:ext>
                </a:extLst>
              </a:tr>
              <a:tr h="279476">
                <a:tc>
                  <a:txBody>
                    <a:bodyPr/>
                    <a:lstStyle/>
                    <a:p>
                      <a:r>
                        <a:rPr lang="en-US" sz="1050" dirty="0">
                          <a:solidFill>
                            <a:schemeClr val="tx1"/>
                          </a:solidFill>
                        </a:rPr>
                        <a:t>WU 5.2</a:t>
                      </a:r>
                      <a:endParaRPr lang="en-GB"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Validation with beam, comparison against OP scanners</a:t>
                      </a:r>
                      <a:endParaRPr lang="en-GB" sz="1050" baseline="0" dirty="0">
                        <a:solidFill>
                          <a:schemeClr val="tx1"/>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By end 2032</a:t>
                      </a:r>
                      <a:endParaRPr lang="en-GB" sz="1050" dirty="0">
                        <a:solidFill>
                          <a:schemeClr val="tx1"/>
                        </a:solidFill>
                      </a:endParaRPr>
                    </a:p>
                  </a:txBody>
                  <a:tcPr/>
                </a:tc>
                <a:extLst>
                  <a:ext uri="{0D108BD9-81ED-4DB2-BD59-A6C34878D82A}">
                    <a16:rowId xmlns:a16="http://schemas.microsoft.com/office/drawing/2014/main" val="2733254317"/>
                  </a:ext>
                </a:extLst>
              </a:tr>
            </a:tbl>
          </a:graphicData>
        </a:graphic>
      </p:graphicFrame>
    </p:spTree>
    <p:extLst>
      <p:ext uri="{BB962C8B-B14F-4D97-AF65-F5344CB8AC3E}">
        <p14:creationId xmlns:p14="http://schemas.microsoft.com/office/powerpoint/2010/main" val="32642242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500A599-CFA6-4938-82F0-EDBD99130044}"/>
              </a:ext>
            </a:extLst>
          </p:cNvPr>
          <p:cNvSpPr>
            <a:spLocks noGrp="1"/>
          </p:cNvSpPr>
          <p:nvPr>
            <p:ph type="title"/>
          </p:nvPr>
        </p:nvSpPr>
        <p:spPr/>
        <p:txBody>
          <a:bodyPr/>
          <a:lstStyle/>
          <a:p>
            <a:r>
              <a:rPr lang="en-US" dirty="0"/>
              <a:t>Planning</a:t>
            </a:r>
            <a:endParaRPr lang="en-GB" dirty="0"/>
          </a:p>
        </p:txBody>
      </p:sp>
      <p:sp>
        <p:nvSpPr>
          <p:cNvPr id="4" name="Footer Placeholder 3">
            <a:extLst>
              <a:ext uri="{FF2B5EF4-FFF2-40B4-BE49-F238E27FC236}">
                <a16:creationId xmlns:a16="http://schemas.microsoft.com/office/drawing/2014/main" id="{0AD06E56-21EB-0DFE-0C3A-0A1A7EE710C7}"/>
              </a:ext>
            </a:extLst>
          </p:cNvPr>
          <p:cNvSpPr>
            <a:spLocks noGrp="1"/>
          </p:cNvSpPr>
          <p:nvPr>
            <p:ph type="ftr" sz="quarter" idx="11"/>
          </p:nvPr>
        </p:nvSpPr>
        <p:spPr/>
        <p:txBody>
          <a:bodyPr/>
          <a:lstStyle/>
          <a:p>
            <a:r>
              <a:rPr lang="en-GB"/>
              <a:t>BWS LHC CONS #27 | Status &amp; technical Update | 15.04.2025</a:t>
            </a:r>
            <a:endParaRPr lang="en-US" dirty="0"/>
          </a:p>
        </p:txBody>
      </p:sp>
      <p:grpSp>
        <p:nvGrpSpPr>
          <p:cNvPr id="106" name="Group 105">
            <a:extLst>
              <a:ext uri="{FF2B5EF4-FFF2-40B4-BE49-F238E27FC236}">
                <a16:creationId xmlns:a16="http://schemas.microsoft.com/office/drawing/2014/main" id="{E0F901E9-1248-F2CC-BE12-3B3F0E9822AD}"/>
              </a:ext>
            </a:extLst>
          </p:cNvPr>
          <p:cNvGrpSpPr/>
          <p:nvPr/>
        </p:nvGrpSpPr>
        <p:grpSpPr>
          <a:xfrm>
            <a:off x="3476624" y="865407"/>
            <a:ext cx="8515350" cy="2095500"/>
            <a:chOff x="1724024" y="2294157"/>
            <a:chExt cx="8515350" cy="2095500"/>
          </a:xfrm>
        </p:grpSpPr>
        <p:sp>
          <p:nvSpPr>
            <p:cNvPr id="5" name="ProjectBarRectangle">
              <a:extLst>
                <a:ext uri="{FF2B5EF4-FFF2-40B4-BE49-F238E27FC236}">
                  <a16:creationId xmlns:a16="http://schemas.microsoft.com/office/drawing/2014/main" id="{B9861EA6-2E7A-B38B-ADDE-3943A9406825}"/>
                </a:ext>
              </a:extLst>
            </p:cNvPr>
            <p:cNvSpPr/>
            <p:nvPr/>
          </p:nvSpPr>
          <p:spPr>
            <a:xfrm>
              <a:off x="2343149" y="2684682"/>
              <a:ext cx="7381875" cy="1695450"/>
            </a:xfrm>
            <a:prstGeom prst="rect">
              <a:avLst/>
            </a:prstGeom>
            <a:solidFill>
              <a:srgbClr val="FFFFFF">
                <a:alpha val="100000"/>
              </a:srgbClr>
            </a:solidFill>
            <a:ln w="12700">
              <a:solidFill>
                <a:srgbClr val="444444"/>
              </a:solid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6" name="ProjectBar-Left-Label">
              <a:extLst>
                <a:ext uri="{FF2B5EF4-FFF2-40B4-BE49-F238E27FC236}">
                  <a16:creationId xmlns:a16="http://schemas.microsoft.com/office/drawing/2014/main" id="{DC06E9A0-625E-6460-C005-28A8CB768F42}"/>
                </a:ext>
              </a:extLst>
            </p:cNvPr>
            <p:cNvSpPr txBox="1"/>
            <p:nvPr/>
          </p:nvSpPr>
          <p:spPr>
            <a:xfrm>
              <a:off x="1724024" y="2656107"/>
              <a:ext cx="561975" cy="3048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r" rtl="0"/>
              <a:r>
                <a:rPr lang="en-US" sz="800" b="0" i="0" dirty="0">
                  <a:solidFill>
                    <a:srgbClr val="444444"/>
                  </a:solidFill>
                  <a:latin typeface="Segoe UI"/>
                </a:rPr>
                <a:t>Start</a:t>
              </a:r>
              <a:br/>
              <a:r>
                <a:rPr lang="en-US" sz="800" b="0" i="0" dirty="0">
                  <a:solidFill>
                    <a:srgbClr val="444444"/>
                  </a:solidFill>
                  <a:latin typeface="Segoe UI"/>
                </a:rPr>
                <a:t>01/06/24</a:t>
              </a:r>
            </a:p>
          </p:txBody>
        </p:sp>
        <p:sp>
          <p:nvSpPr>
            <p:cNvPr id="7" name="ProjectBar-Right-Label">
              <a:extLst>
                <a:ext uri="{FF2B5EF4-FFF2-40B4-BE49-F238E27FC236}">
                  <a16:creationId xmlns:a16="http://schemas.microsoft.com/office/drawing/2014/main" id="{81232507-32B8-72E9-2BB3-D4F76D75C9EA}"/>
                </a:ext>
              </a:extLst>
            </p:cNvPr>
            <p:cNvSpPr txBox="1"/>
            <p:nvPr/>
          </p:nvSpPr>
          <p:spPr>
            <a:xfrm>
              <a:off x="9782174" y="2656107"/>
              <a:ext cx="457200" cy="3048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l" rtl="0"/>
              <a:r>
                <a:rPr lang="en-US" sz="800" b="0" i="0" dirty="0">
                  <a:solidFill>
                    <a:srgbClr val="444444"/>
                  </a:solidFill>
                  <a:latin typeface="Segoe UI"/>
                </a:rPr>
                <a:t>Finish</a:t>
              </a:r>
              <a:br/>
              <a:r>
                <a:rPr lang="en-US" sz="800" b="0" i="0" dirty="0">
                  <a:solidFill>
                    <a:srgbClr val="444444"/>
                  </a:solidFill>
                  <a:latin typeface="Segoe UI"/>
                </a:rPr>
                <a:t>27/08/27</a:t>
              </a:r>
            </a:p>
          </p:txBody>
        </p:sp>
        <p:sp>
          <p:nvSpPr>
            <p:cNvPr id="9" name="TimescaleTextBox">
              <a:extLst>
                <a:ext uri="{FF2B5EF4-FFF2-40B4-BE49-F238E27FC236}">
                  <a16:creationId xmlns:a16="http://schemas.microsoft.com/office/drawing/2014/main" id="{A8F0628B-0954-7747-A16D-9A23747CE80C}"/>
                </a:ext>
              </a:extLst>
            </p:cNvPr>
            <p:cNvSpPr txBox="1"/>
            <p:nvPr/>
          </p:nvSpPr>
          <p:spPr>
            <a:xfrm>
              <a:off x="2533649" y="2513232"/>
              <a:ext cx="323850"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Jul '24</a:t>
              </a:r>
            </a:p>
          </p:txBody>
        </p:sp>
        <p:cxnSp>
          <p:nvCxnSpPr>
            <p:cNvPr id="10" name="TimescaleLine">
              <a:extLst>
                <a:ext uri="{FF2B5EF4-FFF2-40B4-BE49-F238E27FC236}">
                  <a16:creationId xmlns:a16="http://schemas.microsoft.com/office/drawing/2014/main" id="{37542E63-D0EC-3F2E-14D4-5080E026D48D}"/>
                </a:ext>
              </a:extLst>
            </p:cNvPr>
            <p:cNvCxnSpPr/>
            <p:nvPr/>
          </p:nvCxnSpPr>
          <p:spPr>
            <a:xfrm flipH="1" flipV="1">
              <a:off x="2533649"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11" name="TimescaleTextBox">
              <a:extLst>
                <a:ext uri="{FF2B5EF4-FFF2-40B4-BE49-F238E27FC236}">
                  <a16:creationId xmlns:a16="http://schemas.microsoft.com/office/drawing/2014/main" id="{EAD524AD-C5C6-8CC6-A4A8-918F3550A51E}"/>
                </a:ext>
              </a:extLst>
            </p:cNvPr>
            <p:cNvSpPr txBox="1"/>
            <p:nvPr/>
          </p:nvSpPr>
          <p:spPr>
            <a:xfrm>
              <a:off x="3105149" y="2513232"/>
              <a:ext cx="371475"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Oct '24</a:t>
              </a:r>
            </a:p>
          </p:txBody>
        </p:sp>
        <p:cxnSp>
          <p:nvCxnSpPr>
            <p:cNvPr id="12" name="TimescaleLine">
              <a:extLst>
                <a:ext uri="{FF2B5EF4-FFF2-40B4-BE49-F238E27FC236}">
                  <a16:creationId xmlns:a16="http://schemas.microsoft.com/office/drawing/2014/main" id="{BF3BC489-B33F-5E0E-7897-FC5430CCE8D2}"/>
                </a:ext>
              </a:extLst>
            </p:cNvPr>
            <p:cNvCxnSpPr/>
            <p:nvPr/>
          </p:nvCxnSpPr>
          <p:spPr>
            <a:xfrm flipH="1" flipV="1">
              <a:off x="3105149"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13" name="TimescaleTextBox">
              <a:extLst>
                <a:ext uri="{FF2B5EF4-FFF2-40B4-BE49-F238E27FC236}">
                  <a16:creationId xmlns:a16="http://schemas.microsoft.com/office/drawing/2014/main" id="{73BE3BB7-2F7B-89BE-6ED4-478F632BB048}"/>
                </a:ext>
              </a:extLst>
            </p:cNvPr>
            <p:cNvSpPr txBox="1"/>
            <p:nvPr/>
          </p:nvSpPr>
          <p:spPr>
            <a:xfrm>
              <a:off x="3676649" y="2513232"/>
              <a:ext cx="352425"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Jan '25</a:t>
              </a:r>
            </a:p>
          </p:txBody>
        </p:sp>
        <p:cxnSp>
          <p:nvCxnSpPr>
            <p:cNvPr id="14" name="TimescaleLine">
              <a:extLst>
                <a:ext uri="{FF2B5EF4-FFF2-40B4-BE49-F238E27FC236}">
                  <a16:creationId xmlns:a16="http://schemas.microsoft.com/office/drawing/2014/main" id="{C1171736-456D-1905-8947-20943EF07E0F}"/>
                </a:ext>
              </a:extLst>
            </p:cNvPr>
            <p:cNvCxnSpPr/>
            <p:nvPr/>
          </p:nvCxnSpPr>
          <p:spPr>
            <a:xfrm flipH="1" flipV="1">
              <a:off x="3676649"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15" name="TimescaleTextBox">
              <a:extLst>
                <a:ext uri="{FF2B5EF4-FFF2-40B4-BE49-F238E27FC236}">
                  <a16:creationId xmlns:a16="http://schemas.microsoft.com/office/drawing/2014/main" id="{55147EA0-CF62-8A85-3CA1-39D53127F4DA}"/>
                </a:ext>
              </a:extLst>
            </p:cNvPr>
            <p:cNvSpPr txBox="1"/>
            <p:nvPr/>
          </p:nvSpPr>
          <p:spPr>
            <a:xfrm>
              <a:off x="4238624" y="2513232"/>
              <a:ext cx="371475"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Apr '25</a:t>
              </a:r>
            </a:p>
          </p:txBody>
        </p:sp>
        <p:cxnSp>
          <p:nvCxnSpPr>
            <p:cNvPr id="16" name="TimescaleLine">
              <a:extLst>
                <a:ext uri="{FF2B5EF4-FFF2-40B4-BE49-F238E27FC236}">
                  <a16:creationId xmlns:a16="http://schemas.microsoft.com/office/drawing/2014/main" id="{943A110D-1240-B4DA-01F9-8FE97065F2E2}"/>
                </a:ext>
              </a:extLst>
            </p:cNvPr>
            <p:cNvCxnSpPr/>
            <p:nvPr/>
          </p:nvCxnSpPr>
          <p:spPr>
            <a:xfrm flipH="1" flipV="1">
              <a:off x="4238624"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17" name="TimescaleTextBox">
              <a:extLst>
                <a:ext uri="{FF2B5EF4-FFF2-40B4-BE49-F238E27FC236}">
                  <a16:creationId xmlns:a16="http://schemas.microsoft.com/office/drawing/2014/main" id="{27B2DCE8-AD00-B228-F2E6-3BA94FBD8265}"/>
                </a:ext>
              </a:extLst>
            </p:cNvPr>
            <p:cNvSpPr txBox="1"/>
            <p:nvPr/>
          </p:nvSpPr>
          <p:spPr>
            <a:xfrm>
              <a:off x="4810124" y="2513232"/>
              <a:ext cx="323850"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Jul '25</a:t>
              </a:r>
            </a:p>
          </p:txBody>
        </p:sp>
        <p:cxnSp>
          <p:nvCxnSpPr>
            <p:cNvPr id="18" name="TimescaleLine">
              <a:extLst>
                <a:ext uri="{FF2B5EF4-FFF2-40B4-BE49-F238E27FC236}">
                  <a16:creationId xmlns:a16="http://schemas.microsoft.com/office/drawing/2014/main" id="{1974F380-DA03-FF40-250D-D69750393727}"/>
                </a:ext>
              </a:extLst>
            </p:cNvPr>
            <p:cNvCxnSpPr/>
            <p:nvPr/>
          </p:nvCxnSpPr>
          <p:spPr>
            <a:xfrm flipH="1" flipV="1">
              <a:off x="4810124"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19" name="TimescaleTextBox">
              <a:extLst>
                <a:ext uri="{FF2B5EF4-FFF2-40B4-BE49-F238E27FC236}">
                  <a16:creationId xmlns:a16="http://schemas.microsoft.com/office/drawing/2014/main" id="{53A0DCA6-0FF3-7D25-7496-4B5558BB3496}"/>
                </a:ext>
              </a:extLst>
            </p:cNvPr>
            <p:cNvSpPr txBox="1"/>
            <p:nvPr/>
          </p:nvSpPr>
          <p:spPr>
            <a:xfrm>
              <a:off x="5381624" y="2513232"/>
              <a:ext cx="371475"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Oct '25</a:t>
              </a:r>
            </a:p>
          </p:txBody>
        </p:sp>
        <p:cxnSp>
          <p:nvCxnSpPr>
            <p:cNvPr id="20" name="TimescaleLine">
              <a:extLst>
                <a:ext uri="{FF2B5EF4-FFF2-40B4-BE49-F238E27FC236}">
                  <a16:creationId xmlns:a16="http://schemas.microsoft.com/office/drawing/2014/main" id="{1A074959-8C83-CCB3-D5EE-7D4BE3E978EE}"/>
                </a:ext>
              </a:extLst>
            </p:cNvPr>
            <p:cNvCxnSpPr/>
            <p:nvPr/>
          </p:nvCxnSpPr>
          <p:spPr>
            <a:xfrm flipH="1" flipV="1">
              <a:off x="5381624"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21" name="TimescaleTextBox">
              <a:extLst>
                <a:ext uri="{FF2B5EF4-FFF2-40B4-BE49-F238E27FC236}">
                  <a16:creationId xmlns:a16="http://schemas.microsoft.com/office/drawing/2014/main" id="{5A157B5C-6EF4-34C3-66D8-124496E6D0A7}"/>
                </a:ext>
              </a:extLst>
            </p:cNvPr>
            <p:cNvSpPr txBox="1"/>
            <p:nvPr/>
          </p:nvSpPr>
          <p:spPr>
            <a:xfrm>
              <a:off x="5962649" y="2513232"/>
              <a:ext cx="352425"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Jan '26</a:t>
              </a:r>
            </a:p>
          </p:txBody>
        </p:sp>
        <p:cxnSp>
          <p:nvCxnSpPr>
            <p:cNvPr id="22" name="TimescaleLine">
              <a:extLst>
                <a:ext uri="{FF2B5EF4-FFF2-40B4-BE49-F238E27FC236}">
                  <a16:creationId xmlns:a16="http://schemas.microsoft.com/office/drawing/2014/main" id="{0A3261BC-7668-443F-41F5-78063F813DBA}"/>
                </a:ext>
              </a:extLst>
            </p:cNvPr>
            <p:cNvCxnSpPr/>
            <p:nvPr/>
          </p:nvCxnSpPr>
          <p:spPr>
            <a:xfrm flipH="1" flipV="1">
              <a:off x="5962649"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23" name="TimescaleTextBox">
              <a:extLst>
                <a:ext uri="{FF2B5EF4-FFF2-40B4-BE49-F238E27FC236}">
                  <a16:creationId xmlns:a16="http://schemas.microsoft.com/office/drawing/2014/main" id="{7BDD458D-321C-A36F-2D11-9B34D7ADB6FB}"/>
                </a:ext>
              </a:extLst>
            </p:cNvPr>
            <p:cNvSpPr txBox="1"/>
            <p:nvPr/>
          </p:nvSpPr>
          <p:spPr>
            <a:xfrm>
              <a:off x="6524624" y="2513232"/>
              <a:ext cx="371475"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Apr '26</a:t>
              </a:r>
            </a:p>
          </p:txBody>
        </p:sp>
        <p:cxnSp>
          <p:nvCxnSpPr>
            <p:cNvPr id="24" name="TimescaleLine">
              <a:extLst>
                <a:ext uri="{FF2B5EF4-FFF2-40B4-BE49-F238E27FC236}">
                  <a16:creationId xmlns:a16="http://schemas.microsoft.com/office/drawing/2014/main" id="{349E2A48-53A2-AFA2-B8F3-C83C7CEFA259}"/>
                </a:ext>
              </a:extLst>
            </p:cNvPr>
            <p:cNvCxnSpPr/>
            <p:nvPr/>
          </p:nvCxnSpPr>
          <p:spPr>
            <a:xfrm flipH="1" flipV="1">
              <a:off x="6524624"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25" name="TimescaleTextBox">
              <a:extLst>
                <a:ext uri="{FF2B5EF4-FFF2-40B4-BE49-F238E27FC236}">
                  <a16:creationId xmlns:a16="http://schemas.microsoft.com/office/drawing/2014/main" id="{C3B72898-525B-236C-223F-822AA2F878CC}"/>
                </a:ext>
              </a:extLst>
            </p:cNvPr>
            <p:cNvSpPr txBox="1"/>
            <p:nvPr/>
          </p:nvSpPr>
          <p:spPr>
            <a:xfrm>
              <a:off x="7086599" y="2513232"/>
              <a:ext cx="323850"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Jul '26</a:t>
              </a:r>
            </a:p>
          </p:txBody>
        </p:sp>
        <p:cxnSp>
          <p:nvCxnSpPr>
            <p:cNvPr id="26" name="TimescaleLine">
              <a:extLst>
                <a:ext uri="{FF2B5EF4-FFF2-40B4-BE49-F238E27FC236}">
                  <a16:creationId xmlns:a16="http://schemas.microsoft.com/office/drawing/2014/main" id="{B8545A39-5966-8592-004D-23831E8F9DDF}"/>
                </a:ext>
              </a:extLst>
            </p:cNvPr>
            <p:cNvCxnSpPr/>
            <p:nvPr/>
          </p:nvCxnSpPr>
          <p:spPr>
            <a:xfrm flipH="1" flipV="1">
              <a:off x="7086599"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27" name="TimescaleTextBox">
              <a:extLst>
                <a:ext uri="{FF2B5EF4-FFF2-40B4-BE49-F238E27FC236}">
                  <a16:creationId xmlns:a16="http://schemas.microsoft.com/office/drawing/2014/main" id="{C46AF7BB-D5C4-2FCD-A1DB-3F496C93BCFE}"/>
                </a:ext>
              </a:extLst>
            </p:cNvPr>
            <p:cNvSpPr txBox="1"/>
            <p:nvPr/>
          </p:nvSpPr>
          <p:spPr>
            <a:xfrm>
              <a:off x="7667624" y="2513232"/>
              <a:ext cx="371475"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Oct '26</a:t>
              </a:r>
            </a:p>
          </p:txBody>
        </p:sp>
        <p:cxnSp>
          <p:nvCxnSpPr>
            <p:cNvPr id="28" name="TimescaleLine">
              <a:extLst>
                <a:ext uri="{FF2B5EF4-FFF2-40B4-BE49-F238E27FC236}">
                  <a16:creationId xmlns:a16="http://schemas.microsoft.com/office/drawing/2014/main" id="{DF2AFDE2-43F3-4480-E67C-4A0F44925F24}"/>
                </a:ext>
              </a:extLst>
            </p:cNvPr>
            <p:cNvCxnSpPr/>
            <p:nvPr/>
          </p:nvCxnSpPr>
          <p:spPr>
            <a:xfrm flipH="1" flipV="1">
              <a:off x="7667624"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29" name="TimescaleTextBox">
              <a:extLst>
                <a:ext uri="{FF2B5EF4-FFF2-40B4-BE49-F238E27FC236}">
                  <a16:creationId xmlns:a16="http://schemas.microsoft.com/office/drawing/2014/main" id="{3BC50B07-186C-2AAC-DF48-AD985DCF6870}"/>
                </a:ext>
              </a:extLst>
            </p:cNvPr>
            <p:cNvSpPr txBox="1"/>
            <p:nvPr/>
          </p:nvSpPr>
          <p:spPr>
            <a:xfrm>
              <a:off x="8239124" y="2513232"/>
              <a:ext cx="352425"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Jan '27</a:t>
              </a:r>
            </a:p>
          </p:txBody>
        </p:sp>
        <p:cxnSp>
          <p:nvCxnSpPr>
            <p:cNvPr id="30" name="TimescaleLine">
              <a:extLst>
                <a:ext uri="{FF2B5EF4-FFF2-40B4-BE49-F238E27FC236}">
                  <a16:creationId xmlns:a16="http://schemas.microsoft.com/office/drawing/2014/main" id="{BF3FFE7D-A6B5-4579-B462-D706E41258D2}"/>
                </a:ext>
              </a:extLst>
            </p:cNvPr>
            <p:cNvCxnSpPr/>
            <p:nvPr/>
          </p:nvCxnSpPr>
          <p:spPr>
            <a:xfrm flipH="1" flipV="1">
              <a:off x="8239124"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31" name="TimescaleTextBox">
              <a:extLst>
                <a:ext uri="{FF2B5EF4-FFF2-40B4-BE49-F238E27FC236}">
                  <a16:creationId xmlns:a16="http://schemas.microsoft.com/office/drawing/2014/main" id="{4C1D6A3F-0BD4-8865-D5DB-1A04B9A1CA00}"/>
                </a:ext>
              </a:extLst>
            </p:cNvPr>
            <p:cNvSpPr txBox="1"/>
            <p:nvPr/>
          </p:nvSpPr>
          <p:spPr>
            <a:xfrm>
              <a:off x="8801099" y="2513232"/>
              <a:ext cx="371475"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Apr '27</a:t>
              </a:r>
            </a:p>
          </p:txBody>
        </p:sp>
        <p:cxnSp>
          <p:nvCxnSpPr>
            <p:cNvPr id="32" name="TimescaleLine">
              <a:extLst>
                <a:ext uri="{FF2B5EF4-FFF2-40B4-BE49-F238E27FC236}">
                  <a16:creationId xmlns:a16="http://schemas.microsoft.com/office/drawing/2014/main" id="{69A3CD9E-4845-BB52-B40B-2664325B4FA2}"/>
                </a:ext>
              </a:extLst>
            </p:cNvPr>
            <p:cNvCxnSpPr/>
            <p:nvPr/>
          </p:nvCxnSpPr>
          <p:spPr>
            <a:xfrm flipH="1" flipV="1">
              <a:off x="8801099"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33" name="TimescaleTextBox">
              <a:extLst>
                <a:ext uri="{FF2B5EF4-FFF2-40B4-BE49-F238E27FC236}">
                  <a16:creationId xmlns:a16="http://schemas.microsoft.com/office/drawing/2014/main" id="{B3D615A3-E7C7-67A6-C812-FC31C1A62102}"/>
                </a:ext>
              </a:extLst>
            </p:cNvPr>
            <p:cNvSpPr txBox="1"/>
            <p:nvPr/>
          </p:nvSpPr>
          <p:spPr>
            <a:xfrm>
              <a:off x="9363074" y="2513232"/>
              <a:ext cx="323850" cy="17145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800" b="0" i="0" dirty="0">
                  <a:solidFill>
                    <a:srgbClr val="444444"/>
                  </a:solidFill>
                  <a:latin typeface="Segoe UI"/>
                </a:rPr>
                <a:t>Jul '27</a:t>
              </a:r>
            </a:p>
          </p:txBody>
        </p:sp>
        <p:cxnSp>
          <p:nvCxnSpPr>
            <p:cNvPr id="34" name="TimescaleLine">
              <a:extLst>
                <a:ext uri="{FF2B5EF4-FFF2-40B4-BE49-F238E27FC236}">
                  <a16:creationId xmlns:a16="http://schemas.microsoft.com/office/drawing/2014/main" id="{89DC7C2F-1770-B0AF-ADCD-DE0D3DBDE7BC}"/>
                </a:ext>
              </a:extLst>
            </p:cNvPr>
            <p:cNvCxnSpPr/>
            <p:nvPr/>
          </p:nvCxnSpPr>
          <p:spPr>
            <a:xfrm flipH="1" flipV="1">
              <a:off x="9363074" y="2551332"/>
              <a:ext cx="0" cy="133350"/>
            </a:xfrm>
            <a:prstGeom prst="line">
              <a:avLst/>
            </a:prstGeom>
            <a:ln w="12700">
              <a:solidFill>
                <a:srgbClr val="444444"/>
              </a:solidFill>
            </a:ln>
          </p:spPr>
          <p:style>
            <a:lnRef idx="0">
              <a:scrgbClr r="0" g="0" b="0"/>
            </a:lnRef>
            <a:fillRef idx="0">
              <a:scrgbClr r="0" g="0" b="0"/>
            </a:fillRef>
            <a:effectRef idx="0">
              <a:scrgbClr r="0" g="0" b="0"/>
            </a:effectRef>
            <a:fontRef idx="none"/>
          </p:style>
        </p:cxnSp>
        <p:sp>
          <p:nvSpPr>
            <p:cNvPr id="35" name="Taskrect">
              <a:extLst>
                <a:ext uri="{FF2B5EF4-FFF2-40B4-BE49-F238E27FC236}">
                  <a16:creationId xmlns:a16="http://schemas.microsoft.com/office/drawing/2014/main" id="{A415AD21-825B-3A43-3516-9C2132EB02B7}"/>
                </a:ext>
              </a:extLst>
            </p:cNvPr>
            <p:cNvSpPr/>
            <p:nvPr/>
          </p:nvSpPr>
          <p:spPr>
            <a:xfrm>
              <a:off x="4257674" y="3541932"/>
              <a:ext cx="619125" cy="838200"/>
            </a:xfrm>
            <a:prstGeom prst="rect">
              <a:avLst/>
            </a:prstGeom>
            <a:solidFill>
              <a:srgbClr val="52575B">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36" name="TaskProgressRect">
              <a:extLst>
                <a:ext uri="{FF2B5EF4-FFF2-40B4-BE49-F238E27FC236}">
                  <a16:creationId xmlns:a16="http://schemas.microsoft.com/office/drawing/2014/main" id="{A882F277-11E3-2448-11D0-1F31E36BC567}"/>
                </a:ext>
              </a:extLst>
            </p:cNvPr>
            <p:cNvSpPr/>
            <p:nvPr/>
          </p:nvSpPr>
          <p:spPr>
            <a:xfrm>
              <a:off x="4257674" y="3541932"/>
              <a:ext cx="0" cy="838200"/>
            </a:xfrm>
            <a:prstGeom prst="rect">
              <a:avLst/>
            </a:prstGeom>
            <a:solidFill>
              <a:srgbClr val="313437">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37" name="Shape33">
              <a:extLst>
                <a:ext uri="{FF2B5EF4-FFF2-40B4-BE49-F238E27FC236}">
                  <a16:creationId xmlns:a16="http://schemas.microsoft.com/office/drawing/2014/main" id="{D0F43289-ABE3-AAFA-DCA1-633D24F14D69}"/>
                </a:ext>
              </a:extLst>
            </p:cNvPr>
            <p:cNvSpPr txBox="1"/>
            <p:nvPr/>
          </p:nvSpPr>
          <p:spPr>
            <a:xfrm>
              <a:off x="4257674" y="3541932"/>
              <a:ext cx="619125"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700" b="1" i="0" dirty="0">
                  <a:solidFill>
                    <a:srgbClr val="FFFFFF"/>
                  </a:solidFill>
                  <a:latin typeface="Segoe UI"/>
                </a:rPr>
                <a:t>Test instrument manufacturing</a:t>
              </a:r>
              <a:br>
                <a:rPr sz="1200"/>
              </a:br>
              <a:r>
                <a:rPr lang="en-US" sz="700" b="1" i="0" dirty="0">
                  <a:solidFill>
                    <a:srgbClr val="FFFFFF"/>
                  </a:solidFill>
                  <a:latin typeface="Segoe UI"/>
                </a:rPr>
                <a:t>01/04/25 - 11/07/25</a:t>
              </a:r>
            </a:p>
          </p:txBody>
        </p:sp>
        <p:sp>
          <p:nvSpPr>
            <p:cNvPr id="38" name="Taskrect">
              <a:extLst>
                <a:ext uri="{FF2B5EF4-FFF2-40B4-BE49-F238E27FC236}">
                  <a16:creationId xmlns:a16="http://schemas.microsoft.com/office/drawing/2014/main" id="{448FB999-10B3-925A-85E2-0BE40D75ED54}"/>
                </a:ext>
              </a:extLst>
            </p:cNvPr>
            <p:cNvSpPr/>
            <p:nvPr/>
          </p:nvSpPr>
          <p:spPr>
            <a:xfrm>
              <a:off x="3752849" y="3541932"/>
              <a:ext cx="0" cy="838200"/>
            </a:xfrm>
            <a:prstGeom prst="rect">
              <a:avLst/>
            </a:prstGeom>
            <a:solidFill>
              <a:srgbClr val="DFEBF7">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39" name="TaskProgressRect">
              <a:extLst>
                <a:ext uri="{FF2B5EF4-FFF2-40B4-BE49-F238E27FC236}">
                  <a16:creationId xmlns:a16="http://schemas.microsoft.com/office/drawing/2014/main" id="{B4D46A28-D874-51CD-4544-34AF9BB493CD}"/>
                </a:ext>
              </a:extLst>
            </p:cNvPr>
            <p:cNvSpPr/>
            <p:nvPr/>
          </p:nvSpPr>
          <p:spPr>
            <a:xfrm>
              <a:off x="3743324" y="3541932"/>
              <a:ext cx="9525" cy="838200"/>
            </a:xfrm>
            <a:prstGeom prst="rect">
              <a:avLst/>
            </a:prstGeom>
            <a:solidFill>
              <a:srgbClr val="A8C9E9">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40" name="Shape36">
              <a:extLst>
                <a:ext uri="{FF2B5EF4-FFF2-40B4-BE49-F238E27FC236}">
                  <a16:creationId xmlns:a16="http://schemas.microsoft.com/office/drawing/2014/main" id="{B57ED2BE-6763-4A57-3978-5814880DB5C2}"/>
                </a:ext>
              </a:extLst>
            </p:cNvPr>
            <p:cNvSpPr txBox="1"/>
            <p:nvPr/>
          </p:nvSpPr>
          <p:spPr>
            <a:xfrm>
              <a:off x="3743324" y="3541932"/>
              <a:ext cx="9525"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fontScale="25000" lnSpcReduction="20000"/>
            </a:bodyPr>
            <a:lstStyle/>
            <a:p>
              <a:pPr algn="l" rtl="0"/>
              <a:r>
                <a:rPr lang="en-US" sz="800" b="1" i="0" dirty="0">
                  <a:solidFill>
                    <a:srgbClr val="444444"/>
                  </a:solidFill>
                  <a:latin typeface="Segoe UI"/>
                </a:rPr>
                <a:t>✔Mechanical pre-design ready for detailed design</a:t>
              </a:r>
              <a:br/>
              <a:r>
                <a:rPr lang="en-US" sz="800" b="0" i="0" dirty="0">
                  <a:solidFill>
                    <a:srgbClr val="444444"/>
                  </a:solidFill>
                  <a:latin typeface="Segoe UI"/>
                </a:rPr>
                <a:t>09/01/25</a:t>
              </a:r>
            </a:p>
          </p:txBody>
        </p:sp>
        <p:sp>
          <p:nvSpPr>
            <p:cNvPr id="41" name="Taskrect">
              <a:extLst>
                <a:ext uri="{FF2B5EF4-FFF2-40B4-BE49-F238E27FC236}">
                  <a16:creationId xmlns:a16="http://schemas.microsoft.com/office/drawing/2014/main" id="{48AB234B-6E12-03C2-1D65-65700EB6BE45}"/>
                </a:ext>
              </a:extLst>
            </p:cNvPr>
            <p:cNvSpPr/>
            <p:nvPr/>
          </p:nvSpPr>
          <p:spPr>
            <a:xfrm>
              <a:off x="4305299" y="2694207"/>
              <a:ext cx="1000125" cy="838200"/>
            </a:xfrm>
            <a:prstGeom prst="rect">
              <a:avLst/>
            </a:prstGeom>
            <a:solidFill>
              <a:srgbClr val="52575B">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42" name="TaskProgressRect">
              <a:extLst>
                <a:ext uri="{FF2B5EF4-FFF2-40B4-BE49-F238E27FC236}">
                  <a16:creationId xmlns:a16="http://schemas.microsoft.com/office/drawing/2014/main" id="{4F8E6C49-547F-C8F9-B3B3-2F967FC80AE6}"/>
                </a:ext>
              </a:extLst>
            </p:cNvPr>
            <p:cNvSpPr/>
            <p:nvPr/>
          </p:nvSpPr>
          <p:spPr>
            <a:xfrm>
              <a:off x="4305299" y="2694207"/>
              <a:ext cx="0" cy="838200"/>
            </a:xfrm>
            <a:prstGeom prst="rect">
              <a:avLst/>
            </a:prstGeom>
            <a:solidFill>
              <a:srgbClr val="313437">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43" name="Shape39">
              <a:extLst>
                <a:ext uri="{FF2B5EF4-FFF2-40B4-BE49-F238E27FC236}">
                  <a16:creationId xmlns:a16="http://schemas.microsoft.com/office/drawing/2014/main" id="{936BD885-F994-EA49-0A70-1ECC43CA1C58}"/>
                </a:ext>
              </a:extLst>
            </p:cNvPr>
            <p:cNvSpPr txBox="1"/>
            <p:nvPr/>
          </p:nvSpPr>
          <p:spPr>
            <a:xfrm>
              <a:off x="4305299" y="2694207"/>
              <a:ext cx="1000125"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600" b="1" i="0" dirty="0">
                  <a:solidFill>
                    <a:srgbClr val="FFFFFF"/>
                  </a:solidFill>
                  <a:latin typeface="Segoe UI"/>
                </a:rPr>
                <a:t>LHC instument manufacturing</a:t>
              </a:r>
              <a:br>
                <a:rPr sz="1000" dirty="0"/>
              </a:br>
              <a:r>
                <a:rPr lang="en-US" sz="600" b="1" i="0" dirty="0">
                  <a:solidFill>
                    <a:srgbClr val="FFFFFF"/>
                  </a:solidFill>
                  <a:latin typeface="Segoe UI"/>
                </a:rPr>
                <a:t>09/04/25 - 18/09/25</a:t>
              </a:r>
            </a:p>
          </p:txBody>
        </p:sp>
        <p:sp>
          <p:nvSpPr>
            <p:cNvPr id="44" name="Taskrect">
              <a:extLst>
                <a:ext uri="{FF2B5EF4-FFF2-40B4-BE49-F238E27FC236}">
                  <a16:creationId xmlns:a16="http://schemas.microsoft.com/office/drawing/2014/main" id="{C4EBEE73-B762-12B2-F1C2-6273075FB169}"/>
                </a:ext>
              </a:extLst>
            </p:cNvPr>
            <p:cNvSpPr/>
            <p:nvPr/>
          </p:nvSpPr>
          <p:spPr>
            <a:xfrm>
              <a:off x="3695699" y="2694207"/>
              <a:ext cx="600075" cy="838200"/>
            </a:xfrm>
            <a:prstGeom prst="rect">
              <a:avLst/>
            </a:prstGeom>
            <a:solidFill>
              <a:srgbClr val="DFEBF7">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45" name="TaskProgressRect">
              <a:extLst>
                <a:ext uri="{FF2B5EF4-FFF2-40B4-BE49-F238E27FC236}">
                  <a16:creationId xmlns:a16="http://schemas.microsoft.com/office/drawing/2014/main" id="{8BA599F6-BB0E-14C7-56D9-E2C1572CC408}"/>
                </a:ext>
              </a:extLst>
            </p:cNvPr>
            <p:cNvSpPr/>
            <p:nvPr/>
          </p:nvSpPr>
          <p:spPr>
            <a:xfrm>
              <a:off x="2933699" y="2694207"/>
              <a:ext cx="762000" cy="838200"/>
            </a:xfrm>
            <a:prstGeom prst="rect">
              <a:avLst/>
            </a:prstGeom>
            <a:solidFill>
              <a:srgbClr val="A8C9E9">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46" name="Shape42">
              <a:extLst>
                <a:ext uri="{FF2B5EF4-FFF2-40B4-BE49-F238E27FC236}">
                  <a16:creationId xmlns:a16="http://schemas.microsoft.com/office/drawing/2014/main" id="{1EF33420-2482-AD5E-BFAD-61F35B3643F5}"/>
                </a:ext>
              </a:extLst>
            </p:cNvPr>
            <p:cNvSpPr txBox="1"/>
            <p:nvPr/>
          </p:nvSpPr>
          <p:spPr>
            <a:xfrm>
              <a:off x="2933699" y="2694207"/>
              <a:ext cx="1362075"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1000" b="1" i="0" dirty="0">
                  <a:solidFill>
                    <a:srgbClr val="444444"/>
                  </a:solidFill>
                  <a:latin typeface="Segoe UI"/>
                </a:rPr>
                <a:t>Mechanical design</a:t>
              </a:r>
              <a:br>
                <a:rPr sz="1400" dirty="0"/>
              </a:br>
              <a:r>
                <a:rPr lang="en-US" sz="1000" b="1" i="0" dirty="0">
                  <a:solidFill>
                    <a:srgbClr val="444444"/>
                  </a:solidFill>
                  <a:latin typeface="Segoe UI"/>
                </a:rPr>
                <a:t>02/09/24 - 09/04/25</a:t>
              </a:r>
            </a:p>
          </p:txBody>
        </p:sp>
        <p:sp>
          <p:nvSpPr>
            <p:cNvPr id="47" name="Taskrect">
              <a:extLst>
                <a:ext uri="{FF2B5EF4-FFF2-40B4-BE49-F238E27FC236}">
                  <a16:creationId xmlns:a16="http://schemas.microsoft.com/office/drawing/2014/main" id="{E86E0ECB-B337-DC70-4DEA-34400F5A099F}"/>
                </a:ext>
              </a:extLst>
            </p:cNvPr>
            <p:cNvSpPr/>
            <p:nvPr/>
          </p:nvSpPr>
          <p:spPr>
            <a:xfrm>
              <a:off x="5314949" y="2694207"/>
              <a:ext cx="600075" cy="838200"/>
            </a:xfrm>
            <a:prstGeom prst="rect">
              <a:avLst/>
            </a:prstGeom>
            <a:solidFill>
              <a:srgbClr val="FFC000">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48" name="TaskProgressRect">
              <a:extLst>
                <a:ext uri="{FF2B5EF4-FFF2-40B4-BE49-F238E27FC236}">
                  <a16:creationId xmlns:a16="http://schemas.microsoft.com/office/drawing/2014/main" id="{E9E8D45E-873A-75E1-E359-61D0829C7F49}"/>
                </a:ext>
              </a:extLst>
            </p:cNvPr>
            <p:cNvSpPr/>
            <p:nvPr/>
          </p:nvSpPr>
          <p:spPr>
            <a:xfrm>
              <a:off x="5314949" y="2694207"/>
              <a:ext cx="0" cy="838200"/>
            </a:xfrm>
            <a:prstGeom prst="rect">
              <a:avLst/>
            </a:prstGeom>
            <a:solidFill>
              <a:srgbClr val="BB8C00">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49" name="Shape45">
              <a:extLst>
                <a:ext uri="{FF2B5EF4-FFF2-40B4-BE49-F238E27FC236}">
                  <a16:creationId xmlns:a16="http://schemas.microsoft.com/office/drawing/2014/main" id="{D2400241-7A9F-B583-E74D-9765BF0445B1}"/>
                </a:ext>
              </a:extLst>
            </p:cNvPr>
            <p:cNvSpPr txBox="1"/>
            <p:nvPr/>
          </p:nvSpPr>
          <p:spPr>
            <a:xfrm>
              <a:off x="5314949" y="2694207"/>
              <a:ext cx="600075"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500" b="1" i="0" dirty="0">
                  <a:solidFill>
                    <a:srgbClr val="444444"/>
                  </a:solidFill>
                  <a:latin typeface="Segoe UI"/>
                </a:rPr>
                <a:t>LHC instrument tests and validation (Laboratory)</a:t>
              </a:r>
              <a:br>
                <a:rPr sz="1400"/>
              </a:br>
              <a:r>
                <a:rPr lang="en-US" sz="500" b="0" i="0" dirty="0">
                  <a:solidFill>
                    <a:srgbClr val="444444"/>
                  </a:solidFill>
                  <a:latin typeface="Segoe UI"/>
                </a:rPr>
                <a:t>18/09/25 - 24/12/25</a:t>
              </a:r>
            </a:p>
          </p:txBody>
        </p:sp>
        <p:sp>
          <p:nvSpPr>
            <p:cNvPr id="50" name="Taskrect">
              <a:extLst>
                <a:ext uri="{FF2B5EF4-FFF2-40B4-BE49-F238E27FC236}">
                  <a16:creationId xmlns:a16="http://schemas.microsoft.com/office/drawing/2014/main" id="{CBC21639-8640-6F38-593C-A2A940A14A3B}"/>
                </a:ext>
              </a:extLst>
            </p:cNvPr>
            <p:cNvSpPr/>
            <p:nvPr/>
          </p:nvSpPr>
          <p:spPr>
            <a:xfrm>
              <a:off x="5924549" y="2694207"/>
              <a:ext cx="171450" cy="838200"/>
            </a:xfrm>
            <a:prstGeom prst="rect">
              <a:avLst/>
            </a:prstGeom>
            <a:solidFill>
              <a:srgbClr val="C55A11">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51" name="TaskProgressRect">
              <a:extLst>
                <a:ext uri="{FF2B5EF4-FFF2-40B4-BE49-F238E27FC236}">
                  <a16:creationId xmlns:a16="http://schemas.microsoft.com/office/drawing/2014/main" id="{BD268CE5-91E9-FE5C-9167-67F4841424BD}"/>
                </a:ext>
              </a:extLst>
            </p:cNvPr>
            <p:cNvSpPr/>
            <p:nvPr/>
          </p:nvSpPr>
          <p:spPr>
            <a:xfrm>
              <a:off x="5924549" y="2694207"/>
              <a:ext cx="0" cy="838200"/>
            </a:xfrm>
            <a:prstGeom prst="rect">
              <a:avLst/>
            </a:prstGeom>
            <a:solidFill>
              <a:srgbClr val="863D0B">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52" name="Shape48">
              <a:extLst>
                <a:ext uri="{FF2B5EF4-FFF2-40B4-BE49-F238E27FC236}">
                  <a16:creationId xmlns:a16="http://schemas.microsoft.com/office/drawing/2014/main" id="{71548FBD-F0A3-B160-747E-B58089322E45}"/>
                </a:ext>
              </a:extLst>
            </p:cNvPr>
            <p:cNvSpPr txBox="1"/>
            <p:nvPr/>
          </p:nvSpPr>
          <p:spPr>
            <a:xfrm>
              <a:off x="5924549" y="2694207"/>
              <a:ext cx="171450"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200" b="1" i="0" dirty="0">
                  <a:solidFill>
                    <a:srgbClr val="FFFFFF"/>
                  </a:solidFill>
                  <a:latin typeface="Segoe UI"/>
                </a:rPr>
                <a:t>LHC instrument installation in the LHC</a:t>
              </a:r>
              <a:br>
                <a:rPr sz="800"/>
              </a:br>
              <a:r>
                <a:rPr lang="en-US" sz="200" b="1" i="0" dirty="0">
                  <a:solidFill>
                    <a:srgbClr val="FFFFFF"/>
                  </a:solidFill>
                  <a:latin typeface="Segoe UI"/>
                </a:rPr>
                <a:t>24/12/25 - 23/01/26</a:t>
              </a:r>
            </a:p>
          </p:txBody>
        </p:sp>
        <p:sp>
          <p:nvSpPr>
            <p:cNvPr id="53" name="Taskrect">
              <a:extLst>
                <a:ext uri="{FF2B5EF4-FFF2-40B4-BE49-F238E27FC236}">
                  <a16:creationId xmlns:a16="http://schemas.microsoft.com/office/drawing/2014/main" id="{12321051-DDCA-E97E-EF03-8EAF19A85EDC}"/>
                </a:ext>
              </a:extLst>
            </p:cNvPr>
            <p:cNvSpPr/>
            <p:nvPr/>
          </p:nvSpPr>
          <p:spPr>
            <a:xfrm>
              <a:off x="4886324" y="3541932"/>
              <a:ext cx="895350" cy="838200"/>
            </a:xfrm>
            <a:prstGeom prst="rect">
              <a:avLst/>
            </a:prstGeom>
            <a:solidFill>
              <a:srgbClr val="92D050">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54" name="TaskProgressRect">
              <a:extLst>
                <a:ext uri="{FF2B5EF4-FFF2-40B4-BE49-F238E27FC236}">
                  <a16:creationId xmlns:a16="http://schemas.microsoft.com/office/drawing/2014/main" id="{5C3EC4BD-E009-5291-62BB-095A9ABB7B22}"/>
                </a:ext>
              </a:extLst>
            </p:cNvPr>
            <p:cNvSpPr/>
            <p:nvPr/>
          </p:nvSpPr>
          <p:spPr>
            <a:xfrm>
              <a:off x="4886324" y="3541932"/>
              <a:ext cx="0" cy="838200"/>
            </a:xfrm>
            <a:prstGeom prst="rect">
              <a:avLst/>
            </a:prstGeom>
            <a:solidFill>
              <a:srgbClr val="6FAD2E">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55" name="Shape51">
              <a:extLst>
                <a:ext uri="{FF2B5EF4-FFF2-40B4-BE49-F238E27FC236}">
                  <a16:creationId xmlns:a16="http://schemas.microsoft.com/office/drawing/2014/main" id="{F815BC49-6CA1-0B67-DA19-8F238E218636}"/>
                </a:ext>
              </a:extLst>
            </p:cNvPr>
            <p:cNvSpPr txBox="1"/>
            <p:nvPr/>
          </p:nvSpPr>
          <p:spPr>
            <a:xfrm>
              <a:off x="4886324" y="3541932"/>
              <a:ext cx="895350"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700" b="1" i="0" dirty="0">
                  <a:solidFill>
                    <a:srgbClr val="444444"/>
                  </a:solidFill>
                  <a:latin typeface="Segoe UI"/>
                </a:rPr>
                <a:t>Test instrument tests and validaiton (Laboratory)</a:t>
              </a:r>
              <a:br>
                <a:rPr sz="1200"/>
              </a:br>
              <a:r>
                <a:rPr lang="en-US" sz="700" b="1" i="0" dirty="0">
                  <a:solidFill>
                    <a:srgbClr val="444444"/>
                  </a:solidFill>
                  <a:latin typeface="Segoe UI"/>
                </a:rPr>
                <a:t>11/07/25 - 03/12/25</a:t>
              </a:r>
            </a:p>
          </p:txBody>
        </p:sp>
        <p:sp>
          <p:nvSpPr>
            <p:cNvPr id="56" name="Taskrect">
              <a:extLst>
                <a:ext uri="{FF2B5EF4-FFF2-40B4-BE49-F238E27FC236}">
                  <a16:creationId xmlns:a16="http://schemas.microsoft.com/office/drawing/2014/main" id="{3517A476-F841-236E-BC21-BA7B8DC2BB9E}"/>
                </a:ext>
              </a:extLst>
            </p:cNvPr>
            <p:cNvSpPr/>
            <p:nvPr/>
          </p:nvSpPr>
          <p:spPr>
            <a:xfrm>
              <a:off x="6105524" y="2694207"/>
              <a:ext cx="762000" cy="838200"/>
            </a:xfrm>
            <a:prstGeom prst="rect">
              <a:avLst/>
            </a:prstGeom>
            <a:solidFill>
              <a:srgbClr val="DFEBF7">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57" name="TaskProgressRect">
              <a:extLst>
                <a:ext uri="{FF2B5EF4-FFF2-40B4-BE49-F238E27FC236}">
                  <a16:creationId xmlns:a16="http://schemas.microsoft.com/office/drawing/2014/main" id="{98074D32-CDC9-AA34-C94B-E8283831997F}"/>
                </a:ext>
              </a:extLst>
            </p:cNvPr>
            <p:cNvSpPr/>
            <p:nvPr/>
          </p:nvSpPr>
          <p:spPr>
            <a:xfrm>
              <a:off x="6105524" y="2694207"/>
              <a:ext cx="0" cy="838200"/>
            </a:xfrm>
            <a:prstGeom prst="rect">
              <a:avLst/>
            </a:prstGeom>
            <a:solidFill>
              <a:srgbClr val="A8C9E9">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58" name="Shape54">
              <a:extLst>
                <a:ext uri="{FF2B5EF4-FFF2-40B4-BE49-F238E27FC236}">
                  <a16:creationId xmlns:a16="http://schemas.microsoft.com/office/drawing/2014/main" id="{4BAE1A97-2339-2CC1-3092-35C9F53E91CE}"/>
                </a:ext>
              </a:extLst>
            </p:cNvPr>
            <p:cNvSpPr txBox="1"/>
            <p:nvPr/>
          </p:nvSpPr>
          <p:spPr>
            <a:xfrm>
              <a:off x="6105524" y="2694207"/>
              <a:ext cx="762000"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600" b="1" i="0" dirty="0">
                  <a:solidFill>
                    <a:srgbClr val="444444"/>
                  </a:solidFill>
                  <a:latin typeface="Segoe UI"/>
                </a:rPr>
                <a:t>Beam in the LHC - run2026 - prototype test with beam</a:t>
              </a:r>
              <a:br>
                <a:rPr sz="1400"/>
              </a:br>
              <a:r>
                <a:rPr lang="en-US" sz="600" b="0" i="0" dirty="0">
                  <a:solidFill>
                    <a:srgbClr val="444444"/>
                  </a:solidFill>
                  <a:latin typeface="Segoe UI"/>
                </a:rPr>
                <a:t>23/01/26 - 26/05/26</a:t>
              </a:r>
            </a:p>
          </p:txBody>
        </p:sp>
        <p:sp>
          <p:nvSpPr>
            <p:cNvPr id="59" name="Taskrect">
              <a:extLst>
                <a:ext uri="{FF2B5EF4-FFF2-40B4-BE49-F238E27FC236}">
                  <a16:creationId xmlns:a16="http://schemas.microsoft.com/office/drawing/2014/main" id="{E2DC9207-6747-CDB4-75A3-EB845080258A}"/>
                </a:ext>
              </a:extLst>
            </p:cNvPr>
            <p:cNvSpPr/>
            <p:nvPr/>
          </p:nvSpPr>
          <p:spPr>
            <a:xfrm>
              <a:off x="9553574" y="2694207"/>
              <a:ext cx="171450" cy="838200"/>
            </a:xfrm>
            <a:prstGeom prst="rect">
              <a:avLst/>
            </a:prstGeom>
            <a:solidFill>
              <a:srgbClr val="DFEBF7">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60" name="TaskProgressRect">
              <a:extLst>
                <a:ext uri="{FF2B5EF4-FFF2-40B4-BE49-F238E27FC236}">
                  <a16:creationId xmlns:a16="http://schemas.microsoft.com/office/drawing/2014/main" id="{BB6593CC-9AFB-0021-90F2-36DBC953402D}"/>
                </a:ext>
              </a:extLst>
            </p:cNvPr>
            <p:cNvSpPr/>
            <p:nvPr/>
          </p:nvSpPr>
          <p:spPr>
            <a:xfrm>
              <a:off x="9553574" y="2694207"/>
              <a:ext cx="0" cy="838200"/>
            </a:xfrm>
            <a:prstGeom prst="rect">
              <a:avLst/>
            </a:prstGeom>
            <a:solidFill>
              <a:srgbClr val="A8C9E9">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61" name="Shape57">
              <a:extLst>
                <a:ext uri="{FF2B5EF4-FFF2-40B4-BE49-F238E27FC236}">
                  <a16:creationId xmlns:a16="http://schemas.microsoft.com/office/drawing/2014/main" id="{C6AFB963-1562-7448-CB00-B25498BE4C5D}"/>
                </a:ext>
              </a:extLst>
            </p:cNvPr>
            <p:cNvSpPr txBox="1"/>
            <p:nvPr/>
          </p:nvSpPr>
          <p:spPr>
            <a:xfrm>
              <a:off x="9553574" y="2694207"/>
              <a:ext cx="171450"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fontScale="55000" lnSpcReduction="20000"/>
            </a:bodyPr>
            <a:lstStyle/>
            <a:p>
              <a:pPr algn="l" rtl="0"/>
              <a:r>
                <a:rPr lang="en-US" sz="800" b="1" i="0" dirty="0">
                  <a:solidFill>
                    <a:srgbClr val="444444"/>
                  </a:solidFill>
                  <a:latin typeface="Segoe UI"/>
                </a:rPr>
                <a:t>Wire-scanner series installation in the LHC</a:t>
              </a:r>
              <a:br/>
              <a:r>
                <a:rPr lang="en-US" sz="800" b="0" i="0" dirty="0">
                  <a:solidFill>
                    <a:srgbClr val="444444"/>
                  </a:solidFill>
                  <a:latin typeface="Segoe UI"/>
                </a:rPr>
                <a:t>29/07/27 - 27/08/27</a:t>
              </a:r>
            </a:p>
          </p:txBody>
        </p:sp>
        <p:sp>
          <p:nvSpPr>
            <p:cNvPr id="62" name="Taskrect">
              <a:extLst>
                <a:ext uri="{FF2B5EF4-FFF2-40B4-BE49-F238E27FC236}">
                  <a16:creationId xmlns:a16="http://schemas.microsoft.com/office/drawing/2014/main" id="{289BE242-DB14-F231-A8C0-E76EC26EBF1C}"/>
                </a:ext>
              </a:extLst>
            </p:cNvPr>
            <p:cNvSpPr/>
            <p:nvPr/>
          </p:nvSpPr>
          <p:spPr>
            <a:xfrm>
              <a:off x="7267574" y="2694207"/>
              <a:ext cx="2276475" cy="838200"/>
            </a:xfrm>
            <a:prstGeom prst="rect">
              <a:avLst/>
            </a:prstGeom>
            <a:solidFill>
              <a:srgbClr val="DFEBF7">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63" name="TaskProgressRect">
              <a:extLst>
                <a:ext uri="{FF2B5EF4-FFF2-40B4-BE49-F238E27FC236}">
                  <a16:creationId xmlns:a16="http://schemas.microsoft.com/office/drawing/2014/main" id="{488BFE18-99D6-493B-5FD0-03B41F96D6D0}"/>
                </a:ext>
              </a:extLst>
            </p:cNvPr>
            <p:cNvSpPr/>
            <p:nvPr/>
          </p:nvSpPr>
          <p:spPr>
            <a:xfrm>
              <a:off x="7267574" y="2694207"/>
              <a:ext cx="0" cy="838200"/>
            </a:xfrm>
            <a:prstGeom prst="rect">
              <a:avLst/>
            </a:prstGeom>
            <a:solidFill>
              <a:srgbClr val="A8C9E9">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a:endParaRPr lang="en-US"/>
            </a:p>
          </p:txBody>
        </p:sp>
        <p:sp>
          <p:nvSpPr>
            <p:cNvPr id="64" name="Shape60">
              <a:extLst>
                <a:ext uri="{FF2B5EF4-FFF2-40B4-BE49-F238E27FC236}">
                  <a16:creationId xmlns:a16="http://schemas.microsoft.com/office/drawing/2014/main" id="{C7B3A382-CFFE-C506-3076-438AE932CF76}"/>
                </a:ext>
              </a:extLst>
            </p:cNvPr>
            <p:cNvSpPr txBox="1"/>
            <p:nvPr/>
          </p:nvSpPr>
          <p:spPr>
            <a:xfrm>
              <a:off x="7267574" y="2694207"/>
              <a:ext cx="2038350" cy="8382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28575" tIns="0" rIns="0" bIns="0" spcCol="0" rtlCol="0" anchor="ctr" forceAA="0" compatLnSpc="1">
              <a:prstTxWarp prst="textNoShape">
                <a:avLst/>
              </a:prstTxWarp>
              <a:normAutofit/>
            </a:bodyPr>
            <a:lstStyle/>
            <a:p>
              <a:pPr algn="l" rtl="0"/>
              <a:r>
                <a:rPr lang="en-US" sz="600" b="1" i="0" dirty="0">
                  <a:solidFill>
                    <a:srgbClr val="444444"/>
                  </a:solidFill>
                  <a:latin typeface="Segoe UI"/>
                </a:rPr>
                <a:t>Mechanical series design and production</a:t>
              </a:r>
              <a:br>
                <a:rPr sz="1400"/>
              </a:br>
              <a:r>
                <a:rPr lang="en-US" sz="600" b="0" i="0" dirty="0">
                  <a:solidFill>
                    <a:srgbClr val="444444"/>
                  </a:solidFill>
                  <a:latin typeface="Segoe UI"/>
                </a:rPr>
                <a:t>28/07/26 - 28/07/27</a:t>
              </a:r>
            </a:p>
          </p:txBody>
        </p:sp>
        <p:sp>
          <p:nvSpPr>
            <p:cNvPr id="98" name="TodayMarkerBackground">
              <a:extLst>
                <a:ext uri="{FF2B5EF4-FFF2-40B4-BE49-F238E27FC236}">
                  <a16:creationId xmlns:a16="http://schemas.microsoft.com/office/drawing/2014/main" id="{3263132D-99DF-CD1B-D495-665BBEF6D85B}"/>
                </a:ext>
              </a:extLst>
            </p:cNvPr>
            <p:cNvSpPr/>
            <p:nvPr/>
          </p:nvSpPr>
          <p:spPr>
            <a:xfrm>
              <a:off x="3514724" y="2294157"/>
              <a:ext cx="476250" cy="152400"/>
            </a:xfrm>
            <a:prstGeom prst="rect">
              <a:avLst/>
            </a:prstGeom>
            <a:solidFill>
              <a:srgbClr val="31752F">
                <a:alpha val="100000"/>
              </a:srgbClr>
            </a:solidFill>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fontScale="62500" lnSpcReduction="20000"/>
            </a:bodyPr>
            <a:lstStyle/>
            <a:p>
              <a:pPr algn="ctr"/>
              <a:endParaRPr lang="en-US"/>
            </a:p>
          </p:txBody>
        </p:sp>
        <p:sp>
          <p:nvSpPr>
            <p:cNvPr id="99" name="TodayMarkerLabel">
              <a:extLst>
                <a:ext uri="{FF2B5EF4-FFF2-40B4-BE49-F238E27FC236}">
                  <a16:creationId xmlns:a16="http://schemas.microsoft.com/office/drawing/2014/main" id="{EF04EF57-491D-70DE-A4B6-77F49D9698D4}"/>
                </a:ext>
              </a:extLst>
            </p:cNvPr>
            <p:cNvSpPr txBox="1"/>
            <p:nvPr/>
          </p:nvSpPr>
          <p:spPr>
            <a:xfrm>
              <a:off x="3514724" y="2294157"/>
              <a:ext cx="476250" cy="152400"/>
            </a:xfrm>
            <a:prstGeom prst="rect">
              <a:avLst/>
            </a:prstGeom>
            <a:ln>
              <a:noFill/>
            </a:ln>
          </p:spPr>
          <p:style>
            <a:lnRef idx="0">
              <a:scrgbClr r="0" g="0" b="0"/>
            </a:lnRef>
            <a:fillRef idx="0">
              <a:scrgbClr r="0" g="0" b="0"/>
            </a:fillRef>
            <a:effectRef idx="0">
              <a:scrgbClr r="0" g="0" b="0"/>
            </a:effectRef>
            <a:fontRef idx="none"/>
          </p:style>
          <p:txBody>
            <a:bodyPr rot="0" spcFirstLastPara="0" vert="horz" wrap="square" lIns="0" tIns="0" rIns="0" bIns="0" spcCol="0" rtlCol="0" anchor="ctr" forceAA="0" compatLnSpc="1">
              <a:prstTxWarp prst="textNoShape">
                <a:avLst/>
              </a:prstTxWarp>
              <a:normAutofit/>
            </a:bodyPr>
            <a:lstStyle/>
            <a:p>
              <a:pPr algn="ctr" rtl="0"/>
              <a:r>
                <a:rPr lang="en-US" sz="800" b="1" i="0" dirty="0">
                  <a:solidFill>
                    <a:srgbClr val="FFFFFF"/>
                  </a:solidFill>
                  <a:latin typeface="Segoe UI"/>
                </a:rPr>
                <a:t>Today</a:t>
              </a:r>
            </a:p>
          </p:txBody>
        </p:sp>
        <p:cxnSp>
          <p:nvCxnSpPr>
            <p:cNvPr id="100" name="Shape96">
              <a:extLst>
                <a:ext uri="{FF2B5EF4-FFF2-40B4-BE49-F238E27FC236}">
                  <a16:creationId xmlns:a16="http://schemas.microsoft.com/office/drawing/2014/main" id="{66D49F87-988C-6D4B-3A0B-D8D8B8E29611}"/>
                </a:ext>
              </a:extLst>
            </p:cNvPr>
            <p:cNvCxnSpPr/>
            <p:nvPr/>
          </p:nvCxnSpPr>
          <p:spPr>
            <a:xfrm>
              <a:off x="3752849" y="2446557"/>
              <a:ext cx="0" cy="1943100"/>
            </a:xfrm>
            <a:prstGeom prst="line">
              <a:avLst/>
            </a:prstGeom>
            <a:ln w="12700">
              <a:solidFill>
                <a:srgbClr val="000000"/>
              </a:solidFill>
            </a:ln>
          </p:spPr>
          <p:style>
            <a:lnRef idx="0">
              <a:scrgbClr r="0" g="0" b="0"/>
            </a:lnRef>
            <a:fillRef idx="0">
              <a:scrgbClr r="0" g="0" b="0"/>
            </a:fillRef>
            <a:effectRef idx="0">
              <a:scrgbClr r="0" g="0" b="0"/>
            </a:effectRef>
            <a:fontRef idx="none"/>
          </p:style>
        </p:cxnSp>
      </p:grpSp>
      <p:pic>
        <p:nvPicPr>
          <p:cNvPr id="108" name="Picture 107" descr="A screenshot of a computer&#10;&#10;Description automatically generated">
            <a:extLst>
              <a:ext uri="{FF2B5EF4-FFF2-40B4-BE49-F238E27FC236}">
                <a16:creationId xmlns:a16="http://schemas.microsoft.com/office/drawing/2014/main" id="{EE59AAD7-ED9D-C0D6-F86B-2D2180EFB7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094" y="3352927"/>
            <a:ext cx="8376080" cy="2819545"/>
          </a:xfrm>
          <a:prstGeom prst="rect">
            <a:avLst/>
          </a:prstGeom>
        </p:spPr>
      </p:pic>
    </p:spTree>
    <p:extLst>
      <p:ext uri="{BB962C8B-B14F-4D97-AF65-F5344CB8AC3E}">
        <p14:creationId xmlns:p14="http://schemas.microsoft.com/office/powerpoint/2010/main" val="219877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520BC-0651-8D8D-8DE1-69CDC58CD0C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CBC3036-607A-CA09-9BA0-D9D86AF1FA7C}"/>
              </a:ext>
            </a:extLst>
          </p:cNvPr>
          <p:cNvSpPr>
            <a:spLocks noGrp="1"/>
          </p:cNvSpPr>
          <p:nvPr>
            <p:ph type="title"/>
          </p:nvPr>
        </p:nvSpPr>
        <p:spPr/>
        <p:txBody>
          <a:bodyPr/>
          <a:lstStyle/>
          <a:p>
            <a:r>
              <a:rPr lang="en-US" dirty="0"/>
              <a:t>Laboratory test instruments</a:t>
            </a:r>
            <a:endParaRPr lang="en-GB" dirty="0"/>
          </a:p>
        </p:txBody>
      </p:sp>
      <p:sp>
        <p:nvSpPr>
          <p:cNvPr id="4" name="Footer Placeholder 3">
            <a:extLst>
              <a:ext uri="{FF2B5EF4-FFF2-40B4-BE49-F238E27FC236}">
                <a16:creationId xmlns:a16="http://schemas.microsoft.com/office/drawing/2014/main" id="{1B6668DA-8175-EA44-D77C-BCCA2300A499}"/>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9" name="Picture 8" descr="A white background with many small colored text&#10;&#10;Description automatically generated with medium confidence">
            <a:extLst>
              <a:ext uri="{FF2B5EF4-FFF2-40B4-BE49-F238E27FC236}">
                <a16:creationId xmlns:a16="http://schemas.microsoft.com/office/drawing/2014/main" id="{425D1E58-4610-2826-E5A5-6C4C74B66F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1845" y="920899"/>
            <a:ext cx="9809638" cy="2325636"/>
          </a:xfrm>
          <a:prstGeom prst="rect">
            <a:avLst/>
          </a:prstGeom>
        </p:spPr>
      </p:pic>
      <p:pic>
        <p:nvPicPr>
          <p:cNvPr id="14" name="Content Placeholder 13" descr="A screenshot of a computer&#10;&#10;Description automatically generated">
            <a:extLst>
              <a:ext uri="{FF2B5EF4-FFF2-40B4-BE49-F238E27FC236}">
                <a16:creationId xmlns:a16="http://schemas.microsoft.com/office/drawing/2014/main" id="{77DE6E08-31BA-1061-1F21-55ACA4AB703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2142" y="3664335"/>
            <a:ext cx="11731082" cy="1880933"/>
          </a:xfrm>
        </p:spPr>
      </p:pic>
    </p:spTree>
    <p:extLst>
      <p:ext uri="{BB962C8B-B14F-4D97-AF65-F5344CB8AC3E}">
        <p14:creationId xmlns:p14="http://schemas.microsoft.com/office/powerpoint/2010/main" val="2221789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8932CC-1F5C-EA04-24FC-6C83A160F075}"/>
              </a:ext>
            </a:extLst>
          </p:cNvPr>
          <p:cNvSpPr>
            <a:spLocks noGrp="1"/>
          </p:cNvSpPr>
          <p:nvPr>
            <p:ph type="title"/>
          </p:nvPr>
        </p:nvSpPr>
        <p:spPr/>
        <p:txBody>
          <a:bodyPr/>
          <a:lstStyle/>
          <a:p>
            <a:r>
              <a:rPr lang="en-US" dirty="0"/>
              <a:t>LHC test instrument</a:t>
            </a:r>
            <a:endParaRPr lang="en-GB" dirty="0"/>
          </a:p>
        </p:txBody>
      </p:sp>
      <p:sp>
        <p:nvSpPr>
          <p:cNvPr id="4" name="Footer Placeholder 3">
            <a:extLst>
              <a:ext uri="{FF2B5EF4-FFF2-40B4-BE49-F238E27FC236}">
                <a16:creationId xmlns:a16="http://schemas.microsoft.com/office/drawing/2014/main" id="{728A1631-6D33-F635-142A-D4906C1C9027}"/>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10" name="Content Placeholder 9" descr="A screenshot of a computer&#10;&#10;Description automatically generated">
            <a:extLst>
              <a:ext uri="{FF2B5EF4-FFF2-40B4-BE49-F238E27FC236}">
                <a16:creationId xmlns:a16="http://schemas.microsoft.com/office/drawing/2014/main" id="{D675E17C-9197-C617-ADAD-736FD09D0C8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3749" y="1140528"/>
            <a:ext cx="10137664" cy="4706773"/>
          </a:xfrm>
        </p:spPr>
      </p:pic>
    </p:spTree>
    <p:extLst>
      <p:ext uri="{BB962C8B-B14F-4D97-AF65-F5344CB8AC3E}">
        <p14:creationId xmlns:p14="http://schemas.microsoft.com/office/powerpoint/2010/main" val="10097459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Description automatically generated">
            <a:extLst>
              <a:ext uri="{FF2B5EF4-FFF2-40B4-BE49-F238E27FC236}">
                <a16:creationId xmlns:a16="http://schemas.microsoft.com/office/drawing/2014/main" id="{5D7AECBE-5BAC-0E0E-F20C-8235776481C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5655" y="1807684"/>
            <a:ext cx="11765952" cy="2069686"/>
          </a:xfrm>
        </p:spPr>
      </p:pic>
      <p:sp>
        <p:nvSpPr>
          <p:cNvPr id="3" name="Title 2">
            <a:extLst>
              <a:ext uri="{FF2B5EF4-FFF2-40B4-BE49-F238E27FC236}">
                <a16:creationId xmlns:a16="http://schemas.microsoft.com/office/drawing/2014/main" id="{5E861B56-9DDF-48C3-E9E2-B3FE7FFCA81A}"/>
              </a:ext>
            </a:extLst>
          </p:cNvPr>
          <p:cNvSpPr>
            <a:spLocks noGrp="1"/>
          </p:cNvSpPr>
          <p:nvPr>
            <p:ph type="title"/>
          </p:nvPr>
        </p:nvSpPr>
        <p:spPr>
          <a:xfrm>
            <a:off x="273698" y="373593"/>
            <a:ext cx="11719249" cy="1065742"/>
          </a:xfrm>
        </p:spPr>
        <p:txBody>
          <a:bodyPr/>
          <a:lstStyle/>
          <a:p>
            <a:r>
              <a:rPr lang="en-US" dirty="0"/>
              <a:t>New entries:</a:t>
            </a:r>
            <a:br>
              <a:rPr lang="en-US" dirty="0"/>
            </a:br>
            <a:r>
              <a:rPr lang="en-US" dirty="0"/>
              <a:t>LHC test instrument validation and series production</a:t>
            </a:r>
            <a:endParaRPr lang="en-GB" dirty="0"/>
          </a:p>
        </p:txBody>
      </p:sp>
      <p:sp>
        <p:nvSpPr>
          <p:cNvPr id="4" name="Footer Placeholder 3">
            <a:extLst>
              <a:ext uri="{FF2B5EF4-FFF2-40B4-BE49-F238E27FC236}">
                <a16:creationId xmlns:a16="http://schemas.microsoft.com/office/drawing/2014/main" id="{F3389A19-8851-051C-9461-9C72C75E3C53}"/>
              </a:ext>
            </a:extLst>
          </p:cNvPr>
          <p:cNvSpPr>
            <a:spLocks noGrp="1"/>
          </p:cNvSpPr>
          <p:nvPr>
            <p:ph type="ftr" sz="quarter" idx="11"/>
          </p:nvPr>
        </p:nvSpPr>
        <p:spPr/>
        <p:txBody>
          <a:bodyPr/>
          <a:lstStyle/>
          <a:p>
            <a:r>
              <a:rPr lang="en-GB"/>
              <a:t>BWS LHC CONS #27 | Status &amp; technical Update | 15.04.2025</a:t>
            </a:r>
            <a:endParaRPr lang="en-US" dirty="0"/>
          </a:p>
        </p:txBody>
      </p:sp>
    </p:spTree>
    <p:extLst>
      <p:ext uri="{BB962C8B-B14F-4D97-AF65-F5344CB8AC3E}">
        <p14:creationId xmlns:p14="http://schemas.microsoft.com/office/powerpoint/2010/main" val="3358155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screenshot of a computer&#10;&#10;AI-generated content may be incorrect.">
            <a:extLst>
              <a:ext uri="{FF2B5EF4-FFF2-40B4-BE49-F238E27FC236}">
                <a16:creationId xmlns:a16="http://schemas.microsoft.com/office/drawing/2014/main" id="{94E11071-91F0-3D69-8830-0BA061C6237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3975" y="1235718"/>
            <a:ext cx="11584050" cy="2085215"/>
          </a:xfrm>
        </p:spPr>
      </p:pic>
      <p:sp>
        <p:nvSpPr>
          <p:cNvPr id="3" name="Title 2">
            <a:extLst>
              <a:ext uri="{FF2B5EF4-FFF2-40B4-BE49-F238E27FC236}">
                <a16:creationId xmlns:a16="http://schemas.microsoft.com/office/drawing/2014/main" id="{90C987CE-CD31-25DC-7B93-00D3CB15F1E6}"/>
              </a:ext>
            </a:extLst>
          </p:cNvPr>
          <p:cNvSpPr>
            <a:spLocks noGrp="1"/>
          </p:cNvSpPr>
          <p:nvPr>
            <p:ph type="title"/>
          </p:nvPr>
        </p:nvSpPr>
        <p:spPr>
          <a:xfrm>
            <a:off x="407988" y="373593"/>
            <a:ext cx="11376025" cy="698749"/>
          </a:xfrm>
        </p:spPr>
        <p:txBody>
          <a:bodyPr/>
          <a:lstStyle/>
          <a:p>
            <a:r>
              <a:rPr lang="en-US" dirty="0"/>
              <a:t>Milestones 2025</a:t>
            </a:r>
            <a:endParaRPr lang="en-GB" dirty="0"/>
          </a:p>
        </p:txBody>
      </p:sp>
      <p:sp>
        <p:nvSpPr>
          <p:cNvPr id="4" name="Footer Placeholder 3">
            <a:extLst>
              <a:ext uri="{FF2B5EF4-FFF2-40B4-BE49-F238E27FC236}">
                <a16:creationId xmlns:a16="http://schemas.microsoft.com/office/drawing/2014/main" id="{D37B311A-1550-75EF-037A-1F6A5336DD51}"/>
              </a:ext>
            </a:extLst>
          </p:cNvPr>
          <p:cNvSpPr>
            <a:spLocks noGrp="1"/>
          </p:cNvSpPr>
          <p:nvPr>
            <p:ph type="ftr" sz="quarter" idx="11"/>
          </p:nvPr>
        </p:nvSpPr>
        <p:spPr/>
        <p:txBody>
          <a:bodyPr/>
          <a:lstStyle/>
          <a:p>
            <a:r>
              <a:rPr lang="en-GB"/>
              <a:t>BWS LHC CONS #27 | Status &amp; technical Update | 15.04.2025</a:t>
            </a:r>
            <a:endParaRPr lang="en-US" dirty="0"/>
          </a:p>
        </p:txBody>
      </p:sp>
    </p:spTree>
    <p:extLst>
      <p:ext uri="{BB962C8B-B14F-4D97-AF65-F5344CB8AC3E}">
        <p14:creationId xmlns:p14="http://schemas.microsoft.com/office/powerpoint/2010/main" val="2263338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C4280-062C-8030-61CD-DF021B03A0B4}"/>
              </a:ext>
            </a:extLst>
          </p:cNvPr>
          <p:cNvSpPr>
            <a:spLocks noGrp="1"/>
          </p:cNvSpPr>
          <p:nvPr>
            <p:ph type="title"/>
          </p:nvPr>
        </p:nvSpPr>
        <p:spPr>
          <a:xfrm>
            <a:off x="407987" y="528699"/>
            <a:ext cx="11376025" cy="495983"/>
          </a:xfrm>
        </p:spPr>
        <p:txBody>
          <a:bodyPr/>
          <a:lstStyle/>
          <a:p>
            <a:r>
              <a:rPr lang="en-GB" sz="2400" dirty="0"/>
              <a:t>98th Impedance Working Group meeting (Update on HL-LHC wire scanners)</a:t>
            </a:r>
            <a:br>
              <a:rPr lang="en-US" sz="2400" dirty="0"/>
            </a:br>
            <a:endParaRPr lang="en-GB" sz="2400" dirty="0"/>
          </a:p>
        </p:txBody>
      </p:sp>
      <p:sp>
        <p:nvSpPr>
          <p:cNvPr id="3" name="Footer Placeholder 2">
            <a:extLst>
              <a:ext uri="{FF2B5EF4-FFF2-40B4-BE49-F238E27FC236}">
                <a16:creationId xmlns:a16="http://schemas.microsoft.com/office/drawing/2014/main" id="{7C064A27-5D03-C739-0A8A-1D31DDAA6F2C}"/>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7" name="Picture 6" descr="A close-up of a computer screen&#10;&#10;AI-generated content may be incorrect.">
            <a:extLst>
              <a:ext uri="{FF2B5EF4-FFF2-40B4-BE49-F238E27FC236}">
                <a16:creationId xmlns:a16="http://schemas.microsoft.com/office/drawing/2014/main" id="{A863D129-4314-63A7-77A6-5D46147DAC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3181" y="1036511"/>
            <a:ext cx="5489731" cy="2587454"/>
          </a:xfrm>
          <a:prstGeom prst="rect">
            <a:avLst/>
          </a:prstGeom>
          <a:ln>
            <a:solidFill>
              <a:schemeClr val="accent1"/>
            </a:solidFill>
          </a:ln>
        </p:spPr>
      </p:pic>
      <p:pic>
        <p:nvPicPr>
          <p:cNvPr id="5" name="Picture 4" descr="A screenshot of a computer&#10;&#10;AI-generated content may be incorrect.">
            <a:extLst>
              <a:ext uri="{FF2B5EF4-FFF2-40B4-BE49-F238E27FC236}">
                <a16:creationId xmlns:a16="http://schemas.microsoft.com/office/drawing/2014/main" id="{30A5307B-6758-2AC7-0F25-BAEE392CBD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8163" y="2133756"/>
            <a:ext cx="6900656" cy="3846314"/>
          </a:xfrm>
          <a:prstGeom prst="rect">
            <a:avLst/>
          </a:prstGeom>
          <a:ln>
            <a:solidFill>
              <a:schemeClr val="accent1"/>
            </a:solidFill>
          </a:ln>
        </p:spPr>
      </p:pic>
      <p:sp>
        <p:nvSpPr>
          <p:cNvPr id="4" name="Arrow: Right 3">
            <a:extLst>
              <a:ext uri="{FF2B5EF4-FFF2-40B4-BE49-F238E27FC236}">
                <a16:creationId xmlns:a16="http://schemas.microsoft.com/office/drawing/2014/main" id="{8F2698A0-2818-9CAB-9674-433F00F5DD89}"/>
              </a:ext>
            </a:extLst>
          </p:cNvPr>
          <p:cNvSpPr/>
          <p:nvPr/>
        </p:nvSpPr>
        <p:spPr>
          <a:xfrm>
            <a:off x="357447" y="4605251"/>
            <a:ext cx="403168" cy="32835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79E0C93F-18F7-9178-6463-CC99739ACE14}"/>
              </a:ext>
            </a:extLst>
          </p:cNvPr>
          <p:cNvSpPr txBox="1"/>
          <p:nvPr/>
        </p:nvSpPr>
        <p:spPr>
          <a:xfrm>
            <a:off x="819150" y="4630927"/>
            <a:ext cx="3821559" cy="276999"/>
          </a:xfrm>
          <a:prstGeom prst="rect">
            <a:avLst/>
          </a:prstGeom>
          <a:noFill/>
        </p:spPr>
        <p:txBody>
          <a:bodyPr wrap="none" lIns="0" tIns="0" rIns="0" bIns="0" rtlCol="0">
            <a:spAutoFit/>
          </a:bodyPr>
          <a:lstStyle/>
          <a:p>
            <a:pPr algn="l"/>
            <a:r>
              <a:rPr lang="en-US" dirty="0"/>
              <a:t>Design approved for LHC installation!</a:t>
            </a:r>
            <a:endParaRPr lang="en-GB" dirty="0"/>
          </a:p>
        </p:txBody>
      </p:sp>
    </p:spTree>
    <p:extLst>
      <p:ext uri="{BB962C8B-B14F-4D97-AF65-F5344CB8AC3E}">
        <p14:creationId xmlns:p14="http://schemas.microsoft.com/office/powerpoint/2010/main" val="1259841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11A79A1-1920-B789-8AF6-702573973861}"/>
              </a:ext>
            </a:extLst>
          </p:cNvPr>
          <p:cNvSpPr>
            <a:spLocks noGrp="1"/>
          </p:cNvSpPr>
          <p:nvPr>
            <p:ph idx="1"/>
          </p:nvPr>
        </p:nvSpPr>
        <p:spPr>
          <a:xfrm>
            <a:off x="374738" y="1189095"/>
            <a:ext cx="11376024" cy="2921895"/>
          </a:xfrm>
        </p:spPr>
        <p:txBody>
          <a:bodyPr/>
          <a:lstStyle/>
          <a:p>
            <a:r>
              <a:rPr lang="en-US" dirty="0"/>
              <a:t>Complete design review presentation by Harry</a:t>
            </a:r>
          </a:p>
          <a:p>
            <a:r>
              <a:rPr lang="en-US" dirty="0"/>
              <a:t>Very few changes required (William’s notes):</a:t>
            </a:r>
            <a:br>
              <a:rPr lang="en-US" dirty="0"/>
            </a:br>
            <a:r>
              <a:rPr lang="en-US" sz="1200" b="0" dirty="0"/>
              <a:t>1) </a:t>
            </a:r>
            <a:r>
              <a:rPr lang="en-GB" sz="1400" b="0" dirty="0">
                <a:effectLst/>
                <a:latin typeface="Aptos" panose="020B0004020202020204" pitchFamily="34" charset="0"/>
                <a:ea typeface="Times New Roman" panose="02020603050405020304" pitchFamily="18" charset="0"/>
                <a:cs typeface="Aptos" panose="020B0004020202020204" pitchFamily="34" charset="0"/>
              </a:rPr>
              <a:t>Check with the workshop if a centring feature is needed to properly align before TIG welding the parts LHCBWSLA0032 and LHCBWSLA0033</a:t>
            </a:r>
            <a:br>
              <a:rPr lang="en-GB" sz="1400" b="0" dirty="0">
                <a:latin typeface="Aptos" panose="020B0004020202020204" pitchFamily="34" charset="0"/>
                <a:ea typeface="Times New Roman" panose="02020603050405020304" pitchFamily="18" charset="0"/>
                <a:cs typeface="Aptos" panose="020B0004020202020204" pitchFamily="34" charset="0"/>
              </a:rPr>
            </a:br>
            <a:r>
              <a:rPr lang="en-GB" sz="1400" b="0" dirty="0">
                <a:latin typeface="Aptos" panose="020B0004020202020204" pitchFamily="34" charset="0"/>
                <a:ea typeface="Times New Roman" panose="02020603050405020304" pitchFamily="18" charset="0"/>
                <a:cs typeface="Aptos" panose="020B0004020202020204" pitchFamily="34" charset="0"/>
              </a:rPr>
              <a:t>2) </a:t>
            </a:r>
            <a:r>
              <a:rPr lang="en-GB" sz="1400" b="0" dirty="0">
                <a:effectLst/>
                <a:latin typeface="Aptos" panose="020B0004020202020204" pitchFamily="34" charset="0"/>
                <a:ea typeface="Times New Roman" panose="02020603050405020304" pitchFamily="18" charset="0"/>
                <a:cs typeface="Aptos" panose="020B0004020202020204" pitchFamily="34" charset="0"/>
              </a:rPr>
              <a:t>Add a note, on the </a:t>
            </a:r>
            <a:r>
              <a:rPr lang="en-GB" sz="1400" b="0" dirty="0" err="1">
                <a:effectLst/>
                <a:latin typeface="Aptos" panose="020B0004020202020204" pitchFamily="34" charset="0"/>
                <a:ea typeface="Times New Roman" panose="02020603050405020304" pitchFamily="18" charset="0"/>
                <a:cs typeface="Aptos" panose="020B0004020202020204" pitchFamily="34" charset="0"/>
              </a:rPr>
              <a:t>dwg</a:t>
            </a:r>
            <a:r>
              <a:rPr lang="en-GB" sz="1400" b="0" dirty="0">
                <a:effectLst/>
                <a:latin typeface="Aptos" panose="020B0004020202020204" pitchFamily="34" charset="0"/>
                <a:ea typeface="Times New Roman" panose="02020603050405020304" pitchFamily="18" charset="0"/>
                <a:cs typeface="Aptos" panose="020B0004020202020204" pitchFamily="34" charset="0"/>
              </a:rPr>
              <a:t>. LHCBWSLA0030 and LHCBWSLA0031, to specify that on the rectangular CF knife any machining mark crossing the knife has to be avoided</a:t>
            </a:r>
            <a:br>
              <a:rPr lang="en-GB" sz="1400" b="0" dirty="0">
                <a:latin typeface="Aptos" panose="020B0004020202020204" pitchFamily="34" charset="0"/>
                <a:ea typeface="Times New Roman" panose="02020603050405020304" pitchFamily="18" charset="0"/>
                <a:cs typeface="Aptos" panose="020B0004020202020204" pitchFamily="34" charset="0"/>
              </a:rPr>
            </a:br>
            <a:r>
              <a:rPr lang="en-GB" sz="1400" b="0" dirty="0">
                <a:latin typeface="Aptos" panose="020B0004020202020204" pitchFamily="34" charset="0"/>
                <a:ea typeface="Times New Roman" panose="02020603050405020304" pitchFamily="18" charset="0"/>
                <a:cs typeface="Aptos" panose="020B0004020202020204" pitchFamily="34" charset="0"/>
              </a:rPr>
              <a:t>3) </a:t>
            </a:r>
            <a:r>
              <a:rPr lang="en-GB" sz="1400" b="0" dirty="0">
                <a:effectLst/>
                <a:latin typeface="Aptos" panose="020B0004020202020204" pitchFamily="34" charset="0"/>
                <a:ea typeface="Times New Roman" panose="02020603050405020304" pitchFamily="18" charset="0"/>
                <a:cs typeface="Aptos" panose="020B0004020202020204" pitchFamily="34" charset="0"/>
              </a:rPr>
              <a:t>Add a tolerance similar at the one of the circular CF flanges, on the </a:t>
            </a:r>
            <a:r>
              <a:rPr lang="en-GB" sz="1400" b="0" dirty="0" err="1">
                <a:effectLst/>
                <a:latin typeface="Aptos" panose="020B0004020202020204" pitchFamily="34" charset="0"/>
                <a:ea typeface="Times New Roman" panose="02020603050405020304" pitchFamily="18" charset="0"/>
                <a:cs typeface="Aptos" panose="020B0004020202020204" pitchFamily="34" charset="0"/>
              </a:rPr>
              <a:t>dwg</a:t>
            </a:r>
            <a:r>
              <a:rPr lang="en-GB" sz="1400" b="0" dirty="0">
                <a:effectLst/>
                <a:latin typeface="Aptos" panose="020B0004020202020204" pitchFamily="34" charset="0"/>
                <a:ea typeface="Times New Roman" panose="02020603050405020304" pitchFamily="18" charset="0"/>
                <a:cs typeface="Aptos" panose="020B0004020202020204" pitchFamily="34" charset="0"/>
              </a:rPr>
              <a:t>. LHCBWSLA0030 and LHCBWSLA0031, to the dimension of the copper gasket groove(117mm x 387,2)</a:t>
            </a:r>
            <a:br>
              <a:rPr lang="en-GB" sz="1400" b="0" dirty="0">
                <a:latin typeface="Aptos" panose="020B0004020202020204" pitchFamily="34" charset="0"/>
                <a:ea typeface="Times New Roman" panose="02020603050405020304" pitchFamily="18" charset="0"/>
                <a:cs typeface="Aptos" panose="020B0004020202020204" pitchFamily="34" charset="0"/>
              </a:rPr>
            </a:br>
            <a:r>
              <a:rPr lang="en-GB" sz="1400" b="0" dirty="0">
                <a:latin typeface="Aptos" panose="020B0004020202020204" pitchFamily="34" charset="0"/>
                <a:ea typeface="Times New Roman" panose="02020603050405020304" pitchFamily="18" charset="0"/>
                <a:cs typeface="Aptos" panose="020B0004020202020204" pitchFamily="34" charset="0"/>
              </a:rPr>
              <a:t>4) </a:t>
            </a:r>
            <a:r>
              <a:rPr lang="en-GB" sz="1400" b="0" dirty="0">
                <a:effectLst/>
                <a:latin typeface="Aptos" panose="020B0004020202020204" pitchFamily="34" charset="0"/>
                <a:ea typeface="Times New Roman" panose="02020603050405020304" pitchFamily="18" charset="0"/>
                <a:cs typeface="Aptos" panose="020B0004020202020204" pitchFamily="34" charset="0"/>
              </a:rPr>
              <a:t>Add a section, on the </a:t>
            </a:r>
            <a:r>
              <a:rPr lang="en-GB" sz="1400" b="0" dirty="0" err="1">
                <a:effectLst/>
                <a:latin typeface="Aptos" panose="020B0004020202020204" pitchFamily="34" charset="0"/>
                <a:ea typeface="Times New Roman" panose="02020603050405020304" pitchFamily="18" charset="0"/>
                <a:cs typeface="Aptos" panose="020B0004020202020204" pitchFamily="34" charset="0"/>
              </a:rPr>
              <a:t>dwg</a:t>
            </a:r>
            <a:r>
              <a:rPr lang="en-GB" sz="1400" b="0" dirty="0">
                <a:effectLst/>
                <a:latin typeface="Aptos" panose="020B0004020202020204" pitchFamily="34" charset="0"/>
                <a:ea typeface="Times New Roman" panose="02020603050405020304" pitchFamily="18" charset="0"/>
                <a:cs typeface="Aptos" panose="020B0004020202020204" pitchFamily="34" charset="0"/>
              </a:rPr>
              <a:t>. LHCBWSLA0032, to detail the dimension of the CF DN40</a:t>
            </a:r>
            <a:br>
              <a:rPr lang="en-GB" sz="1400" b="0" dirty="0">
                <a:latin typeface="Aptos" panose="020B0004020202020204" pitchFamily="34" charset="0"/>
                <a:ea typeface="Times New Roman" panose="02020603050405020304" pitchFamily="18" charset="0"/>
                <a:cs typeface="Aptos" panose="020B0004020202020204" pitchFamily="34" charset="0"/>
              </a:rPr>
            </a:br>
            <a:r>
              <a:rPr lang="en-GB" sz="1400" b="0" dirty="0">
                <a:latin typeface="Aptos" panose="020B0004020202020204" pitchFamily="34" charset="0"/>
                <a:ea typeface="Times New Roman" panose="02020603050405020304" pitchFamily="18" charset="0"/>
                <a:cs typeface="Aptos" panose="020B0004020202020204" pitchFamily="34" charset="0"/>
              </a:rPr>
              <a:t>5) </a:t>
            </a:r>
            <a:r>
              <a:rPr lang="en-GB" sz="1400" b="0" dirty="0">
                <a:effectLst/>
                <a:latin typeface="Aptos" panose="020B0004020202020204" pitchFamily="34" charset="0"/>
                <a:ea typeface="Times New Roman" panose="02020603050405020304" pitchFamily="18" charset="0"/>
                <a:cs typeface="Aptos" panose="020B0004020202020204" pitchFamily="34" charset="0"/>
              </a:rPr>
              <a:t>Find a solution to avoid to have play between the part LHCBWSLA0068(shouldered screw) and the parts LHCBWSLA0035(rail base) and LHCBWSLA0038(rail top). The play may occur between the shouldered screw and slot on the rail top and rail base</a:t>
            </a:r>
            <a:br>
              <a:rPr lang="en-GB" sz="1400" b="0" dirty="0">
                <a:latin typeface="Aptos" panose="020B0004020202020204" pitchFamily="34" charset="0"/>
                <a:ea typeface="Times New Roman" panose="02020603050405020304" pitchFamily="18" charset="0"/>
                <a:cs typeface="Aptos" panose="020B0004020202020204" pitchFamily="34" charset="0"/>
              </a:rPr>
            </a:br>
            <a:r>
              <a:rPr lang="en-GB" sz="1400" b="0" dirty="0">
                <a:latin typeface="Aptos" panose="020B0004020202020204" pitchFamily="34" charset="0"/>
                <a:ea typeface="Times New Roman" panose="02020603050405020304" pitchFamily="18" charset="0"/>
                <a:cs typeface="Aptos" panose="020B0004020202020204" pitchFamily="34" charset="0"/>
              </a:rPr>
              <a:t>6) </a:t>
            </a:r>
            <a:r>
              <a:rPr lang="en-GB" sz="1400" b="0" dirty="0">
                <a:effectLst/>
                <a:latin typeface="Aptos" panose="020B0004020202020204" pitchFamily="34" charset="0"/>
                <a:ea typeface="Times New Roman" panose="02020603050405020304" pitchFamily="18" charset="0"/>
                <a:cs typeface="Aptos" panose="020B0004020202020204" pitchFamily="34" charset="0"/>
              </a:rPr>
              <a:t>Silver coating for the bolts</a:t>
            </a:r>
            <a:endParaRPr lang="en-GB" sz="1400" b="0" dirty="0">
              <a:effectLst/>
              <a:latin typeface="Aptos" panose="020B0004020202020204" pitchFamily="34" charset="0"/>
              <a:ea typeface="Aptos" panose="020B0004020202020204" pitchFamily="34" charset="0"/>
              <a:cs typeface="Aptos" panose="020B0004020202020204" pitchFamily="34" charset="0"/>
            </a:endParaRPr>
          </a:p>
        </p:txBody>
      </p:sp>
      <p:sp>
        <p:nvSpPr>
          <p:cNvPr id="3" name="Title 2">
            <a:extLst>
              <a:ext uri="{FF2B5EF4-FFF2-40B4-BE49-F238E27FC236}">
                <a16:creationId xmlns:a16="http://schemas.microsoft.com/office/drawing/2014/main" id="{29B9F038-1EA8-8635-27FB-76194A791A9F}"/>
              </a:ext>
            </a:extLst>
          </p:cNvPr>
          <p:cNvSpPr>
            <a:spLocks noGrp="1"/>
          </p:cNvSpPr>
          <p:nvPr>
            <p:ph type="title"/>
          </p:nvPr>
        </p:nvSpPr>
        <p:spPr/>
        <p:txBody>
          <a:bodyPr/>
          <a:lstStyle/>
          <a:p>
            <a:r>
              <a:rPr lang="en-GB" dirty="0"/>
              <a:t>LHC Wire Scanner - Vacuum design – VDAM</a:t>
            </a:r>
          </a:p>
        </p:txBody>
      </p:sp>
      <p:sp>
        <p:nvSpPr>
          <p:cNvPr id="4" name="Footer Placeholder 3">
            <a:extLst>
              <a:ext uri="{FF2B5EF4-FFF2-40B4-BE49-F238E27FC236}">
                <a16:creationId xmlns:a16="http://schemas.microsoft.com/office/drawing/2014/main" id="{D1618F85-11CB-B9F9-BF07-9CA66E617C12}"/>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6" name="Arrow: Right 5">
            <a:extLst>
              <a:ext uri="{FF2B5EF4-FFF2-40B4-BE49-F238E27FC236}">
                <a16:creationId xmlns:a16="http://schemas.microsoft.com/office/drawing/2014/main" id="{63185F04-BA30-3AF1-B955-4B6CCA8B4881}"/>
              </a:ext>
            </a:extLst>
          </p:cNvPr>
          <p:cNvSpPr/>
          <p:nvPr/>
        </p:nvSpPr>
        <p:spPr>
          <a:xfrm>
            <a:off x="3965517" y="4193943"/>
            <a:ext cx="403168" cy="32835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5E5E6CF4-26B5-11BA-2040-312F6E3A4E52}"/>
              </a:ext>
            </a:extLst>
          </p:cNvPr>
          <p:cNvSpPr txBox="1"/>
          <p:nvPr/>
        </p:nvSpPr>
        <p:spPr>
          <a:xfrm>
            <a:off x="4419600" y="4219621"/>
            <a:ext cx="3821559" cy="276999"/>
          </a:xfrm>
          <a:prstGeom prst="rect">
            <a:avLst/>
          </a:prstGeom>
          <a:noFill/>
        </p:spPr>
        <p:txBody>
          <a:bodyPr wrap="none" lIns="0" tIns="0" rIns="0" bIns="0" rtlCol="0">
            <a:spAutoFit/>
          </a:bodyPr>
          <a:lstStyle/>
          <a:p>
            <a:pPr algn="l"/>
            <a:r>
              <a:rPr lang="en-US" dirty="0"/>
              <a:t>Design approved for LHC installation!</a:t>
            </a:r>
            <a:endParaRPr lang="en-GB" dirty="0"/>
          </a:p>
        </p:txBody>
      </p:sp>
    </p:spTree>
    <p:extLst>
      <p:ext uri="{BB962C8B-B14F-4D97-AF65-F5344CB8AC3E}">
        <p14:creationId xmlns:p14="http://schemas.microsoft.com/office/powerpoint/2010/main" val="376641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53316D-2126-2D96-362C-6B5A53EB6125}"/>
              </a:ext>
            </a:extLst>
          </p:cNvPr>
          <p:cNvSpPr>
            <a:spLocks noGrp="1"/>
          </p:cNvSpPr>
          <p:nvPr>
            <p:ph type="title"/>
          </p:nvPr>
        </p:nvSpPr>
        <p:spPr/>
        <p:txBody>
          <a:bodyPr/>
          <a:lstStyle/>
          <a:p>
            <a:r>
              <a:rPr lang="en-US" dirty="0"/>
              <a:t>On-going request for the installation YETS 25-26</a:t>
            </a:r>
            <a:endParaRPr lang="en-GB" dirty="0"/>
          </a:p>
        </p:txBody>
      </p:sp>
      <p:sp>
        <p:nvSpPr>
          <p:cNvPr id="4" name="Footer Placeholder 3">
            <a:extLst>
              <a:ext uri="{FF2B5EF4-FFF2-40B4-BE49-F238E27FC236}">
                <a16:creationId xmlns:a16="http://schemas.microsoft.com/office/drawing/2014/main" id="{59C5580F-169E-9DA4-6BB4-8B5659C2B8E5}"/>
              </a:ext>
            </a:extLst>
          </p:cNvPr>
          <p:cNvSpPr>
            <a:spLocks noGrp="1"/>
          </p:cNvSpPr>
          <p:nvPr>
            <p:ph type="ftr" sz="quarter" idx="11"/>
          </p:nvPr>
        </p:nvSpPr>
        <p:spPr/>
        <p:txBody>
          <a:bodyPr/>
          <a:lstStyle/>
          <a:p>
            <a:r>
              <a:rPr lang="en-GB"/>
              <a:t>BWS LHC CONS #27 | Status &amp; technical Update | 15.04.2025</a:t>
            </a:r>
            <a:endParaRPr lang="en-US" dirty="0"/>
          </a:p>
        </p:txBody>
      </p:sp>
      <p:sp>
        <p:nvSpPr>
          <p:cNvPr id="5" name="Content Placeholder 4">
            <a:extLst>
              <a:ext uri="{FF2B5EF4-FFF2-40B4-BE49-F238E27FC236}">
                <a16:creationId xmlns:a16="http://schemas.microsoft.com/office/drawing/2014/main" id="{9675953A-31D1-D0C9-FE17-7872DCDFBAF1}"/>
              </a:ext>
            </a:extLst>
          </p:cNvPr>
          <p:cNvSpPr>
            <a:spLocks noGrp="1"/>
          </p:cNvSpPr>
          <p:nvPr>
            <p:ph idx="1"/>
          </p:nvPr>
        </p:nvSpPr>
        <p:spPr/>
        <p:txBody>
          <a:bodyPr/>
          <a:lstStyle/>
          <a:p>
            <a:r>
              <a:rPr lang="en-US" dirty="0"/>
              <a:t>Cablings:</a:t>
            </a:r>
            <a:br>
              <a:rPr lang="en-US" dirty="0"/>
            </a:br>
            <a:r>
              <a:rPr lang="en-US" dirty="0"/>
              <a:t>copper for pick-up antenna</a:t>
            </a:r>
            <a:br>
              <a:rPr lang="en-US" dirty="0"/>
            </a:br>
            <a:r>
              <a:rPr lang="en-GB" b="0" dirty="0"/>
              <a:t>RQF3080062 -</a:t>
            </a:r>
            <a:r>
              <a:rPr lang="en-US" b="0" dirty="0"/>
              <a:t> </a:t>
            </a:r>
            <a:r>
              <a:rPr lang="en-GB" b="0" dirty="0">
                <a:effectLst/>
              </a:rPr>
              <a:t>Cable installation, number of cables: 2, length: ~90m, LHC, YETS 25-26</a:t>
            </a:r>
            <a:br>
              <a:rPr lang="en-GB" b="1" dirty="0">
                <a:effectLst/>
              </a:rPr>
            </a:br>
            <a:r>
              <a:rPr lang="en-GB" b="1" dirty="0">
                <a:effectLst/>
              </a:rPr>
              <a:t>Fiber optics for the optical encoder</a:t>
            </a:r>
            <a:br>
              <a:rPr lang="en-GB" b="1" dirty="0">
                <a:effectLst/>
              </a:rPr>
            </a:br>
            <a:r>
              <a:rPr lang="en-GB" b="0" dirty="0"/>
              <a:t>RQF3080177 - </a:t>
            </a:r>
            <a:r>
              <a:rPr lang="en-GB" b="0" dirty="0">
                <a:effectLst/>
              </a:rPr>
              <a:t>Fiber Optics installation: LHC - YETS 25-26</a:t>
            </a:r>
            <a:br>
              <a:rPr lang="en-GB" b="0" dirty="0">
                <a:effectLst/>
              </a:rPr>
            </a:br>
            <a:r>
              <a:rPr lang="en-GB" b="0" dirty="0">
                <a:solidFill>
                  <a:schemeClr val="tx1">
                    <a:lumMod val="40000"/>
                    <a:lumOff val="60000"/>
                  </a:schemeClr>
                </a:solidFill>
                <a:effectLst/>
              </a:rPr>
              <a:t>=&gt; Missing exact position (~2m upstream of Beam 1 tank?)</a:t>
            </a:r>
            <a:br>
              <a:rPr lang="en-GB" b="0" dirty="0">
                <a:solidFill>
                  <a:schemeClr val="tx1">
                    <a:lumMod val="40000"/>
                    <a:lumOff val="60000"/>
                  </a:schemeClr>
                </a:solidFill>
                <a:effectLst/>
              </a:rPr>
            </a:br>
            <a:r>
              <a:rPr lang="en-GB" b="0" dirty="0">
                <a:solidFill>
                  <a:schemeClr val="tx1">
                    <a:lumMod val="40000"/>
                    <a:lumOff val="60000"/>
                  </a:schemeClr>
                </a:solidFill>
                <a:effectLst/>
              </a:rPr>
              <a:t>=&gt; Fibres to be added to PLAN 12763</a:t>
            </a:r>
            <a:endParaRPr lang="en-GB" b="0" dirty="0">
              <a:solidFill>
                <a:schemeClr val="tx1">
                  <a:lumMod val="40000"/>
                  <a:lumOff val="60000"/>
                </a:schemeClr>
              </a:solidFill>
            </a:endParaRPr>
          </a:p>
          <a:p>
            <a:r>
              <a:rPr lang="en-GB" dirty="0">
                <a:solidFill>
                  <a:srgbClr val="2F2F2F"/>
                </a:solidFill>
                <a:effectLst/>
              </a:rPr>
              <a:t>ECR:</a:t>
            </a:r>
            <a:r>
              <a:rPr lang="en-GB" b="0" dirty="0">
                <a:solidFill>
                  <a:srgbClr val="2F2F2F"/>
                </a:solidFill>
                <a:effectLst/>
              </a:rPr>
              <a:t> </a:t>
            </a:r>
            <a:br>
              <a:rPr lang="en-GB" b="0" dirty="0">
                <a:solidFill>
                  <a:srgbClr val="2F2F2F"/>
                </a:solidFill>
                <a:effectLst/>
              </a:rPr>
            </a:br>
            <a:r>
              <a:rPr lang="en-GB" b="0" dirty="0">
                <a:solidFill>
                  <a:srgbClr val="2F2F2F"/>
                </a:solidFill>
                <a:effectLst/>
              </a:rPr>
              <a:t>- Do you have already all the information to start the document?</a:t>
            </a:r>
            <a:br>
              <a:rPr lang="en-GB" b="1" dirty="0">
                <a:effectLst/>
              </a:rPr>
            </a:br>
            <a:endParaRPr lang="en-GB" b="1" dirty="0">
              <a:effectLst/>
            </a:endParaRPr>
          </a:p>
        </p:txBody>
      </p:sp>
    </p:spTree>
    <p:extLst>
      <p:ext uri="{BB962C8B-B14F-4D97-AF65-F5344CB8AC3E}">
        <p14:creationId xmlns:p14="http://schemas.microsoft.com/office/powerpoint/2010/main" val="3878023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A793929-D341-6A11-8A2F-C3A116ED9831}"/>
              </a:ext>
            </a:extLst>
          </p:cNvPr>
          <p:cNvSpPr>
            <a:spLocks noGrp="1"/>
          </p:cNvSpPr>
          <p:nvPr>
            <p:ph idx="1"/>
          </p:nvPr>
        </p:nvSpPr>
        <p:spPr>
          <a:xfrm>
            <a:off x="472758" y="2167890"/>
            <a:ext cx="5017451" cy="3354704"/>
          </a:xfrm>
        </p:spPr>
        <p:txBody>
          <a:bodyPr/>
          <a:lstStyle/>
          <a:p>
            <a:r>
              <a:rPr lang="en-GB" sz="1800" dirty="0">
                <a:solidFill>
                  <a:srgbClr val="000000"/>
                </a:solidFill>
                <a:latin typeface="Aptos" panose="020B0004020202020204" pitchFamily="34" charset="0"/>
                <a:ea typeface="Times New Roman" panose="02020603050405020304" pitchFamily="18" charset="0"/>
                <a:cs typeface="Aptos" panose="020B0004020202020204" pitchFamily="34" charset="0"/>
              </a:rPr>
              <a:t>Jonathan’s email:</a:t>
            </a:r>
            <a:br>
              <a:rPr lang="en-GB" sz="1800" dirty="0">
                <a:solidFill>
                  <a:srgbClr val="000000"/>
                </a:solidFill>
                <a:latin typeface="Aptos" panose="020B0004020202020204" pitchFamily="34" charset="0"/>
                <a:ea typeface="Times New Roman" panose="02020603050405020304" pitchFamily="18" charset="0"/>
                <a:cs typeface="Aptos" panose="020B0004020202020204" pitchFamily="34" charset="0"/>
              </a:rPr>
            </a:b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One subject maybe to discuss regarding the </a:t>
            </a:r>
            <a:r>
              <a:rPr lang="en-GB" sz="1800" dirty="0" err="1">
                <a:solidFill>
                  <a:srgbClr val="000000"/>
                </a:solidFill>
                <a:effectLst/>
                <a:latin typeface="Aptos" panose="020B0004020202020204" pitchFamily="34" charset="0"/>
                <a:ea typeface="Times New Roman" panose="02020603050405020304" pitchFamily="18" charset="0"/>
                <a:cs typeface="Aptos" panose="020B0004020202020204" pitchFamily="34" charset="0"/>
              </a:rPr>
              <a:t>rexroth</a:t>
            </a: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 product, if you plan to use it.</a:t>
            </a:r>
            <a:br>
              <a:rPr lang="en-GB" sz="1800" dirty="0">
                <a:latin typeface="Aptos" panose="020B0004020202020204" pitchFamily="34" charset="0"/>
                <a:ea typeface="Times New Roman" panose="02020603050405020304" pitchFamily="18" charset="0"/>
                <a:cs typeface="Aptos" panose="020B0004020202020204" pitchFamily="34" charset="0"/>
              </a:rPr>
            </a:br>
            <a:br>
              <a:rPr lang="en-GB" sz="1800" dirty="0">
                <a:latin typeface="Aptos" panose="020B0004020202020204" pitchFamily="34" charset="0"/>
                <a:ea typeface="Times New Roman" panose="02020603050405020304" pitchFamily="18" charset="0"/>
                <a:cs typeface="Aptos" panose="020B0004020202020204" pitchFamily="34" charset="0"/>
              </a:rPr>
            </a:b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With Morad and Lucas (Hybrid+), we had multiples cases of the ball screw which did not have the correct preload. </a:t>
            </a:r>
            <a:br>
              <a:rPr lang="en-GB" sz="1800" dirty="0">
                <a:latin typeface="Aptos" panose="020B0004020202020204" pitchFamily="34" charset="0"/>
                <a:ea typeface="Times New Roman" panose="02020603050405020304" pitchFamily="18" charset="0"/>
                <a:cs typeface="Aptos" panose="020B0004020202020204" pitchFamily="34" charset="0"/>
              </a:rPr>
            </a:br>
            <a:br>
              <a:rPr lang="en-GB" sz="1800" dirty="0">
                <a:latin typeface="Aptos" panose="020B0004020202020204" pitchFamily="34" charset="0"/>
                <a:ea typeface="Times New Roman" panose="02020603050405020304" pitchFamily="18" charset="0"/>
                <a:cs typeface="Aptos" panose="020B0004020202020204" pitchFamily="34" charset="0"/>
              </a:rPr>
            </a:b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It may be some issue in the quality control...</a:t>
            </a:r>
            <a:br>
              <a:rPr lang="en-GB" sz="1800" dirty="0">
                <a:latin typeface="Aptos" panose="020B0004020202020204" pitchFamily="34" charset="0"/>
                <a:ea typeface="Times New Roman" panose="02020603050405020304" pitchFamily="18" charset="0"/>
                <a:cs typeface="Aptos" panose="020B0004020202020204" pitchFamily="34" charset="0"/>
              </a:rPr>
            </a:b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If you have time to speak with them. </a:t>
            </a:r>
            <a:br>
              <a:rPr lang="en-GB" sz="1800" dirty="0">
                <a:latin typeface="Aptos" panose="020B0004020202020204" pitchFamily="34" charset="0"/>
                <a:ea typeface="Times New Roman" panose="02020603050405020304" pitchFamily="18" charset="0"/>
                <a:cs typeface="Aptos" panose="020B0004020202020204" pitchFamily="34" charset="0"/>
              </a:rPr>
            </a:br>
            <a:br>
              <a:rPr lang="en-GB" sz="1800" dirty="0">
                <a:latin typeface="Aptos" panose="020B0004020202020204" pitchFamily="34" charset="0"/>
                <a:ea typeface="Times New Roman" panose="02020603050405020304" pitchFamily="18" charset="0"/>
                <a:cs typeface="Aptos" panose="020B0004020202020204" pitchFamily="34" charset="0"/>
              </a:rPr>
            </a:br>
            <a:r>
              <a:rPr lang="en-GB" sz="1800" dirty="0">
                <a:solidFill>
                  <a:srgbClr val="000000"/>
                </a:solidFill>
                <a:effectLst/>
                <a:latin typeface="Aptos" panose="020B0004020202020204" pitchFamily="34" charset="0"/>
                <a:ea typeface="Times New Roman" panose="02020603050405020304" pitchFamily="18" charset="0"/>
                <a:cs typeface="Aptos" panose="020B0004020202020204" pitchFamily="34" charset="0"/>
              </a:rPr>
              <a:t>Maybe there is an alternative supplier providing better quality control?</a:t>
            </a:r>
            <a:endParaRPr lang="en-GB" sz="1800" dirty="0">
              <a:effectLst/>
              <a:latin typeface="Aptos" panose="020B0004020202020204" pitchFamily="34" charset="0"/>
              <a:ea typeface="Aptos" panose="020B0004020202020204" pitchFamily="34" charset="0"/>
              <a:cs typeface="Aptos" panose="020B0004020202020204" pitchFamily="34" charset="0"/>
            </a:endParaRPr>
          </a:p>
          <a:p>
            <a:endParaRPr lang="en-GB" dirty="0"/>
          </a:p>
        </p:txBody>
      </p:sp>
      <p:sp>
        <p:nvSpPr>
          <p:cNvPr id="6" name="Title 5">
            <a:extLst>
              <a:ext uri="{FF2B5EF4-FFF2-40B4-BE49-F238E27FC236}">
                <a16:creationId xmlns:a16="http://schemas.microsoft.com/office/drawing/2014/main" id="{2D73A0A8-1351-9C5D-AD32-4EC0F27C6CE9}"/>
              </a:ext>
            </a:extLst>
          </p:cNvPr>
          <p:cNvSpPr>
            <a:spLocks noGrp="1"/>
          </p:cNvSpPr>
          <p:nvPr>
            <p:ph type="title"/>
          </p:nvPr>
        </p:nvSpPr>
        <p:spPr/>
        <p:txBody>
          <a:bodyPr/>
          <a:lstStyle/>
          <a:p>
            <a:r>
              <a:rPr lang="en-US" dirty="0"/>
              <a:t>Meeting with Amsler Linear – </a:t>
            </a:r>
            <a:br>
              <a:rPr lang="en-US" dirty="0"/>
            </a:br>
            <a:r>
              <a:rPr lang="en-US" dirty="0"/>
              <a:t>supplier of the ball screw</a:t>
            </a:r>
            <a:endParaRPr lang="en-GB" dirty="0"/>
          </a:p>
        </p:txBody>
      </p:sp>
      <p:sp>
        <p:nvSpPr>
          <p:cNvPr id="4" name="Footer Placeholder 3">
            <a:extLst>
              <a:ext uri="{FF2B5EF4-FFF2-40B4-BE49-F238E27FC236}">
                <a16:creationId xmlns:a16="http://schemas.microsoft.com/office/drawing/2014/main" id="{4D6853AB-3AB3-5EB9-893E-AAB15E80429E}"/>
              </a:ext>
            </a:extLst>
          </p:cNvPr>
          <p:cNvSpPr>
            <a:spLocks noGrp="1"/>
          </p:cNvSpPr>
          <p:nvPr>
            <p:ph type="ftr" sz="quarter" idx="11"/>
          </p:nvPr>
        </p:nvSpPr>
        <p:spPr/>
        <p:txBody>
          <a:bodyPr/>
          <a:lstStyle/>
          <a:p>
            <a:r>
              <a:rPr lang="en-GB"/>
              <a:t>BWS LHC CONS #27 | Status &amp; technical Update | 15.04.2025</a:t>
            </a:r>
            <a:endParaRPr lang="en-US" dirty="0"/>
          </a:p>
        </p:txBody>
      </p:sp>
      <p:pic>
        <p:nvPicPr>
          <p:cNvPr id="3074" name="Picture 3">
            <a:extLst>
              <a:ext uri="{FF2B5EF4-FFF2-40B4-BE49-F238E27FC236}">
                <a16:creationId xmlns:a16="http://schemas.microsoft.com/office/drawing/2014/main" id="{D025EA20-5AD6-EA6E-003E-EE0AD426D37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618"/>
          <a:stretch/>
        </p:blipFill>
        <p:spPr bwMode="auto">
          <a:xfrm>
            <a:off x="5996833" y="2263140"/>
            <a:ext cx="6107797" cy="3937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9647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73A7938-B309-5E62-7CA6-FB64D6D308F0}"/>
              </a:ext>
            </a:extLst>
          </p:cNvPr>
          <p:cNvPicPr>
            <a:picLocks noChangeAspect="1"/>
          </p:cNvPicPr>
          <p:nvPr/>
        </p:nvPicPr>
        <p:blipFill>
          <a:blip r:embed="rId2"/>
          <a:stretch>
            <a:fillRect/>
          </a:stretch>
        </p:blipFill>
        <p:spPr>
          <a:xfrm>
            <a:off x="5590541" y="3096051"/>
            <a:ext cx="6106160" cy="2870200"/>
          </a:xfrm>
          <a:prstGeom prst="rect">
            <a:avLst/>
          </a:prstGeom>
        </p:spPr>
      </p:pic>
      <p:sp>
        <p:nvSpPr>
          <p:cNvPr id="2" name="Content Placeholder 1">
            <a:extLst>
              <a:ext uri="{FF2B5EF4-FFF2-40B4-BE49-F238E27FC236}">
                <a16:creationId xmlns:a16="http://schemas.microsoft.com/office/drawing/2014/main" id="{70588903-1834-7757-FFEE-B71E428DAF89}"/>
              </a:ext>
            </a:extLst>
          </p:cNvPr>
          <p:cNvSpPr>
            <a:spLocks noGrp="1"/>
          </p:cNvSpPr>
          <p:nvPr>
            <p:ph idx="1"/>
          </p:nvPr>
        </p:nvSpPr>
        <p:spPr>
          <a:xfrm>
            <a:off x="407989" y="1150620"/>
            <a:ext cx="11376024" cy="3931919"/>
          </a:xfrm>
        </p:spPr>
        <p:txBody>
          <a:bodyPr/>
          <a:lstStyle/>
          <a:p>
            <a:r>
              <a:rPr lang="en-US" dirty="0"/>
              <a:t>I discussed with Jean &amp; C. Vuitton regarding flex.</a:t>
            </a:r>
            <a:br>
              <a:rPr lang="en-US" dirty="0"/>
            </a:br>
            <a:r>
              <a:rPr lang="en-US" dirty="0"/>
              <a:t>A solution could be envisaged &amp; electrical connection could maybe use C. Vuitton’s method of contacts. Unknown is the lifetime of copper deposition, but with large tracks it could work.</a:t>
            </a:r>
            <a:br>
              <a:rPr lang="en-US" dirty="0"/>
            </a:br>
            <a:br>
              <a:rPr lang="en-US" dirty="0"/>
            </a:br>
            <a:r>
              <a:rPr lang="en-US" dirty="0"/>
              <a:t>C. Vuitton and Jean are looking into another solution that could have less connections and simple to implement.</a:t>
            </a:r>
            <a:br>
              <a:rPr lang="en-US" dirty="0"/>
            </a:br>
            <a:br>
              <a:rPr lang="en-US" dirty="0"/>
            </a:br>
            <a:r>
              <a:rPr lang="en-US" dirty="0"/>
              <a:t>He plan to study this and make some tests.</a:t>
            </a:r>
            <a:br>
              <a:rPr lang="en-US" dirty="0"/>
            </a:br>
            <a:br>
              <a:rPr lang="en-US" dirty="0"/>
            </a:br>
            <a:r>
              <a:rPr lang="en-US" dirty="0"/>
              <a:t>Do you have an estimation of</a:t>
            </a:r>
            <a:br>
              <a:rPr lang="en-US" dirty="0"/>
            </a:br>
            <a:r>
              <a:rPr lang="en-US" dirty="0"/>
              <a:t>the lifetime of sliding contacts?</a:t>
            </a:r>
          </a:p>
        </p:txBody>
      </p:sp>
      <p:sp>
        <p:nvSpPr>
          <p:cNvPr id="3" name="Title 2">
            <a:extLst>
              <a:ext uri="{FF2B5EF4-FFF2-40B4-BE49-F238E27FC236}">
                <a16:creationId xmlns:a16="http://schemas.microsoft.com/office/drawing/2014/main" id="{24A56B39-F2AE-C67C-575F-5FA288CB388E}"/>
              </a:ext>
            </a:extLst>
          </p:cNvPr>
          <p:cNvSpPr>
            <a:spLocks noGrp="1"/>
          </p:cNvSpPr>
          <p:nvPr>
            <p:ph type="title"/>
          </p:nvPr>
        </p:nvSpPr>
        <p:spPr>
          <a:xfrm>
            <a:off x="407988" y="373593"/>
            <a:ext cx="11376025" cy="456987"/>
          </a:xfrm>
        </p:spPr>
        <p:txBody>
          <a:bodyPr/>
          <a:lstStyle/>
          <a:p>
            <a:r>
              <a:rPr lang="en-US" dirty="0"/>
              <a:t>Investigations on the electrical connection</a:t>
            </a:r>
            <a:endParaRPr lang="en-GB" dirty="0"/>
          </a:p>
        </p:txBody>
      </p:sp>
      <p:sp>
        <p:nvSpPr>
          <p:cNvPr id="4" name="Footer Placeholder 3">
            <a:extLst>
              <a:ext uri="{FF2B5EF4-FFF2-40B4-BE49-F238E27FC236}">
                <a16:creationId xmlns:a16="http://schemas.microsoft.com/office/drawing/2014/main" id="{DFE0EC8D-6C8F-3182-C7A8-B1B93BB52C22}"/>
              </a:ext>
            </a:extLst>
          </p:cNvPr>
          <p:cNvSpPr>
            <a:spLocks noGrp="1"/>
          </p:cNvSpPr>
          <p:nvPr>
            <p:ph type="ftr" sz="quarter" idx="11"/>
          </p:nvPr>
        </p:nvSpPr>
        <p:spPr/>
        <p:txBody>
          <a:bodyPr/>
          <a:lstStyle/>
          <a:p>
            <a:r>
              <a:rPr lang="en-GB"/>
              <a:t>BWS LHC CONS #27 | Status &amp; technical Update | 15.04.2025</a:t>
            </a:r>
            <a:endParaRPr lang="en-US" dirty="0"/>
          </a:p>
        </p:txBody>
      </p:sp>
    </p:spTree>
    <p:extLst>
      <p:ext uri="{BB962C8B-B14F-4D97-AF65-F5344CB8AC3E}">
        <p14:creationId xmlns:p14="http://schemas.microsoft.com/office/powerpoint/2010/main" val="2276043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BC35C44-AE83-E42F-953A-FDE2F38F27C5}"/>
              </a:ext>
            </a:extLst>
          </p:cNvPr>
          <p:cNvSpPr>
            <a:spLocks noGrp="1"/>
          </p:cNvSpPr>
          <p:nvPr>
            <p:ph idx="1"/>
          </p:nvPr>
        </p:nvSpPr>
        <p:spPr>
          <a:xfrm>
            <a:off x="407989" y="1787236"/>
            <a:ext cx="11376024" cy="2959332"/>
          </a:xfrm>
        </p:spPr>
        <p:txBody>
          <a:bodyPr/>
          <a:lstStyle/>
          <a:p>
            <a:r>
              <a:rPr lang="en-US" dirty="0"/>
              <a:t>Last meeting we agreed that given the high workload on the project,</a:t>
            </a:r>
            <a:br>
              <a:rPr lang="en-US" dirty="0"/>
            </a:br>
            <a:r>
              <a:rPr lang="en-US" dirty="0"/>
              <a:t>SY-PM (Nabil) help could be useful to integrate the test rig into the calibration bench.</a:t>
            </a:r>
          </a:p>
          <a:p>
            <a:r>
              <a:rPr lang="en-US" dirty="0"/>
              <a:t>SY/ML would develop a fixation for the carbon wire on the prototype card.</a:t>
            </a:r>
          </a:p>
          <a:p>
            <a:r>
              <a:rPr lang="en-US" dirty="0"/>
              <a:t>This would allow to start as soon as possible the tests with the laser calibration bench and evaluation of the vibrations.</a:t>
            </a:r>
          </a:p>
          <a:p>
            <a:r>
              <a:rPr lang="en-US" dirty="0"/>
              <a:t>Same for the integration of the Laboratory scanner prototype, additional help of SY-PM to study the integration, vibration damping, etc.. Would be welcome.</a:t>
            </a:r>
            <a:endParaRPr lang="en-GB" dirty="0"/>
          </a:p>
        </p:txBody>
      </p:sp>
      <p:sp>
        <p:nvSpPr>
          <p:cNvPr id="3" name="Title 2">
            <a:extLst>
              <a:ext uri="{FF2B5EF4-FFF2-40B4-BE49-F238E27FC236}">
                <a16:creationId xmlns:a16="http://schemas.microsoft.com/office/drawing/2014/main" id="{19A38F23-CB1E-475F-390D-C1DE67D6BB7A}"/>
              </a:ext>
            </a:extLst>
          </p:cNvPr>
          <p:cNvSpPr>
            <a:spLocks noGrp="1"/>
          </p:cNvSpPr>
          <p:nvPr>
            <p:ph type="title"/>
          </p:nvPr>
        </p:nvSpPr>
        <p:spPr/>
        <p:txBody>
          <a:bodyPr/>
          <a:lstStyle/>
          <a:p>
            <a:r>
              <a:rPr lang="en-US" dirty="0"/>
              <a:t>Laser calibration bench for performance assessments of the test rig and laboratory scanner</a:t>
            </a:r>
            <a:endParaRPr lang="en-GB" dirty="0"/>
          </a:p>
        </p:txBody>
      </p:sp>
      <p:sp>
        <p:nvSpPr>
          <p:cNvPr id="4" name="Footer Placeholder 3">
            <a:extLst>
              <a:ext uri="{FF2B5EF4-FFF2-40B4-BE49-F238E27FC236}">
                <a16:creationId xmlns:a16="http://schemas.microsoft.com/office/drawing/2014/main" id="{E4719ED4-C2E0-84B2-2A95-858041B966C6}"/>
              </a:ext>
            </a:extLst>
          </p:cNvPr>
          <p:cNvSpPr>
            <a:spLocks noGrp="1"/>
          </p:cNvSpPr>
          <p:nvPr>
            <p:ph type="ftr" sz="quarter" idx="11"/>
          </p:nvPr>
        </p:nvSpPr>
        <p:spPr/>
        <p:txBody>
          <a:bodyPr/>
          <a:lstStyle/>
          <a:p>
            <a:r>
              <a:rPr lang="en-GB"/>
              <a:t>BWS LHC CONS #27 | Status &amp; technical Update | 15.04.2025</a:t>
            </a:r>
            <a:endParaRPr lang="en-US" dirty="0"/>
          </a:p>
        </p:txBody>
      </p:sp>
    </p:spTree>
    <p:extLst>
      <p:ext uri="{BB962C8B-B14F-4D97-AF65-F5344CB8AC3E}">
        <p14:creationId xmlns:p14="http://schemas.microsoft.com/office/powerpoint/2010/main" val="138008174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20210211-BWS-Commissioning-status</Template>
  <TotalTime>34747</TotalTime>
  <Words>2226</Words>
  <Application>Microsoft Office PowerPoint</Application>
  <PresentationFormat>Widescreen</PresentationFormat>
  <Paragraphs>214</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Aptos</vt:lpstr>
      <vt:lpstr>Arial</vt:lpstr>
      <vt:lpstr>Calibri</vt:lpstr>
      <vt:lpstr>Segoe UI</vt:lpstr>
      <vt:lpstr>Symbol</vt:lpstr>
      <vt:lpstr>Office Theme</vt:lpstr>
      <vt:lpstr>BWS LHC CONS  Status and technical update </vt:lpstr>
      <vt:lpstr>March/April 2025</vt:lpstr>
      <vt:lpstr>Milestones 2025</vt:lpstr>
      <vt:lpstr>98th Impedance Working Group meeting (Update on HL-LHC wire scanners) </vt:lpstr>
      <vt:lpstr>LHC Wire Scanner - Vacuum design – VDAM</vt:lpstr>
      <vt:lpstr>On-going request for the installation YETS 25-26</vt:lpstr>
      <vt:lpstr>Meeting with Amsler Linear –  supplier of the ball screw</vt:lpstr>
      <vt:lpstr>Investigations on the electrical connection</vt:lpstr>
      <vt:lpstr>Laser calibration bench for performance assessments of the test rig and laboratory scanner</vt:lpstr>
      <vt:lpstr>Test rig status</vt:lpstr>
      <vt:lpstr>Optical encoder optimization</vt:lpstr>
      <vt:lpstr>Optical rule investigation Disk V3 observation</vt:lpstr>
      <vt:lpstr>Optical encoder signal and edge detections</vt:lpstr>
      <vt:lpstr>Compare reference encoder and optical disk</vt:lpstr>
      <vt:lpstr>PowerPoint Presentation</vt:lpstr>
      <vt:lpstr>February 2025</vt:lpstr>
      <vt:lpstr>PowerPoint Presentation</vt:lpstr>
      <vt:lpstr>2025 Milestones</vt:lpstr>
      <vt:lpstr>BWS LHC CONS – MS Project reporting  (as good as what we file in it…)</vt:lpstr>
      <vt:lpstr>PowerPoint Presentation</vt:lpstr>
      <vt:lpstr>January 2025 recorded activities</vt:lpstr>
      <vt:lpstr>Proposed project structure (presented BI cons day 23.01.2025)</vt:lpstr>
      <vt:lpstr>Planning</vt:lpstr>
      <vt:lpstr>Laboratory test instruments</vt:lpstr>
      <vt:lpstr>LHC test instrument</vt:lpstr>
      <vt:lpstr>New entries: LHC test instrument validation and series production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Jonathan Emery</dc:creator>
  <cp:lastModifiedBy>Jonathan Emery</cp:lastModifiedBy>
  <cp:revision>2574</cp:revision>
  <dcterms:created xsi:type="dcterms:W3CDTF">2021-02-08T12:58:52Z</dcterms:created>
  <dcterms:modified xsi:type="dcterms:W3CDTF">2025-04-15T13:00:39Z</dcterms:modified>
</cp:coreProperties>
</file>