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309" r:id="rId3"/>
    <p:sldId id="299" r:id="rId4"/>
    <p:sldId id="308" r:id="rId5"/>
    <p:sldId id="301" r:id="rId6"/>
    <p:sldId id="306" r:id="rId7"/>
    <p:sldId id="310" r:id="rId8"/>
    <p:sldId id="300" r:id="rId9"/>
    <p:sldId id="305" r:id="rId10"/>
    <p:sldId id="266" r:id="rId11"/>
    <p:sldId id="311" r:id="rId12"/>
    <p:sldId id="259" r:id="rId13"/>
    <p:sldId id="281" r:id="rId14"/>
    <p:sldId id="31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338" autoAdjust="0"/>
    <p:restoredTop sz="94660"/>
  </p:normalViewPr>
  <p:slideViewPr>
    <p:cSldViewPr snapToGrid="0">
      <p:cViewPr varScale="1">
        <p:scale>
          <a:sx n="159" d="100"/>
          <a:sy n="159" d="100"/>
        </p:scale>
        <p:origin x="980" y="1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E69DD5-F4E5-49CD-8EB4-D589350C109A}" type="datetimeFigureOut">
              <a:rPr lang="en-GB" smtClean="0"/>
              <a:t>10/06/2025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1BDD72-240A-4B3E-8575-1A6780C52441}" type="slidenum">
              <a:rPr lang="en-GB" smtClean="0"/>
              <a:t>‹#›</a:t>
            </a:fld>
            <a:endParaRPr lang="en-GB"/>
          </a:p>
        </p:txBody>
      </p:sp>
    </p:spTree>
    <p:extLst>
      <p:ext uri="{BB962C8B-B14F-4D97-AF65-F5344CB8AC3E}">
        <p14:creationId xmlns:p14="http://schemas.microsoft.com/office/powerpoint/2010/main" val="4260807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EAB19DA-CEA9-1B4B-9DCE-9E4BA7B108A2}"/>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60696617-A230-8FCC-F4AE-D0E6AF85E5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8353E69-6510-5A0A-CEED-0BF4766744EF}"/>
              </a:ext>
            </a:extLst>
          </p:cNvPr>
          <p:cNvSpPr>
            <a:spLocks noGrp="1"/>
          </p:cNvSpPr>
          <p:nvPr>
            <p:ph type="dt" sz="half" idx="10"/>
          </p:nvPr>
        </p:nvSpPr>
        <p:spPr/>
        <p:txBody>
          <a:bodyPr/>
          <a:lstStyle/>
          <a:p>
            <a:fld id="{6ADE1F56-90C9-4920-A9D0-186E2A2D9C7A}" type="datetime1">
              <a:rPr lang="en-GB" smtClean="0"/>
              <a:t>10/06/2025</a:t>
            </a:fld>
            <a:endParaRPr lang="en-US"/>
          </a:p>
        </p:txBody>
      </p:sp>
      <p:sp>
        <p:nvSpPr>
          <p:cNvPr id="5" name="Symbol zastępczy stopki 4">
            <a:extLst>
              <a:ext uri="{FF2B5EF4-FFF2-40B4-BE49-F238E27FC236}">
                <a16:creationId xmlns:a16="http://schemas.microsoft.com/office/drawing/2014/main" id="{DEE46167-04B5-181F-F608-5B42D3F83EA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A5E43C2-43A4-8419-B204-35FC678C7975}"/>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46413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5140BF9-E973-701A-9A56-768451838B15}"/>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71A0BC47-D591-D232-FEB4-DD3F0F09973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89924182-9743-2418-6103-074F8AAFD6CF}"/>
              </a:ext>
            </a:extLst>
          </p:cNvPr>
          <p:cNvSpPr>
            <a:spLocks noGrp="1"/>
          </p:cNvSpPr>
          <p:nvPr>
            <p:ph type="dt" sz="half" idx="10"/>
          </p:nvPr>
        </p:nvSpPr>
        <p:spPr/>
        <p:txBody>
          <a:bodyPr/>
          <a:lstStyle/>
          <a:p>
            <a:fld id="{478E1693-1991-41A6-9083-BDCEA6E27BED}" type="datetime1">
              <a:rPr lang="en-GB" smtClean="0"/>
              <a:t>10/06/2025</a:t>
            </a:fld>
            <a:endParaRPr lang="en-US"/>
          </a:p>
        </p:txBody>
      </p:sp>
      <p:sp>
        <p:nvSpPr>
          <p:cNvPr id="5" name="Symbol zastępczy stopki 4">
            <a:extLst>
              <a:ext uri="{FF2B5EF4-FFF2-40B4-BE49-F238E27FC236}">
                <a16:creationId xmlns:a16="http://schemas.microsoft.com/office/drawing/2014/main" id="{E2D9547F-AAFF-2E78-0685-FEB6BFC2D9D4}"/>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4758647-2AA3-C112-A73C-73C4B60C2F5E}"/>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1275248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B980DB3E-8D3C-547E-3F95-65042B025EF4}"/>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1D6D0FF4-C754-B8E8-7556-55893CAAB34D}"/>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D975ADAA-C25B-2A98-C9A5-76D30AC288C7}"/>
              </a:ext>
            </a:extLst>
          </p:cNvPr>
          <p:cNvSpPr>
            <a:spLocks noGrp="1"/>
          </p:cNvSpPr>
          <p:nvPr>
            <p:ph type="dt" sz="half" idx="10"/>
          </p:nvPr>
        </p:nvSpPr>
        <p:spPr/>
        <p:txBody>
          <a:bodyPr/>
          <a:lstStyle/>
          <a:p>
            <a:fld id="{9C726A17-34D8-452D-BEA4-2E6350723DB8}" type="datetime1">
              <a:rPr lang="en-GB" smtClean="0"/>
              <a:t>10/06/2025</a:t>
            </a:fld>
            <a:endParaRPr lang="en-US"/>
          </a:p>
        </p:txBody>
      </p:sp>
      <p:sp>
        <p:nvSpPr>
          <p:cNvPr id="5" name="Symbol zastępczy stopki 4">
            <a:extLst>
              <a:ext uri="{FF2B5EF4-FFF2-40B4-BE49-F238E27FC236}">
                <a16:creationId xmlns:a16="http://schemas.microsoft.com/office/drawing/2014/main" id="{B30B86E9-32CA-F036-ABAB-9A2A8D8A0D64}"/>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662BA7F5-E03E-5A6A-B25E-C11AF339114E}"/>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60889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B1EE10C-9B8C-3143-0249-EFE4A9C026F3}"/>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1367CABB-A8F4-5FA2-AB5C-D5236A55890C}"/>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BB0565A3-54F0-586A-792E-509E09A8BFB3}"/>
              </a:ext>
            </a:extLst>
          </p:cNvPr>
          <p:cNvSpPr>
            <a:spLocks noGrp="1"/>
          </p:cNvSpPr>
          <p:nvPr>
            <p:ph type="dt" sz="half" idx="10"/>
          </p:nvPr>
        </p:nvSpPr>
        <p:spPr/>
        <p:txBody>
          <a:bodyPr/>
          <a:lstStyle/>
          <a:p>
            <a:fld id="{D90426E7-0912-4C8A-84EF-4390C586BF12}" type="datetime1">
              <a:rPr lang="en-GB" smtClean="0"/>
              <a:t>10/06/2025</a:t>
            </a:fld>
            <a:endParaRPr lang="en-US"/>
          </a:p>
        </p:txBody>
      </p:sp>
      <p:sp>
        <p:nvSpPr>
          <p:cNvPr id="5" name="Symbol zastępczy stopki 4">
            <a:extLst>
              <a:ext uri="{FF2B5EF4-FFF2-40B4-BE49-F238E27FC236}">
                <a16:creationId xmlns:a16="http://schemas.microsoft.com/office/drawing/2014/main" id="{1F0C9123-E850-8F50-DE6D-E6DB52606C96}"/>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F9DA8401-B031-9C9F-1ACE-0D2979852A7A}"/>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198571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8321C7F-D892-6A68-4A46-CAD59791B2FA}"/>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369C1B1E-8F63-9716-D6EE-20ABFE2DCC8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7087F12D-B502-43C9-91DC-C642CCD6A859}"/>
              </a:ext>
            </a:extLst>
          </p:cNvPr>
          <p:cNvSpPr>
            <a:spLocks noGrp="1"/>
          </p:cNvSpPr>
          <p:nvPr>
            <p:ph type="dt" sz="half" idx="10"/>
          </p:nvPr>
        </p:nvSpPr>
        <p:spPr/>
        <p:txBody>
          <a:bodyPr/>
          <a:lstStyle/>
          <a:p>
            <a:fld id="{05083C50-2893-41DC-818E-58E939E96120}" type="datetime1">
              <a:rPr lang="en-GB" smtClean="0"/>
              <a:t>10/06/2025</a:t>
            </a:fld>
            <a:endParaRPr lang="en-US"/>
          </a:p>
        </p:txBody>
      </p:sp>
      <p:sp>
        <p:nvSpPr>
          <p:cNvPr id="5" name="Symbol zastępczy stopki 4">
            <a:extLst>
              <a:ext uri="{FF2B5EF4-FFF2-40B4-BE49-F238E27FC236}">
                <a16:creationId xmlns:a16="http://schemas.microsoft.com/office/drawing/2014/main" id="{B15F4F8A-1E63-75EE-96A0-D30EE1FD41E6}"/>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DFAC9DF3-9515-0E4A-D75D-F40F8BFBAF10}"/>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866293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A7A6A3-A36F-121C-BEEE-412ACE8071C7}"/>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5CB55527-5629-D2E4-9625-882D6F8DCA1D}"/>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65CE4AAB-457E-866A-85D2-2A1BA99075DF}"/>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4AB79D52-11D8-0FAE-5B0B-C68847F5E091}"/>
              </a:ext>
            </a:extLst>
          </p:cNvPr>
          <p:cNvSpPr>
            <a:spLocks noGrp="1"/>
          </p:cNvSpPr>
          <p:nvPr>
            <p:ph type="dt" sz="half" idx="10"/>
          </p:nvPr>
        </p:nvSpPr>
        <p:spPr/>
        <p:txBody>
          <a:bodyPr/>
          <a:lstStyle/>
          <a:p>
            <a:fld id="{FB1B5986-900E-4F6C-8FD0-55ECE3EF395A}" type="datetime1">
              <a:rPr lang="en-GB" smtClean="0"/>
              <a:t>10/06/2025</a:t>
            </a:fld>
            <a:endParaRPr lang="en-US"/>
          </a:p>
        </p:txBody>
      </p:sp>
      <p:sp>
        <p:nvSpPr>
          <p:cNvPr id="6" name="Symbol zastępczy stopki 5">
            <a:extLst>
              <a:ext uri="{FF2B5EF4-FFF2-40B4-BE49-F238E27FC236}">
                <a16:creationId xmlns:a16="http://schemas.microsoft.com/office/drawing/2014/main" id="{D2DF2256-8226-F578-E879-8D12C006DFDE}"/>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6877219-7BDC-3BA2-4E07-527CE5B7CC56}"/>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1392482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C387A48-F814-25A6-7035-0373074ED6DB}"/>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014830AE-C30D-8ACA-8545-060A443522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307EA413-01DE-764D-865C-1D113DAFAFED}"/>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75552646-E3E1-8939-178D-7BA6DEED35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A34B631C-9DE8-4BF6-EE6F-CFDC95D9C9E6}"/>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324AF7FF-F697-1F74-AA9A-3F223413C168}"/>
              </a:ext>
            </a:extLst>
          </p:cNvPr>
          <p:cNvSpPr>
            <a:spLocks noGrp="1"/>
          </p:cNvSpPr>
          <p:nvPr>
            <p:ph type="dt" sz="half" idx="10"/>
          </p:nvPr>
        </p:nvSpPr>
        <p:spPr/>
        <p:txBody>
          <a:bodyPr/>
          <a:lstStyle/>
          <a:p>
            <a:fld id="{08A828A7-CB17-4769-AC32-2DFE06B8EA0B}" type="datetime1">
              <a:rPr lang="en-GB" smtClean="0"/>
              <a:t>10/06/2025</a:t>
            </a:fld>
            <a:endParaRPr lang="en-US"/>
          </a:p>
        </p:txBody>
      </p:sp>
      <p:sp>
        <p:nvSpPr>
          <p:cNvPr id="8" name="Symbol zastępczy stopki 7">
            <a:extLst>
              <a:ext uri="{FF2B5EF4-FFF2-40B4-BE49-F238E27FC236}">
                <a16:creationId xmlns:a16="http://schemas.microsoft.com/office/drawing/2014/main" id="{324C81C8-E62D-E713-DF44-01F232EDF427}"/>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61CABDEE-17D1-0F3D-8B0A-E07D36E7C34A}"/>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439625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4869BE8-C784-4E34-9C04-BFAC567567F4}"/>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0342CF93-D5F5-C9C5-678A-B1BDDC56BC9D}"/>
              </a:ext>
            </a:extLst>
          </p:cNvPr>
          <p:cNvSpPr>
            <a:spLocks noGrp="1"/>
          </p:cNvSpPr>
          <p:nvPr>
            <p:ph type="dt" sz="half" idx="10"/>
          </p:nvPr>
        </p:nvSpPr>
        <p:spPr/>
        <p:txBody>
          <a:bodyPr/>
          <a:lstStyle/>
          <a:p>
            <a:fld id="{859F6FEA-7347-42DF-B3EE-BB2A9556228F}" type="datetime1">
              <a:rPr lang="en-GB" smtClean="0"/>
              <a:t>10/06/2025</a:t>
            </a:fld>
            <a:endParaRPr lang="en-US"/>
          </a:p>
        </p:txBody>
      </p:sp>
      <p:sp>
        <p:nvSpPr>
          <p:cNvPr id="4" name="Symbol zastępczy stopki 3">
            <a:extLst>
              <a:ext uri="{FF2B5EF4-FFF2-40B4-BE49-F238E27FC236}">
                <a16:creationId xmlns:a16="http://schemas.microsoft.com/office/drawing/2014/main" id="{BFF5C148-4894-EB72-6158-375501CBF3AB}"/>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A82871A9-34EF-9CD7-678B-8EE3BA6ED19D}"/>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4071871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DFC3D864-9C2D-435C-933A-CC706E2F05FC}"/>
              </a:ext>
            </a:extLst>
          </p:cNvPr>
          <p:cNvSpPr>
            <a:spLocks noGrp="1"/>
          </p:cNvSpPr>
          <p:nvPr>
            <p:ph type="dt" sz="half" idx="10"/>
          </p:nvPr>
        </p:nvSpPr>
        <p:spPr/>
        <p:txBody>
          <a:bodyPr/>
          <a:lstStyle/>
          <a:p>
            <a:fld id="{AA483AF8-8CD9-4686-BBCC-146AFD40AB0A}" type="datetime1">
              <a:rPr lang="en-GB" smtClean="0"/>
              <a:t>10/06/2025</a:t>
            </a:fld>
            <a:endParaRPr lang="en-US"/>
          </a:p>
        </p:txBody>
      </p:sp>
      <p:sp>
        <p:nvSpPr>
          <p:cNvPr id="3" name="Symbol zastępczy stopki 2">
            <a:extLst>
              <a:ext uri="{FF2B5EF4-FFF2-40B4-BE49-F238E27FC236}">
                <a16:creationId xmlns:a16="http://schemas.microsoft.com/office/drawing/2014/main" id="{27E66B7C-0B6B-0C57-F1AC-4FB93D111EB2}"/>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D181CB3D-B7D9-50F3-357E-0C4D62113A4A}"/>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3452857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2D7D1B-FA02-E1B0-C60F-557B93A5660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D890919-68B1-7BAF-BE70-33DB3D5C46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22AF860D-55C7-B189-26F2-88462A4905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B3D3BE5A-00C9-959C-5CB8-3546AFACED8E}"/>
              </a:ext>
            </a:extLst>
          </p:cNvPr>
          <p:cNvSpPr>
            <a:spLocks noGrp="1"/>
          </p:cNvSpPr>
          <p:nvPr>
            <p:ph type="dt" sz="half" idx="10"/>
          </p:nvPr>
        </p:nvSpPr>
        <p:spPr/>
        <p:txBody>
          <a:bodyPr/>
          <a:lstStyle/>
          <a:p>
            <a:fld id="{C84B5D7A-ECE3-4311-B9F2-C85646EEEAFE}" type="datetime1">
              <a:rPr lang="en-GB" smtClean="0"/>
              <a:t>10/06/2025</a:t>
            </a:fld>
            <a:endParaRPr lang="en-US"/>
          </a:p>
        </p:txBody>
      </p:sp>
      <p:sp>
        <p:nvSpPr>
          <p:cNvPr id="6" name="Symbol zastępczy stopki 5">
            <a:extLst>
              <a:ext uri="{FF2B5EF4-FFF2-40B4-BE49-F238E27FC236}">
                <a16:creationId xmlns:a16="http://schemas.microsoft.com/office/drawing/2014/main" id="{97F2A66B-C7C9-7549-44F5-B8434F8EB45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4B19EF7E-4C80-2148-B4A7-591BF3E8E4A3}"/>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295779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48F0EF5-2F4C-1891-6955-D98FAB85FC4E}"/>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B4AB91E4-91EA-07A0-FAD3-F374EF971D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37741FEE-A923-CFA1-4901-01309FC7AE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8E7C980-CD49-81E6-38FB-D36FDB1F1BB9}"/>
              </a:ext>
            </a:extLst>
          </p:cNvPr>
          <p:cNvSpPr>
            <a:spLocks noGrp="1"/>
          </p:cNvSpPr>
          <p:nvPr>
            <p:ph type="dt" sz="half" idx="10"/>
          </p:nvPr>
        </p:nvSpPr>
        <p:spPr/>
        <p:txBody>
          <a:bodyPr/>
          <a:lstStyle/>
          <a:p>
            <a:fld id="{C9C2DD81-4A80-4D49-A586-D06096A1608C}" type="datetime1">
              <a:rPr lang="en-GB" smtClean="0"/>
              <a:t>10/06/2025</a:t>
            </a:fld>
            <a:endParaRPr lang="en-US"/>
          </a:p>
        </p:txBody>
      </p:sp>
      <p:sp>
        <p:nvSpPr>
          <p:cNvPr id="6" name="Symbol zastępczy stopki 5">
            <a:extLst>
              <a:ext uri="{FF2B5EF4-FFF2-40B4-BE49-F238E27FC236}">
                <a16:creationId xmlns:a16="http://schemas.microsoft.com/office/drawing/2014/main" id="{7FF5D22F-8D1E-1DF3-95E5-5DE8ABD4C2AD}"/>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19C66E18-0314-7CB0-D5B6-A1D6BE675917}"/>
              </a:ext>
            </a:extLst>
          </p:cNvPr>
          <p:cNvSpPr>
            <a:spLocks noGrp="1"/>
          </p:cNvSpPr>
          <p:nvPr>
            <p:ph type="sldNum" sz="quarter" idx="12"/>
          </p:nvPr>
        </p:nvSpPr>
        <p:spPr/>
        <p:txBody>
          <a:bodyPr/>
          <a:lstStyle/>
          <a:p>
            <a:fld id="{0BA77270-654E-4127-963C-49EA3B9A620C}" type="slidenum">
              <a:rPr lang="en-US" smtClean="0"/>
              <a:t>‹#›</a:t>
            </a:fld>
            <a:endParaRPr lang="en-US"/>
          </a:p>
        </p:txBody>
      </p:sp>
    </p:spTree>
    <p:extLst>
      <p:ext uri="{BB962C8B-B14F-4D97-AF65-F5344CB8AC3E}">
        <p14:creationId xmlns:p14="http://schemas.microsoft.com/office/powerpoint/2010/main" val="2090145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2E2BBB87-FDE5-149F-7949-E8A63673C5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24505774-FC22-F06A-9E81-DC257A77C5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CCB9103B-346A-2353-B778-640CE8CCB8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2E26FDD-8071-49F7-A030-BC05175065C6}" type="datetime1">
              <a:rPr lang="en-GB" smtClean="0"/>
              <a:t>10/06/2025</a:t>
            </a:fld>
            <a:endParaRPr lang="en-US"/>
          </a:p>
        </p:txBody>
      </p:sp>
      <p:sp>
        <p:nvSpPr>
          <p:cNvPr id="5" name="Symbol zastępczy stopki 4">
            <a:extLst>
              <a:ext uri="{FF2B5EF4-FFF2-40B4-BE49-F238E27FC236}">
                <a16:creationId xmlns:a16="http://schemas.microsoft.com/office/drawing/2014/main" id="{EEC084EC-1645-BFD5-2567-9AF97095EB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ymbol zastępczy numeru slajdu 5">
            <a:extLst>
              <a:ext uri="{FF2B5EF4-FFF2-40B4-BE49-F238E27FC236}">
                <a16:creationId xmlns:a16="http://schemas.microsoft.com/office/drawing/2014/main" id="{FE8CE0EB-EDC7-6771-B1CC-1DDD72ADE8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BA77270-654E-4127-963C-49EA3B9A620C}" type="slidenum">
              <a:rPr lang="en-US" smtClean="0"/>
              <a:t>‹#›</a:t>
            </a:fld>
            <a:endParaRPr lang="en-US"/>
          </a:p>
        </p:txBody>
      </p:sp>
    </p:spTree>
    <p:extLst>
      <p:ext uri="{BB962C8B-B14F-4D97-AF65-F5344CB8AC3E}">
        <p14:creationId xmlns:p14="http://schemas.microsoft.com/office/powerpoint/2010/main" val="2236808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maciej.czarnynoga@pw.edu.pl"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mailto:maciej.marek.czarnynoga@cern.ch"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ogo with a graphic design&#10;&#10;Description automatically generated with medium confidence">
            <a:extLst>
              <a:ext uri="{FF2B5EF4-FFF2-40B4-BE49-F238E27FC236}">
                <a16:creationId xmlns:a16="http://schemas.microsoft.com/office/drawing/2014/main" id="{74F6C846-2F8F-5727-AC0A-4908265191C9}"/>
              </a:ext>
            </a:extLst>
          </p:cNvPr>
          <p:cNvPicPr>
            <a:picLocks noChangeAspect="1"/>
          </p:cNvPicPr>
          <p:nvPr/>
        </p:nvPicPr>
        <p:blipFill>
          <a:blip r:embed="rId2"/>
          <a:stretch>
            <a:fillRect/>
          </a:stretch>
        </p:blipFill>
        <p:spPr>
          <a:xfrm>
            <a:off x="2173" y="0"/>
            <a:ext cx="3043654" cy="2146789"/>
          </a:xfrm>
          <a:prstGeom prst="rect">
            <a:avLst/>
          </a:prstGeom>
        </p:spPr>
      </p:pic>
      <p:sp>
        <p:nvSpPr>
          <p:cNvPr id="2" name="Tytuł 1">
            <a:extLst>
              <a:ext uri="{FF2B5EF4-FFF2-40B4-BE49-F238E27FC236}">
                <a16:creationId xmlns:a16="http://schemas.microsoft.com/office/drawing/2014/main" id="{3891AE52-56BC-9CA6-7551-4CA7C7BE770C}"/>
              </a:ext>
            </a:extLst>
          </p:cNvPr>
          <p:cNvSpPr>
            <a:spLocks noGrp="1"/>
          </p:cNvSpPr>
          <p:nvPr>
            <p:ph type="ctrTitle"/>
          </p:nvPr>
        </p:nvSpPr>
        <p:spPr>
          <a:xfrm>
            <a:off x="1472407" y="2427272"/>
            <a:ext cx="9144000" cy="1154952"/>
          </a:xfrm>
        </p:spPr>
        <p:txBody>
          <a:bodyPr>
            <a:normAutofit fontScale="90000"/>
          </a:bodyPr>
          <a:lstStyle/>
          <a:p>
            <a:r>
              <a:rPr lang="en-GB" dirty="0"/>
              <a:t>FoCal-H </a:t>
            </a:r>
            <a:r>
              <a:rPr lang="pl-PL" dirty="0"/>
              <a:t>absorber </a:t>
            </a:r>
            <a:r>
              <a:rPr lang="pl-PL" dirty="0" err="1"/>
              <a:t>assembly</a:t>
            </a:r>
            <a:r>
              <a:rPr lang="pl-PL" dirty="0"/>
              <a:t> </a:t>
            </a:r>
            <a:r>
              <a:rPr lang="pl-PL" dirty="0" err="1"/>
              <a:t>procedure</a:t>
            </a:r>
            <a:endParaRPr lang="en-US" dirty="0"/>
          </a:p>
        </p:txBody>
      </p:sp>
      <p:sp>
        <p:nvSpPr>
          <p:cNvPr id="3" name="Podtytuł 2">
            <a:extLst>
              <a:ext uri="{FF2B5EF4-FFF2-40B4-BE49-F238E27FC236}">
                <a16:creationId xmlns:a16="http://schemas.microsoft.com/office/drawing/2014/main" id="{7E6CBFA7-D707-3ADA-FBF5-7E978ACA55E2}"/>
              </a:ext>
            </a:extLst>
          </p:cNvPr>
          <p:cNvSpPr>
            <a:spLocks noGrp="1"/>
          </p:cNvSpPr>
          <p:nvPr>
            <p:ph type="subTitle" idx="1"/>
          </p:nvPr>
        </p:nvSpPr>
        <p:spPr>
          <a:xfrm>
            <a:off x="1524000" y="3862707"/>
            <a:ext cx="9144000" cy="1655762"/>
          </a:xfrm>
        </p:spPr>
        <p:txBody>
          <a:bodyPr/>
          <a:lstStyle/>
          <a:p>
            <a:r>
              <a:rPr lang="pl-PL" dirty="0"/>
              <a:t>Maciej Czarnynoga</a:t>
            </a:r>
          </a:p>
          <a:p>
            <a:r>
              <a:rPr lang="pl-PL" dirty="0"/>
              <a:t>10/06/2025</a:t>
            </a:r>
            <a:endParaRPr lang="en-US" dirty="0"/>
          </a:p>
        </p:txBody>
      </p:sp>
      <p:pic>
        <p:nvPicPr>
          <p:cNvPr id="9" name="Picture 8" descr="A logo with a red hexagon and black text&#10;&#10;Description automatically generated">
            <a:extLst>
              <a:ext uri="{FF2B5EF4-FFF2-40B4-BE49-F238E27FC236}">
                <a16:creationId xmlns:a16="http://schemas.microsoft.com/office/drawing/2014/main" id="{3E3D1B37-4368-9D2A-530D-A80B5D5A69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8385" y="136525"/>
            <a:ext cx="1394766" cy="1885950"/>
          </a:xfrm>
          <a:prstGeom prst="rect">
            <a:avLst/>
          </a:prstGeom>
        </p:spPr>
      </p:pic>
    </p:spTree>
    <p:extLst>
      <p:ext uri="{BB962C8B-B14F-4D97-AF65-F5344CB8AC3E}">
        <p14:creationId xmlns:p14="http://schemas.microsoft.com/office/powerpoint/2010/main" val="1152356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logo with a graphic design&#10;&#10;Description automatically generated with medium confidence">
            <a:extLst>
              <a:ext uri="{FF2B5EF4-FFF2-40B4-BE49-F238E27FC236}">
                <a16:creationId xmlns:a16="http://schemas.microsoft.com/office/drawing/2014/main" id="{45D22E70-1E7C-89B2-BCF2-6AAD85B45B26}"/>
              </a:ext>
            </a:extLst>
          </p:cNvPr>
          <p:cNvPicPr>
            <a:picLocks noChangeAspect="1"/>
          </p:cNvPicPr>
          <p:nvPr/>
        </p:nvPicPr>
        <p:blipFill>
          <a:blip r:embed="rId2"/>
          <a:stretch>
            <a:fillRect/>
          </a:stretch>
        </p:blipFill>
        <p:spPr>
          <a:xfrm>
            <a:off x="8500749" y="2576147"/>
            <a:ext cx="3488131" cy="2460293"/>
          </a:xfrm>
          <a:prstGeom prst="rect">
            <a:avLst/>
          </a:prstGeom>
        </p:spPr>
      </p:pic>
      <p:sp>
        <p:nvSpPr>
          <p:cNvPr id="3" name="Symbol zastępczy zawartości 2">
            <a:extLst>
              <a:ext uri="{FF2B5EF4-FFF2-40B4-BE49-F238E27FC236}">
                <a16:creationId xmlns:a16="http://schemas.microsoft.com/office/drawing/2014/main" id="{BA8E432A-5CAE-44E0-A58D-F529BAB2A042}"/>
              </a:ext>
            </a:extLst>
          </p:cNvPr>
          <p:cNvSpPr>
            <a:spLocks noGrp="1"/>
          </p:cNvSpPr>
          <p:nvPr>
            <p:ph idx="1"/>
          </p:nvPr>
        </p:nvSpPr>
        <p:spPr>
          <a:xfrm>
            <a:off x="838200" y="682752"/>
            <a:ext cx="8421624" cy="5315025"/>
          </a:xfrm>
        </p:spPr>
        <p:txBody>
          <a:bodyPr/>
          <a:lstStyle/>
          <a:p>
            <a:pPr marL="0" indent="0" algn="ctr">
              <a:buNone/>
            </a:pPr>
            <a:r>
              <a:rPr lang="pl-PL" dirty="0"/>
              <a:t>Author:</a:t>
            </a:r>
          </a:p>
          <a:p>
            <a:pPr marL="0" indent="0" algn="ctr">
              <a:buNone/>
            </a:pPr>
            <a:r>
              <a:rPr lang="pl-PL" dirty="0"/>
              <a:t>Maciej </a:t>
            </a:r>
            <a:r>
              <a:rPr lang="pl-PL" dirty="0" err="1"/>
              <a:t>Czarnynoga</a:t>
            </a:r>
            <a:endParaRPr lang="pl-PL" dirty="0"/>
          </a:p>
          <a:p>
            <a:pPr marL="0" indent="0" algn="ctr">
              <a:buNone/>
            </a:pPr>
            <a:endParaRPr lang="pl-PL" dirty="0"/>
          </a:p>
          <a:p>
            <a:pPr marL="0" indent="0" algn="ctr">
              <a:buNone/>
            </a:pPr>
            <a:endParaRPr lang="pl-PL" dirty="0"/>
          </a:p>
          <a:p>
            <a:pPr marL="0" indent="0" algn="ctr">
              <a:buNone/>
            </a:pPr>
            <a:r>
              <a:rPr lang="pl-PL" dirty="0"/>
              <a:t>Email:</a:t>
            </a:r>
          </a:p>
          <a:p>
            <a:pPr marL="0" indent="0" algn="ctr">
              <a:buNone/>
            </a:pPr>
            <a:r>
              <a:rPr lang="en-GB" dirty="0">
                <a:hlinkClick r:id="rId3"/>
              </a:rPr>
              <a:t>maciej.czarnynoga@pw.edu.pl</a:t>
            </a:r>
            <a:endParaRPr lang="en-GB" dirty="0"/>
          </a:p>
          <a:p>
            <a:pPr marL="0" indent="0" algn="ctr">
              <a:buNone/>
            </a:pPr>
            <a:r>
              <a:rPr lang="en-GB" dirty="0">
                <a:hlinkClick r:id="rId4"/>
              </a:rPr>
              <a:t>maciej.marek.czarnynoga@cern.ch</a:t>
            </a:r>
            <a:endParaRPr lang="pl-PL" dirty="0"/>
          </a:p>
          <a:p>
            <a:pPr marL="0" indent="0" algn="ctr">
              <a:buNone/>
            </a:pPr>
            <a:endParaRPr lang="pl-PL" dirty="0"/>
          </a:p>
          <a:p>
            <a:pPr marL="0" indent="0" algn="ctr">
              <a:buNone/>
            </a:pPr>
            <a:endParaRPr lang="pl-PL" dirty="0"/>
          </a:p>
        </p:txBody>
      </p:sp>
      <p:sp>
        <p:nvSpPr>
          <p:cNvPr id="2" name="Symbol zastępczy numeru slajdu 1">
            <a:extLst>
              <a:ext uri="{FF2B5EF4-FFF2-40B4-BE49-F238E27FC236}">
                <a16:creationId xmlns:a16="http://schemas.microsoft.com/office/drawing/2014/main" id="{6B4978F5-7408-4B5F-9A19-707FCECBAFDB}"/>
              </a:ext>
            </a:extLst>
          </p:cNvPr>
          <p:cNvSpPr>
            <a:spLocks noGrp="1"/>
          </p:cNvSpPr>
          <p:nvPr>
            <p:ph type="sldNum" sz="quarter" idx="12"/>
          </p:nvPr>
        </p:nvSpPr>
        <p:spPr/>
        <p:txBody>
          <a:bodyPr/>
          <a:lstStyle/>
          <a:p>
            <a:fld id="{F055A827-B3D3-4375-868F-0DF407BC1D71}" type="slidenum">
              <a:rPr lang="pl-PL" smtClean="0"/>
              <a:t>10</a:t>
            </a:fld>
            <a:endParaRPr lang="pl-PL"/>
          </a:p>
        </p:txBody>
      </p:sp>
      <p:sp>
        <p:nvSpPr>
          <p:cNvPr id="4" name="Symbol zastępczy daty 3">
            <a:extLst>
              <a:ext uri="{FF2B5EF4-FFF2-40B4-BE49-F238E27FC236}">
                <a16:creationId xmlns:a16="http://schemas.microsoft.com/office/drawing/2014/main" id="{FA60CFC9-3E66-4BF1-A2FD-DF6A88F238C4}"/>
              </a:ext>
            </a:extLst>
          </p:cNvPr>
          <p:cNvSpPr>
            <a:spLocks noGrp="1"/>
          </p:cNvSpPr>
          <p:nvPr>
            <p:ph type="dt" sz="half" idx="10"/>
          </p:nvPr>
        </p:nvSpPr>
        <p:spPr/>
        <p:txBody>
          <a:bodyPr/>
          <a:lstStyle/>
          <a:p>
            <a:fld id="{E4CA79C1-F314-4A69-932A-0FCB3335C85E}" type="datetime1">
              <a:rPr lang="en-GB" smtClean="0"/>
              <a:t>10/06/2025</a:t>
            </a:fld>
            <a:endParaRPr lang="pl-PL"/>
          </a:p>
        </p:txBody>
      </p:sp>
      <p:pic>
        <p:nvPicPr>
          <p:cNvPr id="6" name="Picture 5" descr="A logo with a circular design&#10;&#10;Description automatically generated">
            <a:extLst>
              <a:ext uri="{FF2B5EF4-FFF2-40B4-BE49-F238E27FC236}">
                <a16:creationId xmlns:a16="http://schemas.microsoft.com/office/drawing/2014/main" id="{9AE709BB-10F4-92E9-94D9-43C583DA84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1910" y="188487"/>
            <a:ext cx="1765810" cy="2387660"/>
          </a:xfrm>
          <a:prstGeom prst="rect">
            <a:avLst/>
          </a:prstGeom>
        </p:spPr>
      </p:pic>
      <p:pic>
        <p:nvPicPr>
          <p:cNvPr id="8" name="Picture 4" descr="Warsaw University of Technology">
            <a:extLst>
              <a:ext uri="{FF2B5EF4-FFF2-40B4-BE49-F238E27FC236}">
                <a16:creationId xmlns:a16="http://schemas.microsoft.com/office/drawing/2014/main" id="{569A13CB-FEE0-BDB9-9CE3-0A48AC1902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39826" y="5083377"/>
            <a:ext cx="3609975"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441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8B578-DB82-A09A-0D0D-DC61F2743400}"/>
              </a:ext>
            </a:extLst>
          </p:cNvPr>
          <p:cNvSpPr>
            <a:spLocks noGrp="1"/>
          </p:cNvSpPr>
          <p:nvPr>
            <p:ph type="title"/>
          </p:nvPr>
        </p:nvSpPr>
        <p:spPr>
          <a:xfrm>
            <a:off x="838200" y="2766218"/>
            <a:ext cx="10515600" cy="1325563"/>
          </a:xfrm>
        </p:spPr>
        <p:txBody>
          <a:bodyPr/>
          <a:lstStyle/>
          <a:p>
            <a:pPr algn="ctr"/>
            <a:r>
              <a:rPr lang="en-GB" dirty="0"/>
              <a:t>Backup slides</a:t>
            </a:r>
          </a:p>
        </p:txBody>
      </p:sp>
      <p:sp>
        <p:nvSpPr>
          <p:cNvPr id="4" name="Date Placeholder 3">
            <a:extLst>
              <a:ext uri="{FF2B5EF4-FFF2-40B4-BE49-F238E27FC236}">
                <a16:creationId xmlns:a16="http://schemas.microsoft.com/office/drawing/2014/main" id="{413CB9B0-1FAD-FF11-7564-41559DC7B8A8}"/>
              </a:ext>
            </a:extLst>
          </p:cNvPr>
          <p:cNvSpPr>
            <a:spLocks noGrp="1"/>
          </p:cNvSpPr>
          <p:nvPr>
            <p:ph type="dt" sz="half" idx="10"/>
          </p:nvPr>
        </p:nvSpPr>
        <p:spPr/>
        <p:txBody>
          <a:bodyPr/>
          <a:lstStyle/>
          <a:p>
            <a:fld id="{D90426E7-0912-4C8A-84EF-4390C586BF12}" type="datetime1">
              <a:rPr lang="en-GB" smtClean="0"/>
              <a:t>10/06/2025</a:t>
            </a:fld>
            <a:endParaRPr lang="en-US"/>
          </a:p>
        </p:txBody>
      </p:sp>
      <p:sp>
        <p:nvSpPr>
          <p:cNvPr id="5" name="Slide Number Placeholder 4">
            <a:extLst>
              <a:ext uri="{FF2B5EF4-FFF2-40B4-BE49-F238E27FC236}">
                <a16:creationId xmlns:a16="http://schemas.microsoft.com/office/drawing/2014/main" id="{54AC6742-346E-72BC-3E31-D482F942BEEE}"/>
              </a:ext>
            </a:extLst>
          </p:cNvPr>
          <p:cNvSpPr>
            <a:spLocks noGrp="1"/>
          </p:cNvSpPr>
          <p:nvPr>
            <p:ph type="sldNum" sz="quarter" idx="12"/>
          </p:nvPr>
        </p:nvSpPr>
        <p:spPr/>
        <p:txBody>
          <a:bodyPr/>
          <a:lstStyle/>
          <a:p>
            <a:fld id="{0BA77270-654E-4127-963C-49EA3B9A620C}" type="slidenum">
              <a:rPr lang="en-US" smtClean="0"/>
              <a:t>11</a:t>
            </a:fld>
            <a:endParaRPr lang="en-US"/>
          </a:p>
        </p:txBody>
      </p:sp>
    </p:spTree>
    <p:extLst>
      <p:ext uri="{BB962C8B-B14F-4D97-AF65-F5344CB8AC3E}">
        <p14:creationId xmlns:p14="http://schemas.microsoft.com/office/powerpoint/2010/main" val="2591117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a:extLst>
              <a:ext uri="{FF2B5EF4-FFF2-40B4-BE49-F238E27FC236}">
                <a16:creationId xmlns:a16="http://schemas.microsoft.com/office/drawing/2014/main" id="{5040573A-C86E-E38A-1059-0A8AE1579C70}"/>
              </a:ext>
            </a:extLst>
          </p:cNvPr>
          <p:cNvPicPr>
            <a:picLocks noChangeAspect="1"/>
          </p:cNvPicPr>
          <p:nvPr/>
        </p:nvPicPr>
        <p:blipFill>
          <a:blip r:embed="rId2"/>
          <a:stretch>
            <a:fillRect/>
          </a:stretch>
        </p:blipFill>
        <p:spPr>
          <a:xfrm>
            <a:off x="0" y="1764792"/>
            <a:ext cx="6908880" cy="4071870"/>
          </a:xfrm>
          <a:prstGeom prst="rect">
            <a:avLst/>
          </a:prstGeom>
        </p:spPr>
      </p:pic>
      <p:sp>
        <p:nvSpPr>
          <p:cNvPr id="2" name="Tytuł 1">
            <a:extLst>
              <a:ext uri="{FF2B5EF4-FFF2-40B4-BE49-F238E27FC236}">
                <a16:creationId xmlns:a16="http://schemas.microsoft.com/office/drawing/2014/main" id="{9EB9C458-E264-53F3-D436-EA67FDB743AB}"/>
              </a:ext>
            </a:extLst>
          </p:cNvPr>
          <p:cNvSpPr>
            <a:spLocks noGrp="1"/>
          </p:cNvSpPr>
          <p:nvPr>
            <p:ph type="title"/>
          </p:nvPr>
        </p:nvSpPr>
        <p:spPr>
          <a:xfrm>
            <a:off x="818060" y="12302"/>
            <a:ext cx="10515600" cy="1325563"/>
          </a:xfrm>
        </p:spPr>
        <p:txBody>
          <a:bodyPr/>
          <a:lstStyle/>
          <a:p>
            <a:r>
              <a:rPr lang="en-US" dirty="0">
                <a:latin typeface="Times New Roman" panose="02020603050405020304" pitchFamily="18" charset="0"/>
                <a:cs typeface="Times New Roman" panose="02020603050405020304" pitchFamily="18" charset="0"/>
              </a:rPr>
              <a:t>Current</a:t>
            </a:r>
            <a:r>
              <a:rPr lang="pl-PL" dirty="0">
                <a:latin typeface="Times New Roman" panose="02020603050405020304" pitchFamily="18" charset="0"/>
                <a:cs typeface="Times New Roman" panose="02020603050405020304" pitchFamily="18" charset="0"/>
              </a:rPr>
              <a:t> design idea</a:t>
            </a:r>
          </a:p>
        </p:txBody>
      </p:sp>
      <p:sp>
        <p:nvSpPr>
          <p:cNvPr id="6" name="Symbol zastępczy zawartości 2">
            <a:extLst>
              <a:ext uri="{FF2B5EF4-FFF2-40B4-BE49-F238E27FC236}">
                <a16:creationId xmlns:a16="http://schemas.microsoft.com/office/drawing/2014/main" id="{DBA65F94-E775-439A-345E-A505E2DA05D1}"/>
              </a:ext>
            </a:extLst>
          </p:cNvPr>
          <p:cNvSpPr txBox="1">
            <a:spLocks/>
          </p:cNvSpPr>
          <p:nvPr/>
        </p:nvSpPr>
        <p:spPr>
          <a:xfrm>
            <a:off x="7055070" y="1263453"/>
            <a:ext cx="4528793" cy="51673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pl-PL" dirty="0">
              <a:latin typeface="Times New Roman" panose="02020603050405020304" pitchFamily="18" charset="0"/>
              <a:cs typeface="Times New Roman" panose="02020603050405020304" pitchFamily="18" charset="0"/>
            </a:endParaRPr>
          </a:p>
        </p:txBody>
      </p:sp>
      <p:sp>
        <p:nvSpPr>
          <p:cNvPr id="3" name="Strzałka: w lewo 2">
            <a:extLst>
              <a:ext uri="{FF2B5EF4-FFF2-40B4-BE49-F238E27FC236}">
                <a16:creationId xmlns:a16="http://schemas.microsoft.com/office/drawing/2014/main" id="{72C9B7D0-395B-3E1D-0F51-4792ABABC042}"/>
              </a:ext>
            </a:extLst>
          </p:cNvPr>
          <p:cNvSpPr/>
          <p:nvPr/>
        </p:nvSpPr>
        <p:spPr>
          <a:xfrm rot="19606495">
            <a:off x="352032" y="5491325"/>
            <a:ext cx="1313294" cy="749013"/>
          </a:xfrm>
          <a:prstGeom prst="leftArrow">
            <a:avLst>
              <a:gd name="adj1" fmla="val 50000"/>
              <a:gd name="adj2" fmla="val 5625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Interaction</a:t>
            </a:r>
            <a:r>
              <a:rPr lang="pl-PL" sz="1100" dirty="0">
                <a:solidFill>
                  <a:schemeClr val="tx1"/>
                </a:solidFill>
              </a:rPr>
              <a:t> point</a:t>
            </a:r>
          </a:p>
        </p:txBody>
      </p:sp>
      <p:sp>
        <p:nvSpPr>
          <p:cNvPr id="5" name="Symbol zastępczy numeru slajdu 4">
            <a:extLst>
              <a:ext uri="{FF2B5EF4-FFF2-40B4-BE49-F238E27FC236}">
                <a16:creationId xmlns:a16="http://schemas.microsoft.com/office/drawing/2014/main" id="{A6873A5F-AB61-696C-7940-8930670078EF}"/>
              </a:ext>
            </a:extLst>
          </p:cNvPr>
          <p:cNvSpPr>
            <a:spLocks noGrp="1"/>
          </p:cNvSpPr>
          <p:nvPr>
            <p:ph type="sldNum" sz="quarter" idx="12"/>
          </p:nvPr>
        </p:nvSpPr>
        <p:spPr/>
        <p:txBody>
          <a:bodyPr/>
          <a:lstStyle/>
          <a:p>
            <a:fld id="{98053D1D-1745-4029-A426-69C756EF8B26}" type="slidenum">
              <a:rPr lang="pl-PL" smtClean="0"/>
              <a:t>12</a:t>
            </a:fld>
            <a:endParaRPr lang="pl-PL"/>
          </a:p>
        </p:txBody>
      </p:sp>
      <p:sp>
        <p:nvSpPr>
          <p:cNvPr id="12" name="Symbol zastępczy daty 3">
            <a:extLst>
              <a:ext uri="{FF2B5EF4-FFF2-40B4-BE49-F238E27FC236}">
                <a16:creationId xmlns:a16="http://schemas.microsoft.com/office/drawing/2014/main" id="{12900A72-BCEA-7F64-5349-0BC3B3433258}"/>
              </a:ext>
            </a:extLst>
          </p:cNvPr>
          <p:cNvSpPr>
            <a:spLocks noGrp="1"/>
          </p:cNvSpPr>
          <p:nvPr>
            <p:ph type="dt" sz="half" idx="10"/>
          </p:nvPr>
        </p:nvSpPr>
        <p:spPr>
          <a:xfrm>
            <a:off x="484238" y="6480573"/>
            <a:ext cx="2743200" cy="365125"/>
          </a:xfrm>
        </p:spPr>
        <p:txBody>
          <a:bodyPr/>
          <a:lstStyle/>
          <a:p>
            <a:r>
              <a:rPr lang="pl-PL" dirty="0"/>
              <a:t>05.06.2025</a:t>
            </a:r>
          </a:p>
        </p:txBody>
      </p:sp>
      <p:sp>
        <p:nvSpPr>
          <p:cNvPr id="11" name="Symbol zastępczy daty 9">
            <a:extLst>
              <a:ext uri="{FF2B5EF4-FFF2-40B4-BE49-F238E27FC236}">
                <a16:creationId xmlns:a16="http://schemas.microsoft.com/office/drawing/2014/main" id="{1D9E0D1A-7F4A-AD10-1CA3-4EFC4252B241}"/>
              </a:ext>
            </a:extLst>
          </p:cNvPr>
          <p:cNvSpPr txBox="1">
            <a:spLocks/>
          </p:cNvSpPr>
          <p:nvPr/>
        </p:nvSpPr>
        <p:spPr>
          <a:xfrm>
            <a:off x="9982200" y="6360538"/>
            <a:ext cx="1097604" cy="365125"/>
          </a:xfrm>
          <a:prstGeom prst="rect">
            <a:avLst/>
          </a:prstGeom>
        </p:spPr>
        <p:txBody>
          <a:bodyPr vert="horz" lIns="91440" tIns="45720" rIns="91440" bIns="45720" rtlCol="0" anchor="ctr"/>
          <a:lstStyle>
            <a:defPPr>
              <a:defRPr lang="pl-PL"/>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sz="1050" dirty="0">
                <a:latin typeface="Times New Roman" panose="02020603050405020304" pitchFamily="18" charset="0"/>
                <a:cs typeface="Times New Roman" panose="02020603050405020304" pitchFamily="18" charset="0"/>
              </a:rPr>
              <a:t>M. Kucharski</a:t>
            </a:r>
          </a:p>
        </p:txBody>
      </p:sp>
      <p:pic>
        <p:nvPicPr>
          <p:cNvPr id="9" name="Obraz 8">
            <a:extLst>
              <a:ext uri="{FF2B5EF4-FFF2-40B4-BE49-F238E27FC236}">
                <a16:creationId xmlns:a16="http://schemas.microsoft.com/office/drawing/2014/main" id="{2CDD4FF9-5EFB-652C-B906-F0E655A347E7}"/>
              </a:ext>
            </a:extLst>
          </p:cNvPr>
          <p:cNvPicPr>
            <a:picLocks noChangeAspect="1"/>
          </p:cNvPicPr>
          <p:nvPr/>
        </p:nvPicPr>
        <p:blipFill>
          <a:blip r:embed="rId3"/>
          <a:srcRect l="3298"/>
          <a:stretch>
            <a:fillRect/>
          </a:stretch>
        </p:blipFill>
        <p:spPr>
          <a:xfrm>
            <a:off x="6918710" y="2688336"/>
            <a:ext cx="5019116" cy="2933643"/>
          </a:xfrm>
          <a:prstGeom prst="rect">
            <a:avLst/>
          </a:prstGeom>
        </p:spPr>
      </p:pic>
      <p:sp>
        <p:nvSpPr>
          <p:cNvPr id="14" name="pole tekstowe 13">
            <a:extLst>
              <a:ext uri="{FF2B5EF4-FFF2-40B4-BE49-F238E27FC236}">
                <a16:creationId xmlns:a16="http://schemas.microsoft.com/office/drawing/2014/main" id="{D476FDFA-20D5-6DE3-7A61-196E223FD120}"/>
              </a:ext>
            </a:extLst>
          </p:cNvPr>
          <p:cNvSpPr txBox="1"/>
          <p:nvPr/>
        </p:nvSpPr>
        <p:spPr>
          <a:xfrm>
            <a:off x="3538728" y="5876466"/>
            <a:ext cx="2286000" cy="646331"/>
          </a:xfrm>
          <a:prstGeom prst="rect">
            <a:avLst/>
          </a:prstGeom>
          <a:noFill/>
        </p:spPr>
        <p:txBody>
          <a:bodyPr wrap="square" rtlCol="0">
            <a:spAutoFit/>
          </a:bodyPr>
          <a:lstStyle/>
          <a:p>
            <a:pPr algn="ctr"/>
            <a:r>
              <a:rPr lang="pl-PL" dirty="0"/>
              <a:t>Carbon </a:t>
            </a:r>
            <a:r>
              <a:rPr lang="pl-PL" dirty="0" err="1"/>
              <a:t>fiber</a:t>
            </a:r>
            <a:r>
              <a:rPr lang="pl-PL" dirty="0"/>
              <a:t> </a:t>
            </a:r>
            <a:r>
              <a:rPr lang="pl-PL" dirty="0" err="1"/>
              <a:t>composite</a:t>
            </a:r>
            <a:r>
              <a:rPr lang="pl-PL" dirty="0"/>
              <a:t> </a:t>
            </a:r>
            <a:r>
              <a:rPr lang="pl-PL" dirty="0" err="1"/>
              <a:t>plate</a:t>
            </a:r>
            <a:endParaRPr lang="en-US" dirty="0"/>
          </a:p>
        </p:txBody>
      </p:sp>
      <p:cxnSp>
        <p:nvCxnSpPr>
          <p:cNvPr id="16" name="Łącznik prosty ze strzałką 15">
            <a:extLst>
              <a:ext uri="{FF2B5EF4-FFF2-40B4-BE49-F238E27FC236}">
                <a16:creationId xmlns:a16="http://schemas.microsoft.com/office/drawing/2014/main" id="{9574EA98-945A-0A35-6553-14AB7F0217FE}"/>
              </a:ext>
            </a:extLst>
          </p:cNvPr>
          <p:cNvCxnSpPr/>
          <p:nvPr/>
        </p:nvCxnSpPr>
        <p:spPr>
          <a:xfrm flipH="1" flipV="1">
            <a:off x="2286000" y="5266944"/>
            <a:ext cx="1252728" cy="932688"/>
          </a:xfrm>
          <a:prstGeom prst="straightConnector1">
            <a:avLst/>
          </a:prstGeom>
          <a:ln w="66675">
            <a:tailEnd type="triangle"/>
          </a:ln>
        </p:spPr>
        <p:style>
          <a:lnRef idx="2">
            <a:schemeClr val="dk1"/>
          </a:lnRef>
          <a:fillRef idx="0">
            <a:schemeClr val="dk1"/>
          </a:fillRef>
          <a:effectRef idx="1">
            <a:schemeClr val="dk1"/>
          </a:effectRef>
          <a:fontRef idx="minor">
            <a:schemeClr val="tx1"/>
          </a:fontRef>
        </p:style>
      </p:cxnSp>
      <p:sp>
        <p:nvSpPr>
          <p:cNvPr id="17" name="Prostokąt 16">
            <a:extLst>
              <a:ext uri="{FF2B5EF4-FFF2-40B4-BE49-F238E27FC236}">
                <a16:creationId xmlns:a16="http://schemas.microsoft.com/office/drawing/2014/main" id="{38F00E42-D73B-31BE-9B4A-DAA037B52445}"/>
              </a:ext>
            </a:extLst>
          </p:cNvPr>
          <p:cNvSpPr/>
          <p:nvPr/>
        </p:nvSpPr>
        <p:spPr>
          <a:xfrm>
            <a:off x="3552975" y="5746202"/>
            <a:ext cx="2286000" cy="916933"/>
          </a:xfrm>
          <a:prstGeom prst="rect">
            <a:avLst/>
          </a:prstGeom>
          <a:noFill/>
          <a:ln w="63500"/>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pole tekstowe 17">
            <a:extLst>
              <a:ext uri="{FF2B5EF4-FFF2-40B4-BE49-F238E27FC236}">
                <a16:creationId xmlns:a16="http://schemas.microsoft.com/office/drawing/2014/main" id="{C7BB054E-B376-EE6D-FCB5-DAC5B30D894B}"/>
              </a:ext>
            </a:extLst>
          </p:cNvPr>
          <p:cNvSpPr txBox="1"/>
          <p:nvPr/>
        </p:nvSpPr>
        <p:spPr>
          <a:xfrm>
            <a:off x="7272893" y="5992823"/>
            <a:ext cx="2286000" cy="369332"/>
          </a:xfrm>
          <a:prstGeom prst="rect">
            <a:avLst/>
          </a:prstGeom>
          <a:noFill/>
        </p:spPr>
        <p:txBody>
          <a:bodyPr wrap="square" rtlCol="0">
            <a:spAutoFit/>
          </a:bodyPr>
          <a:lstStyle/>
          <a:p>
            <a:pPr algn="ctr"/>
            <a:r>
              <a:rPr lang="pl-PL" dirty="0" err="1"/>
              <a:t>Thin</a:t>
            </a:r>
            <a:r>
              <a:rPr lang="pl-PL" dirty="0"/>
              <a:t> </a:t>
            </a:r>
            <a:r>
              <a:rPr lang="pl-PL" dirty="0" err="1"/>
              <a:t>threaded</a:t>
            </a:r>
            <a:r>
              <a:rPr lang="pl-PL" dirty="0"/>
              <a:t> </a:t>
            </a:r>
            <a:r>
              <a:rPr lang="pl-PL" dirty="0" err="1"/>
              <a:t>rods</a:t>
            </a:r>
            <a:endParaRPr lang="en-US" dirty="0"/>
          </a:p>
        </p:txBody>
      </p:sp>
      <p:cxnSp>
        <p:nvCxnSpPr>
          <p:cNvPr id="19" name="Łącznik prosty ze strzałką 18">
            <a:extLst>
              <a:ext uri="{FF2B5EF4-FFF2-40B4-BE49-F238E27FC236}">
                <a16:creationId xmlns:a16="http://schemas.microsoft.com/office/drawing/2014/main" id="{B9D4CBF2-6C10-FF50-43F6-38BA8C1B7084}"/>
              </a:ext>
            </a:extLst>
          </p:cNvPr>
          <p:cNvCxnSpPr>
            <a:cxnSpLocks/>
            <a:stCxn id="20" idx="3"/>
          </p:cNvCxnSpPr>
          <p:nvPr/>
        </p:nvCxnSpPr>
        <p:spPr>
          <a:xfrm flipV="1">
            <a:off x="9573140" y="5140661"/>
            <a:ext cx="720350" cy="1031287"/>
          </a:xfrm>
          <a:prstGeom prst="straightConnector1">
            <a:avLst/>
          </a:prstGeom>
          <a:ln w="66675">
            <a:tailEnd type="triangle"/>
          </a:ln>
        </p:spPr>
        <p:style>
          <a:lnRef idx="2">
            <a:schemeClr val="dk1"/>
          </a:lnRef>
          <a:fillRef idx="0">
            <a:schemeClr val="dk1"/>
          </a:fillRef>
          <a:effectRef idx="1">
            <a:schemeClr val="dk1"/>
          </a:effectRef>
          <a:fontRef idx="minor">
            <a:schemeClr val="tx1"/>
          </a:fontRef>
        </p:style>
      </p:cxnSp>
      <p:sp>
        <p:nvSpPr>
          <p:cNvPr id="20" name="Prostokąt 19">
            <a:extLst>
              <a:ext uri="{FF2B5EF4-FFF2-40B4-BE49-F238E27FC236}">
                <a16:creationId xmlns:a16="http://schemas.microsoft.com/office/drawing/2014/main" id="{E7A45FB1-4477-21DD-FB6E-CEB5DD78B2E5}"/>
              </a:ext>
            </a:extLst>
          </p:cNvPr>
          <p:cNvSpPr/>
          <p:nvPr/>
        </p:nvSpPr>
        <p:spPr>
          <a:xfrm>
            <a:off x="7287140" y="5713481"/>
            <a:ext cx="2286000" cy="916933"/>
          </a:xfrm>
          <a:prstGeom prst="rect">
            <a:avLst/>
          </a:prstGeom>
          <a:noFill/>
          <a:ln w="63500"/>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002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9C96A-D09D-5ABA-D58D-EEF9D966796A}"/>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3ECF05AB-F459-8C49-3832-BAAFA958BDC3}"/>
              </a:ext>
            </a:extLst>
          </p:cNvPr>
          <p:cNvSpPr>
            <a:spLocks noGrp="1"/>
          </p:cNvSpPr>
          <p:nvPr>
            <p:ph type="title"/>
          </p:nvPr>
        </p:nvSpPr>
        <p:spPr>
          <a:xfrm>
            <a:off x="838200" y="0"/>
            <a:ext cx="10515600" cy="1325563"/>
          </a:xfrm>
        </p:spPr>
        <p:txBody>
          <a:bodyPr/>
          <a:lstStyle/>
          <a:p>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Current</a:t>
            </a:r>
            <a:r>
              <a:rPr lang="pl-PL" dirty="0">
                <a:latin typeface="Times New Roman" panose="02020603050405020304" pitchFamily="18" charset="0"/>
                <a:cs typeface="Times New Roman" panose="02020603050405020304" pitchFamily="18" charset="0"/>
              </a:rPr>
              <a:t> design idea</a:t>
            </a:r>
          </a:p>
        </p:txBody>
      </p:sp>
      <p:sp>
        <p:nvSpPr>
          <p:cNvPr id="5" name="Symbol zastępczy numeru slajdu 4">
            <a:extLst>
              <a:ext uri="{FF2B5EF4-FFF2-40B4-BE49-F238E27FC236}">
                <a16:creationId xmlns:a16="http://schemas.microsoft.com/office/drawing/2014/main" id="{E7A2503D-0045-AB80-3BBA-0E81DE548BE7}"/>
              </a:ext>
            </a:extLst>
          </p:cNvPr>
          <p:cNvSpPr>
            <a:spLocks noGrp="1"/>
          </p:cNvSpPr>
          <p:nvPr>
            <p:ph type="sldNum" sz="quarter" idx="12"/>
          </p:nvPr>
        </p:nvSpPr>
        <p:spPr/>
        <p:txBody>
          <a:bodyPr/>
          <a:lstStyle/>
          <a:p>
            <a:fld id="{98053D1D-1745-4029-A426-69C756EF8B26}" type="slidenum">
              <a:rPr lang="pl-PL" smtClean="0"/>
              <a:t>13</a:t>
            </a:fld>
            <a:endParaRPr lang="pl-PL"/>
          </a:p>
        </p:txBody>
      </p:sp>
      <p:sp>
        <p:nvSpPr>
          <p:cNvPr id="12" name="Symbol zastępczy daty 3">
            <a:extLst>
              <a:ext uri="{FF2B5EF4-FFF2-40B4-BE49-F238E27FC236}">
                <a16:creationId xmlns:a16="http://schemas.microsoft.com/office/drawing/2014/main" id="{369F065D-25C8-96E0-6506-8E117375895B}"/>
              </a:ext>
            </a:extLst>
          </p:cNvPr>
          <p:cNvSpPr>
            <a:spLocks noGrp="1"/>
          </p:cNvSpPr>
          <p:nvPr>
            <p:ph type="dt" sz="half" idx="10"/>
          </p:nvPr>
        </p:nvSpPr>
        <p:spPr>
          <a:xfrm>
            <a:off x="838200" y="6356350"/>
            <a:ext cx="2743200" cy="365125"/>
          </a:xfrm>
        </p:spPr>
        <p:txBody>
          <a:bodyPr/>
          <a:lstStyle/>
          <a:p>
            <a:r>
              <a:rPr lang="pl-PL" dirty="0"/>
              <a:t>05.06.2025</a:t>
            </a:r>
          </a:p>
        </p:txBody>
      </p:sp>
      <p:sp>
        <p:nvSpPr>
          <p:cNvPr id="8" name="Symbol zastępczy zawartości 2">
            <a:extLst>
              <a:ext uri="{FF2B5EF4-FFF2-40B4-BE49-F238E27FC236}">
                <a16:creationId xmlns:a16="http://schemas.microsoft.com/office/drawing/2014/main" id="{7CB099B1-C2DD-F3DE-1B83-69C6642A35B5}"/>
              </a:ext>
            </a:extLst>
          </p:cNvPr>
          <p:cNvSpPr txBox="1">
            <a:spLocks/>
          </p:cNvSpPr>
          <p:nvPr/>
        </p:nvSpPr>
        <p:spPr>
          <a:xfrm>
            <a:off x="6603626" y="1263453"/>
            <a:ext cx="4980238" cy="51673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dirty="0">
                <a:latin typeface="Times New Roman" panose="02020603050405020304" pitchFamily="18" charset="0"/>
                <a:cs typeface="Times New Roman" panose="02020603050405020304" pitchFamily="18" charset="0"/>
              </a:rPr>
              <a:t>The compression of the </a:t>
            </a:r>
            <a:r>
              <a:rPr lang="pl-PL" dirty="0" err="1">
                <a:latin typeface="Times New Roman" panose="02020603050405020304" pitchFamily="18" charset="0"/>
                <a:cs typeface="Times New Roman" panose="02020603050405020304" pitchFamily="18" charset="0"/>
              </a:rPr>
              <a:t>copper</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plates is to be achieved by a series of bolts that can be tightened and pushed into the plates</a:t>
            </a:r>
            <a:r>
              <a:rPr lang="pl-PL"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This will, in effect, ensure that the panels fit well and do not move.</a:t>
            </a:r>
            <a:endParaRPr lang="pl-PL" dirty="0">
              <a:latin typeface="Times New Roman" panose="02020603050405020304" pitchFamily="18" charset="0"/>
              <a:cs typeface="Times New Roman" panose="02020603050405020304" pitchFamily="18" charset="0"/>
            </a:endParaRPr>
          </a:p>
          <a:p>
            <a:pPr marL="457200" lvl="1" indent="0">
              <a:buNone/>
            </a:pPr>
            <a:endParaRPr lang="pl-PL" dirty="0">
              <a:latin typeface="Times New Roman" panose="02020603050405020304" pitchFamily="18" charset="0"/>
              <a:cs typeface="Times New Roman" panose="02020603050405020304" pitchFamily="18" charset="0"/>
            </a:endParaRPr>
          </a:p>
          <a:p>
            <a:pPr marL="457200" lvl="1" indent="0">
              <a:buNone/>
            </a:pPr>
            <a:r>
              <a:rPr lang="en-US" dirty="0">
                <a:latin typeface="Times New Roman" panose="02020603050405020304" pitchFamily="18" charset="0"/>
                <a:cs typeface="Times New Roman" panose="02020603050405020304" pitchFamily="18" charset="0"/>
              </a:rPr>
              <a:t>Front plate made of carbon </a:t>
            </a:r>
            <a:r>
              <a:rPr lang="en-US" dirty="0" err="1">
                <a:latin typeface="Times New Roman" panose="02020603050405020304" pitchFamily="18" charset="0"/>
                <a:cs typeface="Times New Roman" panose="02020603050405020304" pitchFamily="18" charset="0"/>
              </a:rPr>
              <a:t>fibre</a:t>
            </a:r>
            <a:r>
              <a:rPr lang="en-US" dirty="0">
                <a:latin typeface="Times New Roman" panose="02020603050405020304" pitchFamily="18" charset="0"/>
                <a:cs typeface="Times New Roman" panose="02020603050405020304" pitchFamily="18" charset="0"/>
              </a:rPr>
              <a:t> co</a:t>
            </a:r>
            <a:r>
              <a:rPr lang="pl-PL" dirty="0">
                <a:latin typeface="Times New Roman" panose="02020603050405020304" pitchFamily="18" charset="0"/>
                <a:cs typeface="Times New Roman" panose="02020603050405020304" pitchFamily="18" charset="0"/>
              </a:rPr>
              <a:t>m</a:t>
            </a:r>
            <a:r>
              <a:rPr lang="en-US" dirty="0" err="1">
                <a:latin typeface="Times New Roman" panose="02020603050405020304" pitchFamily="18" charset="0"/>
                <a:cs typeface="Times New Roman" panose="02020603050405020304" pitchFamily="18" charset="0"/>
              </a:rPr>
              <a:t>posite</a:t>
            </a:r>
            <a:r>
              <a:rPr lang="en-US" dirty="0">
                <a:latin typeface="Times New Roman" panose="02020603050405020304" pitchFamily="18" charset="0"/>
                <a:cs typeface="Times New Roman" panose="02020603050405020304" pitchFamily="18" charset="0"/>
              </a:rPr>
              <a:t> to fix the frame from the front of the detector</a:t>
            </a:r>
            <a:r>
              <a:rPr lang="pl-PL"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The low thickness and the chosen material will also ensure low material budget</a:t>
            </a:r>
            <a:r>
              <a:rPr lang="pl-PL" dirty="0">
                <a:latin typeface="Times New Roman" panose="02020603050405020304" pitchFamily="18" charset="0"/>
                <a:cs typeface="Times New Roman" panose="02020603050405020304" pitchFamily="18" charset="0"/>
              </a:rPr>
              <a:t>.</a:t>
            </a:r>
          </a:p>
          <a:p>
            <a:pPr marL="457200" lvl="1" indent="0">
              <a:buNone/>
            </a:pPr>
            <a:endParaRPr lang="pl-PL" dirty="0">
              <a:latin typeface="Times New Roman" panose="02020603050405020304" pitchFamily="18" charset="0"/>
              <a:cs typeface="Times New Roman" panose="02020603050405020304" pitchFamily="18" charset="0"/>
            </a:endParaRPr>
          </a:p>
        </p:txBody>
      </p:sp>
      <p:sp>
        <p:nvSpPr>
          <p:cNvPr id="4" name="Symbol zastępczy daty 9">
            <a:extLst>
              <a:ext uri="{FF2B5EF4-FFF2-40B4-BE49-F238E27FC236}">
                <a16:creationId xmlns:a16="http://schemas.microsoft.com/office/drawing/2014/main" id="{31510574-D204-1A6C-9802-FA62BEE1E360}"/>
              </a:ext>
            </a:extLst>
          </p:cNvPr>
          <p:cNvSpPr txBox="1">
            <a:spLocks/>
          </p:cNvSpPr>
          <p:nvPr/>
        </p:nvSpPr>
        <p:spPr>
          <a:xfrm>
            <a:off x="9982200" y="6360538"/>
            <a:ext cx="1097604" cy="365125"/>
          </a:xfrm>
          <a:prstGeom prst="rect">
            <a:avLst/>
          </a:prstGeom>
        </p:spPr>
        <p:txBody>
          <a:bodyPr vert="horz" lIns="91440" tIns="45720" rIns="91440" bIns="45720" rtlCol="0" anchor="ctr"/>
          <a:lstStyle>
            <a:defPPr>
              <a:defRPr lang="pl-PL"/>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sz="1050" dirty="0">
                <a:latin typeface="Times New Roman" panose="02020603050405020304" pitchFamily="18" charset="0"/>
                <a:cs typeface="Times New Roman" panose="02020603050405020304" pitchFamily="18" charset="0"/>
              </a:rPr>
              <a:t>M. Kucharski</a:t>
            </a:r>
          </a:p>
        </p:txBody>
      </p:sp>
      <p:grpSp>
        <p:nvGrpSpPr>
          <p:cNvPr id="25" name="Grupa 24">
            <a:extLst>
              <a:ext uri="{FF2B5EF4-FFF2-40B4-BE49-F238E27FC236}">
                <a16:creationId xmlns:a16="http://schemas.microsoft.com/office/drawing/2014/main" id="{69B7BA6C-9ACB-438A-264C-47B845F41A7D}"/>
              </a:ext>
            </a:extLst>
          </p:cNvPr>
          <p:cNvGrpSpPr/>
          <p:nvPr/>
        </p:nvGrpSpPr>
        <p:grpSpPr>
          <a:xfrm>
            <a:off x="161924" y="1325563"/>
            <a:ext cx="6029326" cy="4276014"/>
            <a:chOff x="0" y="1160205"/>
            <a:chExt cx="5689600" cy="3994761"/>
          </a:xfrm>
        </p:grpSpPr>
        <p:pic>
          <p:nvPicPr>
            <p:cNvPr id="9" name="Obraz 8">
              <a:extLst>
                <a:ext uri="{FF2B5EF4-FFF2-40B4-BE49-F238E27FC236}">
                  <a16:creationId xmlns:a16="http://schemas.microsoft.com/office/drawing/2014/main" id="{CEC3FD04-0237-EBD5-527A-E43F81E19464}"/>
                </a:ext>
              </a:extLst>
            </p:cNvPr>
            <p:cNvPicPr>
              <a:picLocks noChangeAspect="1"/>
            </p:cNvPicPr>
            <p:nvPr/>
          </p:nvPicPr>
          <p:blipFill>
            <a:blip r:embed="rId2"/>
            <a:srcRect r="7709"/>
            <a:stretch>
              <a:fillRect/>
            </a:stretch>
          </p:blipFill>
          <p:spPr>
            <a:xfrm>
              <a:off x="0" y="1160205"/>
              <a:ext cx="5689600" cy="3994761"/>
            </a:xfrm>
            <a:prstGeom prst="rect">
              <a:avLst/>
            </a:prstGeom>
          </p:spPr>
        </p:pic>
        <p:sp>
          <p:nvSpPr>
            <p:cNvPr id="11" name="Strzałka: w dół 10">
              <a:extLst>
                <a:ext uri="{FF2B5EF4-FFF2-40B4-BE49-F238E27FC236}">
                  <a16:creationId xmlns:a16="http://schemas.microsoft.com/office/drawing/2014/main" id="{F9757093-03E3-027E-82BD-7F3719675F76}"/>
                </a:ext>
              </a:extLst>
            </p:cNvPr>
            <p:cNvSpPr/>
            <p:nvPr/>
          </p:nvSpPr>
          <p:spPr>
            <a:xfrm>
              <a:off x="1344095" y="2110864"/>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Strzałka: w dół 12">
              <a:extLst>
                <a:ext uri="{FF2B5EF4-FFF2-40B4-BE49-F238E27FC236}">
                  <a16:creationId xmlns:a16="http://schemas.microsoft.com/office/drawing/2014/main" id="{A23649D6-8694-D7C2-9470-7BA4504769FB}"/>
                </a:ext>
              </a:extLst>
            </p:cNvPr>
            <p:cNvSpPr/>
            <p:nvPr/>
          </p:nvSpPr>
          <p:spPr>
            <a:xfrm>
              <a:off x="2394359" y="1958464"/>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Strzałka: w dół 13">
              <a:extLst>
                <a:ext uri="{FF2B5EF4-FFF2-40B4-BE49-F238E27FC236}">
                  <a16:creationId xmlns:a16="http://schemas.microsoft.com/office/drawing/2014/main" id="{06781097-BD69-358F-6934-D98606A026E2}"/>
                </a:ext>
              </a:extLst>
            </p:cNvPr>
            <p:cNvSpPr/>
            <p:nvPr/>
          </p:nvSpPr>
          <p:spPr>
            <a:xfrm>
              <a:off x="2120382" y="3091148"/>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Strzałka: w dół 14">
              <a:extLst>
                <a:ext uri="{FF2B5EF4-FFF2-40B4-BE49-F238E27FC236}">
                  <a16:creationId xmlns:a16="http://schemas.microsoft.com/office/drawing/2014/main" id="{920E7A61-4979-F088-624D-AA5EE0DC4DA4}"/>
                </a:ext>
              </a:extLst>
            </p:cNvPr>
            <p:cNvSpPr/>
            <p:nvPr/>
          </p:nvSpPr>
          <p:spPr>
            <a:xfrm>
              <a:off x="3170646" y="2972877"/>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Strzałka: w dół 15">
              <a:extLst>
                <a:ext uri="{FF2B5EF4-FFF2-40B4-BE49-F238E27FC236}">
                  <a16:creationId xmlns:a16="http://schemas.microsoft.com/office/drawing/2014/main" id="{8230CA36-C6B7-2819-C8FB-9CC3C9AA3151}"/>
                </a:ext>
              </a:extLst>
            </p:cNvPr>
            <p:cNvSpPr/>
            <p:nvPr/>
          </p:nvSpPr>
          <p:spPr>
            <a:xfrm>
              <a:off x="4242786" y="2849556"/>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Strzałka: w dół 16">
              <a:extLst>
                <a:ext uri="{FF2B5EF4-FFF2-40B4-BE49-F238E27FC236}">
                  <a16:creationId xmlns:a16="http://schemas.microsoft.com/office/drawing/2014/main" id="{F1C09A86-EF8E-2372-97B0-5BCF30C1DBFC}"/>
                </a:ext>
              </a:extLst>
            </p:cNvPr>
            <p:cNvSpPr/>
            <p:nvPr/>
          </p:nvSpPr>
          <p:spPr>
            <a:xfrm>
              <a:off x="717120" y="2268027"/>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Strzałka: w dół 17">
              <a:extLst>
                <a:ext uri="{FF2B5EF4-FFF2-40B4-BE49-F238E27FC236}">
                  <a16:creationId xmlns:a16="http://schemas.microsoft.com/office/drawing/2014/main" id="{C4975B8B-417D-99B4-22AD-8F99F411E1CC}"/>
                </a:ext>
              </a:extLst>
            </p:cNvPr>
            <p:cNvSpPr/>
            <p:nvPr/>
          </p:nvSpPr>
          <p:spPr>
            <a:xfrm>
              <a:off x="910098" y="2526947"/>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Strzałka: w dół 18">
              <a:extLst>
                <a:ext uri="{FF2B5EF4-FFF2-40B4-BE49-F238E27FC236}">
                  <a16:creationId xmlns:a16="http://schemas.microsoft.com/office/drawing/2014/main" id="{0B30D72F-3EF0-7518-A610-00B96866FD8B}"/>
                </a:ext>
              </a:extLst>
            </p:cNvPr>
            <p:cNvSpPr/>
            <p:nvPr/>
          </p:nvSpPr>
          <p:spPr>
            <a:xfrm>
              <a:off x="1103076" y="2830249"/>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Strzałka: w dół 19">
              <a:extLst>
                <a:ext uri="{FF2B5EF4-FFF2-40B4-BE49-F238E27FC236}">
                  <a16:creationId xmlns:a16="http://schemas.microsoft.com/office/drawing/2014/main" id="{1CC4E601-BF2E-B049-0D8F-7E31A8B9BEDB}"/>
                </a:ext>
              </a:extLst>
            </p:cNvPr>
            <p:cNvSpPr/>
            <p:nvPr/>
          </p:nvSpPr>
          <p:spPr>
            <a:xfrm>
              <a:off x="1308168" y="3027103"/>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Strzałka: w dół 20">
              <a:extLst>
                <a:ext uri="{FF2B5EF4-FFF2-40B4-BE49-F238E27FC236}">
                  <a16:creationId xmlns:a16="http://schemas.microsoft.com/office/drawing/2014/main" id="{77BDF1D0-5466-07C0-2820-555B41D7DC4F}"/>
                </a:ext>
              </a:extLst>
            </p:cNvPr>
            <p:cNvSpPr/>
            <p:nvPr/>
          </p:nvSpPr>
          <p:spPr>
            <a:xfrm>
              <a:off x="3490686" y="1846148"/>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Strzałka: w dół 22">
              <a:extLst>
                <a:ext uri="{FF2B5EF4-FFF2-40B4-BE49-F238E27FC236}">
                  <a16:creationId xmlns:a16="http://schemas.microsoft.com/office/drawing/2014/main" id="{6FC91ECD-6EE0-39E8-CCD7-ECD005014613}"/>
                </a:ext>
              </a:extLst>
            </p:cNvPr>
            <p:cNvSpPr/>
            <p:nvPr/>
          </p:nvSpPr>
          <p:spPr>
            <a:xfrm>
              <a:off x="5314926" y="2727697"/>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4" name="Strzałka: w dół 23">
              <a:extLst>
                <a:ext uri="{FF2B5EF4-FFF2-40B4-BE49-F238E27FC236}">
                  <a16:creationId xmlns:a16="http://schemas.microsoft.com/office/drawing/2014/main" id="{386F5734-7D02-9C73-3148-151CCAD56DEB}"/>
                </a:ext>
              </a:extLst>
            </p:cNvPr>
            <p:cNvSpPr/>
            <p:nvPr/>
          </p:nvSpPr>
          <p:spPr>
            <a:xfrm>
              <a:off x="4562826" y="1779961"/>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Strzałka: w dół 21">
              <a:extLst>
                <a:ext uri="{FF2B5EF4-FFF2-40B4-BE49-F238E27FC236}">
                  <a16:creationId xmlns:a16="http://schemas.microsoft.com/office/drawing/2014/main" id="{B9C4F5C6-7761-A374-8B04-7CBB57D6DD0B}"/>
                </a:ext>
              </a:extLst>
            </p:cNvPr>
            <p:cNvSpPr/>
            <p:nvPr/>
          </p:nvSpPr>
          <p:spPr>
            <a:xfrm>
              <a:off x="4600547" y="2345846"/>
              <a:ext cx="320040" cy="749808"/>
            </a:xfrm>
            <a:prstGeom prst="downArrow">
              <a:avLst/>
            </a:prstGeom>
            <a:solidFill>
              <a:schemeClr val="accent3">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grpSp>
      <p:sp>
        <p:nvSpPr>
          <p:cNvPr id="27" name="pole tekstowe 26">
            <a:extLst>
              <a:ext uri="{FF2B5EF4-FFF2-40B4-BE49-F238E27FC236}">
                <a16:creationId xmlns:a16="http://schemas.microsoft.com/office/drawing/2014/main" id="{BA2486DD-BF17-0C98-B093-D2C9419835BA}"/>
              </a:ext>
            </a:extLst>
          </p:cNvPr>
          <p:cNvSpPr txBox="1"/>
          <p:nvPr/>
        </p:nvSpPr>
        <p:spPr>
          <a:xfrm>
            <a:off x="2536205" y="5803190"/>
            <a:ext cx="2286000" cy="646331"/>
          </a:xfrm>
          <a:prstGeom prst="rect">
            <a:avLst/>
          </a:prstGeom>
          <a:noFill/>
        </p:spPr>
        <p:txBody>
          <a:bodyPr wrap="square" rtlCol="0">
            <a:spAutoFit/>
          </a:bodyPr>
          <a:lstStyle/>
          <a:p>
            <a:pPr algn="ctr"/>
            <a:r>
              <a:rPr lang="pl-PL" dirty="0"/>
              <a:t>Carbon </a:t>
            </a:r>
            <a:r>
              <a:rPr lang="pl-PL" dirty="0" err="1"/>
              <a:t>fiber</a:t>
            </a:r>
            <a:r>
              <a:rPr lang="pl-PL" dirty="0"/>
              <a:t> </a:t>
            </a:r>
            <a:r>
              <a:rPr lang="pl-PL" dirty="0" err="1"/>
              <a:t>composite</a:t>
            </a:r>
            <a:r>
              <a:rPr lang="pl-PL" dirty="0"/>
              <a:t> </a:t>
            </a:r>
            <a:r>
              <a:rPr lang="pl-PL" dirty="0" err="1"/>
              <a:t>plate</a:t>
            </a:r>
            <a:endParaRPr lang="en-US" dirty="0"/>
          </a:p>
        </p:txBody>
      </p:sp>
      <p:cxnSp>
        <p:nvCxnSpPr>
          <p:cNvPr id="28" name="Łącznik prosty ze strzałką 27">
            <a:extLst>
              <a:ext uri="{FF2B5EF4-FFF2-40B4-BE49-F238E27FC236}">
                <a16:creationId xmlns:a16="http://schemas.microsoft.com/office/drawing/2014/main" id="{DED46C39-125C-0308-3347-E13DD3EDFA14}"/>
              </a:ext>
            </a:extLst>
          </p:cNvPr>
          <p:cNvCxnSpPr/>
          <p:nvPr/>
        </p:nvCxnSpPr>
        <p:spPr>
          <a:xfrm flipH="1" flipV="1">
            <a:off x="1283477" y="5193668"/>
            <a:ext cx="1252728" cy="932688"/>
          </a:xfrm>
          <a:prstGeom prst="straightConnector1">
            <a:avLst/>
          </a:prstGeom>
          <a:ln w="66675">
            <a:tailEnd type="triangle"/>
          </a:ln>
        </p:spPr>
        <p:style>
          <a:lnRef idx="2">
            <a:schemeClr val="dk1"/>
          </a:lnRef>
          <a:fillRef idx="0">
            <a:schemeClr val="dk1"/>
          </a:fillRef>
          <a:effectRef idx="1">
            <a:schemeClr val="dk1"/>
          </a:effectRef>
          <a:fontRef idx="minor">
            <a:schemeClr val="tx1"/>
          </a:fontRef>
        </p:style>
      </p:cxnSp>
      <p:sp>
        <p:nvSpPr>
          <p:cNvPr id="29" name="Prostokąt 28">
            <a:extLst>
              <a:ext uri="{FF2B5EF4-FFF2-40B4-BE49-F238E27FC236}">
                <a16:creationId xmlns:a16="http://schemas.microsoft.com/office/drawing/2014/main" id="{493C45CD-97B9-96C7-C944-CD9CFE4A0FE0}"/>
              </a:ext>
            </a:extLst>
          </p:cNvPr>
          <p:cNvSpPr/>
          <p:nvPr/>
        </p:nvSpPr>
        <p:spPr>
          <a:xfrm>
            <a:off x="2550452" y="5672926"/>
            <a:ext cx="2286000" cy="916933"/>
          </a:xfrm>
          <a:prstGeom prst="rect">
            <a:avLst/>
          </a:prstGeom>
          <a:noFill/>
          <a:ln w="63500"/>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0847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7803D-5147-700A-5B7F-6F289628430A}"/>
            </a:ext>
          </a:extLst>
        </p:cNvPr>
        <p:cNvGrpSpPr/>
        <p:nvPr/>
      </p:nvGrpSpPr>
      <p:grpSpPr>
        <a:xfrm>
          <a:off x="0" y="0"/>
          <a:ext cx="0" cy="0"/>
          <a:chOff x="0" y="0"/>
          <a:chExt cx="0" cy="0"/>
        </a:xfrm>
      </p:grpSpPr>
      <p:pic>
        <p:nvPicPr>
          <p:cNvPr id="6" name="Obraz 5">
            <a:extLst>
              <a:ext uri="{FF2B5EF4-FFF2-40B4-BE49-F238E27FC236}">
                <a16:creationId xmlns:a16="http://schemas.microsoft.com/office/drawing/2014/main" id="{3CF6EFDF-E080-232F-E044-3E5BC43B903D}"/>
              </a:ext>
            </a:extLst>
          </p:cNvPr>
          <p:cNvPicPr>
            <a:picLocks noChangeAspect="1"/>
          </p:cNvPicPr>
          <p:nvPr/>
        </p:nvPicPr>
        <p:blipFill>
          <a:blip r:embed="rId2"/>
          <a:stretch>
            <a:fillRect/>
          </a:stretch>
        </p:blipFill>
        <p:spPr>
          <a:xfrm>
            <a:off x="0" y="935915"/>
            <a:ext cx="5150486" cy="4867275"/>
          </a:xfrm>
          <a:prstGeom prst="rect">
            <a:avLst/>
          </a:prstGeom>
        </p:spPr>
      </p:pic>
      <p:sp>
        <p:nvSpPr>
          <p:cNvPr id="2" name="Tytuł 1">
            <a:extLst>
              <a:ext uri="{FF2B5EF4-FFF2-40B4-BE49-F238E27FC236}">
                <a16:creationId xmlns:a16="http://schemas.microsoft.com/office/drawing/2014/main" id="{3332A1A2-3DF4-5766-D2F8-6F4DAD87D461}"/>
              </a:ext>
            </a:extLst>
          </p:cNvPr>
          <p:cNvSpPr>
            <a:spLocks noGrp="1"/>
          </p:cNvSpPr>
          <p:nvPr>
            <p:ph type="title"/>
          </p:nvPr>
        </p:nvSpPr>
        <p:spPr>
          <a:xfrm>
            <a:off x="838200" y="0"/>
            <a:ext cx="10515600" cy="1325563"/>
          </a:xfrm>
        </p:spPr>
        <p:txBody>
          <a:bodyPr/>
          <a:lstStyle/>
          <a:p>
            <a:r>
              <a:rPr lang="en-US" dirty="0">
                <a:latin typeface="Times New Roman" panose="02020603050405020304" pitchFamily="18" charset="0"/>
                <a:cs typeface="Times New Roman" panose="02020603050405020304" pitchFamily="18" charset="0"/>
              </a:rPr>
              <a:t>Current</a:t>
            </a:r>
            <a:r>
              <a:rPr lang="pl-PL" dirty="0">
                <a:latin typeface="Times New Roman" panose="02020603050405020304" pitchFamily="18" charset="0"/>
                <a:cs typeface="Times New Roman" panose="02020603050405020304" pitchFamily="18" charset="0"/>
              </a:rPr>
              <a:t> design idea</a:t>
            </a:r>
          </a:p>
        </p:txBody>
      </p:sp>
      <p:sp>
        <p:nvSpPr>
          <p:cNvPr id="5" name="Symbol zastępczy numeru slajdu 4">
            <a:extLst>
              <a:ext uri="{FF2B5EF4-FFF2-40B4-BE49-F238E27FC236}">
                <a16:creationId xmlns:a16="http://schemas.microsoft.com/office/drawing/2014/main" id="{1A923196-7FC0-7454-BB26-6AC1FE1C9DFA}"/>
              </a:ext>
            </a:extLst>
          </p:cNvPr>
          <p:cNvSpPr>
            <a:spLocks noGrp="1"/>
          </p:cNvSpPr>
          <p:nvPr>
            <p:ph type="sldNum" sz="quarter" idx="12"/>
          </p:nvPr>
        </p:nvSpPr>
        <p:spPr/>
        <p:txBody>
          <a:bodyPr/>
          <a:lstStyle/>
          <a:p>
            <a:fld id="{98053D1D-1745-4029-A426-69C756EF8B26}" type="slidenum">
              <a:rPr lang="pl-PL" smtClean="0"/>
              <a:t>14</a:t>
            </a:fld>
            <a:endParaRPr lang="pl-PL"/>
          </a:p>
        </p:txBody>
      </p:sp>
      <p:sp>
        <p:nvSpPr>
          <p:cNvPr id="12" name="Symbol zastępczy daty 3">
            <a:extLst>
              <a:ext uri="{FF2B5EF4-FFF2-40B4-BE49-F238E27FC236}">
                <a16:creationId xmlns:a16="http://schemas.microsoft.com/office/drawing/2014/main" id="{50FA1F43-1A7C-B8BC-558E-B53281BEA5D9}"/>
              </a:ext>
            </a:extLst>
          </p:cNvPr>
          <p:cNvSpPr>
            <a:spLocks noGrp="1"/>
          </p:cNvSpPr>
          <p:nvPr>
            <p:ph type="dt" sz="half" idx="10"/>
          </p:nvPr>
        </p:nvSpPr>
        <p:spPr>
          <a:xfrm>
            <a:off x="838200" y="6356350"/>
            <a:ext cx="2743200" cy="365125"/>
          </a:xfrm>
        </p:spPr>
        <p:txBody>
          <a:bodyPr/>
          <a:lstStyle/>
          <a:p>
            <a:r>
              <a:rPr lang="pl-PL" dirty="0"/>
              <a:t>05.06.2025</a:t>
            </a:r>
          </a:p>
        </p:txBody>
      </p:sp>
      <p:sp>
        <p:nvSpPr>
          <p:cNvPr id="8" name="Symbol zastępczy zawartości 2">
            <a:extLst>
              <a:ext uri="{FF2B5EF4-FFF2-40B4-BE49-F238E27FC236}">
                <a16:creationId xmlns:a16="http://schemas.microsoft.com/office/drawing/2014/main" id="{122A7966-44E9-B131-D53B-00C28639BB8D}"/>
              </a:ext>
            </a:extLst>
          </p:cNvPr>
          <p:cNvSpPr txBox="1">
            <a:spLocks/>
          </p:cNvSpPr>
          <p:nvPr/>
        </p:nvSpPr>
        <p:spPr>
          <a:xfrm>
            <a:off x="6603626" y="1263453"/>
            <a:ext cx="4980238" cy="51673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dirty="0">
                <a:latin typeface="Times New Roman" panose="02020603050405020304" pitchFamily="18" charset="0"/>
                <a:cs typeface="Times New Roman" panose="02020603050405020304" pitchFamily="18" charset="0"/>
              </a:rPr>
              <a:t>At the back of the detector, the frame is to be attached by a series of thin threaded rods that will fit into the space created between the scintillation </a:t>
            </a:r>
            <a:r>
              <a:rPr lang="en-US" dirty="0" err="1">
                <a:latin typeface="Times New Roman" panose="02020603050405020304" pitchFamily="18" charset="0"/>
                <a:cs typeface="Times New Roman" panose="02020603050405020304" pitchFamily="18" charset="0"/>
              </a:rPr>
              <a:t>fibres</a:t>
            </a:r>
            <a:r>
              <a:rPr lang="en-US" dirty="0">
                <a:latin typeface="Times New Roman" panose="02020603050405020304" pitchFamily="18" charset="0"/>
                <a:cs typeface="Times New Roman" panose="02020603050405020304" pitchFamily="18" charset="0"/>
              </a:rPr>
              <a:t>.</a:t>
            </a:r>
            <a:endParaRPr lang="pl-PL" dirty="0">
              <a:latin typeface="Times New Roman" panose="02020603050405020304" pitchFamily="18" charset="0"/>
              <a:cs typeface="Times New Roman" panose="02020603050405020304" pitchFamily="18" charset="0"/>
            </a:endParaRPr>
          </a:p>
          <a:p>
            <a:pPr marL="457200" lvl="1" indent="0">
              <a:buNone/>
            </a:pPr>
            <a:endParaRPr lang="pl-PL" dirty="0">
              <a:latin typeface="Times New Roman" panose="02020603050405020304" pitchFamily="18" charset="0"/>
              <a:cs typeface="Times New Roman" panose="02020603050405020304" pitchFamily="18" charset="0"/>
            </a:endParaRPr>
          </a:p>
          <a:p>
            <a:pPr marL="457200" lvl="1" indent="0">
              <a:buNone/>
            </a:pPr>
            <a:r>
              <a:rPr lang="en-US" dirty="0">
                <a:latin typeface="Times New Roman" panose="02020603050405020304" pitchFamily="18" charset="0"/>
                <a:cs typeface="Times New Roman" panose="02020603050405020304" pitchFamily="18" charset="0"/>
              </a:rPr>
              <a:t>It will be possible to adjust the force on each rod by tightening the bolts at the top of the frame in such a way as to </a:t>
            </a:r>
            <a:r>
              <a:rPr lang="en-US" dirty="0" err="1">
                <a:latin typeface="Times New Roman" panose="02020603050405020304" pitchFamily="18" charset="0"/>
                <a:cs typeface="Times New Roman" panose="02020603050405020304" pitchFamily="18" charset="0"/>
              </a:rPr>
              <a:t>equalise</a:t>
            </a:r>
            <a:r>
              <a:rPr lang="en-US" dirty="0">
                <a:latin typeface="Times New Roman" panose="02020603050405020304" pitchFamily="18" charset="0"/>
                <a:cs typeface="Times New Roman" panose="02020603050405020304" pitchFamily="18" charset="0"/>
              </a:rPr>
              <a:t> the forces acting on each bar</a:t>
            </a:r>
            <a:r>
              <a:rPr lang="pl-PL" dirty="0">
                <a:latin typeface="Times New Roman" panose="02020603050405020304" pitchFamily="18" charset="0"/>
                <a:cs typeface="Times New Roman" panose="02020603050405020304" pitchFamily="18" charset="0"/>
              </a:rPr>
              <a:t>.</a:t>
            </a:r>
          </a:p>
        </p:txBody>
      </p:sp>
      <p:sp>
        <p:nvSpPr>
          <p:cNvPr id="4" name="Symbol zastępczy daty 9">
            <a:extLst>
              <a:ext uri="{FF2B5EF4-FFF2-40B4-BE49-F238E27FC236}">
                <a16:creationId xmlns:a16="http://schemas.microsoft.com/office/drawing/2014/main" id="{CD0C89B4-C69B-8866-4D8C-AEF30D4DBD7E}"/>
              </a:ext>
            </a:extLst>
          </p:cNvPr>
          <p:cNvSpPr txBox="1">
            <a:spLocks/>
          </p:cNvSpPr>
          <p:nvPr/>
        </p:nvSpPr>
        <p:spPr>
          <a:xfrm>
            <a:off x="9982200" y="6360538"/>
            <a:ext cx="1097604" cy="365125"/>
          </a:xfrm>
          <a:prstGeom prst="rect">
            <a:avLst/>
          </a:prstGeom>
        </p:spPr>
        <p:txBody>
          <a:bodyPr vert="horz" lIns="91440" tIns="45720" rIns="91440" bIns="45720" rtlCol="0" anchor="ctr"/>
          <a:lstStyle>
            <a:defPPr>
              <a:defRPr lang="pl-PL"/>
            </a:defPPr>
            <a:lvl1pPr marL="0" algn="l"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sz="1050" dirty="0">
                <a:latin typeface="Times New Roman" panose="02020603050405020304" pitchFamily="18" charset="0"/>
                <a:cs typeface="Times New Roman" panose="02020603050405020304" pitchFamily="18" charset="0"/>
              </a:rPr>
              <a:t>M. Kucharski</a:t>
            </a:r>
          </a:p>
        </p:txBody>
      </p:sp>
      <p:sp>
        <p:nvSpPr>
          <p:cNvPr id="27" name="pole tekstowe 26">
            <a:extLst>
              <a:ext uri="{FF2B5EF4-FFF2-40B4-BE49-F238E27FC236}">
                <a16:creationId xmlns:a16="http://schemas.microsoft.com/office/drawing/2014/main" id="{17A9D9D0-4D70-CEB6-B738-164E4D102A14}"/>
              </a:ext>
            </a:extLst>
          </p:cNvPr>
          <p:cNvSpPr txBox="1"/>
          <p:nvPr/>
        </p:nvSpPr>
        <p:spPr>
          <a:xfrm>
            <a:off x="1950377" y="6098020"/>
            <a:ext cx="2286000" cy="369332"/>
          </a:xfrm>
          <a:prstGeom prst="rect">
            <a:avLst/>
          </a:prstGeom>
          <a:noFill/>
        </p:spPr>
        <p:txBody>
          <a:bodyPr wrap="square" rtlCol="0">
            <a:spAutoFit/>
          </a:bodyPr>
          <a:lstStyle/>
          <a:p>
            <a:pPr algn="ctr"/>
            <a:r>
              <a:rPr lang="pl-PL" dirty="0" err="1"/>
              <a:t>Thin</a:t>
            </a:r>
            <a:r>
              <a:rPr lang="pl-PL" dirty="0"/>
              <a:t> </a:t>
            </a:r>
            <a:r>
              <a:rPr lang="pl-PL" dirty="0" err="1"/>
              <a:t>threaded</a:t>
            </a:r>
            <a:r>
              <a:rPr lang="pl-PL" dirty="0"/>
              <a:t> </a:t>
            </a:r>
            <a:r>
              <a:rPr lang="pl-PL" dirty="0" err="1"/>
              <a:t>rods</a:t>
            </a:r>
            <a:endParaRPr lang="en-US" dirty="0"/>
          </a:p>
        </p:txBody>
      </p:sp>
      <p:cxnSp>
        <p:nvCxnSpPr>
          <p:cNvPr id="28" name="Łącznik prosty ze strzałką 27">
            <a:extLst>
              <a:ext uri="{FF2B5EF4-FFF2-40B4-BE49-F238E27FC236}">
                <a16:creationId xmlns:a16="http://schemas.microsoft.com/office/drawing/2014/main" id="{62EBED18-88ED-C880-B407-9E85344971AF}"/>
              </a:ext>
            </a:extLst>
          </p:cNvPr>
          <p:cNvCxnSpPr>
            <a:cxnSpLocks/>
          </p:cNvCxnSpPr>
          <p:nvPr/>
        </p:nvCxnSpPr>
        <p:spPr>
          <a:xfrm flipV="1">
            <a:off x="3467100" y="4695825"/>
            <a:ext cx="1362075" cy="1107365"/>
          </a:xfrm>
          <a:prstGeom prst="straightConnector1">
            <a:avLst/>
          </a:prstGeom>
          <a:ln w="66675">
            <a:tailEnd type="triangle"/>
          </a:ln>
        </p:spPr>
        <p:style>
          <a:lnRef idx="2">
            <a:schemeClr val="dk1"/>
          </a:lnRef>
          <a:fillRef idx="0">
            <a:schemeClr val="dk1"/>
          </a:fillRef>
          <a:effectRef idx="1">
            <a:schemeClr val="dk1"/>
          </a:effectRef>
          <a:fontRef idx="minor">
            <a:schemeClr val="tx1"/>
          </a:fontRef>
        </p:style>
      </p:cxnSp>
      <p:sp>
        <p:nvSpPr>
          <p:cNvPr id="29" name="Prostokąt 28">
            <a:extLst>
              <a:ext uri="{FF2B5EF4-FFF2-40B4-BE49-F238E27FC236}">
                <a16:creationId xmlns:a16="http://schemas.microsoft.com/office/drawing/2014/main" id="{7F9C101F-E4E1-0C96-6084-72AC4E40EC26}"/>
              </a:ext>
            </a:extLst>
          </p:cNvPr>
          <p:cNvSpPr/>
          <p:nvPr/>
        </p:nvSpPr>
        <p:spPr>
          <a:xfrm>
            <a:off x="1950377" y="5824220"/>
            <a:ext cx="2286000" cy="916933"/>
          </a:xfrm>
          <a:prstGeom prst="rect">
            <a:avLst/>
          </a:prstGeom>
          <a:noFill/>
          <a:ln w="63500"/>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211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7BB9F9-3541-D5AF-CCE9-13BD5958543F}"/>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9ABCEB83-B6A7-C85C-3B6A-C43276F6BF06}"/>
              </a:ext>
            </a:extLst>
          </p:cNvPr>
          <p:cNvPicPr>
            <a:picLocks noChangeAspect="1"/>
          </p:cNvPicPr>
          <p:nvPr/>
        </p:nvPicPr>
        <p:blipFill>
          <a:blip r:embed="rId2"/>
          <a:stretch>
            <a:fillRect/>
          </a:stretch>
        </p:blipFill>
        <p:spPr>
          <a:xfrm>
            <a:off x="-1" y="2396245"/>
            <a:ext cx="12207997" cy="4425660"/>
          </a:xfrm>
          <a:prstGeom prst="rect">
            <a:avLst/>
          </a:prstGeom>
        </p:spPr>
      </p:pic>
      <p:sp>
        <p:nvSpPr>
          <p:cNvPr id="2" name="Tytuł 1">
            <a:extLst>
              <a:ext uri="{FF2B5EF4-FFF2-40B4-BE49-F238E27FC236}">
                <a16:creationId xmlns:a16="http://schemas.microsoft.com/office/drawing/2014/main" id="{F97914BF-0EE4-759A-CBFE-BBDC03DD8405}"/>
              </a:ext>
            </a:extLst>
          </p:cNvPr>
          <p:cNvSpPr>
            <a:spLocks noGrp="1"/>
          </p:cNvSpPr>
          <p:nvPr>
            <p:ph type="title"/>
          </p:nvPr>
        </p:nvSpPr>
        <p:spPr>
          <a:xfrm>
            <a:off x="345830" y="0"/>
            <a:ext cx="11500339" cy="1325563"/>
          </a:xfrm>
        </p:spPr>
        <p:txBody>
          <a:bodyPr/>
          <a:lstStyle/>
          <a:p>
            <a:pPr algn="ctr"/>
            <a:r>
              <a:rPr lang="en-GB" dirty="0"/>
              <a:t>What we want to assemble</a:t>
            </a:r>
            <a:endParaRPr lang="en-US" dirty="0"/>
          </a:p>
        </p:txBody>
      </p:sp>
      <p:sp>
        <p:nvSpPr>
          <p:cNvPr id="3" name="Symbol zastępczy daty 2">
            <a:extLst>
              <a:ext uri="{FF2B5EF4-FFF2-40B4-BE49-F238E27FC236}">
                <a16:creationId xmlns:a16="http://schemas.microsoft.com/office/drawing/2014/main" id="{29549239-8CDC-DBA7-BBEB-37ABF6290403}"/>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D28033F1-EED3-743B-128B-0F1C9941FF82}"/>
              </a:ext>
            </a:extLst>
          </p:cNvPr>
          <p:cNvSpPr>
            <a:spLocks noGrp="1"/>
          </p:cNvSpPr>
          <p:nvPr>
            <p:ph type="sldNum" sz="quarter" idx="12"/>
          </p:nvPr>
        </p:nvSpPr>
        <p:spPr/>
        <p:txBody>
          <a:bodyPr/>
          <a:lstStyle/>
          <a:p>
            <a:fld id="{0BA77270-654E-4127-963C-49EA3B9A620C}" type="slidenum">
              <a:rPr lang="en-US" smtClean="0"/>
              <a:t>2</a:t>
            </a:fld>
            <a:endParaRPr lang="en-US"/>
          </a:p>
        </p:txBody>
      </p:sp>
      <p:sp>
        <p:nvSpPr>
          <p:cNvPr id="11" name="TextBox 10">
            <a:extLst>
              <a:ext uri="{FF2B5EF4-FFF2-40B4-BE49-F238E27FC236}">
                <a16:creationId xmlns:a16="http://schemas.microsoft.com/office/drawing/2014/main" id="{4F9B3C2B-CC39-1F4A-6501-6E66D414758C}"/>
              </a:ext>
            </a:extLst>
          </p:cNvPr>
          <p:cNvSpPr txBox="1"/>
          <p:nvPr/>
        </p:nvSpPr>
        <p:spPr>
          <a:xfrm>
            <a:off x="345830" y="1022684"/>
            <a:ext cx="11500339" cy="1200329"/>
          </a:xfrm>
          <a:prstGeom prst="rect">
            <a:avLst/>
          </a:prstGeom>
          <a:noFill/>
        </p:spPr>
        <p:txBody>
          <a:bodyPr wrap="square" rtlCol="0">
            <a:spAutoFit/>
          </a:bodyPr>
          <a:lstStyle/>
          <a:p>
            <a:pPr algn="just"/>
            <a:r>
              <a:rPr lang="en-GB" dirty="0"/>
              <a:t>The absorber is constructed from alternating layers of grooved plates and separation plates, with the grooved plates measuring 2 mm thick and the separation plates 1.5 mm thick. For the prototype, the absorber will consist of 58 grooved plates and 58 separation plates. Each grooved plate contains 124 scintillating </a:t>
            </a:r>
            <a:r>
              <a:rPr lang="en-GB" dirty="0" err="1"/>
              <a:t>fibers</a:t>
            </a:r>
            <a:r>
              <a:rPr lang="en-GB" dirty="0"/>
              <a:t>, resulting in a total of 7,192 </a:t>
            </a:r>
            <a:r>
              <a:rPr lang="en-GB" dirty="0" err="1"/>
              <a:t>fibers</a:t>
            </a:r>
            <a:r>
              <a:rPr lang="en-GB" dirty="0"/>
              <a:t>. These </a:t>
            </a:r>
            <a:r>
              <a:rPr lang="en-GB" dirty="0" err="1"/>
              <a:t>fibers</a:t>
            </a:r>
            <a:r>
              <a:rPr lang="en-GB" dirty="0"/>
              <a:t> are inserted into the grooves during the absorber assembly </a:t>
            </a:r>
            <a:r>
              <a:rPr lang="en-GB" dirty="0" err="1"/>
              <a:t>proces</a:t>
            </a:r>
            <a:r>
              <a:rPr lang="pl-PL" dirty="0"/>
              <a:t>.</a:t>
            </a:r>
          </a:p>
        </p:txBody>
      </p:sp>
    </p:spTree>
    <p:extLst>
      <p:ext uri="{BB962C8B-B14F-4D97-AF65-F5344CB8AC3E}">
        <p14:creationId xmlns:p14="http://schemas.microsoft.com/office/powerpoint/2010/main" val="2812465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7F9E7-E383-B032-C7FE-CC5B815799FD}"/>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B2C509B2-94A2-3438-719C-7FA40AF48335}"/>
              </a:ext>
            </a:extLst>
          </p:cNvPr>
          <p:cNvSpPr>
            <a:spLocks noGrp="1"/>
          </p:cNvSpPr>
          <p:nvPr>
            <p:ph type="title"/>
          </p:nvPr>
        </p:nvSpPr>
        <p:spPr>
          <a:xfrm>
            <a:off x="345830" y="0"/>
            <a:ext cx="11500339" cy="1325563"/>
          </a:xfrm>
        </p:spPr>
        <p:txBody>
          <a:bodyPr/>
          <a:lstStyle/>
          <a:p>
            <a:pPr algn="ctr"/>
            <a:r>
              <a:rPr lang="pl-PL" dirty="0"/>
              <a:t>Reference </a:t>
            </a:r>
            <a:r>
              <a:rPr lang="pl-PL" dirty="0" err="1"/>
              <a:t>points</a:t>
            </a:r>
            <a:endParaRPr lang="en-US" dirty="0"/>
          </a:p>
        </p:txBody>
      </p:sp>
      <p:sp>
        <p:nvSpPr>
          <p:cNvPr id="3" name="Symbol zastępczy daty 2">
            <a:extLst>
              <a:ext uri="{FF2B5EF4-FFF2-40B4-BE49-F238E27FC236}">
                <a16:creationId xmlns:a16="http://schemas.microsoft.com/office/drawing/2014/main" id="{EA71F04C-F784-82A9-9B11-E9D98F0BBFE8}"/>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31A542BD-65E5-42E3-19BA-E5F55DFA3F67}"/>
              </a:ext>
            </a:extLst>
          </p:cNvPr>
          <p:cNvSpPr>
            <a:spLocks noGrp="1"/>
          </p:cNvSpPr>
          <p:nvPr>
            <p:ph type="sldNum" sz="quarter" idx="12"/>
          </p:nvPr>
        </p:nvSpPr>
        <p:spPr/>
        <p:txBody>
          <a:bodyPr/>
          <a:lstStyle/>
          <a:p>
            <a:fld id="{0BA77270-654E-4127-963C-49EA3B9A620C}" type="slidenum">
              <a:rPr lang="en-US" smtClean="0"/>
              <a:t>3</a:t>
            </a:fld>
            <a:endParaRPr lang="en-US"/>
          </a:p>
        </p:txBody>
      </p:sp>
      <p:pic>
        <p:nvPicPr>
          <p:cNvPr id="6" name="Picture 5">
            <a:extLst>
              <a:ext uri="{FF2B5EF4-FFF2-40B4-BE49-F238E27FC236}">
                <a16:creationId xmlns:a16="http://schemas.microsoft.com/office/drawing/2014/main" id="{D0613C97-F092-381C-F0F2-541A834DC841}"/>
              </a:ext>
            </a:extLst>
          </p:cNvPr>
          <p:cNvPicPr>
            <a:picLocks noChangeAspect="1"/>
          </p:cNvPicPr>
          <p:nvPr/>
        </p:nvPicPr>
        <p:blipFill>
          <a:blip r:embed="rId2"/>
          <a:stretch>
            <a:fillRect/>
          </a:stretch>
        </p:blipFill>
        <p:spPr>
          <a:xfrm>
            <a:off x="8094504" y="922564"/>
            <a:ext cx="3704036" cy="5751739"/>
          </a:xfrm>
          <a:prstGeom prst="rect">
            <a:avLst/>
          </a:prstGeom>
        </p:spPr>
      </p:pic>
      <p:cxnSp>
        <p:nvCxnSpPr>
          <p:cNvPr id="8" name="Straight Connector 7">
            <a:extLst>
              <a:ext uri="{FF2B5EF4-FFF2-40B4-BE49-F238E27FC236}">
                <a16:creationId xmlns:a16="http://schemas.microsoft.com/office/drawing/2014/main" id="{E17659FA-E85D-0338-6C38-14BAFAB5A23B}"/>
              </a:ext>
            </a:extLst>
          </p:cNvPr>
          <p:cNvCxnSpPr/>
          <p:nvPr/>
        </p:nvCxnSpPr>
        <p:spPr>
          <a:xfrm>
            <a:off x="11144250" y="359229"/>
            <a:ext cx="0" cy="6315074"/>
          </a:xfrm>
          <a:prstGeom prst="line">
            <a:avLst/>
          </a:prstGeom>
          <a:ln w="7620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 name="Star: 7 Points 9">
            <a:extLst>
              <a:ext uri="{FF2B5EF4-FFF2-40B4-BE49-F238E27FC236}">
                <a16:creationId xmlns:a16="http://schemas.microsoft.com/office/drawing/2014/main" id="{5A8C91E1-6862-B2D5-2D36-D43F93B46FC1}"/>
              </a:ext>
            </a:extLst>
          </p:cNvPr>
          <p:cNvSpPr/>
          <p:nvPr/>
        </p:nvSpPr>
        <p:spPr>
          <a:xfrm>
            <a:off x="10729160" y="-15899"/>
            <a:ext cx="830179" cy="830179"/>
          </a:xfrm>
          <a:prstGeom prst="star7">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57032F4F-C55A-C5F8-05CC-4EB145507B15}"/>
              </a:ext>
            </a:extLst>
          </p:cNvPr>
          <p:cNvSpPr txBox="1"/>
          <p:nvPr/>
        </p:nvSpPr>
        <p:spPr>
          <a:xfrm>
            <a:off x="1047750" y="1251284"/>
            <a:ext cx="5048250" cy="2585323"/>
          </a:xfrm>
          <a:prstGeom prst="rect">
            <a:avLst/>
          </a:prstGeom>
          <a:noFill/>
        </p:spPr>
        <p:txBody>
          <a:bodyPr wrap="square" rtlCol="0">
            <a:spAutoFit/>
          </a:bodyPr>
          <a:lstStyle/>
          <a:p>
            <a:pPr algn="just"/>
            <a:r>
              <a:rPr lang="en-GB" dirty="0"/>
              <a:t>The primary objective is to align all plates on the "beam pipe side" so that they are perfectly coplanar. This ensures the detector can be closed around the beam pipe without any gaps between its two halves. </a:t>
            </a:r>
            <a:endParaRPr lang="pl-PL" dirty="0"/>
          </a:p>
          <a:p>
            <a:pPr algn="just"/>
            <a:endParaRPr lang="pl-PL" dirty="0"/>
          </a:p>
          <a:p>
            <a:pPr algn="just"/>
            <a:r>
              <a:rPr lang="en-GB" dirty="0"/>
              <a:t>Once this is achieved, the next step is to align the plates to create a single plane at the front of the detector, closest to the interaction point</a:t>
            </a:r>
            <a:r>
              <a:rPr lang="pl-PL" dirty="0"/>
              <a:t>.</a:t>
            </a:r>
          </a:p>
        </p:txBody>
      </p:sp>
    </p:spTree>
    <p:extLst>
      <p:ext uri="{BB962C8B-B14F-4D97-AF65-F5344CB8AC3E}">
        <p14:creationId xmlns:p14="http://schemas.microsoft.com/office/powerpoint/2010/main" val="146995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1E39D-DBB6-5765-B05D-30C5D087BA35}"/>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18BC54C7-0543-2246-882D-4E95004E09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70779" y="4209355"/>
            <a:ext cx="2669979" cy="2329557"/>
          </a:xfrm>
          <a:prstGeom prst="rect">
            <a:avLst/>
          </a:prstGeom>
          <a:noFill/>
          <a:extLst>
            <a:ext uri="{909E8E84-426E-40DD-AFC4-6F175D3DCCD1}">
              <a14:hiddenFill xmlns:a14="http://schemas.microsoft.com/office/drawing/2010/main">
                <a:solidFill>
                  <a:srgbClr val="FFFFFF"/>
                </a:solidFill>
              </a14:hiddenFill>
            </a:ext>
          </a:extLst>
        </p:spPr>
      </p:pic>
      <p:sp>
        <p:nvSpPr>
          <p:cNvPr id="2" name="Tytuł 1">
            <a:extLst>
              <a:ext uri="{FF2B5EF4-FFF2-40B4-BE49-F238E27FC236}">
                <a16:creationId xmlns:a16="http://schemas.microsoft.com/office/drawing/2014/main" id="{7F0B392D-95C7-614D-7F55-58DD8F3C5620}"/>
              </a:ext>
            </a:extLst>
          </p:cNvPr>
          <p:cNvSpPr>
            <a:spLocks noGrp="1"/>
          </p:cNvSpPr>
          <p:nvPr>
            <p:ph type="title"/>
          </p:nvPr>
        </p:nvSpPr>
        <p:spPr>
          <a:xfrm>
            <a:off x="345830" y="0"/>
            <a:ext cx="11500339" cy="1325563"/>
          </a:xfrm>
        </p:spPr>
        <p:txBody>
          <a:bodyPr/>
          <a:lstStyle/>
          <a:p>
            <a:pPr algn="ctr"/>
            <a:r>
              <a:rPr lang="pl-PL" dirty="0"/>
              <a:t>Reference </a:t>
            </a:r>
            <a:r>
              <a:rPr lang="pl-PL" dirty="0" err="1"/>
              <a:t>points</a:t>
            </a:r>
            <a:endParaRPr lang="en-US" dirty="0"/>
          </a:p>
        </p:txBody>
      </p:sp>
      <p:sp>
        <p:nvSpPr>
          <p:cNvPr id="3" name="Symbol zastępczy daty 2">
            <a:extLst>
              <a:ext uri="{FF2B5EF4-FFF2-40B4-BE49-F238E27FC236}">
                <a16:creationId xmlns:a16="http://schemas.microsoft.com/office/drawing/2014/main" id="{15DC47D0-4B3E-E235-904F-0AF527112F2A}"/>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54472AE5-0B1B-18DE-1623-0C4B74F425CE}"/>
              </a:ext>
            </a:extLst>
          </p:cNvPr>
          <p:cNvSpPr>
            <a:spLocks noGrp="1"/>
          </p:cNvSpPr>
          <p:nvPr>
            <p:ph type="sldNum" sz="quarter" idx="12"/>
          </p:nvPr>
        </p:nvSpPr>
        <p:spPr/>
        <p:txBody>
          <a:bodyPr/>
          <a:lstStyle/>
          <a:p>
            <a:fld id="{0BA77270-654E-4127-963C-49EA3B9A620C}" type="slidenum">
              <a:rPr lang="en-US" smtClean="0"/>
              <a:t>4</a:t>
            </a:fld>
            <a:endParaRPr lang="en-US"/>
          </a:p>
        </p:txBody>
      </p:sp>
      <p:pic>
        <p:nvPicPr>
          <p:cNvPr id="6" name="Picture 5" descr="A rectangular object with metal rods&#10;&#10;AI-generated content may be incorrect.">
            <a:extLst>
              <a:ext uri="{FF2B5EF4-FFF2-40B4-BE49-F238E27FC236}">
                <a16:creationId xmlns:a16="http://schemas.microsoft.com/office/drawing/2014/main" id="{4F2AF66B-5537-29E9-08A9-F5C4802189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993" y="798134"/>
            <a:ext cx="10392155" cy="6085646"/>
          </a:xfrm>
          <a:prstGeom prst="rect">
            <a:avLst/>
          </a:prstGeom>
        </p:spPr>
      </p:pic>
      <p:pic>
        <p:nvPicPr>
          <p:cNvPr id="7" name="Picture 6">
            <a:extLst>
              <a:ext uri="{FF2B5EF4-FFF2-40B4-BE49-F238E27FC236}">
                <a16:creationId xmlns:a16="http://schemas.microsoft.com/office/drawing/2014/main" id="{5F0EE47E-E365-D889-3CB1-F49E17C5A223}"/>
              </a:ext>
            </a:extLst>
          </p:cNvPr>
          <p:cNvPicPr>
            <a:picLocks noChangeAspect="1"/>
          </p:cNvPicPr>
          <p:nvPr/>
        </p:nvPicPr>
        <p:blipFill>
          <a:blip r:embed="rId4"/>
          <a:stretch>
            <a:fillRect/>
          </a:stretch>
        </p:blipFill>
        <p:spPr>
          <a:xfrm>
            <a:off x="9497785" y="0"/>
            <a:ext cx="2694215" cy="2694215"/>
          </a:xfrm>
          <a:prstGeom prst="rect">
            <a:avLst/>
          </a:prstGeom>
        </p:spPr>
      </p:pic>
      <p:cxnSp>
        <p:nvCxnSpPr>
          <p:cNvPr id="9" name="Straight Arrow Connector 8">
            <a:extLst>
              <a:ext uri="{FF2B5EF4-FFF2-40B4-BE49-F238E27FC236}">
                <a16:creationId xmlns:a16="http://schemas.microsoft.com/office/drawing/2014/main" id="{AEDFFAEE-F5F1-2632-E36B-3152C3EB42E5}"/>
              </a:ext>
            </a:extLst>
          </p:cNvPr>
          <p:cNvCxnSpPr>
            <a:cxnSpLocks/>
          </p:cNvCxnSpPr>
          <p:nvPr/>
        </p:nvCxnSpPr>
        <p:spPr>
          <a:xfrm flipH="1" flipV="1">
            <a:off x="6721642" y="1524869"/>
            <a:ext cx="3156284" cy="3962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AB60E939-95BD-250F-B068-57498F70509A}"/>
              </a:ext>
            </a:extLst>
          </p:cNvPr>
          <p:cNvCxnSpPr>
            <a:cxnSpLocks/>
          </p:cNvCxnSpPr>
          <p:nvPr/>
        </p:nvCxnSpPr>
        <p:spPr>
          <a:xfrm flipH="1">
            <a:off x="7134726" y="2057400"/>
            <a:ext cx="2743200" cy="7740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FD12C7C-D321-022D-A043-CEBC5DB9B991}"/>
              </a:ext>
            </a:extLst>
          </p:cNvPr>
          <p:cNvCxnSpPr/>
          <p:nvPr/>
        </p:nvCxnSpPr>
        <p:spPr>
          <a:xfrm flipH="1">
            <a:off x="5999747" y="2145632"/>
            <a:ext cx="4026569" cy="17646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16E63355-6199-CA4D-FA64-AF4635C6C452}"/>
              </a:ext>
            </a:extLst>
          </p:cNvPr>
          <p:cNvSpPr txBox="1"/>
          <p:nvPr/>
        </p:nvSpPr>
        <p:spPr>
          <a:xfrm>
            <a:off x="9352927" y="2761556"/>
            <a:ext cx="2743200" cy="1477328"/>
          </a:xfrm>
          <a:prstGeom prst="rect">
            <a:avLst/>
          </a:prstGeom>
          <a:noFill/>
        </p:spPr>
        <p:txBody>
          <a:bodyPr wrap="square" rtlCol="0">
            <a:spAutoFit/>
          </a:bodyPr>
          <a:lstStyle/>
          <a:p>
            <a:r>
              <a:rPr lang="en-GB" dirty="0"/>
              <a:t>Standard </a:t>
            </a:r>
            <a:r>
              <a:rPr lang="en-GB" dirty="0" err="1"/>
              <a:t>aluminum</a:t>
            </a:r>
            <a:r>
              <a:rPr lang="en-GB" dirty="0"/>
              <a:t> profile 40x40</a:t>
            </a:r>
            <a:r>
              <a:rPr lang="pl-PL" dirty="0"/>
              <a:t>, o</a:t>
            </a:r>
            <a:r>
              <a:rPr lang="en-GB" dirty="0"/>
              <a:t>r we can use standard welding table accessories as reference points</a:t>
            </a:r>
          </a:p>
        </p:txBody>
      </p:sp>
      <p:pic>
        <p:nvPicPr>
          <p:cNvPr id="23" name="Picture 22">
            <a:extLst>
              <a:ext uri="{FF2B5EF4-FFF2-40B4-BE49-F238E27FC236}">
                <a16:creationId xmlns:a16="http://schemas.microsoft.com/office/drawing/2014/main" id="{84179016-8E38-9BEF-F749-2DEEB30262B7}"/>
              </a:ext>
            </a:extLst>
          </p:cNvPr>
          <p:cNvPicPr>
            <a:picLocks noChangeAspect="1"/>
          </p:cNvPicPr>
          <p:nvPr/>
        </p:nvPicPr>
        <p:blipFill>
          <a:blip r:embed="rId5"/>
          <a:stretch>
            <a:fillRect/>
          </a:stretch>
        </p:blipFill>
        <p:spPr>
          <a:xfrm>
            <a:off x="174206" y="116586"/>
            <a:ext cx="3264569" cy="3264569"/>
          </a:xfrm>
          <a:prstGeom prst="rect">
            <a:avLst/>
          </a:prstGeom>
        </p:spPr>
      </p:pic>
      <p:cxnSp>
        <p:nvCxnSpPr>
          <p:cNvPr id="27" name="Straight Arrow Connector 26">
            <a:extLst>
              <a:ext uri="{FF2B5EF4-FFF2-40B4-BE49-F238E27FC236}">
                <a16:creationId xmlns:a16="http://schemas.microsoft.com/office/drawing/2014/main" id="{7E13E0A8-77A3-3889-9750-A779684FAE3F}"/>
              </a:ext>
            </a:extLst>
          </p:cNvPr>
          <p:cNvCxnSpPr>
            <a:cxnSpLocks/>
          </p:cNvCxnSpPr>
          <p:nvPr/>
        </p:nvCxnSpPr>
        <p:spPr>
          <a:xfrm>
            <a:off x="2514600" y="2120435"/>
            <a:ext cx="405063" cy="22911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8032AA8B-1BEE-E586-B1D5-81B0D5571FE3}"/>
              </a:ext>
            </a:extLst>
          </p:cNvPr>
          <p:cNvSpPr txBox="1"/>
          <p:nvPr/>
        </p:nvSpPr>
        <p:spPr>
          <a:xfrm>
            <a:off x="34651" y="2966594"/>
            <a:ext cx="2628338" cy="2031325"/>
          </a:xfrm>
          <a:prstGeom prst="rect">
            <a:avLst/>
          </a:prstGeom>
          <a:noFill/>
        </p:spPr>
        <p:txBody>
          <a:bodyPr wrap="square" rtlCol="0">
            <a:spAutoFit/>
          </a:bodyPr>
          <a:lstStyle/>
          <a:p>
            <a:r>
              <a:rPr lang="en-GB" dirty="0"/>
              <a:t>We can use a welding table, a lot of ready-to-use clamping and mounting solutions for assembly. Easy to find a table that stands up to a few tons.</a:t>
            </a:r>
          </a:p>
        </p:txBody>
      </p:sp>
    </p:spTree>
    <p:extLst>
      <p:ext uri="{BB962C8B-B14F-4D97-AF65-F5344CB8AC3E}">
        <p14:creationId xmlns:p14="http://schemas.microsoft.com/office/powerpoint/2010/main" val="4022012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AEA94-D75A-C32E-4D2A-A6D6D4807749}"/>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E36F60B1-BB2B-ED6E-FE7D-BEEF97B49810}"/>
              </a:ext>
            </a:extLst>
          </p:cNvPr>
          <p:cNvSpPr>
            <a:spLocks noGrp="1"/>
          </p:cNvSpPr>
          <p:nvPr>
            <p:ph type="title"/>
          </p:nvPr>
        </p:nvSpPr>
        <p:spPr>
          <a:xfrm>
            <a:off x="345830" y="0"/>
            <a:ext cx="11500339" cy="1325563"/>
          </a:xfrm>
        </p:spPr>
        <p:txBody>
          <a:bodyPr/>
          <a:lstStyle/>
          <a:p>
            <a:pPr algn="ctr"/>
            <a:r>
              <a:rPr lang="pl-PL" dirty="0"/>
              <a:t>Assembly </a:t>
            </a:r>
            <a:r>
              <a:rPr lang="pl-PL" dirty="0" err="1"/>
              <a:t>process</a:t>
            </a:r>
            <a:r>
              <a:rPr lang="pl-PL" dirty="0"/>
              <a:t> - </a:t>
            </a:r>
            <a:r>
              <a:rPr lang="pl-PL" dirty="0" err="1"/>
              <a:t>sliding</a:t>
            </a:r>
            <a:r>
              <a:rPr lang="pl-PL" dirty="0"/>
              <a:t> </a:t>
            </a:r>
            <a:r>
              <a:rPr lang="pl-PL" dirty="0" err="1"/>
              <a:t>variant</a:t>
            </a:r>
            <a:endParaRPr lang="en-US" dirty="0"/>
          </a:p>
        </p:txBody>
      </p:sp>
      <p:sp>
        <p:nvSpPr>
          <p:cNvPr id="3" name="Symbol zastępczy daty 2">
            <a:extLst>
              <a:ext uri="{FF2B5EF4-FFF2-40B4-BE49-F238E27FC236}">
                <a16:creationId xmlns:a16="http://schemas.microsoft.com/office/drawing/2014/main" id="{415A3BA5-3B2E-F28D-FBDE-19B5B3DA6C5F}"/>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2C88D36A-5007-41C2-5BB2-F36CDD9E0D2D}"/>
              </a:ext>
            </a:extLst>
          </p:cNvPr>
          <p:cNvSpPr>
            <a:spLocks noGrp="1"/>
          </p:cNvSpPr>
          <p:nvPr>
            <p:ph type="sldNum" sz="quarter" idx="12"/>
          </p:nvPr>
        </p:nvSpPr>
        <p:spPr/>
        <p:txBody>
          <a:bodyPr/>
          <a:lstStyle/>
          <a:p>
            <a:fld id="{0BA77270-654E-4127-963C-49EA3B9A620C}" type="slidenum">
              <a:rPr lang="en-US" smtClean="0"/>
              <a:t>5</a:t>
            </a:fld>
            <a:endParaRPr lang="en-US"/>
          </a:p>
        </p:txBody>
      </p:sp>
      <p:grpSp>
        <p:nvGrpSpPr>
          <p:cNvPr id="24" name="Group 23">
            <a:extLst>
              <a:ext uri="{FF2B5EF4-FFF2-40B4-BE49-F238E27FC236}">
                <a16:creationId xmlns:a16="http://schemas.microsoft.com/office/drawing/2014/main" id="{E301A85F-1EEA-C11A-D6C2-192477FC9ED0}"/>
              </a:ext>
            </a:extLst>
          </p:cNvPr>
          <p:cNvGrpSpPr/>
          <p:nvPr/>
        </p:nvGrpSpPr>
        <p:grpSpPr>
          <a:xfrm>
            <a:off x="6617368" y="1716282"/>
            <a:ext cx="5375063" cy="3425435"/>
            <a:chOff x="6725652" y="2872751"/>
            <a:chExt cx="5375063" cy="3425435"/>
          </a:xfrm>
        </p:grpSpPr>
        <p:grpSp>
          <p:nvGrpSpPr>
            <p:cNvPr id="13" name="Group 12">
              <a:extLst>
                <a:ext uri="{FF2B5EF4-FFF2-40B4-BE49-F238E27FC236}">
                  <a16:creationId xmlns:a16="http://schemas.microsoft.com/office/drawing/2014/main" id="{7E357340-83B8-D223-96E4-49CF578D5981}"/>
                </a:ext>
              </a:extLst>
            </p:cNvPr>
            <p:cNvGrpSpPr/>
            <p:nvPr/>
          </p:nvGrpSpPr>
          <p:grpSpPr>
            <a:xfrm>
              <a:off x="6725652" y="2872751"/>
              <a:ext cx="5375063" cy="944765"/>
              <a:chOff x="1114926" y="4151369"/>
              <a:chExt cx="10282990" cy="2173472"/>
            </a:xfrm>
          </p:grpSpPr>
          <p:sp>
            <p:nvSpPr>
              <p:cNvPr id="6" name="Rectangle 5">
                <a:extLst>
                  <a:ext uri="{FF2B5EF4-FFF2-40B4-BE49-F238E27FC236}">
                    <a16:creationId xmlns:a16="http://schemas.microsoft.com/office/drawing/2014/main" id="{44354FD1-C26A-C228-2BEA-99BCD869EEF8}"/>
                  </a:ext>
                </a:extLst>
              </p:cNvPr>
              <p:cNvSpPr/>
              <p:nvPr/>
            </p:nvSpPr>
            <p:spPr>
              <a:xfrm>
                <a:off x="1682271" y="4151369"/>
                <a:ext cx="2179865" cy="702129"/>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72138B1D-EE1A-325C-9496-16EB085187C6}"/>
                  </a:ext>
                </a:extLst>
              </p:cNvPr>
              <p:cNvSpPr/>
              <p:nvPr/>
            </p:nvSpPr>
            <p:spPr>
              <a:xfrm>
                <a:off x="4431631" y="4151369"/>
                <a:ext cx="3565358" cy="217347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91817B19-AE1C-A43B-5D78-DC6A72C6D1F4}"/>
                  </a:ext>
                </a:extLst>
              </p:cNvPr>
              <p:cNvSpPr/>
              <p:nvPr/>
            </p:nvSpPr>
            <p:spPr>
              <a:xfrm>
                <a:off x="1114926" y="4853498"/>
                <a:ext cx="2831432" cy="146709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6FD3F2E-A75A-C52A-39D1-D5A61E3AFE67}"/>
                  </a:ext>
                </a:extLst>
              </p:cNvPr>
              <p:cNvSpPr/>
              <p:nvPr/>
            </p:nvSpPr>
            <p:spPr>
              <a:xfrm>
                <a:off x="8642684" y="4151369"/>
                <a:ext cx="2179865" cy="702129"/>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46BA0AC-8D79-8324-C4D1-4D33018A1CC9}"/>
                  </a:ext>
                </a:extLst>
              </p:cNvPr>
              <p:cNvSpPr/>
              <p:nvPr/>
            </p:nvSpPr>
            <p:spPr>
              <a:xfrm>
                <a:off x="8566484" y="4853498"/>
                <a:ext cx="2831432" cy="146283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5D00EE2A-E2F0-59DA-915E-B77F8B7F45ED}"/>
                </a:ext>
              </a:extLst>
            </p:cNvPr>
            <p:cNvGrpSpPr/>
            <p:nvPr/>
          </p:nvGrpSpPr>
          <p:grpSpPr>
            <a:xfrm>
              <a:off x="6725652" y="4972622"/>
              <a:ext cx="5375063" cy="1325564"/>
              <a:chOff x="2765257" y="3135800"/>
              <a:chExt cx="7110663" cy="1882331"/>
            </a:xfrm>
          </p:grpSpPr>
          <p:grpSp>
            <p:nvGrpSpPr>
              <p:cNvPr id="14" name="Group 13">
                <a:extLst>
                  <a:ext uri="{FF2B5EF4-FFF2-40B4-BE49-F238E27FC236}">
                    <a16:creationId xmlns:a16="http://schemas.microsoft.com/office/drawing/2014/main" id="{681CB069-5601-E0AA-EE2C-BAF817C5F3D1}"/>
                  </a:ext>
                </a:extLst>
              </p:cNvPr>
              <p:cNvGrpSpPr/>
              <p:nvPr/>
            </p:nvGrpSpPr>
            <p:grpSpPr>
              <a:xfrm>
                <a:off x="2765257" y="3135800"/>
                <a:ext cx="7110663" cy="1882331"/>
                <a:chOff x="1114926" y="3238461"/>
                <a:chExt cx="10282990" cy="3086380"/>
              </a:xfrm>
            </p:grpSpPr>
            <p:sp>
              <p:nvSpPr>
                <p:cNvPr id="15" name="Rectangle 14">
                  <a:extLst>
                    <a:ext uri="{FF2B5EF4-FFF2-40B4-BE49-F238E27FC236}">
                      <a16:creationId xmlns:a16="http://schemas.microsoft.com/office/drawing/2014/main" id="{03D95490-7B37-6985-3162-FC66028BD893}"/>
                    </a:ext>
                  </a:extLst>
                </p:cNvPr>
                <p:cNvSpPr/>
                <p:nvPr/>
              </p:nvSpPr>
              <p:spPr>
                <a:xfrm>
                  <a:off x="1441705" y="3238461"/>
                  <a:ext cx="2179864" cy="41633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72AD8A2-4022-15A8-3C9F-20A16DD284D2}"/>
                    </a:ext>
                  </a:extLst>
                </p:cNvPr>
                <p:cNvSpPr/>
                <p:nvPr/>
              </p:nvSpPr>
              <p:spPr>
                <a:xfrm>
                  <a:off x="4431631" y="4151369"/>
                  <a:ext cx="3565358" cy="217347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CCCCA06A-2F25-1BED-1515-77005C0F2DCF}"/>
                    </a:ext>
                  </a:extLst>
                </p:cNvPr>
                <p:cNvSpPr/>
                <p:nvPr/>
              </p:nvSpPr>
              <p:spPr>
                <a:xfrm>
                  <a:off x="1114926" y="3654795"/>
                  <a:ext cx="2831431" cy="26657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FF8460FC-6713-3685-EA90-8CBB97BF901A}"/>
                    </a:ext>
                  </a:extLst>
                </p:cNvPr>
                <p:cNvSpPr/>
                <p:nvPr/>
              </p:nvSpPr>
              <p:spPr>
                <a:xfrm>
                  <a:off x="8694883" y="3238461"/>
                  <a:ext cx="2179864" cy="41633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2212372D-EF18-55FB-D0D3-122A49C71D44}"/>
                    </a:ext>
                  </a:extLst>
                </p:cNvPr>
                <p:cNvSpPr/>
                <p:nvPr/>
              </p:nvSpPr>
              <p:spPr>
                <a:xfrm>
                  <a:off x="8566485" y="3664752"/>
                  <a:ext cx="2831431" cy="265158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Rectangle 19">
                <a:extLst>
                  <a:ext uri="{FF2B5EF4-FFF2-40B4-BE49-F238E27FC236}">
                    <a16:creationId xmlns:a16="http://schemas.microsoft.com/office/drawing/2014/main" id="{C9FD6FD7-581F-9EA8-42CD-3AC954525344}"/>
                  </a:ext>
                </a:extLst>
              </p:cNvPr>
              <p:cNvSpPr/>
              <p:nvPr/>
            </p:nvSpPr>
            <p:spPr>
              <a:xfrm>
                <a:off x="5537137" y="3395788"/>
                <a:ext cx="1484599" cy="296779"/>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grpSp>
      </p:grpSp>
      <p:sp>
        <p:nvSpPr>
          <p:cNvPr id="22" name="Arrow: Down 21">
            <a:extLst>
              <a:ext uri="{FF2B5EF4-FFF2-40B4-BE49-F238E27FC236}">
                <a16:creationId xmlns:a16="http://schemas.microsoft.com/office/drawing/2014/main" id="{0097607D-19DE-4892-6F59-12F77D931937}"/>
              </a:ext>
            </a:extLst>
          </p:cNvPr>
          <p:cNvSpPr/>
          <p:nvPr/>
        </p:nvSpPr>
        <p:spPr>
          <a:xfrm>
            <a:off x="8881834" y="2977217"/>
            <a:ext cx="802105" cy="705853"/>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2A1DDBED-651F-B5C2-85BE-6C81AA695B06}"/>
              </a:ext>
            </a:extLst>
          </p:cNvPr>
          <p:cNvSpPr txBox="1"/>
          <p:nvPr/>
        </p:nvSpPr>
        <p:spPr>
          <a:xfrm>
            <a:off x="1062789" y="1325563"/>
            <a:ext cx="5033211" cy="4801314"/>
          </a:xfrm>
          <a:prstGeom prst="rect">
            <a:avLst/>
          </a:prstGeom>
          <a:noFill/>
        </p:spPr>
        <p:txBody>
          <a:bodyPr wrap="square" rtlCol="0">
            <a:spAutoFit/>
          </a:bodyPr>
          <a:lstStyle/>
          <a:p>
            <a:pPr algn="just"/>
            <a:r>
              <a:rPr lang="en-GB" dirty="0"/>
              <a:t>We maintain two types of plate stocks: grooved plates and separating plates. By placing these stocks on carts with adjustable height, we can easily slide the plates onto the assembly table. The cart’s height is set to match the top of the absorber assembly, allowing each subsequent plate to be smoothly positioned on top</a:t>
            </a:r>
            <a:r>
              <a:rPr lang="pl-PL" dirty="0"/>
              <a:t>.</a:t>
            </a:r>
          </a:p>
          <a:p>
            <a:pPr algn="just"/>
            <a:endParaRPr lang="pl-PL" dirty="0"/>
          </a:p>
          <a:p>
            <a:pPr algn="just"/>
            <a:r>
              <a:rPr lang="en-GB" dirty="0"/>
              <a:t>The primary disadvantage of this method is the risk of damaging </a:t>
            </a:r>
            <a:r>
              <a:rPr lang="en-GB" dirty="0" err="1"/>
              <a:t>fibers</a:t>
            </a:r>
            <a:r>
              <a:rPr lang="en-GB" dirty="0"/>
              <a:t> during the sliding process. Furthermore, making additional adjustments to the position of the top plate can potentially shift the plates beneath it.</a:t>
            </a:r>
            <a:endParaRPr lang="pl-PL" dirty="0"/>
          </a:p>
          <a:p>
            <a:pPr algn="just"/>
            <a:endParaRPr lang="pl-PL" dirty="0"/>
          </a:p>
          <a:p>
            <a:pPr algn="just"/>
            <a:r>
              <a:rPr lang="en-GB" dirty="0"/>
              <a:t>The greatest advantage of this method is its simplicity, as well as it does not require the development of any custom tools.</a:t>
            </a:r>
          </a:p>
        </p:txBody>
      </p:sp>
    </p:spTree>
    <p:extLst>
      <p:ext uri="{BB962C8B-B14F-4D97-AF65-F5344CB8AC3E}">
        <p14:creationId xmlns:p14="http://schemas.microsoft.com/office/powerpoint/2010/main" val="2036491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BD76D-E470-468E-4CB2-9ACE40891903}"/>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E76F7549-B163-7135-AF92-43E2AB3F9A93}"/>
              </a:ext>
            </a:extLst>
          </p:cNvPr>
          <p:cNvSpPr>
            <a:spLocks noGrp="1"/>
          </p:cNvSpPr>
          <p:nvPr>
            <p:ph type="title"/>
          </p:nvPr>
        </p:nvSpPr>
        <p:spPr>
          <a:xfrm>
            <a:off x="345830" y="0"/>
            <a:ext cx="11500339" cy="1325563"/>
          </a:xfrm>
        </p:spPr>
        <p:txBody>
          <a:bodyPr/>
          <a:lstStyle/>
          <a:p>
            <a:pPr algn="ctr"/>
            <a:r>
              <a:rPr lang="pl-PL" dirty="0"/>
              <a:t>Assembly </a:t>
            </a:r>
            <a:r>
              <a:rPr lang="pl-PL" dirty="0" err="1"/>
              <a:t>process</a:t>
            </a:r>
            <a:r>
              <a:rPr lang="pl-PL" dirty="0"/>
              <a:t> - </a:t>
            </a:r>
            <a:r>
              <a:rPr lang="pl-PL" dirty="0" err="1"/>
              <a:t>sliding</a:t>
            </a:r>
            <a:r>
              <a:rPr lang="pl-PL" dirty="0"/>
              <a:t> </a:t>
            </a:r>
            <a:r>
              <a:rPr lang="pl-PL" dirty="0" err="1"/>
              <a:t>variant-needed</a:t>
            </a:r>
            <a:r>
              <a:rPr lang="pl-PL" dirty="0"/>
              <a:t> </a:t>
            </a:r>
            <a:r>
              <a:rPr lang="pl-PL" dirty="0" err="1"/>
              <a:t>equipment</a:t>
            </a:r>
            <a:endParaRPr lang="en-US" dirty="0"/>
          </a:p>
        </p:txBody>
      </p:sp>
      <p:sp>
        <p:nvSpPr>
          <p:cNvPr id="3" name="Symbol zastępczy daty 2">
            <a:extLst>
              <a:ext uri="{FF2B5EF4-FFF2-40B4-BE49-F238E27FC236}">
                <a16:creationId xmlns:a16="http://schemas.microsoft.com/office/drawing/2014/main" id="{426C5410-265B-4AFE-FE03-F9B2E29A4D3B}"/>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F19DF9C2-8234-943D-C4B3-F171D11320C7}"/>
              </a:ext>
            </a:extLst>
          </p:cNvPr>
          <p:cNvSpPr>
            <a:spLocks noGrp="1"/>
          </p:cNvSpPr>
          <p:nvPr>
            <p:ph type="sldNum" sz="quarter" idx="12"/>
          </p:nvPr>
        </p:nvSpPr>
        <p:spPr/>
        <p:txBody>
          <a:bodyPr/>
          <a:lstStyle/>
          <a:p>
            <a:fld id="{0BA77270-654E-4127-963C-49EA3B9A620C}" type="slidenum">
              <a:rPr lang="en-US" smtClean="0"/>
              <a:t>6</a:t>
            </a:fld>
            <a:endParaRPr lang="en-US"/>
          </a:p>
        </p:txBody>
      </p:sp>
      <p:pic>
        <p:nvPicPr>
          <p:cNvPr id="5" name="Picture 4">
            <a:extLst>
              <a:ext uri="{FF2B5EF4-FFF2-40B4-BE49-F238E27FC236}">
                <a16:creationId xmlns:a16="http://schemas.microsoft.com/office/drawing/2014/main" id="{50B8701F-617A-339A-F2B0-7E1FAB623F48}"/>
              </a:ext>
            </a:extLst>
          </p:cNvPr>
          <p:cNvPicPr>
            <a:picLocks noChangeAspect="1"/>
          </p:cNvPicPr>
          <p:nvPr/>
        </p:nvPicPr>
        <p:blipFill>
          <a:blip r:embed="rId2"/>
          <a:stretch>
            <a:fillRect/>
          </a:stretch>
        </p:blipFill>
        <p:spPr>
          <a:xfrm>
            <a:off x="7387389" y="1888140"/>
            <a:ext cx="4684295" cy="3513221"/>
          </a:xfrm>
          <a:prstGeom prst="rect">
            <a:avLst/>
          </a:prstGeom>
        </p:spPr>
      </p:pic>
      <p:sp>
        <p:nvSpPr>
          <p:cNvPr id="6" name="TextBox 5">
            <a:extLst>
              <a:ext uri="{FF2B5EF4-FFF2-40B4-BE49-F238E27FC236}">
                <a16:creationId xmlns:a16="http://schemas.microsoft.com/office/drawing/2014/main" id="{9AA118FC-D61F-8A66-A9AB-D9D17D21026B}"/>
              </a:ext>
            </a:extLst>
          </p:cNvPr>
          <p:cNvSpPr txBox="1"/>
          <p:nvPr/>
        </p:nvSpPr>
        <p:spPr>
          <a:xfrm>
            <a:off x="1022683" y="1956319"/>
            <a:ext cx="5783179" cy="2585323"/>
          </a:xfrm>
          <a:prstGeom prst="rect">
            <a:avLst/>
          </a:prstGeom>
          <a:noFill/>
        </p:spPr>
        <p:txBody>
          <a:bodyPr wrap="square" rtlCol="0">
            <a:spAutoFit/>
          </a:bodyPr>
          <a:lstStyle/>
          <a:p>
            <a:pPr algn="just"/>
            <a:r>
              <a:rPr lang="en-GB" dirty="0"/>
              <a:t>Essential equipment</a:t>
            </a:r>
            <a:r>
              <a:rPr lang="pl-PL" dirty="0"/>
              <a:t>:</a:t>
            </a:r>
          </a:p>
          <a:p>
            <a:pPr marL="285750" indent="-285750" algn="just">
              <a:buFont typeface="Arial" panose="020B0604020202020204" pitchFamily="34" charset="0"/>
              <a:buChar char="•"/>
            </a:pPr>
            <a:r>
              <a:rPr lang="en-GB" dirty="0"/>
              <a:t>Assembly table, with reference elements</a:t>
            </a:r>
            <a:r>
              <a:rPr lang="pl-PL" dirty="0"/>
              <a:t>.</a:t>
            </a:r>
          </a:p>
          <a:p>
            <a:pPr marL="285750" indent="-285750" algn="just">
              <a:buFont typeface="Arial" panose="020B0604020202020204" pitchFamily="34" charset="0"/>
              <a:buChar char="•"/>
            </a:pPr>
            <a:r>
              <a:rPr lang="en-GB" dirty="0"/>
              <a:t>Two carts with adjustable height</a:t>
            </a:r>
            <a:r>
              <a:rPr lang="pl-PL" dirty="0"/>
              <a:t>.</a:t>
            </a:r>
          </a:p>
          <a:p>
            <a:pPr marL="285750" indent="-285750" algn="just">
              <a:buFont typeface="Arial" panose="020B0604020202020204" pitchFamily="34" charset="0"/>
              <a:buChar char="•"/>
            </a:pPr>
            <a:endParaRPr lang="pl-PL" dirty="0"/>
          </a:p>
          <a:p>
            <a:pPr marL="285750" indent="-285750" algn="just">
              <a:buFont typeface="Arial" panose="020B0604020202020204" pitchFamily="34" charset="0"/>
              <a:buChar char="•"/>
            </a:pPr>
            <a:endParaRPr lang="pl-PL" dirty="0"/>
          </a:p>
          <a:p>
            <a:pPr algn="just"/>
            <a:r>
              <a:rPr lang="en-GB" b="0" i="0" dirty="0">
                <a:effectLst/>
                <a:latin typeface="fkGroteskNeue"/>
              </a:rPr>
              <a:t>For the final detector assembly, height can present a significant challenge, as standard adjustable-height carts typically do not offer sufficient range to accommodate the required positioning.</a:t>
            </a:r>
            <a:endParaRPr lang="en-GB" dirty="0"/>
          </a:p>
        </p:txBody>
      </p:sp>
    </p:spTree>
    <p:extLst>
      <p:ext uri="{BB962C8B-B14F-4D97-AF65-F5344CB8AC3E}">
        <p14:creationId xmlns:p14="http://schemas.microsoft.com/office/powerpoint/2010/main" val="990608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516073-B77D-2C59-2549-CE1A66089FA4}"/>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96B19926-FB5C-21BD-C8FE-AB458A7652B1}"/>
              </a:ext>
            </a:extLst>
          </p:cNvPr>
          <p:cNvSpPr>
            <a:spLocks noGrp="1"/>
          </p:cNvSpPr>
          <p:nvPr>
            <p:ph type="title"/>
          </p:nvPr>
        </p:nvSpPr>
        <p:spPr>
          <a:xfrm>
            <a:off x="345830" y="0"/>
            <a:ext cx="11500339" cy="1325563"/>
          </a:xfrm>
        </p:spPr>
        <p:txBody>
          <a:bodyPr/>
          <a:lstStyle/>
          <a:p>
            <a:pPr algn="ctr"/>
            <a:r>
              <a:rPr lang="pl-PL" dirty="0"/>
              <a:t>Assembly </a:t>
            </a:r>
            <a:r>
              <a:rPr lang="pl-PL" dirty="0" err="1"/>
              <a:t>process</a:t>
            </a:r>
            <a:r>
              <a:rPr lang="pl-PL" dirty="0"/>
              <a:t> - lifting </a:t>
            </a:r>
            <a:r>
              <a:rPr lang="pl-PL" dirty="0" err="1"/>
              <a:t>variant</a:t>
            </a:r>
            <a:endParaRPr lang="en-US" dirty="0"/>
          </a:p>
        </p:txBody>
      </p:sp>
      <p:sp>
        <p:nvSpPr>
          <p:cNvPr id="3" name="Symbol zastępczy daty 2">
            <a:extLst>
              <a:ext uri="{FF2B5EF4-FFF2-40B4-BE49-F238E27FC236}">
                <a16:creationId xmlns:a16="http://schemas.microsoft.com/office/drawing/2014/main" id="{7D528590-8489-383E-50A8-F91FE4DFCD82}"/>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C97EEE49-5501-BB7F-2BD0-D65C589714EC}"/>
              </a:ext>
            </a:extLst>
          </p:cNvPr>
          <p:cNvSpPr>
            <a:spLocks noGrp="1"/>
          </p:cNvSpPr>
          <p:nvPr>
            <p:ph type="sldNum" sz="quarter" idx="12"/>
          </p:nvPr>
        </p:nvSpPr>
        <p:spPr/>
        <p:txBody>
          <a:bodyPr/>
          <a:lstStyle/>
          <a:p>
            <a:fld id="{0BA77270-654E-4127-963C-49EA3B9A620C}" type="slidenum">
              <a:rPr lang="en-US" smtClean="0"/>
              <a:t>7</a:t>
            </a:fld>
            <a:endParaRPr lang="en-US"/>
          </a:p>
        </p:txBody>
      </p:sp>
      <p:grpSp>
        <p:nvGrpSpPr>
          <p:cNvPr id="22" name="Group 21">
            <a:extLst>
              <a:ext uri="{FF2B5EF4-FFF2-40B4-BE49-F238E27FC236}">
                <a16:creationId xmlns:a16="http://schemas.microsoft.com/office/drawing/2014/main" id="{22E56797-6146-DD83-11A2-A8B57973A2F0}"/>
              </a:ext>
            </a:extLst>
          </p:cNvPr>
          <p:cNvGrpSpPr/>
          <p:nvPr/>
        </p:nvGrpSpPr>
        <p:grpSpPr>
          <a:xfrm>
            <a:off x="7365572" y="1632284"/>
            <a:ext cx="4361207" cy="3593431"/>
            <a:chOff x="5586662" y="1704474"/>
            <a:chExt cx="5558591" cy="4580020"/>
          </a:xfrm>
        </p:grpSpPr>
        <p:sp>
          <p:nvSpPr>
            <p:cNvPr id="8" name="Rectangle 7">
              <a:extLst>
                <a:ext uri="{FF2B5EF4-FFF2-40B4-BE49-F238E27FC236}">
                  <a16:creationId xmlns:a16="http://schemas.microsoft.com/office/drawing/2014/main" id="{9F1C69FA-684B-C2C4-CAD9-E50849EE425D}"/>
                </a:ext>
              </a:extLst>
            </p:cNvPr>
            <p:cNvSpPr/>
            <p:nvPr/>
          </p:nvSpPr>
          <p:spPr>
            <a:xfrm>
              <a:off x="9003632" y="1981200"/>
              <a:ext cx="2141621" cy="14478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0C467C5-7DAA-BA3B-F412-FB439D61BA7B}"/>
                </a:ext>
              </a:extLst>
            </p:cNvPr>
            <p:cNvSpPr/>
            <p:nvPr/>
          </p:nvSpPr>
          <p:spPr>
            <a:xfrm>
              <a:off x="7295147" y="2915652"/>
              <a:ext cx="1443789" cy="51334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4402D7CD-9E9E-9527-325F-7779AF6508E2}"/>
                </a:ext>
              </a:extLst>
            </p:cNvPr>
            <p:cNvSpPr/>
            <p:nvPr/>
          </p:nvSpPr>
          <p:spPr>
            <a:xfrm>
              <a:off x="5586662" y="2915652"/>
              <a:ext cx="1443789" cy="51334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F9AD11C5-FD4B-4BE8-E699-F082F06FA72C}"/>
                </a:ext>
              </a:extLst>
            </p:cNvPr>
            <p:cNvCxnSpPr/>
            <p:nvPr/>
          </p:nvCxnSpPr>
          <p:spPr>
            <a:xfrm>
              <a:off x="7992977" y="1704474"/>
              <a:ext cx="0" cy="1163053"/>
            </a:xfrm>
            <a:prstGeom prst="line">
              <a:avLst/>
            </a:prstGeom>
            <a:ln w="76200"/>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9EB2C9B2-BC4D-141D-2111-7D6CFD04A02A}"/>
                </a:ext>
              </a:extLst>
            </p:cNvPr>
            <p:cNvCxnSpPr/>
            <p:nvPr/>
          </p:nvCxnSpPr>
          <p:spPr>
            <a:xfrm>
              <a:off x="7828545" y="2867527"/>
              <a:ext cx="328864" cy="0"/>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4204A802-A16F-1AC5-2787-E5A06218014F}"/>
                </a:ext>
              </a:extLst>
            </p:cNvPr>
            <p:cNvSpPr/>
            <p:nvPr/>
          </p:nvSpPr>
          <p:spPr>
            <a:xfrm>
              <a:off x="9003632" y="4836694"/>
              <a:ext cx="2141621" cy="14478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66023C85-8186-3BFF-3324-BB989105290B}"/>
                </a:ext>
              </a:extLst>
            </p:cNvPr>
            <p:cNvSpPr/>
            <p:nvPr/>
          </p:nvSpPr>
          <p:spPr>
            <a:xfrm>
              <a:off x="7295147" y="5939589"/>
              <a:ext cx="1443789" cy="34490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91903CB-1908-3468-EA3D-0CDED1B2AAEE}"/>
                </a:ext>
              </a:extLst>
            </p:cNvPr>
            <p:cNvSpPr/>
            <p:nvPr/>
          </p:nvSpPr>
          <p:spPr>
            <a:xfrm>
              <a:off x="5586662" y="5939589"/>
              <a:ext cx="1443789" cy="34490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95626BBF-4248-6426-B689-127F57C2BDC8}"/>
                </a:ext>
              </a:extLst>
            </p:cNvPr>
            <p:cNvCxnSpPr>
              <a:cxnSpLocks/>
            </p:cNvCxnSpPr>
            <p:nvPr/>
          </p:nvCxnSpPr>
          <p:spPr>
            <a:xfrm>
              <a:off x="10038346" y="3613484"/>
              <a:ext cx="0" cy="878306"/>
            </a:xfrm>
            <a:prstGeom prst="line">
              <a:avLst/>
            </a:prstGeom>
            <a:ln w="76200"/>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1163B501-19FD-4FAD-7C0E-712C07F7BCDB}"/>
                </a:ext>
              </a:extLst>
            </p:cNvPr>
            <p:cNvCxnSpPr/>
            <p:nvPr/>
          </p:nvCxnSpPr>
          <p:spPr>
            <a:xfrm>
              <a:off x="9873914" y="4447673"/>
              <a:ext cx="328864" cy="0"/>
            </a:xfrm>
            <a:prstGeom prst="line">
              <a:avLst/>
            </a:prstGeom>
            <a:ln w="76200"/>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11DE3A38-75A8-D825-1747-3C203FB02CAE}"/>
                </a:ext>
              </a:extLst>
            </p:cNvPr>
            <p:cNvSpPr/>
            <p:nvPr/>
          </p:nvSpPr>
          <p:spPr>
            <a:xfrm>
              <a:off x="9316453" y="4491790"/>
              <a:ext cx="1443789" cy="34490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grpSp>
      <p:sp>
        <p:nvSpPr>
          <p:cNvPr id="23" name="TextBox 22">
            <a:extLst>
              <a:ext uri="{FF2B5EF4-FFF2-40B4-BE49-F238E27FC236}">
                <a16:creationId xmlns:a16="http://schemas.microsoft.com/office/drawing/2014/main" id="{BFBB58D7-AC5A-A2C4-95A2-1AF002BFA9D8}"/>
              </a:ext>
            </a:extLst>
          </p:cNvPr>
          <p:cNvSpPr txBox="1"/>
          <p:nvPr/>
        </p:nvSpPr>
        <p:spPr>
          <a:xfrm>
            <a:off x="1107636" y="1582340"/>
            <a:ext cx="4876800" cy="3693319"/>
          </a:xfrm>
          <a:prstGeom prst="rect">
            <a:avLst/>
          </a:prstGeom>
          <a:noFill/>
        </p:spPr>
        <p:txBody>
          <a:bodyPr wrap="square" rtlCol="0">
            <a:spAutoFit/>
          </a:bodyPr>
          <a:lstStyle/>
          <a:p>
            <a:pPr algn="just"/>
            <a:r>
              <a:rPr lang="en-GB" b="0" i="0" dirty="0">
                <a:effectLst/>
              </a:rPr>
              <a:t>Plates are lifted and positioned using a crane equipped with a vacuum lifting tool, then carefully placed onto the absorber assembly. This approach minimizes the risk of damaging </a:t>
            </a:r>
            <a:r>
              <a:rPr lang="en-GB" b="0" i="0" dirty="0" err="1">
                <a:effectLst/>
              </a:rPr>
              <a:t>fibers</a:t>
            </a:r>
            <a:r>
              <a:rPr lang="en-GB" b="0" i="0" dirty="0">
                <a:effectLst/>
              </a:rPr>
              <a:t> that have already been installed in the absorber.</a:t>
            </a:r>
            <a:endParaRPr lang="pl-PL" b="0" i="0" dirty="0">
              <a:effectLst/>
            </a:endParaRPr>
          </a:p>
          <a:p>
            <a:pPr algn="just"/>
            <a:endParaRPr lang="pl-PL" dirty="0"/>
          </a:p>
          <a:p>
            <a:pPr algn="just"/>
            <a:r>
              <a:rPr lang="en-GB" b="0" i="0" dirty="0">
                <a:effectLst/>
              </a:rPr>
              <a:t>The main drawback of this approach is the necessity for a crane equipped with a dedicated vacuum lifting tool, which requires additional setup, specialized equipment</a:t>
            </a:r>
            <a:r>
              <a:rPr lang="pl-PL" b="0" i="0" dirty="0">
                <a:effectLst/>
              </a:rPr>
              <a:t>.</a:t>
            </a:r>
          </a:p>
          <a:p>
            <a:endParaRPr lang="pl-PL" dirty="0">
              <a:latin typeface="fkGroteskNeue"/>
            </a:endParaRPr>
          </a:p>
          <a:p>
            <a:endParaRPr lang="en-GB" dirty="0"/>
          </a:p>
        </p:txBody>
      </p:sp>
    </p:spTree>
    <p:extLst>
      <p:ext uri="{BB962C8B-B14F-4D97-AF65-F5344CB8AC3E}">
        <p14:creationId xmlns:p14="http://schemas.microsoft.com/office/powerpoint/2010/main" val="2903063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BCE80-476A-6E4B-7B44-60406627C438}"/>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C09FE69C-65A4-ABF3-B126-E26C1F5F090E}"/>
              </a:ext>
            </a:extLst>
          </p:cNvPr>
          <p:cNvSpPr>
            <a:spLocks noGrp="1"/>
          </p:cNvSpPr>
          <p:nvPr>
            <p:ph type="title"/>
          </p:nvPr>
        </p:nvSpPr>
        <p:spPr>
          <a:xfrm>
            <a:off x="345830" y="0"/>
            <a:ext cx="11500339" cy="1325563"/>
          </a:xfrm>
        </p:spPr>
        <p:txBody>
          <a:bodyPr/>
          <a:lstStyle/>
          <a:p>
            <a:pPr algn="ctr"/>
            <a:r>
              <a:rPr lang="pl-PL" dirty="0"/>
              <a:t>Assembly </a:t>
            </a:r>
            <a:r>
              <a:rPr lang="pl-PL" dirty="0" err="1"/>
              <a:t>process</a:t>
            </a:r>
            <a:r>
              <a:rPr lang="pl-PL" dirty="0"/>
              <a:t> - lifting </a:t>
            </a:r>
            <a:r>
              <a:rPr lang="pl-PL" dirty="0" err="1"/>
              <a:t>variant-needed</a:t>
            </a:r>
            <a:r>
              <a:rPr lang="pl-PL" dirty="0"/>
              <a:t> </a:t>
            </a:r>
            <a:r>
              <a:rPr lang="pl-PL" dirty="0" err="1"/>
              <a:t>equipment</a:t>
            </a:r>
            <a:endParaRPr lang="en-US" dirty="0"/>
          </a:p>
        </p:txBody>
      </p:sp>
      <p:sp>
        <p:nvSpPr>
          <p:cNvPr id="3" name="Symbol zastępczy daty 2">
            <a:extLst>
              <a:ext uri="{FF2B5EF4-FFF2-40B4-BE49-F238E27FC236}">
                <a16:creationId xmlns:a16="http://schemas.microsoft.com/office/drawing/2014/main" id="{6E319F56-02CA-23B6-9DCA-A42005377F1B}"/>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9505AE4F-D320-BACB-DB49-1CD96663523F}"/>
              </a:ext>
            </a:extLst>
          </p:cNvPr>
          <p:cNvSpPr>
            <a:spLocks noGrp="1"/>
          </p:cNvSpPr>
          <p:nvPr>
            <p:ph type="sldNum" sz="quarter" idx="12"/>
          </p:nvPr>
        </p:nvSpPr>
        <p:spPr/>
        <p:txBody>
          <a:bodyPr/>
          <a:lstStyle/>
          <a:p>
            <a:fld id="{0BA77270-654E-4127-963C-49EA3B9A620C}" type="slidenum">
              <a:rPr lang="en-US" smtClean="0"/>
              <a:t>8</a:t>
            </a:fld>
            <a:endParaRPr lang="en-US"/>
          </a:p>
        </p:txBody>
      </p:sp>
      <p:pic>
        <p:nvPicPr>
          <p:cNvPr id="5" name="Picture 4">
            <a:extLst>
              <a:ext uri="{FF2B5EF4-FFF2-40B4-BE49-F238E27FC236}">
                <a16:creationId xmlns:a16="http://schemas.microsoft.com/office/drawing/2014/main" id="{2721BCAC-8B33-D9D9-D501-F8F0180BA6F0}"/>
              </a:ext>
            </a:extLst>
          </p:cNvPr>
          <p:cNvPicPr>
            <a:picLocks noChangeAspect="1"/>
          </p:cNvPicPr>
          <p:nvPr/>
        </p:nvPicPr>
        <p:blipFill>
          <a:blip r:embed="rId2"/>
          <a:stretch>
            <a:fillRect/>
          </a:stretch>
        </p:blipFill>
        <p:spPr>
          <a:xfrm>
            <a:off x="6355173" y="1232650"/>
            <a:ext cx="5836827" cy="4012819"/>
          </a:xfrm>
          <a:prstGeom prst="rect">
            <a:avLst/>
          </a:prstGeom>
        </p:spPr>
      </p:pic>
      <p:pic>
        <p:nvPicPr>
          <p:cNvPr id="6" name="Picture 5">
            <a:extLst>
              <a:ext uri="{FF2B5EF4-FFF2-40B4-BE49-F238E27FC236}">
                <a16:creationId xmlns:a16="http://schemas.microsoft.com/office/drawing/2014/main" id="{3D0DA7C2-A3DE-F2DA-B817-DEEED0B9C492}"/>
              </a:ext>
            </a:extLst>
          </p:cNvPr>
          <p:cNvPicPr>
            <a:picLocks noChangeAspect="1"/>
          </p:cNvPicPr>
          <p:nvPr/>
        </p:nvPicPr>
        <p:blipFill>
          <a:blip r:embed="rId3"/>
          <a:stretch>
            <a:fillRect/>
          </a:stretch>
        </p:blipFill>
        <p:spPr>
          <a:xfrm>
            <a:off x="3581400" y="3239060"/>
            <a:ext cx="3618940" cy="3618940"/>
          </a:xfrm>
          <a:prstGeom prst="rect">
            <a:avLst/>
          </a:prstGeom>
        </p:spPr>
      </p:pic>
      <p:sp>
        <p:nvSpPr>
          <p:cNvPr id="7" name="TextBox 6">
            <a:extLst>
              <a:ext uri="{FF2B5EF4-FFF2-40B4-BE49-F238E27FC236}">
                <a16:creationId xmlns:a16="http://schemas.microsoft.com/office/drawing/2014/main" id="{331F0E5B-C404-3859-37AA-606E5C99ED11}"/>
              </a:ext>
            </a:extLst>
          </p:cNvPr>
          <p:cNvSpPr txBox="1"/>
          <p:nvPr/>
        </p:nvSpPr>
        <p:spPr>
          <a:xfrm>
            <a:off x="1066800" y="1273076"/>
            <a:ext cx="6248400" cy="2308324"/>
          </a:xfrm>
          <a:prstGeom prst="rect">
            <a:avLst/>
          </a:prstGeom>
          <a:noFill/>
        </p:spPr>
        <p:txBody>
          <a:bodyPr wrap="square" rtlCol="0">
            <a:spAutoFit/>
          </a:bodyPr>
          <a:lstStyle/>
          <a:p>
            <a:pPr algn="just"/>
            <a:r>
              <a:rPr lang="en-GB" dirty="0"/>
              <a:t>Essential equipment</a:t>
            </a:r>
            <a:r>
              <a:rPr lang="pl-PL" dirty="0"/>
              <a:t>:</a:t>
            </a:r>
          </a:p>
          <a:p>
            <a:pPr marL="285750" indent="-285750" algn="just">
              <a:buFont typeface="Arial" panose="020B0604020202020204" pitchFamily="34" charset="0"/>
              <a:buChar char="•"/>
            </a:pPr>
            <a:r>
              <a:rPr lang="en-GB" dirty="0"/>
              <a:t>Assembly table, with reference elements</a:t>
            </a:r>
            <a:r>
              <a:rPr lang="pl-PL" dirty="0"/>
              <a:t>.</a:t>
            </a:r>
          </a:p>
          <a:p>
            <a:pPr marL="285750" indent="-285750" algn="just">
              <a:buFont typeface="Arial" panose="020B0604020202020204" pitchFamily="34" charset="0"/>
              <a:buChar char="•"/>
            </a:pPr>
            <a:r>
              <a:rPr lang="en-GB" dirty="0"/>
              <a:t>Small crane with vacuum lifting tool</a:t>
            </a:r>
            <a:endParaRPr lang="pl-PL" dirty="0"/>
          </a:p>
          <a:p>
            <a:pPr marL="285750" indent="-285750" algn="just">
              <a:buFont typeface="Arial" panose="020B0604020202020204" pitchFamily="34" charset="0"/>
              <a:buChar char="•"/>
            </a:pPr>
            <a:endParaRPr lang="pl-PL" dirty="0"/>
          </a:p>
          <a:p>
            <a:pPr marL="285750" indent="-285750" algn="just">
              <a:buFont typeface="Arial" panose="020B0604020202020204" pitchFamily="34" charset="0"/>
              <a:buChar char="•"/>
            </a:pPr>
            <a:endParaRPr lang="pl-PL" dirty="0"/>
          </a:p>
          <a:p>
            <a:pPr algn="just"/>
            <a:r>
              <a:rPr lang="en-GB" dirty="0"/>
              <a:t>Vacuum lifting tool have to be able to lift plates with grooves, most probably, the development of a custom tool will be needed</a:t>
            </a:r>
            <a:r>
              <a:rPr lang="pl-PL" dirty="0"/>
              <a:t>.</a:t>
            </a:r>
            <a:endParaRPr lang="en-GB" dirty="0"/>
          </a:p>
        </p:txBody>
      </p:sp>
    </p:spTree>
    <p:extLst>
      <p:ext uri="{BB962C8B-B14F-4D97-AF65-F5344CB8AC3E}">
        <p14:creationId xmlns:p14="http://schemas.microsoft.com/office/powerpoint/2010/main" val="3968604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89AFB2-401E-9727-C2EC-835DFB8911C1}"/>
            </a:ext>
          </a:extLst>
        </p:cNvPr>
        <p:cNvGrpSpPr/>
        <p:nvPr/>
      </p:nvGrpSpPr>
      <p:grpSpPr>
        <a:xfrm>
          <a:off x="0" y="0"/>
          <a:ext cx="0" cy="0"/>
          <a:chOff x="0" y="0"/>
          <a:chExt cx="0" cy="0"/>
        </a:xfrm>
      </p:grpSpPr>
      <p:pic>
        <p:nvPicPr>
          <p:cNvPr id="5" name="Obraz 14">
            <a:extLst>
              <a:ext uri="{FF2B5EF4-FFF2-40B4-BE49-F238E27FC236}">
                <a16:creationId xmlns:a16="http://schemas.microsoft.com/office/drawing/2014/main" id="{7026526F-601E-4828-31D8-62C573D95C7E}"/>
              </a:ext>
            </a:extLst>
          </p:cNvPr>
          <p:cNvPicPr>
            <a:picLocks noChangeAspect="1"/>
          </p:cNvPicPr>
          <p:nvPr/>
        </p:nvPicPr>
        <p:blipFill>
          <a:blip r:embed="rId2"/>
          <a:stretch>
            <a:fillRect/>
          </a:stretch>
        </p:blipFill>
        <p:spPr>
          <a:xfrm>
            <a:off x="1" y="2231136"/>
            <a:ext cx="6994570" cy="4626864"/>
          </a:xfrm>
          <a:prstGeom prst="rect">
            <a:avLst/>
          </a:prstGeom>
        </p:spPr>
      </p:pic>
      <p:sp>
        <p:nvSpPr>
          <p:cNvPr id="6" name="Strzałka: w dół 15">
            <a:extLst>
              <a:ext uri="{FF2B5EF4-FFF2-40B4-BE49-F238E27FC236}">
                <a16:creationId xmlns:a16="http://schemas.microsoft.com/office/drawing/2014/main" id="{9DDAF6AA-871F-2035-9338-F0C2E325BBE3}"/>
              </a:ext>
            </a:extLst>
          </p:cNvPr>
          <p:cNvSpPr/>
          <p:nvPr/>
        </p:nvSpPr>
        <p:spPr>
          <a:xfrm>
            <a:off x="1024946"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Strzałka: w dół 20">
            <a:extLst>
              <a:ext uri="{FF2B5EF4-FFF2-40B4-BE49-F238E27FC236}">
                <a16:creationId xmlns:a16="http://schemas.microsoft.com/office/drawing/2014/main" id="{75C9A934-CEE7-EA9C-1EA5-DE08B130C417}"/>
              </a:ext>
            </a:extLst>
          </p:cNvPr>
          <p:cNvSpPr/>
          <p:nvPr/>
        </p:nvSpPr>
        <p:spPr>
          <a:xfrm>
            <a:off x="1942581"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Strzałka: w dół 21">
            <a:extLst>
              <a:ext uri="{FF2B5EF4-FFF2-40B4-BE49-F238E27FC236}">
                <a16:creationId xmlns:a16="http://schemas.microsoft.com/office/drawing/2014/main" id="{1BD43E72-DA5D-67E7-F15F-D3FB2F75661E}"/>
              </a:ext>
            </a:extLst>
          </p:cNvPr>
          <p:cNvSpPr/>
          <p:nvPr/>
        </p:nvSpPr>
        <p:spPr>
          <a:xfrm>
            <a:off x="2860216"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Strzałka: w dół 22">
            <a:extLst>
              <a:ext uri="{FF2B5EF4-FFF2-40B4-BE49-F238E27FC236}">
                <a16:creationId xmlns:a16="http://schemas.microsoft.com/office/drawing/2014/main" id="{437309A9-2CF3-275A-8F0A-AC17A0E86DAC}"/>
              </a:ext>
            </a:extLst>
          </p:cNvPr>
          <p:cNvSpPr/>
          <p:nvPr/>
        </p:nvSpPr>
        <p:spPr>
          <a:xfrm>
            <a:off x="3776545"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Strzałka: w dół 23">
            <a:extLst>
              <a:ext uri="{FF2B5EF4-FFF2-40B4-BE49-F238E27FC236}">
                <a16:creationId xmlns:a16="http://schemas.microsoft.com/office/drawing/2014/main" id="{4AC9E7CC-02CA-BC1B-3C83-E926FCC993FD}"/>
              </a:ext>
            </a:extLst>
          </p:cNvPr>
          <p:cNvSpPr/>
          <p:nvPr/>
        </p:nvSpPr>
        <p:spPr>
          <a:xfrm>
            <a:off x="4692874"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Strzałka: w dół 24">
            <a:extLst>
              <a:ext uri="{FF2B5EF4-FFF2-40B4-BE49-F238E27FC236}">
                <a16:creationId xmlns:a16="http://schemas.microsoft.com/office/drawing/2014/main" id="{BDA8CE4C-2625-9D92-EA14-6751153E18E7}"/>
              </a:ext>
            </a:extLst>
          </p:cNvPr>
          <p:cNvSpPr/>
          <p:nvPr/>
        </p:nvSpPr>
        <p:spPr>
          <a:xfrm>
            <a:off x="5609203"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Strzałka: w dół 25">
            <a:extLst>
              <a:ext uri="{FF2B5EF4-FFF2-40B4-BE49-F238E27FC236}">
                <a16:creationId xmlns:a16="http://schemas.microsoft.com/office/drawing/2014/main" id="{A181308F-98E6-1B12-47B3-E26742C8F7DE}"/>
              </a:ext>
            </a:extLst>
          </p:cNvPr>
          <p:cNvSpPr/>
          <p:nvPr/>
        </p:nvSpPr>
        <p:spPr>
          <a:xfrm>
            <a:off x="105230" y="1915668"/>
            <a:ext cx="320040" cy="749808"/>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9D7C7FE4-8127-0945-C5D3-ED0FB09FC4A1}"/>
              </a:ext>
            </a:extLst>
          </p:cNvPr>
          <p:cNvSpPr>
            <a:spLocks noGrp="1"/>
          </p:cNvSpPr>
          <p:nvPr>
            <p:ph type="title"/>
          </p:nvPr>
        </p:nvSpPr>
        <p:spPr>
          <a:xfrm>
            <a:off x="345830" y="0"/>
            <a:ext cx="11500339" cy="1325563"/>
          </a:xfrm>
        </p:spPr>
        <p:txBody>
          <a:bodyPr/>
          <a:lstStyle/>
          <a:p>
            <a:pPr algn="ctr"/>
            <a:r>
              <a:rPr lang="pl-PL" sz="4400" dirty="0" err="1"/>
              <a:t>Compression</a:t>
            </a:r>
            <a:r>
              <a:rPr lang="pl-PL" sz="4400" dirty="0"/>
              <a:t> </a:t>
            </a:r>
            <a:r>
              <a:rPr lang="pl-PL" sz="4400"/>
              <a:t>frame</a:t>
            </a:r>
            <a:endParaRPr lang="en-US" dirty="0"/>
          </a:p>
        </p:txBody>
      </p:sp>
      <p:sp>
        <p:nvSpPr>
          <p:cNvPr id="3" name="Symbol zastępczy daty 2">
            <a:extLst>
              <a:ext uri="{FF2B5EF4-FFF2-40B4-BE49-F238E27FC236}">
                <a16:creationId xmlns:a16="http://schemas.microsoft.com/office/drawing/2014/main" id="{B05A9976-1319-A149-3691-5E4FACA110BD}"/>
              </a:ext>
            </a:extLst>
          </p:cNvPr>
          <p:cNvSpPr>
            <a:spLocks noGrp="1"/>
          </p:cNvSpPr>
          <p:nvPr>
            <p:ph type="dt" sz="half" idx="10"/>
          </p:nvPr>
        </p:nvSpPr>
        <p:spPr/>
        <p:txBody>
          <a:bodyPr/>
          <a:lstStyle/>
          <a:p>
            <a:fld id="{43D4E760-0A11-4C0B-BEE0-CE6FBAFB1583}" type="datetime1">
              <a:rPr lang="en-GB" smtClean="0"/>
              <a:t>10/06/2025</a:t>
            </a:fld>
            <a:endParaRPr lang="en-US"/>
          </a:p>
        </p:txBody>
      </p:sp>
      <p:sp>
        <p:nvSpPr>
          <p:cNvPr id="4" name="Symbol zastępczy numeru slajdu 3">
            <a:extLst>
              <a:ext uri="{FF2B5EF4-FFF2-40B4-BE49-F238E27FC236}">
                <a16:creationId xmlns:a16="http://schemas.microsoft.com/office/drawing/2014/main" id="{9F54C946-DD52-EA85-326D-6AB8FC95D814}"/>
              </a:ext>
            </a:extLst>
          </p:cNvPr>
          <p:cNvSpPr>
            <a:spLocks noGrp="1"/>
          </p:cNvSpPr>
          <p:nvPr>
            <p:ph type="sldNum" sz="quarter" idx="12"/>
          </p:nvPr>
        </p:nvSpPr>
        <p:spPr/>
        <p:txBody>
          <a:bodyPr/>
          <a:lstStyle/>
          <a:p>
            <a:fld id="{0BA77270-654E-4127-963C-49EA3B9A620C}" type="slidenum">
              <a:rPr lang="en-US" smtClean="0"/>
              <a:t>9</a:t>
            </a:fld>
            <a:endParaRPr lang="en-US"/>
          </a:p>
        </p:txBody>
      </p:sp>
      <p:sp>
        <p:nvSpPr>
          <p:cNvPr id="13" name="TextBox 12">
            <a:extLst>
              <a:ext uri="{FF2B5EF4-FFF2-40B4-BE49-F238E27FC236}">
                <a16:creationId xmlns:a16="http://schemas.microsoft.com/office/drawing/2014/main" id="{4575BB4C-E23E-72ED-9DB1-AB09AE6D0308}"/>
              </a:ext>
            </a:extLst>
          </p:cNvPr>
          <p:cNvSpPr txBox="1"/>
          <p:nvPr/>
        </p:nvSpPr>
        <p:spPr>
          <a:xfrm>
            <a:off x="7531767" y="1207168"/>
            <a:ext cx="4314401" cy="3416320"/>
          </a:xfrm>
          <a:prstGeom prst="rect">
            <a:avLst/>
          </a:prstGeom>
          <a:noFill/>
        </p:spPr>
        <p:txBody>
          <a:bodyPr wrap="square" rtlCol="0">
            <a:spAutoFit/>
          </a:bodyPr>
          <a:lstStyle/>
          <a:p>
            <a:pPr algn="just"/>
            <a:r>
              <a:rPr lang="en-GB" dirty="0"/>
              <a:t>The FoCal detector absorber's stacked plate design, featuring precision-machined grooves, requires mechanical stabilization to prevent plate displacement. To address this, we propose implementing a controlled compressive load across the assembly. This method utilizes friction forces generated between plates to effectively lock their relative positions, ensuring structural integrity during detector operation</a:t>
            </a:r>
            <a:r>
              <a:rPr lang="pl-PL" dirty="0"/>
              <a:t>.</a:t>
            </a:r>
            <a:endParaRPr lang="en-GB" dirty="0"/>
          </a:p>
        </p:txBody>
      </p:sp>
    </p:spTree>
    <p:extLst>
      <p:ext uri="{BB962C8B-B14F-4D97-AF65-F5344CB8AC3E}">
        <p14:creationId xmlns:p14="http://schemas.microsoft.com/office/powerpoint/2010/main" val="1863606891"/>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Pakiet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13322</TotalTime>
  <Words>799</Words>
  <Application>Microsoft Office PowerPoint</Application>
  <PresentationFormat>Widescreen</PresentationFormat>
  <Paragraphs>89</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Aptos Display</vt:lpstr>
      <vt:lpstr>Arial</vt:lpstr>
      <vt:lpstr>Calibri</vt:lpstr>
      <vt:lpstr>fkGroteskNeue</vt:lpstr>
      <vt:lpstr>Times New Roman</vt:lpstr>
      <vt:lpstr>Motyw pakietu Office</vt:lpstr>
      <vt:lpstr>FoCal-H absorber assembly procedure</vt:lpstr>
      <vt:lpstr>What we want to assemble</vt:lpstr>
      <vt:lpstr>Reference points</vt:lpstr>
      <vt:lpstr>Reference points</vt:lpstr>
      <vt:lpstr>Assembly process - sliding variant</vt:lpstr>
      <vt:lpstr>Assembly process - sliding variant-needed equipment</vt:lpstr>
      <vt:lpstr>Assembly process - lifting variant</vt:lpstr>
      <vt:lpstr>Assembly process - lifting variant-needed equipment</vt:lpstr>
      <vt:lpstr>Compression frame</vt:lpstr>
      <vt:lpstr>PowerPoint Presentation</vt:lpstr>
      <vt:lpstr>Backup slides</vt:lpstr>
      <vt:lpstr>Current design idea</vt:lpstr>
      <vt:lpstr> Current design idea</vt:lpstr>
      <vt:lpstr>Current design idea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 to TC</dc:title>
  <dc:creator>Czarnynoga Maciej</dc:creator>
  <cp:lastModifiedBy>Maciej Czarnynoga</cp:lastModifiedBy>
  <cp:revision>80</cp:revision>
  <dcterms:created xsi:type="dcterms:W3CDTF">2024-03-15T14:29:10Z</dcterms:created>
  <dcterms:modified xsi:type="dcterms:W3CDTF">2025-06-10T04:10:44Z</dcterms:modified>
</cp:coreProperties>
</file>