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82" r:id="rId3"/>
    <p:sldId id="262" r:id="rId4"/>
    <p:sldId id="271" r:id="rId5"/>
    <p:sldId id="283" r:id="rId6"/>
    <p:sldId id="268" r:id="rId7"/>
    <p:sldId id="26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76321" autoAdjust="0"/>
  </p:normalViewPr>
  <p:slideViewPr>
    <p:cSldViewPr snapToGrid="0">
      <p:cViewPr varScale="1">
        <p:scale>
          <a:sx n="97" d="100"/>
          <a:sy n="97" d="100"/>
        </p:scale>
        <p:origin x="10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111DF-E506-4367-BBA3-CCBC241E3FDD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F89B9-095E-438A-9467-8088A22AE9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746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F89B9-095E-438A-9467-8088A22AE9C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940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F89B9-095E-438A-9467-8088A22AE9C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000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F89B9-095E-438A-9467-8088A22AE9C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332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F89B9-095E-438A-9467-8088A22AE9C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366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algn="just">
              <a:buFontTx/>
              <a:buChar char="-"/>
            </a:pPr>
            <a:r>
              <a:rPr lang="en-GB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Allpix² focuses on simulating the physical processes in silicon detectors, from particle interaction to digitized hits. </a:t>
            </a:r>
          </a:p>
          <a:p>
            <a:pPr algn="just"/>
            <a:endParaRPr lang="en-GB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n-GB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However, it lacks detailed modelling of circuit-level behaviour (e.g., readout, </a:t>
            </a:r>
            <a:r>
              <a:rPr lang="en-GB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analog</a:t>
            </a:r>
            <a:r>
              <a:rPr lang="en-GB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front-end).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F89B9-095E-438A-9467-8088A22AE9C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591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F89B9-095E-438A-9467-8088A22AE9C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527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F89B9-095E-438A-9467-8088A22AE9C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8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112D-70C0-4BEC-82E7-27219AFDF724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380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986E1-B320-432F-BA5E-F9EDCDB3D644}" type="datetime1">
              <a:rPr lang="en-GB" smtClean="0"/>
              <a:t>21/10/2025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652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B0FCD-4157-4534-8C15-FC32B183C545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9256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E9F8-538F-41F1-84C2-6162AE039FC6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7197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273B-D80E-42D7-B7E3-1CFC2AC465C3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0771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D7129-174D-4B36-A2A5-842E8854E259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5522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B63C4-1051-4D5E-927A-17EF95E34B46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1245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65C0-ED5B-4066-B6E3-45DB7BE017EC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6562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67B35-04DA-4C5E-BDF6-E0ECD7A7EBE0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246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77624-3DEC-489B-92C1-2BEB73A5254E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655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DA4F6-0E68-485E-96DA-A300417B9B8C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480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6E93B-1360-437F-AD16-652C939E344F}" type="datetime1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157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873D3-2220-42B2-96C2-C4ABAF9F6FC9}" type="datetime1">
              <a:rPr lang="en-GB" smtClean="0"/>
              <a:t>21/10/2025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762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DCBB-45E0-4C0E-9BC8-A70B830199F3}" type="datetime1">
              <a:rPr lang="en-GB" smtClean="0"/>
              <a:t>21/10/2025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163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C454B-DC12-4E43-B1DC-D5912A516891}" type="datetime1">
              <a:rPr lang="en-GB" smtClean="0"/>
              <a:t>21/10/2025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62367" y="5867400"/>
            <a:ext cx="1142245" cy="669925"/>
          </a:xfrm>
        </p:spPr>
        <p:txBody>
          <a:bodyPr/>
          <a:lstStyle>
            <a:lvl1pPr>
              <a:defRPr sz="2400"/>
            </a:lvl1pPr>
          </a:lstStyle>
          <a:p>
            <a:fld id="{8B060325-8F74-42B2-8FE3-67281373055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3160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D76DB-7BF5-4C09-989B-AE32BA2FF67A}" type="datetime1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762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7C12-B003-4F6D-B8E2-EEB458B57BE1}" type="datetime1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56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F7C48CA-502C-4A40-89BE-1196F8F5DB8F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B060325-8F74-42B2-8FE3-6728137305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755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hyperlink" Target="https://gitlab.cern.ch/iod/pixesl-group/core" TargetMode="External"/><Relationship Id="rId7" Type="http://schemas.openxmlformats.org/officeDocument/2006/relationships/hyperlink" Target="https://iopscience.iop.org/article/10.1088/1748-0221/19/01/C01039/meta" TargetMode="Externa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eeexplore.ieee.org/document/10832570/" TargetMode="External"/><Relationship Id="rId11" Type="http://schemas.openxmlformats.org/officeDocument/2006/relationships/image" Target="../media/image5.svg"/><Relationship Id="rId5" Type="http://schemas.openxmlformats.org/officeDocument/2006/relationships/hyperlink" Target="https://gitlab.cern.ch/iod/pixesl-group/pixesl-4-school" TargetMode="External"/><Relationship Id="rId10" Type="http://schemas.openxmlformats.org/officeDocument/2006/relationships/image" Target="../media/image4.png"/><Relationship Id="rId4" Type="http://schemas.openxmlformats.org/officeDocument/2006/relationships/hyperlink" Target="https://gitlab.cern.ch/iod/pixesl-group/pixesl-project-template" TargetMode="External"/><Relationship Id="rId9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svg"/><Relationship Id="rId11" Type="http://schemas.openxmlformats.org/officeDocument/2006/relationships/image" Target="../media/image16.png"/><Relationship Id="rId5" Type="http://schemas.openxmlformats.org/officeDocument/2006/relationships/image" Target="../media/image8.png"/><Relationship Id="rId10" Type="http://schemas.openxmlformats.org/officeDocument/2006/relationships/image" Target="../media/image15.svg"/><Relationship Id="rId4" Type="http://schemas.openxmlformats.org/officeDocument/2006/relationships/image" Target="../media/image11.sv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gif"/><Relationship Id="rId5" Type="http://schemas.openxmlformats.org/officeDocument/2006/relationships/image" Target="../media/image23.gif"/><Relationship Id="rId4" Type="http://schemas.openxmlformats.org/officeDocument/2006/relationships/image" Target="../media/image22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EB90296-CFE0-401D-9CA3-32966EC4F0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8C9B4EE-7611-4ED9-B356-7BDD377C3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A4F266A-F2F7-47CD-8BBC-E3777E982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0D69C80-8919-4A32-B897-F2A21F9405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427B072-CC5B-481B-9719-8CD4C54444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4609862E-48F9-45AC-8D44-67A0268A79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2B4FE3-86C0-855A-6CB0-8B72BFF5B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0681" y="348191"/>
            <a:ext cx="7385062" cy="48926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6000" b="1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PixESL</a:t>
            </a:r>
            <a:br>
              <a:rPr lang="en-US" sz="6000" b="1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44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 Open-Source Virtual Prototype Framework for Detector Electronics</a:t>
            </a:r>
            <a:endParaRPr lang="en-US" sz="6000" cap="non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BEC335A-D1CD-4687-AB54-7E9FEC72B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9935" y="1532691"/>
            <a:ext cx="0" cy="3198892"/>
          </a:xfrm>
          <a:prstGeom prst="line">
            <a:avLst/>
          </a:prstGeom>
          <a:ln w="1905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760C6C39-951D-7CD1-3228-AB7C7CEA65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5790" y="91545"/>
            <a:ext cx="1636494" cy="1636494"/>
          </a:xfrm>
          <a:prstGeom prst="roundRect">
            <a:avLst>
              <a:gd name="adj" fmla="val 284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/>
        </p:nvSpPr>
        <p:spPr>
          <a:xfrm>
            <a:off x="307503" y="5254340"/>
            <a:ext cx="6435204" cy="746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7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solidFill>
                  <a:schemeClr val="tx1"/>
                </a:solidFill>
              </a:rPr>
              <a:t>Mahdi Zahedi, </a:t>
            </a:r>
            <a:r>
              <a:rPr lang="en-GB" sz="1400" b="0" dirty="0">
                <a:solidFill>
                  <a:schemeClr val="tx1"/>
                </a:solidFill>
              </a:rPr>
              <a:t>Francesco Brambilla, Jashandeep Dhaliwal, 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Davide Ceresa, Xavi L. Cudie, Stefano Esposito, Kostas Kloukinas</a:t>
            </a:r>
          </a:p>
        </p:txBody>
      </p:sp>
    </p:spTree>
    <p:extLst>
      <p:ext uri="{BB962C8B-B14F-4D97-AF65-F5344CB8AC3E}">
        <p14:creationId xmlns:p14="http://schemas.microsoft.com/office/powerpoint/2010/main" val="3186664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5000">
              <a:schemeClr val="bg2">
                <a:lumMod val="20000"/>
                <a:lumOff val="8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626F442-D153-69B5-0802-EECEB95B2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E0014E9-CE90-1EC5-87FF-46C2C74FE9CD}"/>
              </a:ext>
            </a:extLst>
          </p:cNvPr>
          <p:cNvSpPr/>
          <p:nvPr/>
        </p:nvSpPr>
        <p:spPr>
          <a:xfrm>
            <a:off x="0" y="0"/>
            <a:ext cx="12188823" cy="67586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600" b="1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Introduction to PixESL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64C6F8-258F-1844-BD0A-E8FD43A54909}"/>
              </a:ext>
            </a:extLst>
          </p:cNvPr>
          <p:cNvSpPr txBox="1"/>
          <p:nvPr/>
        </p:nvSpPr>
        <p:spPr>
          <a:xfrm>
            <a:off x="1025479" y="1203483"/>
            <a:ext cx="10671222" cy="54476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Context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EP R&amp;D Programme on Technologies for Future Experiments: IC Technology Work-Package (WP5)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Development started in 2023 in the EP-ESE-ME section</a:t>
            </a:r>
          </a:p>
          <a:p>
            <a:pPr lvl="1"/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Name: PixESL </a:t>
            </a:r>
            <a:r>
              <a:rPr lang="en-GB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(virtual Electronic System-Level prototyping framework for Pixel detectors)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GitLab repository: </a:t>
            </a:r>
            <a:b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</a:t>
            </a:r>
            <a:r>
              <a:rPr lang="en-GB" dirty="0">
                <a:solidFill>
                  <a:srgbClr val="FF0000"/>
                </a:solidFill>
              </a:rPr>
              <a:t>Core:</a:t>
            </a:r>
            <a:r>
              <a:rPr lang="en-GB" dirty="0"/>
              <a:t> </a:t>
            </a:r>
            <a:r>
              <a:rPr lang="en-GB" u="sng" dirty="0">
                <a:hlinkClick r:id="rId3"/>
              </a:rPr>
              <a:t>https://gitlab.cern.ch/iod/pixesl-group/core</a:t>
            </a:r>
            <a:endParaRPr lang="en-GB" u="sng" dirty="0"/>
          </a:p>
          <a:p>
            <a:pPr lvl="3"/>
            <a:r>
              <a:rPr lang="en-GB" dirty="0">
                <a:solidFill>
                  <a:srgbClr val="FF0000"/>
                </a:solidFill>
              </a:rPr>
              <a:t>Project Template: </a:t>
            </a:r>
            <a:r>
              <a:rPr lang="en-GB" u="sng" dirty="0">
                <a:hlinkClick r:id="rId4"/>
              </a:rPr>
              <a:t>https://gitlab.cern.ch/iod/pixesl-group/pixesl-project-template</a:t>
            </a:r>
            <a:endParaRPr lang="en-GB" u="sng" dirty="0"/>
          </a:p>
          <a:p>
            <a:pPr lvl="3"/>
            <a:r>
              <a:rPr lang="en-GB" dirty="0">
                <a:solidFill>
                  <a:srgbClr val="FF0000"/>
                </a:solidFill>
              </a:rPr>
              <a:t>Tutorials: </a:t>
            </a:r>
            <a:r>
              <a:rPr lang="en-GB" u="sng" dirty="0">
                <a:hlinkClick r:id="rId5"/>
              </a:rPr>
              <a:t>https://gitlab.cern.ch/iod/pixesl-group/pixesl-4-school</a:t>
            </a:r>
            <a:endParaRPr lang="en-GB" u="sng" dirty="0"/>
          </a:p>
          <a:p>
            <a:pPr lvl="1"/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Publications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[2024] Paper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Virtual Prototyping Framework for Pixel Detector Electronics in High Energy Physics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[2024] Paper: 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SystemC framework for architecture modelling of electronic systems in future particle detectors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Graphic 13" descr="Home with solid fill">
            <a:extLst>
              <a:ext uri="{FF2B5EF4-FFF2-40B4-BE49-F238E27FC236}">
                <a16:creationId xmlns:a16="http://schemas.microsoft.com/office/drawing/2014/main" id="{D3E049EC-A3CD-9B28-F891-B6C6E34B9DE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5186" y="1055615"/>
            <a:ext cx="499533" cy="499533"/>
          </a:xfrm>
          <a:prstGeom prst="rect">
            <a:avLst/>
          </a:prstGeom>
        </p:spPr>
      </p:pic>
      <p:pic>
        <p:nvPicPr>
          <p:cNvPr id="15" name="Graphic 14" descr="Cmd Terminal with solid fill">
            <a:extLst>
              <a:ext uri="{FF2B5EF4-FFF2-40B4-BE49-F238E27FC236}">
                <a16:creationId xmlns:a16="http://schemas.microsoft.com/office/drawing/2014/main" id="{4667E11D-4406-2D97-F979-11E762355DE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5185" y="2551445"/>
            <a:ext cx="499534" cy="499534"/>
          </a:xfrm>
          <a:prstGeom prst="rect">
            <a:avLst/>
          </a:prstGeom>
        </p:spPr>
      </p:pic>
      <p:pic>
        <p:nvPicPr>
          <p:cNvPr id="16" name="Graphic 15" descr="Books with solid fill">
            <a:extLst>
              <a:ext uri="{FF2B5EF4-FFF2-40B4-BE49-F238E27FC236}">
                <a16:creationId xmlns:a16="http://schemas.microsoft.com/office/drawing/2014/main" id="{E7AD7429-BD22-85BD-00EE-0A4486D25CC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5186" y="3761628"/>
            <a:ext cx="499533" cy="49953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44AFD1-2A20-5774-4BBB-C3B231D11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8957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3000">
              <a:schemeClr val="bg2">
                <a:lumMod val="20000"/>
                <a:lumOff val="8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A2847E8-E338-CF9E-5CEA-BDD7FE7E6A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3ABC29C8-9F33-6F67-B37F-03E4A8FF8A7D}"/>
              </a:ext>
            </a:extLst>
          </p:cNvPr>
          <p:cNvSpPr/>
          <p:nvPr/>
        </p:nvSpPr>
        <p:spPr>
          <a:xfrm>
            <a:off x="0" y="0"/>
            <a:ext cx="12188823" cy="67586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600" b="1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 Motivation</a:t>
            </a:r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10598DAF-A7E1-22B6-CA85-FF051D8BDC11}"/>
              </a:ext>
            </a:extLst>
          </p:cNvPr>
          <p:cNvSpPr/>
          <p:nvPr/>
        </p:nvSpPr>
        <p:spPr>
          <a:xfrm>
            <a:off x="1002477" y="2022728"/>
            <a:ext cx="1766170" cy="94299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A6EC623B-24F9-29A6-923F-2471119D0866}"/>
              </a:ext>
            </a:extLst>
          </p:cNvPr>
          <p:cNvSpPr/>
          <p:nvPr/>
        </p:nvSpPr>
        <p:spPr>
          <a:xfrm>
            <a:off x="7458722" y="2017125"/>
            <a:ext cx="1766170" cy="9429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6" name="Arrow: Right 105">
            <a:extLst>
              <a:ext uri="{FF2B5EF4-FFF2-40B4-BE49-F238E27FC236}">
                <a16:creationId xmlns:a16="http://schemas.microsoft.com/office/drawing/2014/main" id="{58F3DDC9-9752-755D-D1CA-CCB7DCCE9494}"/>
              </a:ext>
            </a:extLst>
          </p:cNvPr>
          <p:cNvSpPr/>
          <p:nvPr/>
        </p:nvSpPr>
        <p:spPr>
          <a:xfrm>
            <a:off x="2888424" y="2022725"/>
            <a:ext cx="4531551" cy="47149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guidelines</a:t>
            </a:r>
            <a:endParaRPr lang="it-IT" sz="1400" dirty="0"/>
          </a:p>
        </p:txBody>
      </p:sp>
      <p:sp>
        <p:nvSpPr>
          <p:cNvPr id="107" name="Arrow: Right 106">
            <a:extLst>
              <a:ext uri="{FF2B5EF4-FFF2-40B4-BE49-F238E27FC236}">
                <a16:creationId xmlns:a16="http://schemas.microsoft.com/office/drawing/2014/main" id="{24D4F514-7CCC-925A-D8B4-B32ECC070356}"/>
              </a:ext>
            </a:extLst>
          </p:cNvPr>
          <p:cNvSpPr/>
          <p:nvPr/>
        </p:nvSpPr>
        <p:spPr>
          <a:xfrm rot="10800000" flipV="1">
            <a:off x="2850327" y="2489146"/>
            <a:ext cx="4569648" cy="47149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limitations</a:t>
            </a:r>
            <a:endParaRPr lang="it-IT" sz="1400" dirty="0"/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5FFC0A19-0C36-77E8-6C90-A7BDDE181C98}"/>
              </a:ext>
            </a:extLst>
          </p:cNvPr>
          <p:cNvSpPr/>
          <p:nvPr/>
        </p:nvSpPr>
        <p:spPr>
          <a:xfrm>
            <a:off x="7458722" y="3842749"/>
            <a:ext cx="1766170" cy="9429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9" name="Arrow: Down 108">
            <a:extLst>
              <a:ext uri="{FF2B5EF4-FFF2-40B4-BE49-F238E27FC236}">
                <a16:creationId xmlns:a16="http://schemas.microsoft.com/office/drawing/2014/main" id="{5641598D-AAE7-0F0C-600E-40D71EF38208}"/>
              </a:ext>
            </a:extLst>
          </p:cNvPr>
          <p:cNvSpPr/>
          <p:nvPr/>
        </p:nvSpPr>
        <p:spPr>
          <a:xfrm>
            <a:off x="8169574" y="3024523"/>
            <a:ext cx="344466" cy="76487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32E99E0F-4644-2DFA-36E8-731F39AEDBD6}"/>
              </a:ext>
            </a:extLst>
          </p:cNvPr>
          <p:cNvSpPr/>
          <p:nvPr/>
        </p:nvSpPr>
        <p:spPr>
          <a:xfrm>
            <a:off x="1002259" y="3843274"/>
            <a:ext cx="1766170" cy="9429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 dirty="0"/>
          </a:p>
        </p:txBody>
      </p:sp>
      <p:sp>
        <p:nvSpPr>
          <p:cNvPr id="111" name="Arrow: Down 110">
            <a:extLst>
              <a:ext uri="{FF2B5EF4-FFF2-40B4-BE49-F238E27FC236}">
                <a16:creationId xmlns:a16="http://schemas.microsoft.com/office/drawing/2014/main" id="{9F8AAF7D-6ACE-5D5F-CC4B-87BFD614F094}"/>
              </a:ext>
            </a:extLst>
          </p:cNvPr>
          <p:cNvSpPr/>
          <p:nvPr/>
        </p:nvSpPr>
        <p:spPr>
          <a:xfrm rot="10800000">
            <a:off x="1713333" y="3023916"/>
            <a:ext cx="344466" cy="76487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98D37D4E-F7AA-DBEC-CCC3-5EE85AD736D8}"/>
              </a:ext>
            </a:extLst>
          </p:cNvPr>
          <p:cNvSpPr txBox="1"/>
          <p:nvPr/>
        </p:nvSpPr>
        <p:spPr>
          <a:xfrm>
            <a:off x="8541416" y="3146871"/>
            <a:ext cx="172752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Time-consuming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(~years)</a:t>
            </a:r>
            <a:endParaRPr lang="it-IT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ABBFA0B7-E5C7-157B-67D1-AF2A84466EC4}"/>
              </a:ext>
            </a:extLst>
          </p:cNvPr>
          <p:cNvSpPr/>
          <p:nvPr/>
        </p:nvSpPr>
        <p:spPr>
          <a:xfrm>
            <a:off x="2982369" y="3376965"/>
            <a:ext cx="4429722" cy="959259"/>
          </a:xfrm>
          <a:custGeom>
            <a:avLst/>
            <a:gdLst>
              <a:gd name="connsiteX0" fmla="*/ 5204564 w 5204564"/>
              <a:gd name="connsiteY0" fmla="*/ 0 h 1290181"/>
              <a:gd name="connsiteX1" fmla="*/ 3338186 w 5204564"/>
              <a:gd name="connsiteY1" fmla="*/ 1020871 h 1290181"/>
              <a:gd name="connsiteX2" fmla="*/ 0 w 5204564"/>
              <a:gd name="connsiteY2" fmla="*/ 1290181 h 1290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04564" h="1290181">
                <a:moveTo>
                  <a:pt x="5204564" y="0"/>
                </a:moveTo>
                <a:cubicBezTo>
                  <a:pt x="4705088" y="402920"/>
                  <a:pt x="4205613" y="805841"/>
                  <a:pt x="3338186" y="1020871"/>
                </a:cubicBezTo>
                <a:cubicBezTo>
                  <a:pt x="2470759" y="1235901"/>
                  <a:pt x="1235379" y="1263041"/>
                  <a:pt x="0" y="1290181"/>
                </a:cubicBezTo>
              </a:path>
            </a:pathLst>
          </a:custGeom>
          <a:noFill/>
          <a:ln>
            <a:prstDash val="lgDash"/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C2E41890-7467-5DA7-C71F-C6FE36807B86}"/>
              </a:ext>
            </a:extLst>
          </p:cNvPr>
          <p:cNvSpPr txBox="1"/>
          <p:nvPr/>
        </p:nvSpPr>
        <p:spPr>
          <a:xfrm rot="21025651">
            <a:off x="4428720" y="4237320"/>
            <a:ext cx="248638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structured feedback</a:t>
            </a:r>
            <a:endParaRPr lang="it-IT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7F22EF8D-9A51-6ABF-E783-0096FA2D6141}"/>
              </a:ext>
            </a:extLst>
          </p:cNvPr>
          <p:cNvSpPr txBox="1"/>
          <p:nvPr/>
        </p:nvSpPr>
        <p:spPr>
          <a:xfrm>
            <a:off x="970944" y="3882938"/>
            <a:ext cx="1828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Physics simulation</a:t>
            </a:r>
            <a:endParaRPr lang="it-IT" sz="1400" dirty="0">
              <a:solidFill>
                <a:schemeClr val="bg1"/>
              </a:solidFill>
            </a:endParaRPr>
          </a:p>
        </p:txBody>
      </p:sp>
      <p:pic>
        <p:nvPicPr>
          <p:cNvPr id="116" name="Graphic 115" descr="Atom with solid fill">
            <a:extLst>
              <a:ext uri="{FF2B5EF4-FFF2-40B4-BE49-F238E27FC236}">
                <a16:creationId xmlns:a16="http://schemas.microsoft.com/office/drawing/2014/main" id="{CA6331CE-80E1-3D89-9C05-328B50F7AD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65500" y="4103122"/>
            <a:ext cx="639688" cy="639688"/>
          </a:xfrm>
          <a:prstGeom prst="rect">
            <a:avLst/>
          </a:prstGeom>
        </p:spPr>
      </p:pic>
      <p:sp>
        <p:nvSpPr>
          <p:cNvPr id="117" name="TextBox 116">
            <a:extLst>
              <a:ext uri="{FF2B5EF4-FFF2-40B4-BE49-F238E27FC236}">
                <a16:creationId xmlns:a16="http://schemas.microsoft.com/office/drawing/2014/main" id="{C3DB1747-D88A-16E2-9A9A-5652850C4585}"/>
              </a:ext>
            </a:extLst>
          </p:cNvPr>
          <p:cNvSpPr txBox="1"/>
          <p:nvPr/>
        </p:nvSpPr>
        <p:spPr>
          <a:xfrm>
            <a:off x="970944" y="2068816"/>
            <a:ext cx="1828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Specifications</a:t>
            </a:r>
            <a:endParaRPr lang="it-IT" sz="1400" dirty="0">
              <a:solidFill>
                <a:schemeClr val="bg1"/>
              </a:solidFill>
            </a:endParaRPr>
          </a:p>
        </p:txBody>
      </p:sp>
      <p:pic>
        <p:nvPicPr>
          <p:cNvPr id="118" name="Graphic 117" descr="Clipboard Checked with solid fill">
            <a:extLst>
              <a:ext uri="{FF2B5EF4-FFF2-40B4-BE49-F238E27FC236}">
                <a16:creationId xmlns:a16="http://schemas.microsoft.com/office/drawing/2014/main" id="{3545BCF7-6569-3C74-8442-FC0F8BB546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76364" y="2289501"/>
            <a:ext cx="628824" cy="628824"/>
          </a:xfrm>
          <a:prstGeom prst="rect">
            <a:avLst/>
          </a:prstGeom>
        </p:spPr>
      </p:pic>
      <p:sp>
        <p:nvSpPr>
          <p:cNvPr id="119" name="TextBox 118">
            <a:extLst>
              <a:ext uri="{FF2B5EF4-FFF2-40B4-BE49-F238E27FC236}">
                <a16:creationId xmlns:a16="http://schemas.microsoft.com/office/drawing/2014/main" id="{8E05D28F-39DF-35FC-1077-2B6A206DBA78}"/>
              </a:ext>
            </a:extLst>
          </p:cNvPr>
          <p:cNvSpPr txBox="1"/>
          <p:nvPr/>
        </p:nvSpPr>
        <p:spPr>
          <a:xfrm>
            <a:off x="7394109" y="2068816"/>
            <a:ext cx="1828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Hardware design</a:t>
            </a:r>
            <a:endParaRPr lang="it-IT" sz="1400" dirty="0">
              <a:solidFill>
                <a:schemeClr val="bg1"/>
              </a:solidFill>
            </a:endParaRPr>
          </a:p>
        </p:txBody>
      </p:sp>
      <p:pic>
        <p:nvPicPr>
          <p:cNvPr id="120" name="Graphic 119" descr="Processor with solid fill">
            <a:extLst>
              <a:ext uri="{FF2B5EF4-FFF2-40B4-BE49-F238E27FC236}">
                <a16:creationId xmlns:a16="http://schemas.microsoft.com/office/drawing/2014/main" id="{7407C0EC-F234-D75E-81EB-CED4BA2867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971111" y="2244626"/>
            <a:ext cx="741392" cy="741392"/>
          </a:xfrm>
          <a:prstGeom prst="rect">
            <a:avLst/>
          </a:prstGeom>
        </p:spPr>
      </p:pic>
      <p:sp>
        <p:nvSpPr>
          <p:cNvPr id="121" name="TextBox 120">
            <a:extLst>
              <a:ext uri="{FF2B5EF4-FFF2-40B4-BE49-F238E27FC236}">
                <a16:creationId xmlns:a16="http://schemas.microsoft.com/office/drawing/2014/main" id="{E3452CEE-F253-CAF8-12D8-F60CFEC3A32A}"/>
              </a:ext>
            </a:extLst>
          </p:cNvPr>
          <p:cNvSpPr txBox="1"/>
          <p:nvPr/>
        </p:nvSpPr>
        <p:spPr>
          <a:xfrm>
            <a:off x="7286508" y="3919402"/>
            <a:ext cx="211867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Verification</a:t>
            </a:r>
            <a:endParaRPr lang="it-IT" sz="1400" dirty="0">
              <a:solidFill>
                <a:schemeClr val="bg1"/>
              </a:solidFill>
            </a:endParaRPr>
          </a:p>
        </p:txBody>
      </p:sp>
      <p:pic>
        <p:nvPicPr>
          <p:cNvPr id="122" name="Graphic 121" descr="Badge Tick1 with solid fill">
            <a:extLst>
              <a:ext uri="{FF2B5EF4-FFF2-40B4-BE49-F238E27FC236}">
                <a16:creationId xmlns:a16="http://schemas.microsoft.com/office/drawing/2014/main" id="{81241444-22B2-8B99-117F-280EE78D163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034282" y="4102442"/>
            <a:ext cx="678221" cy="678221"/>
          </a:xfrm>
          <a:prstGeom prst="rect">
            <a:avLst/>
          </a:prstGeom>
        </p:spPr>
      </p:pic>
      <p:sp>
        <p:nvSpPr>
          <p:cNvPr id="123" name="TextBox 122">
            <a:extLst>
              <a:ext uri="{FF2B5EF4-FFF2-40B4-BE49-F238E27FC236}">
                <a16:creationId xmlns:a16="http://schemas.microsoft.com/office/drawing/2014/main" id="{1999E41C-8004-A913-7367-BF0C3DA8B1AC}"/>
              </a:ext>
            </a:extLst>
          </p:cNvPr>
          <p:cNvSpPr txBox="1"/>
          <p:nvPr/>
        </p:nvSpPr>
        <p:spPr>
          <a:xfrm>
            <a:off x="4365462" y="1457272"/>
            <a:ext cx="172752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Time-consuming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(~years)</a:t>
            </a:r>
            <a:endParaRPr lang="it-IT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F0BEE5A9-9E32-01C0-EE75-0FCE0B6ADB7B}"/>
              </a:ext>
            </a:extLst>
          </p:cNvPr>
          <p:cNvSpPr txBox="1"/>
          <p:nvPr/>
        </p:nvSpPr>
        <p:spPr>
          <a:xfrm>
            <a:off x="366713" y="883316"/>
            <a:ext cx="61055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i="0" dirty="0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Design flow improvement</a:t>
            </a:r>
            <a:endParaRPr lang="en-GB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9E785D-DA71-3039-3DBC-A550E0E50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770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3000">
              <a:schemeClr val="bg2">
                <a:lumMod val="20000"/>
                <a:lumOff val="8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CE3CE0-8945-94CA-FF87-C316C2B0EA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751A97C-21D7-DAB2-477E-8B8C5A4894A0}"/>
              </a:ext>
            </a:extLst>
          </p:cNvPr>
          <p:cNvSpPr/>
          <p:nvPr/>
        </p:nvSpPr>
        <p:spPr>
          <a:xfrm>
            <a:off x="0" y="0"/>
            <a:ext cx="12188823" cy="67586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600" b="1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 Motivation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706513-29B5-0809-2B36-CC3D98440343}"/>
              </a:ext>
            </a:extLst>
          </p:cNvPr>
          <p:cNvSpPr/>
          <p:nvPr/>
        </p:nvSpPr>
        <p:spPr>
          <a:xfrm>
            <a:off x="4282478" y="2146554"/>
            <a:ext cx="2192055" cy="942990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7C579B3-E344-F2FF-A982-A6D5F1B6F30E}"/>
              </a:ext>
            </a:extLst>
          </p:cNvPr>
          <p:cNvSpPr/>
          <p:nvPr/>
        </p:nvSpPr>
        <p:spPr>
          <a:xfrm>
            <a:off x="4282477" y="3974158"/>
            <a:ext cx="2192055" cy="942990"/>
          </a:xfrm>
          <a:prstGeom prst="round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C69BC02A-E449-C3E3-2112-66D80EEEE43E}"/>
              </a:ext>
            </a:extLst>
          </p:cNvPr>
          <p:cNvSpPr/>
          <p:nvPr/>
        </p:nvSpPr>
        <p:spPr>
          <a:xfrm>
            <a:off x="5206273" y="3207304"/>
            <a:ext cx="344466" cy="72560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8CA88288-4214-9DFA-C6BD-58F463BF4DC5}"/>
              </a:ext>
            </a:extLst>
          </p:cNvPr>
          <p:cNvSpPr/>
          <p:nvPr/>
        </p:nvSpPr>
        <p:spPr>
          <a:xfrm>
            <a:off x="6548671" y="2146550"/>
            <a:ext cx="1479853" cy="47149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guidelines</a:t>
            </a:r>
            <a:endParaRPr lang="it-IT" sz="1400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15AD113C-9795-1199-FC8B-9BD546E38642}"/>
              </a:ext>
            </a:extLst>
          </p:cNvPr>
          <p:cNvSpPr/>
          <p:nvPr/>
        </p:nvSpPr>
        <p:spPr>
          <a:xfrm rot="10800000" flipV="1">
            <a:off x="6520096" y="2612971"/>
            <a:ext cx="1479852" cy="47149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limitations</a:t>
            </a:r>
            <a:endParaRPr lang="it-IT" sz="1400" dirty="0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8B5637E3-956F-DE97-0C04-C4882FE1048E}"/>
              </a:ext>
            </a:extLst>
          </p:cNvPr>
          <p:cNvSpPr/>
          <p:nvPr/>
        </p:nvSpPr>
        <p:spPr>
          <a:xfrm>
            <a:off x="8794463" y="3153950"/>
            <a:ext cx="344466" cy="76487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A519C535-2DE6-6E61-F2F2-936AA95F9FCA}"/>
              </a:ext>
            </a:extLst>
          </p:cNvPr>
          <p:cNvSpPr/>
          <p:nvPr/>
        </p:nvSpPr>
        <p:spPr>
          <a:xfrm>
            <a:off x="6558197" y="4207922"/>
            <a:ext cx="1479853" cy="47149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ref. model</a:t>
            </a:r>
            <a:endParaRPr lang="it-IT" sz="1400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497DE733-044D-34AD-DB9E-EF7C1F424392}"/>
              </a:ext>
            </a:extLst>
          </p:cNvPr>
          <p:cNvSpPr/>
          <p:nvPr/>
        </p:nvSpPr>
        <p:spPr>
          <a:xfrm flipH="1">
            <a:off x="2728484" y="4270670"/>
            <a:ext cx="1479853" cy="47149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ASIC limits</a:t>
            </a:r>
            <a:endParaRPr lang="it-IT" sz="1400" dirty="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02608979-8E40-45F8-635C-B2A9498B4CFD}"/>
              </a:ext>
            </a:extLst>
          </p:cNvPr>
          <p:cNvSpPr/>
          <p:nvPr/>
        </p:nvSpPr>
        <p:spPr>
          <a:xfrm rot="10800000">
            <a:off x="1618083" y="3147741"/>
            <a:ext cx="344466" cy="76487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8559F0FD-F577-BF3B-99AA-D99EEB8B22A4}"/>
              </a:ext>
            </a:extLst>
          </p:cNvPr>
          <p:cNvSpPr/>
          <p:nvPr/>
        </p:nvSpPr>
        <p:spPr>
          <a:xfrm>
            <a:off x="2738010" y="2147495"/>
            <a:ext cx="1479853" cy="47149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guidelines</a:t>
            </a:r>
            <a:endParaRPr lang="it-IT" sz="1400" dirty="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7A5A5412-666A-B01E-C0DD-8DE71A67ED12}"/>
              </a:ext>
            </a:extLst>
          </p:cNvPr>
          <p:cNvSpPr/>
          <p:nvPr/>
        </p:nvSpPr>
        <p:spPr>
          <a:xfrm rot="10800000" flipV="1">
            <a:off x="2728485" y="2613916"/>
            <a:ext cx="1479852" cy="47149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limitations</a:t>
            </a:r>
            <a:endParaRPr lang="it-IT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8C17BF-7BE2-93D1-D4B5-9EFE330D28CA}"/>
              </a:ext>
            </a:extLst>
          </p:cNvPr>
          <p:cNvSpPr txBox="1"/>
          <p:nvPr/>
        </p:nvSpPr>
        <p:spPr>
          <a:xfrm>
            <a:off x="2817999" y="1777728"/>
            <a:ext cx="139814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Fast (~months)</a:t>
            </a:r>
            <a:endParaRPr lang="it-IT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41D81C-71FF-6C83-C0F2-0D4F8ED073F0}"/>
              </a:ext>
            </a:extLst>
          </p:cNvPr>
          <p:cNvSpPr txBox="1"/>
          <p:nvPr/>
        </p:nvSpPr>
        <p:spPr>
          <a:xfrm>
            <a:off x="3603339" y="5001452"/>
            <a:ext cx="361239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Reference model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verification and physical simulation</a:t>
            </a:r>
            <a:endParaRPr lang="it-IT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Arrow: Circular 15">
            <a:extLst>
              <a:ext uri="{FF2B5EF4-FFF2-40B4-BE49-F238E27FC236}">
                <a16:creationId xmlns:a16="http://schemas.microsoft.com/office/drawing/2014/main" id="{06767890-098B-6C3E-8B2B-78E73C724FC9}"/>
              </a:ext>
            </a:extLst>
          </p:cNvPr>
          <p:cNvSpPr/>
          <p:nvPr/>
        </p:nvSpPr>
        <p:spPr>
          <a:xfrm>
            <a:off x="2737790" y="3067269"/>
            <a:ext cx="1479852" cy="1123776"/>
          </a:xfrm>
          <a:prstGeom prst="circularArrow">
            <a:avLst>
              <a:gd name="adj1" fmla="val 7676"/>
              <a:gd name="adj2" fmla="val 587790"/>
              <a:gd name="adj3" fmla="val 20543094"/>
              <a:gd name="adj4" fmla="val 1573847"/>
              <a:gd name="adj5" fmla="val 86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Validation</a:t>
            </a:r>
            <a:endParaRPr lang="en-GB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Arrow: Circular 16">
            <a:extLst>
              <a:ext uri="{FF2B5EF4-FFF2-40B4-BE49-F238E27FC236}">
                <a16:creationId xmlns:a16="http://schemas.microsoft.com/office/drawing/2014/main" id="{1C627D57-34A2-0DCC-69D9-747ABF436BDF}"/>
              </a:ext>
            </a:extLst>
          </p:cNvPr>
          <p:cNvSpPr/>
          <p:nvPr/>
        </p:nvSpPr>
        <p:spPr>
          <a:xfrm>
            <a:off x="6474532" y="3064714"/>
            <a:ext cx="1577983" cy="1143207"/>
          </a:xfrm>
          <a:prstGeom prst="circularArrow">
            <a:avLst>
              <a:gd name="adj1" fmla="val 7676"/>
              <a:gd name="adj2" fmla="val 587790"/>
              <a:gd name="adj3" fmla="val 20543094"/>
              <a:gd name="adj4" fmla="val 1573847"/>
              <a:gd name="adj5" fmla="val 86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Verification</a:t>
            </a:r>
            <a:endParaRPr lang="en-GB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A420EFB-293C-6132-7AD7-EC6B9DD0446A}"/>
              </a:ext>
            </a:extLst>
          </p:cNvPr>
          <p:cNvSpPr/>
          <p:nvPr/>
        </p:nvSpPr>
        <p:spPr>
          <a:xfrm>
            <a:off x="907227" y="2146553"/>
            <a:ext cx="1766170" cy="94299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C16F34-9F1F-A4EF-4FFE-56DDBB18D3B3}"/>
              </a:ext>
            </a:extLst>
          </p:cNvPr>
          <p:cNvSpPr txBox="1"/>
          <p:nvPr/>
        </p:nvSpPr>
        <p:spPr>
          <a:xfrm>
            <a:off x="875694" y="2192641"/>
            <a:ext cx="1828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Specifications</a:t>
            </a:r>
            <a:endParaRPr lang="it-IT" sz="1400" dirty="0">
              <a:solidFill>
                <a:schemeClr val="bg1"/>
              </a:solidFill>
            </a:endParaRPr>
          </a:p>
        </p:txBody>
      </p:sp>
      <p:pic>
        <p:nvPicPr>
          <p:cNvPr id="20" name="Graphic 19" descr="Clipboard Checked with solid fill">
            <a:extLst>
              <a:ext uri="{FF2B5EF4-FFF2-40B4-BE49-F238E27FC236}">
                <a16:creationId xmlns:a16="http://schemas.microsoft.com/office/drawing/2014/main" id="{2F1AA182-D72A-0380-A9B7-57545A2E40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81114" y="2413326"/>
            <a:ext cx="628824" cy="628824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5C0C682-97CD-C74A-E967-95C863C84F34}"/>
              </a:ext>
            </a:extLst>
          </p:cNvPr>
          <p:cNvSpPr/>
          <p:nvPr/>
        </p:nvSpPr>
        <p:spPr>
          <a:xfrm>
            <a:off x="907009" y="3967099"/>
            <a:ext cx="1766170" cy="9429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0341DC-12A0-934D-24D9-C3AF823CC4C1}"/>
              </a:ext>
            </a:extLst>
          </p:cNvPr>
          <p:cNvSpPr txBox="1"/>
          <p:nvPr/>
        </p:nvSpPr>
        <p:spPr>
          <a:xfrm>
            <a:off x="875694" y="4006763"/>
            <a:ext cx="1828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Physics simulation</a:t>
            </a:r>
            <a:endParaRPr lang="it-IT" sz="1400" dirty="0">
              <a:solidFill>
                <a:schemeClr val="bg1"/>
              </a:solidFill>
            </a:endParaRPr>
          </a:p>
        </p:txBody>
      </p:sp>
      <p:pic>
        <p:nvPicPr>
          <p:cNvPr id="23" name="Graphic 22" descr="Atom with solid fill">
            <a:extLst>
              <a:ext uri="{FF2B5EF4-FFF2-40B4-BE49-F238E27FC236}">
                <a16:creationId xmlns:a16="http://schemas.microsoft.com/office/drawing/2014/main" id="{DAB2B9B1-18C2-FD22-0D2A-7D57C62989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70250" y="4226947"/>
            <a:ext cx="639688" cy="639688"/>
          </a:xfrm>
          <a:prstGeom prst="rect">
            <a:avLst/>
          </a:prstGeom>
        </p:spPr>
      </p:pic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B665FEE3-AC9B-81C0-74CF-A5AC1CF979F1}"/>
              </a:ext>
            </a:extLst>
          </p:cNvPr>
          <p:cNvSpPr/>
          <p:nvPr/>
        </p:nvSpPr>
        <p:spPr>
          <a:xfrm>
            <a:off x="8083611" y="2146552"/>
            <a:ext cx="1766170" cy="9429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512051-0205-C8C4-BBA0-6CFCA6CB73F9}"/>
              </a:ext>
            </a:extLst>
          </p:cNvPr>
          <p:cNvSpPr txBox="1"/>
          <p:nvPr/>
        </p:nvSpPr>
        <p:spPr>
          <a:xfrm>
            <a:off x="8018998" y="2198243"/>
            <a:ext cx="1828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Hardware design</a:t>
            </a:r>
            <a:endParaRPr lang="it-IT" sz="1400" dirty="0">
              <a:solidFill>
                <a:schemeClr val="bg1"/>
              </a:solidFill>
            </a:endParaRPr>
          </a:p>
        </p:txBody>
      </p:sp>
      <p:pic>
        <p:nvPicPr>
          <p:cNvPr id="26" name="Graphic 25" descr="Processor with solid fill">
            <a:extLst>
              <a:ext uri="{FF2B5EF4-FFF2-40B4-BE49-F238E27FC236}">
                <a16:creationId xmlns:a16="http://schemas.microsoft.com/office/drawing/2014/main" id="{6DFEF0F5-6EBB-5227-BE6F-57043AF020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596000" y="2374053"/>
            <a:ext cx="741392" cy="741392"/>
          </a:xfrm>
          <a:prstGeom prst="rect">
            <a:avLst/>
          </a:prstGeom>
        </p:spPr>
      </p:pic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7760F50-4EA2-1838-C00B-048B5EAE03E9}"/>
              </a:ext>
            </a:extLst>
          </p:cNvPr>
          <p:cNvSpPr/>
          <p:nvPr/>
        </p:nvSpPr>
        <p:spPr>
          <a:xfrm>
            <a:off x="8083611" y="3972176"/>
            <a:ext cx="1766170" cy="9429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59199DF-AEF8-66F7-EE0B-2C6F2D9F6A2A}"/>
              </a:ext>
            </a:extLst>
          </p:cNvPr>
          <p:cNvSpPr txBox="1"/>
          <p:nvPr/>
        </p:nvSpPr>
        <p:spPr>
          <a:xfrm>
            <a:off x="7911397" y="4048829"/>
            <a:ext cx="211867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Verification</a:t>
            </a:r>
            <a:endParaRPr lang="it-IT" sz="1400" dirty="0">
              <a:solidFill>
                <a:schemeClr val="bg1"/>
              </a:solidFill>
            </a:endParaRPr>
          </a:p>
        </p:txBody>
      </p:sp>
      <p:pic>
        <p:nvPicPr>
          <p:cNvPr id="29" name="Graphic 28" descr="Badge Tick1 with solid fill">
            <a:extLst>
              <a:ext uri="{FF2B5EF4-FFF2-40B4-BE49-F238E27FC236}">
                <a16:creationId xmlns:a16="http://schemas.microsoft.com/office/drawing/2014/main" id="{7FA1E455-75C8-AD99-54F5-A51D620C610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659171" y="4231869"/>
            <a:ext cx="678221" cy="67822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443FDA1-BC59-5743-508F-6FEEDD0EE39F}"/>
              </a:ext>
            </a:extLst>
          </p:cNvPr>
          <p:cNvSpPr txBox="1"/>
          <p:nvPr/>
        </p:nvSpPr>
        <p:spPr>
          <a:xfrm>
            <a:off x="4541473" y="2205833"/>
            <a:ext cx="167406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PixESL framework</a:t>
            </a:r>
            <a:endParaRPr lang="it-IT" sz="1400" dirty="0">
              <a:solidFill>
                <a:schemeClr val="bg1"/>
              </a:solidFill>
            </a:endParaRPr>
          </a:p>
        </p:txBody>
      </p:sp>
      <p:pic>
        <p:nvPicPr>
          <p:cNvPr id="31" name="Graphic 30" descr="Blockchain with solid fill">
            <a:extLst>
              <a:ext uri="{FF2B5EF4-FFF2-40B4-BE49-F238E27FC236}">
                <a16:creationId xmlns:a16="http://schemas.microsoft.com/office/drawing/2014/main" id="{0EE67E12-B58A-4666-82EF-21F5B6790EA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022370" y="2388823"/>
            <a:ext cx="725601" cy="725601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C166F7CD-135D-8397-B09C-6E6624E6F367}"/>
              </a:ext>
            </a:extLst>
          </p:cNvPr>
          <p:cNvSpPr txBox="1"/>
          <p:nvPr/>
        </p:nvSpPr>
        <p:spPr>
          <a:xfrm>
            <a:off x="4286534" y="4028163"/>
            <a:ext cx="21920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Virtual prototype</a:t>
            </a:r>
            <a:endParaRPr lang="it-IT" sz="1400" dirty="0">
              <a:solidFill>
                <a:schemeClr val="bg1"/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F7A26123-BA70-4FBD-DE2D-49733FCA898A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>
            <a:off x="5071108" y="4243607"/>
            <a:ext cx="676863" cy="67822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BF4E36F-50C2-AC96-9A71-A972BE628CC2}"/>
              </a:ext>
            </a:extLst>
          </p:cNvPr>
          <p:cNvSpPr txBox="1"/>
          <p:nvPr/>
        </p:nvSpPr>
        <p:spPr>
          <a:xfrm>
            <a:off x="366713" y="883316"/>
            <a:ext cx="61055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i="0" dirty="0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Design flow improvement</a:t>
            </a:r>
            <a:endParaRPr lang="en-GB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47BE7D-2320-85E6-C5A1-F3976393E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972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5000">
              <a:schemeClr val="bg2">
                <a:lumMod val="20000"/>
                <a:lumOff val="8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3660AE8-4A24-3290-DC35-BA30EE8EB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E078031E-EE28-7CBE-A045-9C121A34394D}"/>
              </a:ext>
            </a:extLst>
          </p:cNvPr>
          <p:cNvSpPr/>
          <p:nvPr/>
        </p:nvSpPr>
        <p:spPr>
          <a:xfrm>
            <a:off x="1093123" y="1459820"/>
            <a:ext cx="9534525" cy="2931708"/>
          </a:xfrm>
          <a:prstGeom prst="roundRect">
            <a:avLst>
              <a:gd name="adj" fmla="val 3021"/>
            </a:avLst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A8458A1-C2D7-CC7D-F565-5EB163CF3AF7}"/>
              </a:ext>
            </a:extLst>
          </p:cNvPr>
          <p:cNvSpPr/>
          <p:nvPr/>
        </p:nvSpPr>
        <p:spPr>
          <a:xfrm>
            <a:off x="0" y="0"/>
            <a:ext cx="12188823" cy="67586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3600" b="1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Motivation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0D5DBD3-962E-8E57-4D7E-CDD80DCD6433}"/>
              </a:ext>
            </a:extLst>
          </p:cNvPr>
          <p:cNvGrpSpPr/>
          <p:nvPr/>
        </p:nvGrpSpPr>
        <p:grpSpPr>
          <a:xfrm>
            <a:off x="1204570" y="1583220"/>
            <a:ext cx="9335133" cy="2666742"/>
            <a:chOff x="1222680" y="932605"/>
            <a:chExt cx="9992377" cy="3060431"/>
          </a:xfrm>
        </p:grpSpPr>
        <p:sp>
          <p:nvSpPr>
            <p:cNvPr id="13" name="Flèche droite rayée 37">
              <a:extLst>
                <a:ext uri="{FF2B5EF4-FFF2-40B4-BE49-F238E27FC236}">
                  <a16:creationId xmlns:a16="http://schemas.microsoft.com/office/drawing/2014/main" id="{A7C09B8D-999E-BE0A-F6BF-75B2255AF506}"/>
                </a:ext>
              </a:extLst>
            </p:cNvPr>
            <p:cNvSpPr/>
            <p:nvPr/>
          </p:nvSpPr>
          <p:spPr>
            <a:xfrm>
              <a:off x="2886075" y="955935"/>
              <a:ext cx="7019925" cy="1169640"/>
            </a:xfrm>
            <a:prstGeom prst="stripedRightArrow">
              <a:avLst>
                <a:gd name="adj1" fmla="val 50761"/>
                <a:gd name="adj2" fmla="val 95170"/>
              </a:avLst>
            </a:prstGeom>
            <a:solidFill>
              <a:schemeClr val="tx1">
                <a:lumMod val="8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b="1" strike="noStrike" spc="-1" dirty="0">
                  <a:solidFill>
                    <a:schemeClr val="bg1"/>
                  </a:solidFill>
                  <a:latin typeface="Arial"/>
                  <a:ea typeface="DejaVu Sans"/>
                </a:rPr>
                <a:t>Simulation flow</a:t>
              </a:r>
              <a:endParaRPr lang="fr-FR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  <p:sp>
          <p:nvSpPr>
            <p:cNvPr id="14" name="Rectangle: Rounded Corners 11">
              <a:extLst>
                <a:ext uri="{FF2B5EF4-FFF2-40B4-BE49-F238E27FC236}">
                  <a16:creationId xmlns:a16="http://schemas.microsoft.com/office/drawing/2014/main" id="{245C36DD-85EC-8C5C-AAD7-E170F734B2EC}"/>
                </a:ext>
              </a:extLst>
            </p:cNvPr>
            <p:cNvSpPr/>
            <p:nvPr/>
          </p:nvSpPr>
          <p:spPr>
            <a:xfrm>
              <a:off x="1222680" y="932605"/>
              <a:ext cx="1474200" cy="116964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GB" sz="1200" b="1" strike="noStrike" spc="-1" dirty="0">
                  <a:solidFill>
                    <a:schemeClr val="bg1"/>
                  </a:solidFill>
                  <a:latin typeface="Arial"/>
                  <a:ea typeface="Calibri"/>
                </a:rPr>
                <a:t>From the particle interaction</a:t>
              </a:r>
              <a:endParaRPr lang="fr-FR" sz="1200" b="1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buNone/>
              </a:pPr>
              <a:r>
                <a:rPr lang="en-GB" sz="1200" b="1" strike="noStrike" spc="-1" dirty="0">
                  <a:solidFill>
                    <a:schemeClr val="bg1"/>
                  </a:solidFill>
                  <a:latin typeface="Arial"/>
                  <a:ea typeface="Calibri"/>
                </a:rPr>
                <a:t>with the sensor</a:t>
              </a:r>
              <a:endParaRPr lang="fr-FR" sz="1200" b="1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  <p:sp>
          <p:nvSpPr>
            <p:cNvPr id="15" name="Rectangle: Rounded Corners 12">
              <a:extLst>
                <a:ext uri="{FF2B5EF4-FFF2-40B4-BE49-F238E27FC236}">
                  <a16:creationId xmlns:a16="http://schemas.microsoft.com/office/drawing/2014/main" id="{41E0FA7C-3E2A-1AB8-C58D-0C3F6B242ABA}"/>
                </a:ext>
              </a:extLst>
            </p:cNvPr>
            <p:cNvSpPr/>
            <p:nvPr/>
          </p:nvSpPr>
          <p:spPr>
            <a:xfrm>
              <a:off x="9982777" y="943807"/>
              <a:ext cx="1232280" cy="116964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GB" sz="1200" b="1" strike="noStrike" spc="-1" dirty="0">
                  <a:solidFill>
                    <a:schemeClr val="bg1"/>
                  </a:solidFill>
                  <a:latin typeface="Arial"/>
                  <a:ea typeface="Calibri"/>
                </a:rPr>
                <a:t>Chip output</a:t>
              </a:r>
              <a:endParaRPr lang="fr-FR" sz="1200" b="1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  <p:sp>
          <p:nvSpPr>
            <p:cNvPr id="16" name="Rectangle à coins arrondis 39">
              <a:extLst>
                <a:ext uri="{FF2B5EF4-FFF2-40B4-BE49-F238E27FC236}">
                  <a16:creationId xmlns:a16="http://schemas.microsoft.com/office/drawing/2014/main" id="{404C4D5D-8560-9D17-7EF5-7CD2AE78C566}"/>
                </a:ext>
              </a:extLst>
            </p:cNvPr>
            <p:cNvSpPr/>
            <p:nvPr/>
          </p:nvSpPr>
          <p:spPr>
            <a:xfrm>
              <a:off x="1305120" y="2980356"/>
              <a:ext cx="1391760" cy="738360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200" b="1" strike="noStrike" spc="-1" dirty="0">
                  <a:solidFill>
                    <a:schemeClr val="bg2"/>
                  </a:solidFill>
                  <a:latin typeface="Arial"/>
                  <a:ea typeface="DejaVu Sans"/>
                </a:rPr>
                <a:t>Sensing element design</a:t>
              </a:r>
              <a:endParaRPr lang="fr-FR" sz="1200" b="1" strike="noStrike" spc="-1" dirty="0">
                <a:solidFill>
                  <a:schemeClr val="bg2"/>
                </a:solidFill>
                <a:latin typeface="Arial"/>
              </a:endParaRPr>
            </a:p>
          </p:txBody>
        </p:sp>
        <p:grpSp>
          <p:nvGrpSpPr>
            <p:cNvPr id="17" name="Groupe 4">
              <a:extLst>
                <a:ext uri="{FF2B5EF4-FFF2-40B4-BE49-F238E27FC236}">
                  <a16:creationId xmlns:a16="http://schemas.microsoft.com/office/drawing/2014/main" id="{00980502-6CBD-C39A-7461-9306A09E9607}"/>
                </a:ext>
              </a:extLst>
            </p:cNvPr>
            <p:cNvGrpSpPr/>
            <p:nvPr/>
          </p:nvGrpSpPr>
          <p:grpSpPr>
            <a:xfrm>
              <a:off x="1641720" y="2297076"/>
              <a:ext cx="718200" cy="718560"/>
              <a:chOff x="1032120" y="2322000"/>
              <a:chExt cx="718200" cy="718560"/>
            </a:xfrm>
          </p:grpSpPr>
          <p:pic>
            <p:nvPicPr>
              <p:cNvPr id="18" name="Picture 2" descr="Sentaurus download – Downloadly">
                <a:extLst>
                  <a:ext uri="{FF2B5EF4-FFF2-40B4-BE49-F238E27FC236}">
                    <a16:creationId xmlns:a16="http://schemas.microsoft.com/office/drawing/2014/main" id="{90065383-64C9-4B0C-AB62-1360FF1B1818}"/>
                  </a:ext>
                </a:extLst>
              </p:cNvPr>
              <p:cNvPicPr/>
              <p:nvPr/>
            </p:nvPicPr>
            <p:blipFill>
              <a:blip r:embed="rId3"/>
              <a:srcRect t="68227"/>
              <a:stretch/>
            </p:blipFill>
            <p:spPr>
              <a:xfrm>
                <a:off x="1032120" y="2759040"/>
                <a:ext cx="718200" cy="281520"/>
              </a:xfrm>
              <a:prstGeom prst="rect">
                <a:avLst/>
              </a:prstGeom>
              <a:ln w="0">
                <a:solidFill>
                  <a:schemeClr val="bg1"/>
                </a:solidFill>
              </a:ln>
            </p:spPr>
          </p:pic>
          <p:pic>
            <p:nvPicPr>
              <p:cNvPr id="19" name="Picture 2" descr="Sentaurus download – Downloadly">
                <a:extLst>
                  <a:ext uri="{FF2B5EF4-FFF2-40B4-BE49-F238E27FC236}">
                    <a16:creationId xmlns:a16="http://schemas.microsoft.com/office/drawing/2014/main" id="{F7BB899D-0951-CE48-4A77-0230162D10A8}"/>
                  </a:ext>
                </a:extLst>
              </p:cNvPr>
              <p:cNvPicPr/>
              <p:nvPr/>
            </p:nvPicPr>
            <p:blipFill>
              <a:blip r:embed="rId3"/>
              <a:srcRect b="51056"/>
              <a:stretch/>
            </p:blipFill>
            <p:spPr>
              <a:xfrm>
                <a:off x="1032120" y="2322000"/>
                <a:ext cx="718200" cy="434880"/>
              </a:xfrm>
              <a:prstGeom prst="rect">
                <a:avLst/>
              </a:prstGeom>
              <a:ln w="0">
                <a:solidFill>
                  <a:schemeClr val="bg1"/>
                </a:solidFill>
              </a:ln>
            </p:spPr>
          </p:pic>
        </p:grpSp>
        <p:sp>
          <p:nvSpPr>
            <p:cNvPr id="22" name="Rectangle à coins arrondis 93">
              <a:extLst>
                <a:ext uri="{FF2B5EF4-FFF2-40B4-BE49-F238E27FC236}">
                  <a16:creationId xmlns:a16="http://schemas.microsoft.com/office/drawing/2014/main" id="{B2B0B804-A79B-CC3A-15A2-674334E513D3}"/>
                </a:ext>
              </a:extLst>
            </p:cNvPr>
            <p:cNvSpPr/>
            <p:nvPr/>
          </p:nvSpPr>
          <p:spPr>
            <a:xfrm>
              <a:off x="3857520" y="2980357"/>
              <a:ext cx="2237222" cy="738361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200" b="1" strike="noStrike" spc="-1" dirty="0">
                  <a:solidFill>
                    <a:schemeClr val="bg2"/>
                  </a:solidFill>
                  <a:latin typeface="Arial"/>
                  <a:ea typeface="DejaVu Sans"/>
                </a:rPr>
                <a:t>Charge deposition + collection (+ digitization)</a:t>
              </a:r>
              <a:endParaRPr lang="fr-FR" sz="1200" b="1" strike="noStrike" spc="-1" dirty="0">
                <a:solidFill>
                  <a:schemeClr val="bg2"/>
                </a:solidFill>
                <a:latin typeface="Arial"/>
              </a:endParaRPr>
            </a:p>
          </p:txBody>
        </p:sp>
        <p:pic>
          <p:nvPicPr>
            <p:cNvPr id="24" name="Picture 7" descr="Allpix Squared / Allpix Squared · GitLab">
              <a:extLst>
                <a:ext uri="{FF2B5EF4-FFF2-40B4-BE49-F238E27FC236}">
                  <a16:creationId xmlns:a16="http://schemas.microsoft.com/office/drawing/2014/main" id="{9205AF84-4B8E-268A-E9A9-60409275B52C}"/>
                </a:ext>
              </a:extLst>
            </p:cNvPr>
            <p:cNvPicPr/>
            <p:nvPr/>
          </p:nvPicPr>
          <p:blipFill>
            <a:blip r:embed="rId4"/>
            <a:stretch/>
          </p:blipFill>
          <p:spPr>
            <a:xfrm>
              <a:off x="4673281" y="2348283"/>
              <a:ext cx="718200" cy="718200"/>
            </a:xfrm>
            <a:prstGeom prst="rect">
              <a:avLst/>
            </a:prstGeom>
            <a:ln w="0">
              <a:solidFill>
                <a:schemeClr val="bg1"/>
              </a:solidFill>
            </a:ln>
          </p:spPr>
        </p:pic>
        <p:sp>
          <p:nvSpPr>
            <p:cNvPr id="26" name="Flèche vers le haut 88">
              <a:extLst>
                <a:ext uri="{FF2B5EF4-FFF2-40B4-BE49-F238E27FC236}">
                  <a16:creationId xmlns:a16="http://schemas.microsoft.com/office/drawing/2014/main" id="{B2CD8AF3-FDAB-4136-A091-62EC5CACB37C}"/>
                </a:ext>
              </a:extLst>
            </p:cNvPr>
            <p:cNvSpPr/>
            <p:nvPr/>
          </p:nvSpPr>
          <p:spPr>
            <a:xfrm rot="5400000">
              <a:off x="6919681" y="2415877"/>
              <a:ext cx="326520" cy="1976400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8C045070-DB5D-1E6D-88D1-BAC992217F01}"/>
                </a:ext>
              </a:extLst>
            </p:cNvPr>
            <p:cNvSpPr/>
            <p:nvPr/>
          </p:nvSpPr>
          <p:spPr>
            <a:xfrm>
              <a:off x="8071142" y="2927452"/>
              <a:ext cx="2527775" cy="1065584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2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Front-end architecture +</a:t>
              </a:r>
            </a:p>
            <a:p>
              <a:pPr algn="ctr"/>
              <a:r>
                <a:rPr lang="en-US" sz="1600" b="1" dirty="0">
                  <a:solidFill>
                    <a:schemeClr val="bg2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Readout architecture +</a:t>
              </a:r>
            </a:p>
            <a:p>
              <a:pPr algn="ctr"/>
              <a:r>
                <a:rPr lang="en-US" sz="1600" b="1" dirty="0">
                  <a:solidFill>
                    <a:schemeClr val="bg2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Post-processing</a:t>
              </a:r>
              <a:endParaRPr lang="en-GB" sz="1600" b="1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2B29596C-A223-CE89-FDBC-4AC5E6782CC3}"/>
                </a:ext>
              </a:extLst>
            </p:cNvPr>
            <p:cNvSpPr/>
            <p:nvPr/>
          </p:nvSpPr>
          <p:spPr>
            <a:xfrm>
              <a:off x="8774404" y="2458679"/>
              <a:ext cx="1025619" cy="546555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PixESL</a:t>
              </a:r>
              <a:endParaRPr lang="en-GB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Flèche vers le haut 88">
              <a:extLst>
                <a:ext uri="{FF2B5EF4-FFF2-40B4-BE49-F238E27FC236}">
                  <a16:creationId xmlns:a16="http://schemas.microsoft.com/office/drawing/2014/main" id="{0740AE25-3B42-D089-1BD6-2F8D493252DC}"/>
                </a:ext>
              </a:extLst>
            </p:cNvPr>
            <p:cNvSpPr/>
            <p:nvPr/>
          </p:nvSpPr>
          <p:spPr>
            <a:xfrm rot="5400000">
              <a:off x="3113940" y="2749596"/>
              <a:ext cx="326520" cy="1160640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77FA8350-75AE-D34B-34BA-FA68B2B8AB87}"/>
              </a:ext>
            </a:extLst>
          </p:cNvPr>
          <p:cNvSpPr txBox="1"/>
          <p:nvPr/>
        </p:nvSpPr>
        <p:spPr>
          <a:xfrm>
            <a:off x="598920" y="4721562"/>
            <a:ext cx="72535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emphasis of PixESL is: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EB5506E6-9B4C-154C-C385-ABED9710F3F3}"/>
              </a:ext>
            </a:extLst>
          </p:cNvPr>
          <p:cNvSpPr/>
          <p:nvPr/>
        </p:nvSpPr>
        <p:spPr>
          <a:xfrm>
            <a:off x="1791639" y="5250862"/>
            <a:ext cx="8306090" cy="1166075"/>
          </a:xfrm>
          <a:prstGeom prst="roundRect">
            <a:avLst>
              <a:gd name="adj" fmla="val 10949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Modelling the behaviour of pixel detector circuits and complementing TCAD and Allpix² by bridging the gap between charge collection and electronic signal processing.</a:t>
            </a:r>
          </a:p>
          <a:p>
            <a:pPr algn="ctr"/>
            <a:endParaRPr lang="en-GB" sz="1800" b="1" dirty="0">
              <a:solidFill>
                <a:schemeClr val="accent6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761595-1BBB-AA66-DD3C-17357DD4B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5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5A2ACB-0901-F138-8436-8577D6A3FA28}"/>
              </a:ext>
            </a:extLst>
          </p:cNvPr>
          <p:cNvSpPr txBox="1"/>
          <p:nvPr/>
        </p:nvSpPr>
        <p:spPr>
          <a:xfrm>
            <a:off x="598920" y="872504"/>
            <a:ext cx="61107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End-to-end simulation flow</a:t>
            </a:r>
          </a:p>
        </p:txBody>
      </p:sp>
    </p:spTree>
    <p:extLst>
      <p:ext uri="{BB962C8B-B14F-4D97-AF65-F5344CB8AC3E}">
        <p14:creationId xmlns:p14="http://schemas.microsoft.com/office/powerpoint/2010/main" val="259881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3000">
              <a:schemeClr val="bg2">
                <a:lumMod val="20000"/>
                <a:lumOff val="8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9258C5B-BB90-889B-8095-0B22BBC92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55ED6BA1-F410-302E-71A1-40294F9BECEE}"/>
              </a:ext>
            </a:extLst>
          </p:cNvPr>
          <p:cNvSpPr/>
          <p:nvPr/>
        </p:nvSpPr>
        <p:spPr>
          <a:xfrm>
            <a:off x="0" y="0"/>
            <a:ext cx="12188823" cy="67586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600" b="1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PixESL in CERN experiments</a:t>
            </a:r>
            <a:endParaRPr lang="en-GB" sz="3600" b="1" i="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AE4BB91-AE6D-F0EF-FF93-D0ED770633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36185" y="4111328"/>
            <a:ext cx="3256782" cy="2445238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5039D6FA-2BEE-BF6B-2AE0-C9ACFA410AD9}"/>
              </a:ext>
            </a:extLst>
          </p:cNvPr>
          <p:cNvSpPr txBox="1">
            <a:spLocks/>
          </p:cNvSpPr>
          <p:nvPr/>
        </p:nvSpPr>
        <p:spPr>
          <a:xfrm>
            <a:off x="292200" y="750121"/>
            <a:ext cx="113760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457200" indent="-457200">
              <a:buFont typeface="+mj-lt"/>
              <a:buAutoNum type="arabicPeriod" startAt="4"/>
              <a:defRPr sz="2400" b="1" i="0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indent="0">
              <a:buNone/>
            </a:pPr>
            <a:r>
              <a:rPr lang="en-US" dirty="0"/>
              <a:t>Example of design exploration for LHCb VELO Upgrade II</a:t>
            </a:r>
            <a:br>
              <a:rPr lang="en-US" dirty="0"/>
            </a:br>
            <a:endParaRPr lang="it-IT" dirty="0"/>
          </a:p>
        </p:txBody>
      </p:sp>
      <p:graphicFrame>
        <p:nvGraphicFramePr>
          <p:cNvPr id="6" name="Table 12">
            <a:extLst>
              <a:ext uri="{FF2B5EF4-FFF2-40B4-BE49-F238E27FC236}">
                <a16:creationId xmlns:a16="http://schemas.microsoft.com/office/drawing/2014/main" id="{3F367166-1D10-63A7-22F3-58C0B312E8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652768"/>
              </p:ext>
            </p:extLst>
          </p:nvPr>
        </p:nvGraphicFramePr>
        <p:xfrm>
          <a:off x="292202" y="1952328"/>
          <a:ext cx="4234077" cy="1854200"/>
        </p:xfrm>
        <a:graphic>
          <a:graphicData uri="http://schemas.openxmlformats.org/drawingml/2006/table">
            <a:tbl>
              <a:tblPr firstRow="1" bandRow="1"/>
              <a:tblGrid>
                <a:gridCol w="1411359">
                  <a:extLst>
                    <a:ext uri="{9D8B030D-6E8A-4147-A177-3AD203B41FA5}">
                      <a16:colId xmlns:a16="http://schemas.microsoft.com/office/drawing/2014/main" val="3856075419"/>
                    </a:ext>
                  </a:extLst>
                </a:gridCol>
                <a:gridCol w="1411359">
                  <a:extLst>
                    <a:ext uri="{9D8B030D-6E8A-4147-A177-3AD203B41FA5}">
                      <a16:colId xmlns:a16="http://schemas.microsoft.com/office/drawing/2014/main" val="1538400412"/>
                    </a:ext>
                  </a:extLst>
                </a:gridCol>
                <a:gridCol w="1411359">
                  <a:extLst>
                    <a:ext uri="{9D8B030D-6E8A-4147-A177-3AD203B41FA5}">
                      <a16:colId xmlns:a16="http://schemas.microsoft.com/office/drawing/2014/main" val="3002679870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it-IT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33A0"/>
                      </a:solidFill>
                    </a:lnT>
                    <a:lnB w="25400" cmpd="sng">
                      <a:solidFill>
                        <a:srgbClr val="0033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it-IT" dirty="0">
                          <a:solidFill>
                            <a:schemeClr val="accent3"/>
                          </a:solidFill>
                        </a:rPr>
                        <a:t>Velopix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33A0"/>
                      </a:solidFill>
                    </a:lnT>
                    <a:lnB w="25400" cmpd="sng">
                      <a:solidFill>
                        <a:srgbClr val="0033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Proposed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33A0"/>
                      </a:solidFill>
                    </a:lnT>
                    <a:lnB w="25400" cmpd="sng">
                      <a:solidFill>
                        <a:srgbClr val="0033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26211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Pixel</a:t>
                      </a:r>
                      <a:endParaRPr lang="it-IT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33A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256x256</a:t>
                      </a:r>
                      <a:endParaRPr lang="it-IT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33A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/>
                        <a:t>256x256</a:t>
                      </a:r>
                      <a:endParaRPr lang="it-IT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33A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4747778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SP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128x128</a:t>
                      </a:r>
                      <a:endParaRPr lang="it-IT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128x128</a:t>
                      </a:r>
                      <a:endParaRPr lang="it-IT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84838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Regions</a:t>
                      </a:r>
                      <a:endParaRPr lang="it-IT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64x8</a:t>
                      </a:r>
                      <a:endParaRPr lang="it-IT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/>
                        <a:t>128x8 *</a:t>
                      </a:r>
                      <a:endParaRPr lang="it-IT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9934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EoC </a:t>
                      </a:r>
                      <a:endParaRPr lang="it-IT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0033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64 (8 ch.)</a:t>
                      </a:r>
                      <a:endParaRPr lang="it-IT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0033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/>
                        <a:t>128 (16 ch.)</a:t>
                      </a:r>
                      <a:endParaRPr lang="it-IT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0033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0363504"/>
                  </a:ext>
                </a:extLst>
              </a:tr>
            </a:tbl>
          </a:graphicData>
        </a:graphic>
      </p:graphicFrame>
      <p:graphicFrame>
        <p:nvGraphicFramePr>
          <p:cNvPr id="7" name="Table 15">
            <a:extLst>
              <a:ext uri="{FF2B5EF4-FFF2-40B4-BE49-F238E27FC236}">
                <a16:creationId xmlns:a16="http://schemas.microsoft.com/office/drawing/2014/main" id="{08527960-025F-954C-C968-9D79CCC26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840021"/>
              </p:ext>
            </p:extLst>
          </p:nvPr>
        </p:nvGraphicFramePr>
        <p:xfrm>
          <a:off x="292200" y="4341315"/>
          <a:ext cx="4234077" cy="741680"/>
        </p:xfrm>
        <a:graphic>
          <a:graphicData uri="http://schemas.openxmlformats.org/drawingml/2006/table">
            <a:tbl>
              <a:tblPr firstRow="1" bandRow="1"/>
              <a:tblGrid>
                <a:gridCol w="1411359">
                  <a:extLst>
                    <a:ext uri="{9D8B030D-6E8A-4147-A177-3AD203B41FA5}">
                      <a16:colId xmlns:a16="http://schemas.microsoft.com/office/drawing/2014/main" val="2179969093"/>
                    </a:ext>
                  </a:extLst>
                </a:gridCol>
                <a:gridCol w="1411359">
                  <a:extLst>
                    <a:ext uri="{9D8B030D-6E8A-4147-A177-3AD203B41FA5}">
                      <a16:colId xmlns:a16="http://schemas.microsoft.com/office/drawing/2014/main" val="2465354792"/>
                    </a:ext>
                  </a:extLst>
                </a:gridCol>
                <a:gridCol w="1411359">
                  <a:extLst>
                    <a:ext uri="{9D8B030D-6E8A-4147-A177-3AD203B41FA5}">
                      <a16:colId xmlns:a16="http://schemas.microsoft.com/office/drawing/2014/main" val="400703156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dirty="0">
                          <a:solidFill>
                            <a:srgbClr val="000000"/>
                          </a:solidFill>
                        </a:rPr>
                        <a:t>Readout eff.</a:t>
                      </a:r>
                      <a:endParaRPr lang="it-IT" sz="16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61C4D3"/>
                      </a:solidFill>
                    </a:lnL>
                    <a:lnR w="12700" cmpd="sng">
                      <a:solidFill>
                        <a:srgbClr val="61C4D3"/>
                      </a:solidFill>
                    </a:lnR>
                    <a:lnT w="12700" cmpd="sng">
                      <a:solidFill>
                        <a:srgbClr val="61C4D3"/>
                      </a:solidFill>
                    </a:lnT>
                    <a:lnB w="12700" cmpd="sng">
                      <a:solidFill>
                        <a:srgbClr val="61C4D3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1C4D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b="0" dirty="0">
                          <a:solidFill>
                            <a:schemeClr val="accent3"/>
                          </a:solidFill>
                        </a:rPr>
                        <a:t>90 %</a:t>
                      </a:r>
                      <a:endParaRPr lang="it-IT" b="0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61C4D3"/>
                      </a:solidFill>
                    </a:lnL>
                    <a:lnR w="12700" cmpd="sng">
                      <a:solidFill>
                        <a:srgbClr val="61C4D3"/>
                      </a:solidFill>
                    </a:lnR>
                    <a:lnT w="12700" cmpd="sng">
                      <a:solidFill>
                        <a:srgbClr val="61C4D3"/>
                      </a:solidFill>
                    </a:lnT>
                    <a:lnB w="12700" cmpd="sng">
                      <a:solidFill>
                        <a:srgbClr val="61C4D3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1C4D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b="0" dirty="0"/>
                        <a:t>99 %</a:t>
                      </a:r>
                      <a:endParaRPr lang="it-IT" b="0" dirty="0"/>
                    </a:p>
                  </a:txBody>
                  <a:tcPr>
                    <a:lnL w="12700" cmpd="sng">
                      <a:solidFill>
                        <a:srgbClr val="61C4D3"/>
                      </a:solidFill>
                    </a:lnL>
                    <a:lnR w="12700" cmpd="sng">
                      <a:solidFill>
                        <a:srgbClr val="61C4D3"/>
                      </a:solidFill>
                    </a:lnR>
                    <a:lnT w="12700" cmpd="sng">
                      <a:solidFill>
                        <a:srgbClr val="61C4D3"/>
                      </a:solidFill>
                    </a:lnT>
                    <a:lnB w="12700" cmpd="sng">
                      <a:solidFill>
                        <a:srgbClr val="61C4D3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1C4D3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304532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dirty="0">
                          <a:solidFill>
                            <a:srgbClr val="000000"/>
                          </a:solidFill>
                        </a:rPr>
                        <a:t>Avg. latency</a:t>
                      </a:r>
                      <a:endParaRPr lang="it-IT" sz="16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61C4D3"/>
                      </a:solidFill>
                    </a:lnL>
                    <a:lnR w="12700" cmpd="sng">
                      <a:solidFill>
                        <a:srgbClr val="61C4D3"/>
                      </a:solidFill>
                    </a:lnR>
                    <a:lnT w="12700" cmpd="sng">
                      <a:solidFill>
                        <a:srgbClr val="61C4D3"/>
                      </a:solidFill>
                    </a:lnT>
                    <a:lnB w="12700" cmpd="sng">
                      <a:solidFill>
                        <a:srgbClr val="61C4D3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1C4D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b="0" dirty="0">
                          <a:solidFill>
                            <a:schemeClr val="accent3"/>
                          </a:solidFill>
                        </a:rPr>
                        <a:t>~100 cy.</a:t>
                      </a:r>
                      <a:endParaRPr lang="it-IT" b="0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61C4D3"/>
                      </a:solidFill>
                    </a:lnL>
                    <a:lnR w="12700" cmpd="sng">
                      <a:solidFill>
                        <a:srgbClr val="61C4D3"/>
                      </a:solidFill>
                    </a:lnR>
                    <a:lnT w="12700" cmpd="sng">
                      <a:solidFill>
                        <a:srgbClr val="61C4D3"/>
                      </a:solidFill>
                    </a:lnT>
                    <a:lnB w="12700" cmpd="sng">
                      <a:solidFill>
                        <a:srgbClr val="61C4D3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1C4D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~30 cy.</a:t>
                      </a:r>
                      <a:endParaRPr lang="it-IT" b="0" dirty="0"/>
                    </a:p>
                  </a:txBody>
                  <a:tcPr>
                    <a:lnL w="12700" cmpd="sng">
                      <a:solidFill>
                        <a:srgbClr val="61C4D3"/>
                      </a:solidFill>
                    </a:lnL>
                    <a:lnR w="12700" cmpd="sng">
                      <a:solidFill>
                        <a:srgbClr val="61C4D3"/>
                      </a:solidFill>
                    </a:lnR>
                    <a:lnT w="12700" cmpd="sng">
                      <a:solidFill>
                        <a:srgbClr val="61C4D3"/>
                      </a:solidFill>
                    </a:lnT>
                    <a:lnB w="12700" cmpd="sng">
                      <a:solidFill>
                        <a:srgbClr val="61C4D3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1C4D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804530"/>
                  </a:ext>
                </a:extLst>
              </a:tr>
            </a:tbl>
          </a:graphicData>
        </a:graphic>
      </p:graphicFrame>
      <p:pic>
        <p:nvPicPr>
          <p:cNvPr id="8" name="Picture 7" descr="A graph of a region&#10;&#10;Description automatically generated with medium confidence">
            <a:extLst>
              <a:ext uri="{FF2B5EF4-FFF2-40B4-BE49-F238E27FC236}">
                <a16:creationId xmlns:a16="http://schemas.microsoft.com/office/drawing/2014/main" id="{76DCF9CE-6191-C758-FA77-1D3C00B5DA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6878" y="1670992"/>
            <a:ext cx="3095568" cy="2321678"/>
          </a:xfrm>
          <a:prstGeom prst="rect">
            <a:avLst/>
          </a:prstGeom>
          <a:ln w="22225">
            <a:solidFill>
              <a:srgbClr val="0033A0"/>
            </a:solidFill>
          </a:ln>
        </p:spPr>
      </p:pic>
      <p:pic>
        <p:nvPicPr>
          <p:cNvPr id="9" name="Picture 8" descr="A graph of a region&#10;&#10;Description automatically generated with medium confidence">
            <a:extLst>
              <a:ext uri="{FF2B5EF4-FFF2-40B4-BE49-F238E27FC236}">
                <a16:creationId xmlns:a16="http://schemas.microsoft.com/office/drawing/2014/main" id="{73AF8D25-D3AD-7BF9-B5BA-B21836B45C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0553" y="1670992"/>
            <a:ext cx="3106010" cy="2329508"/>
          </a:xfrm>
          <a:prstGeom prst="rect">
            <a:avLst/>
          </a:prstGeom>
          <a:noFill/>
          <a:ln w="22225">
            <a:solidFill>
              <a:srgbClr val="E15E32"/>
            </a:solidFill>
          </a:ln>
        </p:spPr>
      </p:pic>
      <p:graphicFrame>
        <p:nvGraphicFramePr>
          <p:cNvPr id="10" name="Table 12">
            <a:extLst>
              <a:ext uri="{FF2B5EF4-FFF2-40B4-BE49-F238E27FC236}">
                <a16:creationId xmlns:a16="http://schemas.microsoft.com/office/drawing/2014/main" id="{98314D81-433A-D892-C21A-293B9177A5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422667"/>
              </p:ext>
            </p:extLst>
          </p:nvPr>
        </p:nvGraphicFramePr>
        <p:xfrm>
          <a:off x="292201" y="3806528"/>
          <a:ext cx="4234077" cy="304800"/>
        </p:xfrm>
        <a:graphic>
          <a:graphicData uri="http://schemas.openxmlformats.org/drawingml/2006/table">
            <a:tbl>
              <a:tblPr firstRow="1" bandRow="1"/>
              <a:tblGrid>
                <a:gridCol w="1411359">
                  <a:extLst>
                    <a:ext uri="{9D8B030D-6E8A-4147-A177-3AD203B41FA5}">
                      <a16:colId xmlns:a16="http://schemas.microsoft.com/office/drawing/2014/main" val="3856075419"/>
                    </a:ext>
                  </a:extLst>
                </a:gridCol>
                <a:gridCol w="1411359">
                  <a:extLst>
                    <a:ext uri="{9D8B030D-6E8A-4147-A177-3AD203B41FA5}">
                      <a16:colId xmlns:a16="http://schemas.microsoft.com/office/drawing/2014/main" val="1538400412"/>
                    </a:ext>
                  </a:extLst>
                </a:gridCol>
                <a:gridCol w="1411359">
                  <a:extLst>
                    <a:ext uri="{9D8B030D-6E8A-4147-A177-3AD203B41FA5}">
                      <a16:colId xmlns:a16="http://schemas.microsoft.com/office/drawing/2014/main" val="3002679870"/>
                    </a:ext>
                  </a:extLst>
                </a:gridCol>
              </a:tblGrid>
              <a:tr h="26581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0" dirty="0">
                          <a:solidFill>
                            <a:srgbClr val="000000"/>
                          </a:solidFill>
                        </a:rPr>
                        <a:t>Arbitration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33A0"/>
                      </a:solidFill>
                    </a:lnT>
                    <a:lnB w="25400" cmpd="sng">
                      <a:solidFill>
                        <a:srgbClr val="0033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dirty="0">
                          <a:solidFill>
                            <a:schemeClr val="accent3"/>
                          </a:solidFill>
                        </a:rPr>
                        <a:t>Round-robin</a:t>
                      </a:r>
                      <a:endParaRPr lang="it-IT" sz="1200" b="0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33A0"/>
                      </a:solidFill>
                    </a:lnT>
                    <a:lnB w="25400" cmpd="sng">
                      <a:solidFill>
                        <a:srgbClr val="0033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Back-pressure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33A0"/>
                      </a:solidFill>
                    </a:lnT>
                    <a:lnB w="25400" cmpd="sng">
                      <a:solidFill>
                        <a:srgbClr val="0033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6848386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46CED54E-DC27-7498-7B15-B279B4966F7A}"/>
              </a:ext>
            </a:extLst>
          </p:cNvPr>
          <p:cNvSpPr txBox="1"/>
          <p:nvPr/>
        </p:nvSpPr>
        <p:spPr>
          <a:xfrm>
            <a:off x="6357937" y="1322614"/>
            <a:ext cx="11382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accent5"/>
                </a:solidFill>
              </a:rPr>
              <a:t>Baseline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5EA1AC-F019-9412-FE11-EF92B5842207}"/>
              </a:ext>
            </a:extLst>
          </p:cNvPr>
          <p:cNvSpPr txBox="1"/>
          <p:nvPr/>
        </p:nvSpPr>
        <p:spPr>
          <a:xfrm>
            <a:off x="9517931" y="1290774"/>
            <a:ext cx="12738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bg2"/>
                </a:solidFill>
              </a:rPr>
              <a:t>Proposed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77146E-74D4-A559-018F-886BC3402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810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4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6586B27-3E82-B568-55D4-3D57092E67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7C74209-8215-812D-EF89-F9B860B2AC74}"/>
              </a:ext>
            </a:extLst>
          </p:cNvPr>
          <p:cNvSpPr/>
          <p:nvPr/>
        </p:nvSpPr>
        <p:spPr>
          <a:xfrm>
            <a:off x="0" y="0"/>
            <a:ext cx="12188823" cy="67586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600" b="1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Conclusion</a:t>
            </a: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DA917254-61BE-ED4B-1A1B-A0A7CD4D1955}"/>
              </a:ext>
            </a:extLst>
          </p:cNvPr>
          <p:cNvSpPr txBox="1">
            <a:spLocks/>
          </p:cNvSpPr>
          <p:nvPr/>
        </p:nvSpPr>
        <p:spPr>
          <a:xfrm>
            <a:off x="568426" y="1445446"/>
            <a:ext cx="9961922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457200" indent="-457200">
              <a:buFont typeface="+mj-lt"/>
              <a:buAutoNum type="arabicPeriod" startAt="4"/>
              <a:defRPr sz="2400" b="1" i="0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PixESL, Allpix2, and TCAD together provide an end-to-end simulation of pixel detectors.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PixESL provides a template and basic implementation of modeling the circuits in pixel detectors.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PixESL is designed in a modular way, helping user to easily integrate their own model.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PixESL provides the community with the opportunity to have a library of circuit models.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PixESL facilitates early design space exploration for the designers of pixel detector circuits.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E4B4A7-DFAB-012C-EE3C-38F51313C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0325-8F74-42B2-8FE3-67281373055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193366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9564</TotalTime>
  <Words>481</Words>
  <Application>Microsoft Office PowerPoint</Application>
  <PresentationFormat>Widescreen</PresentationFormat>
  <Paragraphs>117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Arial</vt:lpstr>
      <vt:lpstr>Calibri</vt:lpstr>
      <vt:lpstr>Wingdings 3</vt:lpstr>
      <vt:lpstr>Slice</vt:lpstr>
      <vt:lpstr>PixESL An Open-Source Virtual Prototype Framework for Detector Electronics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Mahdi Zahedi</dc:creator>
  <cp:lastModifiedBy>Mahdi Zahedi</cp:lastModifiedBy>
  <cp:revision>73</cp:revision>
  <dcterms:created xsi:type="dcterms:W3CDTF">2025-04-24T06:52:31Z</dcterms:created>
  <dcterms:modified xsi:type="dcterms:W3CDTF">2025-10-21T08:24:20Z</dcterms:modified>
</cp:coreProperties>
</file>