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393" r:id="rId3"/>
    <p:sldId id="2391" r:id="rId4"/>
    <p:sldId id="2394" r:id="rId5"/>
    <p:sldId id="2395" r:id="rId6"/>
    <p:sldId id="2396" r:id="rId7"/>
    <p:sldId id="2398" r:id="rId8"/>
    <p:sldId id="2399" r:id="rId9"/>
    <p:sldId id="2400" r:id="rId10"/>
    <p:sldId id="2382" r:id="rId11"/>
    <p:sldId id="2384" r:id="rId12"/>
    <p:sldId id="2401" r:id="rId13"/>
    <p:sldId id="239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33A0"/>
    <a:srgbClr val="2F2F2F"/>
    <a:srgbClr val="DB1447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4743" autoAdjust="0"/>
  </p:normalViewPr>
  <p:slideViewPr>
    <p:cSldViewPr snapToGrid="0" snapToObjects="1">
      <p:cViewPr varScale="1">
        <p:scale>
          <a:sx n="97" d="100"/>
          <a:sy n="97" d="100"/>
        </p:scale>
        <p:origin x="36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32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9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F.R - L4-PSB 2025  Startup @ BI TB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browse/BIOP-1193" TargetMode="External"/><Relationship Id="rId2" Type="http://schemas.openxmlformats.org/officeDocument/2006/relationships/hyperlink" Target="https://its.cern.ch/jira/browse/BIBWSLIU-172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3100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801983"/>
            <a:ext cx="11376025" cy="2797629"/>
          </a:xfrm>
        </p:spPr>
        <p:txBody>
          <a:bodyPr/>
          <a:lstStyle/>
          <a:p>
            <a:pPr algn="ctr"/>
            <a:r>
              <a:rPr lang="en-US" dirty="0"/>
              <a:t>L4-PSB 2025 Start-up</a:t>
            </a:r>
            <a:br>
              <a:rPr lang="en-US" dirty="0"/>
            </a:br>
            <a:r>
              <a:rPr lang="en-US" dirty="0"/>
              <a:t>Post Mortem @ BI TB</a:t>
            </a:r>
            <a:br>
              <a:rPr lang="en-US" dirty="0"/>
            </a:br>
            <a:r>
              <a:rPr lang="en-US" dirty="0"/>
              <a:t>26-Jun-2025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26856"/>
            <a:ext cx="11376026" cy="803787"/>
          </a:xfrm>
        </p:spPr>
        <p:txBody>
          <a:bodyPr/>
          <a:lstStyle/>
          <a:p>
            <a:pPr algn="ctr"/>
            <a:r>
              <a:rPr lang="en-US" sz="1800" dirty="0" err="1"/>
              <a:t>F.Roncarolo</a:t>
            </a:r>
            <a:endParaRPr lang="en-US" sz="1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05A48-19C7-0831-9527-5E7B88292EBC}"/>
              </a:ext>
            </a:extLst>
          </p:cNvPr>
          <p:cNvSpPr txBox="1"/>
          <p:nvPr/>
        </p:nvSpPr>
        <p:spPr>
          <a:xfrm>
            <a:off x="7319710" y="6237099"/>
            <a:ext cx="65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DFEE96-7A1F-E543-981F-E05D91BE7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438" y="1028059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Key points about the new BLMINJ feature, to address lack of information of accumulated high losses cycles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Activated on PSB BR.BLM.A and BR.BLM.B in April – tested ok, being implemented now in all CPS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Monitors beam loss events with three new parameters: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swinterlockRecurrenceCount</a:t>
            </a:r>
            <a:r>
              <a:rPr lang="en-GB" dirty="0"/>
              <a:t>: tracks number of bad shots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swinterlockRecurrenceLimit</a:t>
            </a:r>
            <a:r>
              <a:rPr lang="en-GB" dirty="0"/>
              <a:t>: maximum allowed bad shots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swinterlockRecurrencePeriod</a:t>
            </a:r>
            <a:r>
              <a:rPr lang="en-GB" dirty="0"/>
              <a:t>: monitoring time window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Current settings: 300-second window with 10 </a:t>
            </a:r>
            <a:r>
              <a:rPr lang="en-GB" dirty="0" err="1"/>
              <a:t>badshot</a:t>
            </a:r>
            <a:r>
              <a:rPr lang="en-GB" dirty="0"/>
              <a:t> limit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Raises LASER alarm if limit is exceeded (observation only, no beam interlock)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Requires MCS_PSBOP role to modify settings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D494F4-8B43-CB7E-43F6-DF2192775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BLM SW functionality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05497-EFE1-AEC5-A070-BA02AFE75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DF1DF-2367-5FEA-F649-E49B16D02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99ECE-AD28-2B26-DCC2-2ABF0B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95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7EB5F5-C722-F9E8-5819-3D85CD41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20045" cy="4189105"/>
          </a:xfrm>
        </p:spPr>
        <p:txBody>
          <a:bodyPr/>
          <a:lstStyle/>
          <a:p>
            <a:r>
              <a:rPr lang="en-GB" b="1" dirty="0"/>
              <a:t>PSB - BR1.V C-wire temperature going up and down while wire integrity check during a scan</a:t>
            </a:r>
            <a:endParaRPr lang="en-GB" dirty="0"/>
          </a:p>
          <a:p>
            <a:pPr lvl="1"/>
            <a:r>
              <a:rPr lang="en-GB" dirty="0">
                <a:hlinkClick r:id="rId2"/>
              </a:rPr>
              <a:t>https://its.cern.ch/jira/browse/BIBWSLIU-172</a:t>
            </a:r>
            <a:endParaRPr lang="en-GB" dirty="0"/>
          </a:p>
          <a:p>
            <a:pPr lvl="1"/>
            <a:r>
              <a:rPr lang="en-GB" dirty="0"/>
              <a:t>Likely bad contact. Not affecting BWS functioning. To be monitored</a:t>
            </a:r>
          </a:p>
          <a:p>
            <a:r>
              <a:rPr lang="en-GB" dirty="0"/>
              <a:t>BR4.V optical disk reading loosing references </a:t>
            </a:r>
            <a:r>
              <a:rPr lang="en-GB" dirty="0">
                <a:sym typeface="Wingdings" panose="05000000000000000000" pitchFamily="2" charset="2"/>
              </a:rPr>
              <a:t> published beam position jitters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Need to retune optical disk laser power</a:t>
            </a:r>
          </a:p>
          <a:p>
            <a:pPr lvl="1"/>
            <a:r>
              <a:rPr lang="en-GB" dirty="0">
                <a:hlinkClick r:id="rId3"/>
              </a:rPr>
              <a:t>https://its.cern.ch/jira/browse/BIOP-1193</a:t>
            </a:r>
            <a:r>
              <a:rPr lang="en-GB" dirty="0"/>
              <a:t> (ongoing)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95D1D4-3129-2895-E624-2F0EE2975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903DD-C2C9-5B08-864F-20CA99DF7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850EA-AA11-B7C2-0BCA-DF477966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85ED4-959C-0448-1FE1-9464B4BAC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0AF808-561D-CE16-B46E-0212FC4EE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3968" y="373593"/>
            <a:ext cx="4359928" cy="319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53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27C85D-DE4C-F1E6-E99C-33FEBC33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rather smooth in both L4-PSB commissioning in general and BI performance / support</a:t>
            </a:r>
          </a:p>
          <a:p>
            <a:r>
              <a:rPr lang="en-US" dirty="0"/>
              <a:t>Few hiccups listed in previous slides – nothing critical or blocking</a:t>
            </a:r>
          </a:p>
          <a:p>
            <a:r>
              <a:rPr lang="en-GB" dirty="0"/>
              <a:t>Maybe useful to look at BI in AFT statistics – end of the year</a:t>
            </a:r>
          </a:p>
          <a:p>
            <a:r>
              <a:rPr lang="en-GB" dirty="0"/>
              <a:t>Reminder:</a:t>
            </a:r>
          </a:p>
          <a:p>
            <a:pPr lvl="1"/>
            <a:r>
              <a:rPr lang="en-GB" dirty="0"/>
              <a:t>L4 BSM remains workhorse, especially during yearly commissioning or in case RF re-phasing needs</a:t>
            </a:r>
          </a:p>
          <a:p>
            <a:pPr lvl="1"/>
            <a:r>
              <a:rPr lang="en-GB" dirty="0"/>
              <a:t>With J.T. leaving it will be important to ensure support for after LS3 and review spares situation</a:t>
            </a:r>
          </a:p>
          <a:p>
            <a:pPr lvl="1"/>
            <a:r>
              <a:rPr lang="en-GB" dirty="0"/>
              <a:t>Can we also train OP experts (e.g. Piotr) to setup system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F87DB5-9EC6-CD88-B920-C210C9556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CC8B4-9A2D-429C-06A6-BED71071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7D658-BFFC-85D8-4618-98410C1A2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D0C7D-12A4-D097-49CA-28A0BDAF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1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78E78-683D-7560-4D29-E719001B76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558C3A-DA7A-F7EA-B08F-AF38F63AA4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09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1E0775-7EC8-ACFE-205A-418BF9850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 meetings 8.45: daily during commissioning </a:t>
            </a:r>
            <a:r>
              <a:rPr lang="en-US" dirty="0">
                <a:sym typeface="Wingdings" panose="05000000000000000000" pitchFamily="2" charset="2"/>
              </a:rPr>
              <a:t> Mon  and Thu during normal operation</a:t>
            </a:r>
          </a:p>
          <a:p>
            <a:r>
              <a:rPr lang="en-US" dirty="0">
                <a:sym typeface="Wingdings" panose="05000000000000000000" pitchFamily="2" charset="2"/>
              </a:rPr>
              <a:t>Chaired by L4 and PSB coordinator of the week, normally in 15 minutes we cover all L4 and PSB status + plans </a:t>
            </a:r>
          </a:p>
          <a:p>
            <a:r>
              <a:rPr lang="en-US" dirty="0"/>
              <a:t>Weekly L4-PSB Machine Panel Committee (Tue 8.45) - </a:t>
            </a:r>
            <a:r>
              <a:rPr lang="en-GB" dirty="0">
                <a:hlinkClick r:id="rId2"/>
              </a:rPr>
              <a:t>Linac4/PSB Machine Performance Coordination · Indico</a:t>
            </a: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/>
              <a:t>summary of the week, with relevant details of what will be presented at the FOM just after</a:t>
            </a:r>
          </a:p>
          <a:p>
            <a:pPr marL="342900" indent="-342900">
              <a:buFontTx/>
              <a:buChar char="-"/>
            </a:pPr>
            <a:r>
              <a:rPr lang="en-GB" dirty="0"/>
              <a:t>Chaired by G.P. Di Giovanni, with minutes 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1149D9-BD58-77EF-E876-0FDB90A7F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L4-PSB OP meetings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5A6CB-8CA4-9E11-D3C2-CAF4E8469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BB91F-2277-CA66-311C-5F678DD72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90B62-8242-02CA-F43D-5C4CA4EB2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45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1BF6A8-0ADE-35C2-D482-E390C4DF8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01468" cy="4608512"/>
          </a:xfrm>
        </p:spPr>
        <p:txBody>
          <a:bodyPr/>
          <a:lstStyle/>
          <a:p>
            <a:r>
              <a:rPr lang="en-US" dirty="0"/>
              <a:t>All went as planned , even with some advance in sending beam to PSB and then being ready for PS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7D53B4-7A34-190A-F781-35347B662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L4-PSB Schedule 2025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ED9E00-E995-7D51-6E42-9A28600FE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963" y="967618"/>
            <a:ext cx="8093109" cy="5375715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98F045-68C4-E4EA-6FC2-B1EEA1153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98D2F8C-775E-C740-B2AD-963674D1C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C0C774-39FA-3D02-8FC5-DF4BEBD3B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95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143D65-92FB-EC8E-F9D5-773D60FA3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BI ISTs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F845B-2F34-E5A3-560F-E681CB8BF1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26-Jun-2025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A69AE-E914-0FFC-4249-1FA85372F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F.R - L4-PSB 2025  Startup @ BI TB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48049-1F89-B35D-872A-E8C1D5FE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7E6704-B206-B4C6-7391-08516FA4D6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8012"/>
          <a:stretch>
            <a:fillRect/>
          </a:stretch>
        </p:blipFill>
        <p:spPr>
          <a:xfrm>
            <a:off x="268941" y="807409"/>
            <a:ext cx="5761597" cy="2458222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B4CFDE-ED15-2323-EECB-D14C7C210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505" y="807409"/>
            <a:ext cx="5431708" cy="21621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8D7B6F-36C2-B49C-B55D-A963279B8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857" y="2828365"/>
            <a:ext cx="2436729" cy="32222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624CAB-5300-0C43-2CCC-68E0DE2A6085}"/>
              </a:ext>
            </a:extLst>
          </p:cNvPr>
          <p:cNvSpPr txBox="1"/>
          <p:nvPr/>
        </p:nvSpPr>
        <p:spPr>
          <a:xfrm>
            <a:off x="6723529" y="3536576"/>
            <a:ext cx="4939553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ISTs performed in allocated time before HWC or in some cases during regular ‘YETS’ maintenance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Most of tests updated (thanks to all BI experts!) in OP Webtools </a:t>
            </a:r>
            <a:r>
              <a:rPr lang="en-US" dirty="0">
                <a:sym typeface="Wingdings" panose="05000000000000000000" pitchFamily="2" charset="2"/>
              </a:rPr>
              <a:t> Check list, which is then used/checked by OP HWC team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15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6CF90F9-6C5B-7DEF-E9A9-88D8ED4E3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Also went smoothly.</a:t>
            </a:r>
          </a:p>
          <a:p>
            <a:r>
              <a:rPr lang="en-US" dirty="0"/>
              <a:t>HWC is well structured with  OP responsible (Jose, Abdel, Fabrice)</a:t>
            </a:r>
          </a:p>
          <a:p>
            <a:r>
              <a:rPr lang="en-US" dirty="0"/>
              <a:t>BI experts either contacted before (it happens often with BTVs, Stephane in ccc when HWC planned) or called as needed. </a:t>
            </a:r>
          </a:p>
          <a:p>
            <a:r>
              <a:rPr lang="en-US" dirty="0"/>
              <a:t>Smooth this year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33EDD0-C0AE-81E7-E00F-1573861E1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L4-PSB HWC – BI systems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DB532-85FE-8AAD-D075-D80146A522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26-Jun-2025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F3794-E300-B333-A8ED-6D985FD68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F.R - L4-PSB 2025  Startup @ BI TB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D78AE-AF49-371A-F348-C3098B9F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93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69E55-1E34-AE93-CF7F-75CF6CA4D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829705" cy="527890"/>
          </a:xfrm>
        </p:spPr>
        <p:txBody>
          <a:bodyPr/>
          <a:lstStyle/>
          <a:p>
            <a:r>
              <a:rPr lang="en-US"/>
              <a:t>No major issues. </a:t>
            </a:r>
            <a:r>
              <a:rPr lang="en-GB"/>
              <a:t>Minor issues always promptly tackled by BI experts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4F10B4-C992-52DB-36BC-DEE3E11B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L4-PSB – BI during beam commissioning and operation so far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6F440-9FC5-8B3F-C365-9A5FFDA4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575FC-5786-7C5A-F16A-7B46DA06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B8ED4-1D28-E9F3-F758-F5C78849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9E2B26-BC89-6B05-687C-E1479D410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60" y="2401637"/>
            <a:ext cx="6506816" cy="36622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65E6CD-8241-9EB1-8E90-6926398A84F5}"/>
              </a:ext>
            </a:extLst>
          </p:cNvPr>
          <p:cNvSpPr txBox="1"/>
          <p:nvPr/>
        </p:nvSpPr>
        <p:spPr>
          <a:xfrm>
            <a:off x="3090466" y="2441976"/>
            <a:ext cx="2567908" cy="27699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First beams, Feb 20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3A755F-2E76-57F1-65D4-68F451A3A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452" y="3142129"/>
            <a:ext cx="4913570" cy="28886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99F45D-8AB6-934C-FFAC-3A4BED0B34F4}"/>
              </a:ext>
            </a:extLst>
          </p:cNvPr>
          <p:cNvSpPr txBox="1"/>
          <p:nvPr/>
        </p:nvSpPr>
        <p:spPr>
          <a:xfrm>
            <a:off x="7498975" y="2401637"/>
            <a:ext cx="4652683" cy="27699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xxx head amplifier changed in YETS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75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B5F89-D4AA-EDD1-561B-8688EC505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067E03-35DE-7AC2-650A-094CC7C8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829705" cy="527890"/>
          </a:xfrm>
        </p:spPr>
        <p:txBody>
          <a:bodyPr/>
          <a:lstStyle/>
          <a:p>
            <a:r>
              <a:rPr lang="en-US" dirty="0"/>
              <a:t>No major issues. </a:t>
            </a:r>
            <a:r>
              <a:rPr lang="en-GB" dirty="0"/>
              <a:t>Minor issues always promptly tackled by BI experts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62977-867F-7D55-18A4-5C3330AE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L4-PSB – BI during beam commissioning and operation so far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E5CA-3672-5732-0FBB-9BF1DE161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1D381-B7EB-4958-5507-FC9608512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BCDE9-EB57-986C-0254-57B4B9B8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594202-7311-0ADD-1E27-09BBD8B8F1BC}"/>
              </a:ext>
            </a:extLst>
          </p:cNvPr>
          <p:cNvSpPr txBox="1"/>
          <p:nvPr/>
        </p:nvSpPr>
        <p:spPr>
          <a:xfrm>
            <a:off x="59133" y="2882851"/>
            <a:ext cx="2567908" cy="27699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First beams, Feb 20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EEF76E-B18E-C40B-6FE4-6CF0BC0D0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3" y="3381455"/>
            <a:ext cx="5270562" cy="2837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9CBB1D-7101-AA02-D70E-13282BE2C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512" y="2882851"/>
            <a:ext cx="6353524" cy="35022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F787B7-2C2F-F43F-CD2C-5067C268F0C8}"/>
              </a:ext>
            </a:extLst>
          </p:cNvPr>
          <p:cNvSpPr txBox="1"/>
          <p:nvPr/>
        </p:nvSpPr>
        <p:spPr>
          <a:xfrm>
            <a:off x="7541320" y="3021350"/>
            <a:ext cx="2567908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MPC March 4, first beam in PSB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54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D9B6F1-57EA-CF72-6593-E31F01CFC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8317" y="1323321"/>
            <a:ext cx="3814389" cy="4608512"/>
          </a:xfrm>
        </p:spPr>
        <p:txBody>
          <a:bodyPr/>
          <a:lstStyle/>
          <a:p>
            <a:r>
              <a:rPr lang="en-US" dirty="0"/>
              <a:t>Delay in publishing BCT comparison, caused timeout and triggered interlocks, at few locations in PS complex.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Athanasios patched it successfully (increased acceptable delay, the important is to intervene before next cycle, 1.2s time available)</a:t>
            </a:r>
          </a:p>
          <a:p>
            <a:r>
              <a:rPr lang="en-US" dirty="0"/>
              <a:t>Plan to completely fix this in LS3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9A121F-6FC8-FEC3-C6EF-0D580AE8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BCT WD during commissioning and xx weeks of operation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7D38F-838A-5EB4-2FE7-C80523B8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42D2D-1782-86D4-8A4F-DA553F30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D89EB-5AD5-C598-7BAE-C67564E1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FEF8BE-38FF-51E1-32BE-BB585284C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1" y="1563992"/>
            <a:ext cx="6611034" cy="373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04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0E604-DF8B-6B1F-16D7-802FF9C47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295" y="1234956"/>
            <a:ext cx="11376024" cy="4608512"/>
          </a:xfrm>
        </p:spPr>
        <p:txBody>
          <a:bodyPr/>
          <a:lstStyle/>
          <a:p>
            <a:pPr algn="l">
              <a:buNone/>
            </a:pPr>
            <a:r>
              <a:rPr lang="en-GB" sz="2400" i="0" dirty="0">
                <a:solidFill>
                  <a:srgbClr val="32302C"/>
                </a:solidFill>
                <a:effectLst/>
                <a:latin typeface="ui-sans-serif"/>
              </a:rPr>
              <a:t>PSB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BPM calibration error alarm: Previously appeared but has now disappeared (fixed by Michele, positive development)</a:t>
            </a:r>
          </a:p>
          <a:p>
            <a:pPr algn="l">
              <a:buNone/>
            </a:pP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(new ) Phase BPM in 1L5:</a:t>
            </a:r>
          </a:p>
          <a:p>
            <a:pPr marL="342900" indent="-342900" algn="l">
              <a:spcBef>
                <a:spcPts val="150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Michele installed cables for commissioning</a:t>
            </a:r>
          </a:p>
          <a:p>
            <a:pPr marL="342900" indent="-342900" algn="l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This is to allow removing BPM in 14L4, to allow maintenance of BSW magnet without equipment interference</a:t>
            </a:r>
          </a:p>
          <a:p>
            <a:pPr marL="342900" indent="-342900" algn="l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This type of </a:t>
            </a:r>
            <a:r>
              <a:rPr lang="en-GB" b="0" dirty="0">
                <a:solidFill>
                  <a:srgbClr val="32302C"/>
                </a:solidFill>
                <a:latin typeface="ui-sans-serif"/>
              </a:rPr>
              <a:t>BPMs are o</a:t>
            </a: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perated by RF as a phase pickup</a:t>
            </a:r>
          </a:p>
          <a:p>
            <a:pPr algn="l">
              <a:spcBef>
                <a:spcPts val="75"/>
              </a:spcBef>
            </a:pPr>
            <a:endParaRPr lang="en-GB" b="0" i="0" dirty="0">
              <a:solidFill>
                <a:srgbClr val="32302C"/>
              </a:solidFill>
              <a:effectLst/>
              <a:latin typeface="ui-sans-serif"/>
            </a:endParaRPr>
          </a:p>
          <a:p>
            <a:pPr algn="l">
              <a:spcBef>
                <a:spcPts val="75"/>
              </a:spcBef>
            </a:pPr>
            <a:r>
              <a:rPr lang="en-GB" b="0" i="0" dirty="0">
                <a:solidFill>
                  <a:srgbClr val="32302C"/>
                </a:solidFill>
                <a:effectLst/>
                <a:latin typeface="ui-sans-serif"/>
              </a:rPr>
              <a:t>Side note on L4 BPM (not critical)</a:t>
            </a:r>
          </a:p>
          <a:p>
            <a:pPr marL="342900" indent="-342900" algn="l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32302C"/>
                </a:solidFill>
                <a:latin typeface="ui-sans-serif"/>
              </a:rPr>
              <a:t>There are many points digitized and published from BPM signals after the beam passages. Should we reduced them to make overall DAQ and data processing lighter ?</a:t>
            </a:r>
            <a:endParaRPr lang="en-GB" b="0" i="0" dirty="0">
              <a:solidFill>
                <a:srgbClr val="32302C"/>
              </a:solidFill>
              <a:effectLst/>
              <a:latin typeface="ui-sans-serif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455A76-28AF-B559-4284-8C6E03E0E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DCA29-7796-24A4-1F58-6E1B4B59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26-Jun-2025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07AF4-8F7D-3D9B-3B7D-C9C59EBBA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F.R - L4-PSB 2025  Startup @ BI TB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FB884-0CB7-B20E-C3EB-6C4CEEB12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1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2023_PSB_BC</Template>
  <TotalTime>25233</TotalTime>
  <Words>866</Words>
  <Application>Microsoft Office PowerPoint</Application>
  <PresentationFormat>Widescreen</PresentationFormat>
  <Paragraphs>110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ui-sans-serif</vt:lpstr>
      <vt:lpstr>Wingdings</vt:lpstr>
      <vt:lpstr>Office Theme</vt:lpstr>
      <vt:lpstr>L4-PSB 2025 Start-up Post Mortem @ BI TB 26-Jun-2025   </vt:lpstr>
      <vt:lpstr>L4-PSB OP meetings</vt:lpstr>
      <vt:lpstr>L4-PSB Schedule 2025</vt:lpstr>
      <vt:lpstr>BI ISTs</vt:lpstr>
      <vt:lpstr>L4-PSB HWC – BI systems</vt:lpstr>
      <vt:lpstr>L4-PSB – BI during beam commissioning and operation so far</vt:lpstr>
      <vt:lpstr>L4-PSB – BI during beam commissioning and operation so far</vt:lpstr>
      <vt:lpstr>BCT WD during commissioning and xx weeks of operation</vt:lpstr>
      <vt:lpstr>BPMs</vt:lpstr>
      <vt:lpstr>New BLM SW functionality</vt:lpstr>
      <vt:lpstr>BWS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Beam Commissioning in 2023</dc:title>
  <dc:creator>Gian Piero Di Giovanni</dc:creator>
  <cp:lastModifiedBy>Marco RONCAROLO CHAMIZO</cp:lastModifiedBy>
  <cp:revision>281</cp:revision>
  <dcterms:created xsi:type="dcterms:W3CDTF">2022-12-12T13:44:00Z</dcterms:created>
  <dcterms:modified xsi:type="dcterms:W3CDTF">2025-06-25T21:11:51Z</dcterms:modified>
</cp:coreProperties>
</file>