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62" r:id="rId4"/>
    <p:sldId id="263" r:id="rId5"/>
    <p:sldId id="261" r:id="rId6"/>
    <p:sldId id="259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61E8B-9842-42F3-87AC-D00C47D830CE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6F0D4-C7DF-4EE7-ACB9-8395613289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54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6F0D4-C7DF-4EE7-ACB9-8395613289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8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54BA9-824A-0416-7370-DEB60429F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46DAAA-B5A4-46F7-10EB-F4E767B817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9523F6-E8F3-4BDD-5E96-CE79EED8B8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3E4E8-3ACF-C543-5A72-5506EC465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6F0D4-C7DF-4EE7-ACB9-8395613289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618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9F6D28-1CA6-5358-F3CB-21BBDBE9B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27B4AE-CC54-F6F7-4962-EC8F9CD757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F3DF8C-629F-6F51-1E45-0D2792D5D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21B45-081F-4676-4735-09E1582B69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6F0D4-C7DF-4EE7-ACB9-8395613289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3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76FA4-ED9D-7F40-8D5E-972547073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0AB429-E2A3-16F0-B991-BA69E15D10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F34666-D989-57D6-5496-3738DC84E3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5AEF2-9891-A9DA-DE91-033DA45CE6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6F0D4-C7DF-4EE7-ACB9-8395613289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1DFD-8D6E-BC40-5121-DB259E4A0B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CD30D-0182-0101-6989-DD24C52257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2AF02-2A0C-2794-1581-E30AFA15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F56E5-D3D9-CA85-994D-AA59876A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EFFF7-2BEA-EE7E-59F7-A3EE1A390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97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D4E13-4C17-F964-0854-C5872101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D41C3-2C70-48EF-5C94-39E140C7E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AB94A-6C15-9AEC-3859-BC7034A78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2C2DB-0C16-38F7-F361-AD1A7FD1A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766BB-AEE3-C5ED-8FC1-5E968733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9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000CCD-FAC9-6D85-E5AD-D9F2ABF4D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115A7-AD50-0480-0FC2-D42B06DEFC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30EFF-2F4E-AF0F-5364-56E16184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96CB7-41D7-40EB-9E17-03617FC38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3AB59-904F-B101-AA5D-170D057F8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10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27C00-67B6-9979-F2F8-6DE2A7B8C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0F189-FED1-F8CB-F100-EE7B7B612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F0600-DE9C-2B48-2920-27CB32E9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1FAE8-D830-4194-84DB-97265B42F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45550-2E47-C713-B004-09039B374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C684D-99DE-2B8D-15D8-D27B1B018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EE525-493F-BB73-C5CE-92832655E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1E2FF-123D-0E3A-D4F8-B1E555537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4B22A-B8F2-5381-0C2D-3DBE5F49F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C0FFF-4266-E8CC-D39A-F506C5A2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37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F4C05-B52A-AE31-E2CA-F7B61020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4FB1A-BE46-D2CC-6007-7BD8655AAD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B980AC-8C05-8D4B-D798-A413815BF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CF113-3E82-B4DF-6E8F-ADF5ADA6E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630F16-CC05-09A6-18E2-C58ABD40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AD951-A905-589B-A6B7-4149AA308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96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9E592-9FEB-3B43-4132-48F753EB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4BEC7-AB0C-DDF9-EBA1-C7E3FBDAB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CC6F4E-F8B3-EF94-6F7F-301005FD4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C594EA-441F-B61A-A743-3BDF183C8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84D1C1-0A2C-A1F3-A47B-30599C06A3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2663A9-5D59-3294-3918-22BEB2B8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384224-50E9-192F-872E-D86E7A716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85324F-14A0-8816-6F17-E282D8DE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51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6E3C-1BA0-7AC3-A54D-AF70478B6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D2BAC6-A734-A9D8-7D61-3852D031E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F4253E-F369-54C0-1F4D-2B9F8DEC2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2ADA2-0F36-337D-90AE-CC589EA36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2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2047E4-9D8B-E201-491F-01E85F109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D26770-43FC-6185-B216-F32A8668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EAE85-91CB-CA5E-4342-103B99B71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660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8B5FE-1256-F24E-F2A6-72EA40257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D4B02-78A7-3AAF-06B0-8A6F757B2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ECAD8-9CEE-F66B-E5FF-EA1AB70F2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CBAFC-DA0D-0A72-3B0B-E1DAEA8A6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BE536-79A6-476C-ED24-6F9076D1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4B355-B321-C7B8-8AA3-1386DD99F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68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F8151-4071-97A3-BBB6-A1D7F2D1E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322A95-E402-8A0F-37E0-D65E632C08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6D0D1A-0F2F-AEE5-2020-E563F03D7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C9C44-EA37-41C8-E60A-408C0A675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D7AB8-4A8E-98DC-E2C8-38C88262A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81A3E-C58E-556A-AEE3-56A42C018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398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1827A4-A723-D158-A42C-EB8F98A48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D5547-80B0-6B2A-B181-DB9483520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7DC4F-98F3-BAC9-C786-7C56E972B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04D189-CABC-4821-80AE-4E557FD6A9D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C57CF-F85D-D75E-A344-BD684BE2A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7F671-0960-F001-8576-3CAA35399C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36321F-5DC2-4175-B5F4-0FD6B68FD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43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4D52FA9-6491-CF90-FFF4-016407756494}"/>
              </a:ext>
            </a:extLst>
          </p:cNvPr>
          <p:cNvSpPr txBox="1"/>
          <p:nvPr/>
        </p:nvSpPr>
        <p:spPr>
          <a:xfrm>
            <a:off x="3233532" y="2151072"/>
            <a:ext cx="57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i="1"/>
              <a:t>BI Technical board on machines restart</a:t>
            </a:r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6DE6C9-CAAE-6D16-90CA-2E7456787809}"/>
              </a:ext>
            </a:extLst>
          </p:cNvPr>
          <p:cNvSpPr txBox="1"/>
          <p:nvPr/>
        </p:nvSpPr>
        <p:spPr>
          <a:xfrm>
            <a:off x="2385305" y="6173135"/>
            <a:ext cx="686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>
                <a:solidFill>
                  <a:schemeClr val="accent3">
                    <a:lumMod val="50000"/>
                  </a:schemeClr>
                </a:solidFill>
              </a:rPr>
              <a:t>M.Bozzolan as BI coordinator for L3 and LEIR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786D61-3E7C-71AC-F02D-4D841A5DEAE5}"/>
              </a:ext>
            </a:extLst>
          </p:cNvPr>
          <p:cNvSpPr txBox="1">
            <a:spLocks/>
          </p:cNvSpPr>
          <p:nvPr/>
        </p:nvSpPr>
        <p:spPr>
          <a:xfrm>
            <a:off x="921232" y="1354686"/>
            <a:ext cx="9991725" cy="80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>
                <a:solidFill>
                  <a:srgbClr val="C00000"/>
                </a:solidFill>
              </a:rPr>
              <a:t>LINAC3 and LEIR 2025 startup</a:t>
            </a:r>
            <a:endParaRPr lang="en-GB" sz="440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90B5E7-4FDA-94D8-0352-26C0CB50C1B3}"/>
              </a:ext>
            </a:extLst>
          </p:cNvPr>
          <p:cNvSpPr txBox="1"/>
          <p:nvPr/>
        </p:nvSpPr>
        <p:spPr>
          <a:xfrm>
            <a:off x="4863546" y="3177102"/>
            <a:ext cx="210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26</a:t>
            </a:r>
            <a:r>
              <a:rPr lang="en-GB" baseline="30000"/>
              <a:t>th</a:t>
            </a:r>
            <a:r>
              <a:rPr lang="en-GB"/>
              <a:t> June 2025</a:t>
            </a:r>
          </a:p>
        </p:txBody>
      </p:sp>
    </p:spTree>
    <p:extLst>
      <p:ext uri="{BB962C8B-B14F-4D97-AF65-F5344CB8AC3E}">
        <p14:creationId xmlns:p14="http://schemas.microsoft.com/office/powerpoint/2010/main" val="324788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DE02067-5B9B-B365-7B84-C351DEB053E6}"/>
              </a:ext>
            </a:extLst>
          </p:cNvPr>
          <p:cNvSpPr txBox="1"/>
          <p:nvPr/>
        </p:nvSpPr>
        <p:spPr>
          <a:xfrm>
            <a:off x="4568861" y="309247"/>
            <a:ext cx="4535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LINAC3 overview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EAA5A7-6D2B-15B6-A946-1D97C5646310}"/>
              </a:ext>
            </a:extLst>
          </p:cNvPr>
          <p:cNvSpPr txBox="1"/>
          <p:nvPr/>
        </p:nvSpPr>
        <p:spPr>
          <a:xfrm>
            <a:off x="3529782" y="6255356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E97CAB-30F5-A8DC-B444-E26A47DDC1B9}"/>
              </a:ext>
            </a:extLst>
          </p:cNvPr>
          <p:cNvSpPr txBox="1"/>
          <p:nvPr/>
        </p:nvSpPr>
        <p:spPr>
          <a:xfrm>
            <a:off x="709699" y="4913631"/>
            <a:ext cx="5496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IST checklist partially filled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Is there a need to modify fields?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04444DC-2E0D-A8D7-DC08-49A9FFCE9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99" y="2475669"/>
            <a:ext cx="10412361" cy="2276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6029C57-98EF-6C86-3420-68A4F6246544}"/>
              </a:ext>
            </a:extLst>
          </p:cNvPr>
          <p:cNvSpPr txBox="1"/>
          <p:nvPr/>
        </p:nvSpPr>
        <p:spPr>
          <a:xfrm>
            <a:off x="709699" y="13544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Oxygen run ongoing since mid April</a:t>
            </a:r>
            <a:endParaRPr lang="en-GB" sz="18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D9399-FB8C-19EB-3A3C-582E0B8CCA0F}"/>
              </a:ext>
            </a:extLst>
          </p:cNvPr>
          <p:cNvSpPr txBox="1"/>
          <p:nvPr/>
        </p:nvSpPr>
        <p:spPr>
          <a:xfrm>
            <a:off x="709699" y="101749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L3 meeting on Monday morning</a:t>
            </a:r>
            <a:endParaRPr lang="en-GB" sz="1800" b="1"/>
          </a:p>
        </p:txBody>
      </p:sp>
    </p:spTree>
    <p:extLst>
      <p:ext uri="{BB962C8B-B14F-4D97-AF65-F5344CB8AC3E}">
        <p14:creationId xmlns:p14="http://schemas.microsoft.com/office/powerpoint/2010/main" val="125670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9A657-88D1-9F91-598A-7D33CB211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A97BC64-BE96-E0F3-A8F0-B406DF6F158D}"/>
              </a:ext>
            </a:extLst>
          </p:cNvPr>
          <p:cNvSpPr txBox="1"/>
          <p:nvPr/>
        </p:nvSpPr>
        <p:spPr>
          <a:xfrm>
            <a:off x="2701583" y="202534"/>
            <a:ext cx="6788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LINAC3 BCTs and Faraday cups 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A94EA0-3405-AF19-05A3-01C7B4720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30" y="4109769"/>
            <a:ext cx="10304206" cy="18072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FB3931-49AE-3028-A2BC-F2851C338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9" y="1032387"/>
            <a:ext cx="9813683" cy="29959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A7F21F-8D62-2B8C-817F-BDBB44F3385E}"/>
              </a:ext>
            </a:extLst>
          </p:cNvPr>
          <p:cNvSpPr txBox="1"/>
          <p:nvPr/>
        </p:nvSpPr>
        <p:spPr>
          <a:xfrm>
            <a:off x="3775588" y="6286134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</p:spTree>
    <p:extLst>
      <p:ext uri="{BB962C8B-B14F-4D97-AF65-F5344CB8AC3E}">
        <p14:creationId xmlns:p14="http://schemas.microsoft.com/office/powerpoint/2010/main" val="22147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7C06B-631C-8254-96DF-5B68D4798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0735AB2-A127-7C28-E635-F2E2A12344EB}"/>
              </a:ext>
            </a:extLst>
          </p:cNvPr>
          <p:cNvSpPr txBox="1"/>
          <p:nvPr/>
        </p:nvSpPr>
        <p:spPr>
          <a:xfrm>
            <a:off x="4165738" y="329318"/>
            <a:ext cx="4535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LINAC3 main points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062C38-50D3-AA05-6CAB-9CD95EA2BFAA}"/>
              </a:ext>
            </a:extLst>
          </p:cNvPr>
          <p:cNvSpPr txBox="1"/>
          <p:nvPr/>
        </p:nvSpPr>
        <p:spPr>
          <a:xfrm>
            <a:off x="877266" y="1471984"/>
            <a:ext cx="8666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Major request was the improvement of ITF.BCT25 installed in 2024 (baseline drift)</a:t>
            </a:r>
            <a:br>
              <a:rPr lang="en-GB"/>
            </a:br>
            <a:r>
              <a:rPr lang="en-GB" b="1"/>
              <a:t>The new version installed this year is 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8A1464-A82D-9325-F961-D2207D5AAEB4}"/>
              </a:ext>
            </a:extLst>
          </p:cNvPr>
          <p:cNvSpPr txBox="1"/>
          <p:nvPr/>
        </p:nvSpPr>
        <p:spPr>
          <a:xfrm>
            <a:off x="877266" y="2135475"/>
            <a:ext cx="7513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ITF.BCT15 had an issue at the beginning of the run</a:t>
            </a:r>
            <a:br>
              <a:rPr lang="en-GB"/>
            </a:br>
            <a:r>
              <a:rPr lang="en-GB" b="1"/>
              <a:t>Amplifier replacement solved the issue (but still open in JIRA)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47DE1A-6582-88C6-9AC6-FF01F393A837}"/>
              </a:ext>
            </a:extLst>
          </p:cNvPr>
          <p:cNvSpPr txBox="1"/>
          <p:nvPr/>
        </p:nvSpPr>
        <p:spPr>
          <a:xfrm>
            <a:off x="877264" y="3816356"/>
            <a:ext cx="9481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One SEM grids got stuck requiring intervention of the expert contacted after the weekend</a:t>
            </a:r>
            <a:br>
              <a:rPr lang="en-GB"/>
            </a:br>
            <a:r>
              <a:rPr lang="en-GB" b="1"/>
              <a:t>Probably not a risk for the SEMs in L3 but I asked to inform directly the expert and not only create the ticket that goes to the BI coordinator only.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6BDAB3-CEEC-3B3A-8C89-6521045C62CD}"/>
              </a:ext>
            </a:extLst>
          </p:cNvPr>
          <p:cNvSpPr txBox="1"/>
          <p:nvPr/>
        </p:nvSpPr>
        <p:spPr>
          <a:xfrm>
            <a:off x="877266" y="2823285"/>
            <a:ext cx="8401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BCT FECs moved to White Rabbit Timing and Debian OS 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A901D0-CAE9-A89D-41D7-EE87955BC939}"/>
              </a:ext>
            </a:extLst>
          </p:cNvPr>
          <p:cNvSpPr txBox="1"/>
          <p:nvPr/>
        </p:nvSpPr>
        <p:spPr>
          <a:xfrm>
            <a:off x="3529782" y="6255356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4B33FF-D040-5BF9-848C-2D448F7AA9C4}"/>
              </a:ext>
            </a:extLst>
          </p:cNvPr>
          <p:cNvSpPr txBox="1"/>
          <p:nvPr/>
        </p:nvSpPr>
        <p:spPr>
          <a:xfrm>
            <a:off x="877265" y="3316519"/>
            <a:ext cx="948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Online beam energy measurement using LEIR injection BPM ToF now available for operation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77210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272919-09B5-78FD-1FDB-B0E570E7D6C4}"/>
              </a:ext>
            </a:extLst>
          </p:cNvPr>
          <p:cNvSpPr txBox="1"/>
          <p:nvPr/>
        </p:nvSpPr>
        <p:spPr>
          <a:xfrm>
            <a:off x="4568861" y="309247"/>
            <a:ext cx="3749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LEIR overview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273A3E-597B-A241-29B0-90B832999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52" y="2008256"/>
            <a:ext cx="10092891" cy="31044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44A69B-944F-300F-C56A-674CD22EE5E9}"/>
              </a:ext>
            </a:extLst>
          </p:cNvPr>
          <p:cNvSpPr txBox="1"/>
          <p:nvPr/>
        </p:nvSpPr>
        <p:spPr>
          <a:xfrm>
            <a:off x="3670169" y="5112745"/>
            <a:ext cx="5496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IST checklist partially filled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Is there a need to modify fields?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XEI devices (EC, IPM not presents)</a:t>
            </a:r>
            <a:endParaRPr lang="en-GB" sz="2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F5E8CC-EB62-A244-B67E-31E0F0AECB85}"/>
              </a:ext>
            </a:extLst>
          </p:cNvPr>
          <p:cNvSpPr txBox="1"/>
          <p:nvPr/>
        </p:nvSpPr>
        <p:spPr>
          <a:xfrm>
            <a:off x="3529782" y="6255356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7DD7B0-194E-7380-237C-03AA62835CB3}"/>
              </a:ext>
            </a:extLst>
          </p:cNvPr>
          <p:cNvSpPr txBox="1"/>
          <p:nvPr/>
        </p:nvSpPr>
        <p:spPr>
          <a:xfrm>
            <a:off x="547352" y="12806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Oxygen run ongoing since mid May</a:t>
            </a:r>
            <a:endParaRPr lang="en-GB" sz="18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4F3042-53B5-40FC-815C-AA0816768E66}"/>
              </a:ext>
            </a:extLst>
          </p:cNvPr>
          <p:cNvSpPr txBox="1"/>
          <p:nvPr/>
        </p:nvSpPr>
        <p:spPr>
          <a:xfrm>
            <a:off x="549498" y="9925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No weekly meeting</a:t>
            </a:r>
            <a:endParaRPr lang="en-GB" sz="1800" b="1"/>
          </a:p>
        </p:txBody>
      </p:sp>
    </p:spTree>
    <p:extLst>
      <p:ext uri="{BB962C8B-B14F-4D97-AF65-F5344CB8AC3E}">
        <p14:creationId xmlns:p14="http://schemas.microsoft.com/office/powerpoint/2010/main" val="121717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DBE81-ED8A-6601-CB8C-E535F8FA4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C08F52B-E770-7240-DFC5-C8CE1ECA72EE}"/>
              </a:ext>
            </a:extLst>
          </p:cNvPr>
          <p:cNvSpPr txBox="1"/>
          <p:nvPr/>
        </p:nvSpPr>
        <p:spPr>
          <a:xfrm>
            <a:off x="4257260" y="348304"/>
            <a:ext cx="336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LEIR main points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8A212-9530-2D28-B8FA-93B3E4D14E5C}"/>
              </a:ext>
            </a:extLst>
          </p:cNvPr>
          <p:cNvSpPr txBox="1"/>
          <p:nvPr/>
        </p:nvSpPr>
        <p:spPr>
          <a:xfrm>
            <a:off x="993057" y="1428205"/>
            <a:ext cx="8666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IPM amplifier (XEI) upgraded</a:t>
            </a:r>
            <a:br>
              <a:rPr lang="en-GB"/>
            </a:br>
            <a:r>
              <a:rPr lang="en-GB" b="1"/>
              <a:t>Now the NOMINAL (high intensity) beam readout is not saturated anymore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37ABC9-AE0C-DC0B-8186-B9A1A57548E1}"/>
              </a:ext>
            </a:extLst>
          </p:cNvPr>
          <p:cNvSpPr txBox="1"/>
          <p:nvPr/>
        </p:nvSpPr>
        <p:spPr>
          <a:xfrm>
            <a:off x="993056" y="2078541"/>
            <a:ext cx="8666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Electron cooler power converter (EPC) very noisy</a:t>
            </a:r>
            <a:br>
              <a:rPr lang="en-GB"/>
            </a:br>
            <a:r>
              <a:rPr lang="en-GB" b="1"/>
              <a:t>Old converter refurbished from LEP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050868-AC2F-6CA0-DFBE-679BD921FAF0}"/>
              </a:ext>
            </a:extLst>
          </p:cNvPr>
          <p:cNvSpPr txBox="1"/>
          <p:nvPr/>
        </p:nvSpPr>
        <p:spPr>
          <a:xfrm>
            <a:off x="3529782" y="6255356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</p:spTree>
    <p:extLst>
      <p:ext uri="{BB962C8B-B14F-4D97-AF65-F5344CB8AC3E}">
        <p14:creationId xmlns:p14="http://schemas.microsoft.com/office/powerpoint/2010/main" val="2093972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14A11-4414-42A8-1F35-7A76B00E0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Smooth machine restart</a:t>
            </a:r>
            <a:br>
              <a:rPr lang="en-US"/>
            </a:br>
            <a:r>
              <a:rPr lang="en-US"/>
              <a:t> </a:t>
            </a:r>
          </a:p>
          <a:p>
            <a:r>
              <a:rPr lang="en-US" sz="2400"/>
              <a:t>No LEIR operator </a:t>
            </a:r>
            <a:r>
              <a:rPr lang="en-US" sz="2400">
                <a:sym typeface="Wingdings" panose="05000000000000000000" pitchFamily="2" charset="2"/>
              </a:rPr>
              <a:t> No IST check from OP side </a:t>
            </a:r>
            <a:br>
              <a:rPr lang="en-US" sz="2400">
                <a:sym typeface="Wingdings" panose="05000000000000000000" pitchFamily="2" charset="2"/>
              </a:rPr>
            </a:br>
            <a:r>
              <a:rPr lang="en-US" sz="2400">
                <a:sym typeface="Wingdings" panose="05000000000000000000" pitchFamily="2" charset="2"/>
              </a:rPr>
              <a:t>However let’s make use of the optool</a:t>
            </a:r>
            <a:endParaRPr lang="en-GB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8833E5-026B-3DE4-7AC4-CE05DC7443A5}"/>
              </a:ext>
            </a:extLst>
          </p:cNvPr>
          <p:cNvSpPr txBox="1"/>
          <p:nvPr/>
        </p:nvSpPr>
        <p:spPr>
          <a:xfrm>
            <a:off x="4633626" y="388649"/>
            <a:ext cx="2924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B68DAA-349F-CED4-4BA8-2C94CA9467F9}"/>
              </a:ext>
            </a:extLst>
          </p:cNvPr>
          <p:cNvSpPr txBox="1"/>
          <p:nvPr/>
        </p:nvSpPr>
        <p:spPr>
          <a:xfrm>
            <a:off x="3529782" y="6255356"/>
            <a:ext cx="51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solidFill>
                  <a:schemeClr val="accent4">
                    <a:lumMod val="50000"/>
                  </a:schemeClr>
                </a:solidFill>
              </a:rPr>
              <a:t>M. Bozzolan - LINAC3 and LEIR 2025 startup</a:t>
            </a:r>
          </a:p>
        </p:txBody>
      </p:sp>
    </p:spTree>
    <p:extLst>
      <p:ext uri="{BB962C8B-B14F-4D97-AF65-F5344CB8AC3E}">
        <p14:creationId xmlns:p14="http://schemas.microsoft.com/office/powerpoint/2010/main" val="342933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329</Words>
  <Application>Microsoft Office PowerPoint</Application>
  <PresentationFormat>Widescreen</PresentationFormat>
  <Paragraphs>38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Michele Bozzolan</dc:creator>
  <cp:lastModifiedBy>Michele Bozzolan</cp:lastModifiedBy>
  <cp:revision>23</cp:revision>
  <dcterms:created xsi:type="dcterms:W3CDTF">2025-06-24T16:08:04Z</dcterms:created>
  <dcterms:modified xsi:type="dcterms:W3CDTF">2025-06-26T08:03:53Z</dcterms:modified>
</cp:coreProperties>
</file>