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71" r:id="rId2"/>
    <p:sldId id="372" r:id="rId3"/>
    <p:sldId id="373" r:id="rId4"/>
    <p:sldId id="374" r:id="rId5"/>
    <p:sldId id="366" r:id="rId6"/>
    <p:sldId id="367" r:id="rId7"/>
    <p:sldId id="36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000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4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13:23:19.92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76 24296,'16486'-76'0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13:23:34.871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0 75 23958,'18237'-75'0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5-06-18T13:23:43.782"/>
    </inkml:context>
    <inkml:brush xml:id="br0">
      <inkml:brushProperty name="width" value="0.1" units="cm"/>
      <inkml:brushProperty name="height" value="0.1" units="cm"/>
      <inkml:brushProperty name="color" value="#E71224"/>
    </inkml:brush>
  </inkml:definitions>
  <inkml:trace contextRef="#ctx0" brushRef="#br0">1693 4 24575,'-294'13'0,"34"-1"0,-261-11 0,496 1 0,0 1 0,0 1 0,0 2 0,0 0 0,1 1 0,0 2 0,-38 18 0,-44 15 0,47-25 0,38-12 0,0 1 0,1 0 0,-1 2 0,1 0 0,1 2 0,-30 18 0,44-24 0,1 0 0,0 1 0,0 0 0,1-1 0,-1 1 0,1 1 0,0-1 0,1 0 0,-1 1 0,1 0 0,0-1 0,0 1 0,1 0 0,-1 0 0,1 0 0,0 11 0,0 12 0,2-1 0,4 40 0,-1-25 0,0 57 0,-3-54 0,1 0 0,3-1 0,10 48 0,-11-78 0,0 0 0,1-1 0,1 1 0,0-1 0,1-1 0,1 1 0,0-1 0,0 0 0,2-1 0,-1 0 0,2-1 0,-1 0 0,16 12 0,11 7 0,78 68 0,-95-77 0,0-2 0,2 0 0,0-2 0,1 0 0,1-2 0,0 0 0,1-2 0,1 0 0,0-2 0,1-1 0,43 10 0,3-4 0,1-4 0,112 3 0,155-14 0,-191-3 0,-46 0 0,7 0 0,132 14 0,-48 3 0,203-12 0,-226-4 0,853 0 0,-694 22 0,-115-3 0,1007-4 0,-755-16 0,3974 2 0,-3662-25 0,-591 2 0,29-2 0,664 17 0,-506 12 0,194-6 0,489 5 0,-432 52 0,-471-33 0,204 4 0,-293-23 0,90 16 0,29 3 0,710-18 0,-554-38 0,-59 3 0,147 19 0,77-5 0,-495 16 0,142-18 0,-136 16 0,0-2 0,0 0 0,-1-1 0,0 0 0,0-2 0,23-13 0,9-7 0,1 1 0,1 3 0,1 2 0,94-25 0,226-33 0,-298 66 0,-44 10 0,-1-3 0,0 0 0,39-17 0,-60 21 0,1-1 0,-1 0 0,-1-1 0,1 0 0,-1 0 0,1-1 0,-2 0 0,1 0 0,-1-1 0,0 1 0,0-1 0,0-1 0,-1 1 0,-1-1 0,7-13 0,-5 4 0,0 0 0,-2-1 0,0 0 0,-1 0 0,0 0 0,-2 0 0,-1-29 0,-1 12 0,-3 0 0,0 1 0,-11-37 0,12 63 0,1 0 0,-2 0 0,1 1 0,-1-1 0,0 1 0,0 0 0,-1 0 0,0 0 0,-1 1 0,1-1 0,-1 1 0,0 1 0,-1-1 0,1 1 0,-1 0 0,-14-7 0,-9-3 0,-1 1 0,0 2 0,-34-9 0,-17-7 0,46 14 0,-1 2 0,-1 1 0,-50-7 0,32 9 0,-326-41 0,97 21 0,110 9 0,-184 2 0,-352 19 0,-66 0 0,604 8 0,-210 37 0,245-31 0,0-6 0,-163-10 0,123-2 0,-5192 3 0,5006-13 0,5-1 0,216 14 0,-626-18 0,189-8 0,-23-1 0,364 7 0,-349-16 0,179 36 0,-320-8 0,498-1 0,-249-18 0,236 6 0,-239-33 0,384 38 0,-151-3 0,-102 19 0,141 3 0,-71-3-1365,225 0-5461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688A7F7-AC5F-4C36-92A0-C87037E32FE8}" type="datetimeFigureOut">
              <a:rPr lang="en-GB" smtClean="0"/>
              <a:t>18/06/2025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43AD32D-024E-47CF-8E4F-14FEBEEF001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713943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7BCAF1-00C0-77B5-6F16-F0CEF1BA53B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EE388AE-9676-B349-57DD-29ECC188FFF1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1359201-D74B-59F1-0AF7-D639D4590A6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5BE9BE-9E26-CD6E-6C57-88A0D58A28B3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72800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BEF068-DA85-1880-5792-1540756120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0597605E-F255-4F2C-79D4-C360D0F0BE7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00F8E4E-911C-819D-C5EA-E193C9E4A8F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808E61-AB93-9E8C-8F67-D4A18ED6E60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948890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F17E9B4-8471-1FE8-01D0-5168CE8A20D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66CE083-7374-9B83-EC36-19111E808C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E457CB9A-C04F-0765-9D9C-821415FDD78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C01178-B231-AE9A-257F-79BDF49649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504246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6597456-6BD8-43E7-76E7-FD858600C1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117261C4-304C-ABA7-CDF0-2883C9AFFD4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FA0C675-454D-DE17-C748-26EAD9DD5D5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08EECD-2924-E6B6-6F78-177694EF8A6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344106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327075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7BA4121-3A20-8F89-E4FB-D14A847B3B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B245442E-9F0A-E86F-D352-9A4301BE2D32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CA147CDC-9E34-1A31-119E-4FDD3DF7025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9CB428-DACE-90CA-0345-A5385118EED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024142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87D7ADD-40F7-CF69-CC70-B2D83427C55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7B3CAD4B-0409-2F9F-F290-D40BC233461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9A9556-4199-44F2-61EC-75E2F572A22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8D3DEA-B585-F028-9DB9-680A7FBE353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90BE5E47-173B-4CAE-8642-86C946BC3B92}" type="slidenum">
              <a:rPr kumimoji="0" lang="en-GB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1097917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81663"/>
            <a:ext cx="336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042431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4238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85528"/>
            <a:ext cx="42672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0" y="214424"/>
            <a:ext cx="36576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609600" y="1981200"/>
            <a:ext cx="94488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4FC99-B263-4F92-A6B8-943F7215D24E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8279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ECAF74-1F57-4202-B5E0-21AC77E3C25B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33893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7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05109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4165600" y="6422065"/>
            <a:ext cx="38608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HR Department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EADAAB-6FA3-4064-BD65-ED47D7E1B6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842467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320"/>
            <a:ext cx="9960864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fr-CH"/>
              <a:t>Cliquez et modifiez le titre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89565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  <p:pic>
        <p:nvPicPr>
          <p:cNvPr id="5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5562" y="2663939"/>
            <a:ext cx="2060876" cy="1530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97078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6000" y="2169000"/>
            <a:ext cx="336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812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835"/>
          <a:stretch/>
        </p:blipFill>
        <p:spPr>
          <a:xfrm>
            <a:off x="5279254" y="2765965"/>
            <a:ext cx="1629261" cy="1261931"/>
          </a:xfrm>
          <a:prstGeom prst="rect">
            <a:avLst/>
          </a:prstGeom>
        </p:spPr>
      </p:pic>
      <p:sp>
        <p:nvSpPr>
          <p:cNvPr id="6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390879"/>
            <a:ext cx="10969139" cy="226402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400">
                <a:latin typeface="Optima"/>
                <a:cs typeface="Optima"/>
              </a:defRPr>
            </a:lvl1pPr>
          </a:lstStyle>
          <a:p>
            <a:r>
              <a:rPr kumimoji="0" lang="fr-CH" dirty="0"/>
              <a:t>home.cern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336087798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257628-4CDA-4B21-A1DA-2F894906CD6C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6483773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5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4905584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AB9BF6-347A-4102-BD08-DB9A1AC0BCA7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48216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9956800" cy="1143000"/>
          </a:xfrm>
        </p:spPr>
        <p:txBody>
          <a:bodyPr/>
          <a:lstStyle/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4876800" cy="4350384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689600" y="1600201"/>
            <a:ext cx="4876800" cy="4350385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05A060-C57E-4FE1-8712-8AF5B5555D94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64669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1"/>
            <a:ext cx="109728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5101967"/>
            <a:ext cx="5386917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193368" y="5101967"/>
            <a:ext cx="5389033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1269778"/>
            <a:ext cx="5389033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/>
              <a:t>Click to edit Master text styles</a:t>
            </a:r>
          </a:p>
          <a:p>
            <a:pPr lvl="1" eaLnBrk="1" latinLnBrk="0" hangingPunct="1"/>
            <a:r>
              <a:rPr lang="fr-CH"/>
              <a:t>Second level</a:t>
            </a:r>
          </a:p>
          <a:p>
            <a:pPr lvl="2" eaLnBrk="1" latinLnBrk="0" hangingPunct="1"/>
            <a:r>
              <a:rPr lang="fr-CH"/>
              <a:t>Third level</a:t>
            </a:r>
          </a:p>
          <a:p>
            <a:pPr lvl="3" eaLnBrk="1" latinLnBrk="0" hangingPunct="1"/>
            <a:r>
              <a:rPr lang="fr-CH"/>
              <a:t>Fourth level</a:t>
            </a:r>
          </a:p>
          <a:p>
            <a:pPr lvl="4" eaLnBrk="1" latinLnBrk="0" hangingPunct="1"/>
            <a:r>
              <a:rPr lang="fr-CH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507E23-40C7-44CB-AEBF-1426B4679BC6}" type="datetime1">
              <a:rPr lang="en-US" smtClean="0"/>
              <a:t>6/18/2025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HR Department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35207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69139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12192000" cy="707202"/>
          </a:xfrm>
          <a:prstGeom prst="rect">
            <a:avLst/>
          </a:prstGeo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69895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customXml" Target="../ink/ink3.xml"/><Relationship Id="rId3" Type="http://schemas.openxmlformats.org/officeDocument/2006/relationships/image" Target="../media/image6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customXml" Target="../ink/ink2.xml"/><Relationship Id="rId5" Type="http://schemas.openxmlformats.org/officeDocument/2006/relationships/image" Target="../media/image7.png"/><Relationship Id="rId4" Type="http://schemas.openxmlformats.org/officeDocument/2006/relationships/customXml" Target="../ink/ink1.xml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0C54E3-8169-73FD-E39D-1681BA8BD43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5533E1A9-18CD-5BF0-60BE-25F2F6FBCA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6605" y="933796"/>
            <a:ext cx="9914792" cy="523659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3EEBC8-02C3-8040-60C1-B8CCF1D9B3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35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AD / ELENA start-up 2025</a:t>
            </a:r>
            <a:endParaRPr lang="en-GB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4193CEB-469B-49EC-3675-9C6BAFAD2D13}"/>
              </a:ext>
            </a:extLst>
          </p:cNvPr>
          <p:cNvSpPr txBox="1"/>
          <p:nvPr/>
        </p:nvSpPr>
        <p:spPr>
          <a:xfrm>
            <a:off x="1160585" y="62981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Marqversen, TB 26/6-2025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F026F77A-F48F-0640-926F-C2FF1644F4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15AA2A-5140-DF12-1F30-7AF1B94AA0FC}"/>
              </a:ext>
            </a:extLst>
          </p:cNvPr>
          <p:cNvSpPr txBox="1"/>
          <p:nvPr/>
        </p:nvSpPr>
        <p:spPr>
          <a:xfrm>
            <a:off x="1160603" y="1223396"/>
            <a:ext cx="7713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3257425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1A628A5-F887-2CFD-F9D4-8D4DD9C836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61922C-34F2-A22E-6781-73FE0C865B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35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AD / ELENA start-up 2025</a:t>
            </a:r>
            <a:endParaRPr lang="en-GB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776B6B-030A-7728-0D4E-D1EC224B54E1}"/>
              </a:ext>
            </a:extLst>
          </p:cNvPr>
          <p:cNvSpPr txBox="1"/>
          <p:nvPr/>
        </p:nvSpPr>
        <p:spPr>
          <a:xfrm>
            <a:off x="1160585" y="629819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Marqversen, TB 26/6-2025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49AD94F2-780F-B035-A894-BACF95FC80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0CF6EE-5CB5-8E26-A0B5-8D1E40FB65D7}"/>
              </a:ext>
            </a:extLst>
          </p:cNvPr>
          <p:cNvSpPr txBox="1"/>
          <p:nvPr/>
        </p:nvSpPr>
        <p:spPr>
          <a:xfrm>
            <a:off x="1160603" y="1223396"/>
            <a:ext cx="7713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2A7A5DA-9647-5E31-247C-6C0554C4DF18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r="50000" b="60923"/>
          <a:stretch/>
        </p:blipFill>
        <p:spPr>
          <a:xfrm>
            <a:off x="246183" y="912724"/>
            <a:ext cx="11634127" cy="4802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353414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902D78F-09BF-9E54-1D6C-0D49213F45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9469A5-22E7-35FD-D3AB-48A28BDAD2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35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AD / ELENA start-up 2025</a:t>
            </a:r>
            <a:endParaRPr lang="en-GB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E7510EA-D6F4-6CFC-BDFE-26C1D7A923BD}"/>
              </a:ext>
            </a:extLst>
          </p:cNvPr>
          <p:cNvSpPr txBox="1"/>
          <p:nvPr/>
        </p:nvSpPr>
        <p:spPr>
          <a:xfrm>
            <a:off x="1160585" y="629819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Marqversen, TB 26/6-2025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E614D4E4-B7DC-75EE-8484-A83FD5C9A46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13F50DB-C886-A033-7C1F-EF21E4A366A0}"/>
              </a:ext>
            </a:extLst>
          </p:cNvPr>
          <p:cNvSpPr txBox="1"/>
          <p:nvPr/>
        </p:nvSpPr>
        <p:spPr>
          <a:xfrm>
            <a:off x="1160603" y="1223396"/>
            <a:ext cx="7713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4F9C852-C909-D0B2-2F8D-F993DCA7B62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t="37302" r="14760" b="21541"/>
          <a:stretch/>
        </p:blipFill>
        <p:spPr>
          <a:xfrm>
            <a:off x="459804" y="1629276"/>
            <a:ext cx="15342376" cy="3912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8732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6AAABD7-653C-2E69-222A-15A85025D0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04A11E-CB06-985F-F0CA-782E1DAEA9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35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AD / ELENA start-up 2025</a:t>
            </a:r>
            <a:endParaRPr lang="en-GB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A06D1E7-18E9-E320-C128-B93F4767B1E7}"/>
              </a:ext>
            </a:extLst>
          </p:cNvPr>
          <p:cNvSpPr txBox="1"/>
          <p:nvPr/>
        </p:nvSpPr>
        <p:spPr>
          <a:xfrm>
            <a:off x="1160585" y="629819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Marqversen, TB 26/6-2025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5434D12B-1898-FC5B-7079-018574AE6C0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8A98A34-B5E9-DE26-9303-883702CEBFBF}"/>
              </a:ext>
            </a:extLst>
          </p:cNvPr>
          <p:cNvSpPr txBox="1"/>
          <p:nvPr/>
        </p:nvSpPr>
        <p:spPr>
          <a:xfrm>
            <a:off x="1160603" y="1223396"/>
            <a:ext cx="771387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285750" indent="-285750">
              <a:buFontTx/>
              <a:buChar char="-"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2941DA-4B98-CE63-F2A2-FC8B25B157CC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-1" t="80858" r="24712"/>
          <a:stretch/>
        </p:blipFill>
        <p:spPr>
          <a:xfrm>
            <a:off x="263770" y="1738957"/>
            <a:ext cx="13223630" cy="1905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06505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67F6A63-29D8-730D-31BB-B4CA752B6CE4}"/>
              </a:ext>
            </a:extLst>
          </p:cNvPr>
          <p:cNvSpPr txBox="1"/>
          <p:nvPr/>
        </p:nvSpPr>
        <p:spPr>
          <a:xfrm>
            <a:off x="1160585" y="629819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</a:t>
            </a:r>
            <a:r>
              <a:rPr lang="en-GB" kern="0" dirty="0">
                <a:solidFill>
                  <a:prstClr val="white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, TB 26/6-2025</a:t>
            </a:r>
            <a:endParaRPr lang="en-GB" dirty="0">
              <a:solidFill>
                <a:prstClr val="white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CB767454-507F-29CE-1406-548AA646D09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8FC577C-2815-1AD0-D02E-950358E0AD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25779" y="190473"/>
            <a:ext cx="10647363" cy="6223648"/>
          </a:xfrm>
          <a:prstGeom prst="rect">
            <a:avLst/>
          </a:prstGeom>
        </p:spPr>
      </p:pic>
      <p:sp>
        <p:nvSpPr>
          <p:cNvPr id="10" name="Speech Bubble: Oval 9">
            <a:extLst>
              <a:ext uri="{FF2B5EF4-FFF2-40B4-BE49-F238E27FC236}">
                <a16:creationId xmlns:a16="http://schemas.microsoft.com/office/drawing/2014/main" id="{281F7571-6AED-ECB9-6A30-EA49ABDFD018}"/>
              </a:ext>
            </a:extLst>
          </p:cNvPr>
          <p:cNvSpPr/>
          <p:nvPr/>
        </p:nvSpPr>
        <p:spPr>
          <a:xfrm>
            <a:off x="115414" y="77508"/>
            <a:ext cx="4016835" cy="1104900"/>
          </a:xfrm>
          <a:prstGeom prst="wedgeEllipseCallout">
            <a:avLst>
              <a:gd name="adj1" fmla="val -21549"/>
              <a:gd name="adj2" fmla="val 99363"/>
            </a:avLst>
          </a:prstGeom>
          <a:solidFill>
            <a:srgbClr val="FFC000"/>
          </a:solidFill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600" dirty="0"/>
              <a:t>Curtesy of Laurette Ponce (presented 22/5-2025 ADTC)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4">
            <p14:nvContentPartPr>
              <p14:cNvPr id="12" name="Ink 11">
                <a:extLst>
                  <a:ext uri="{FF2B5EF4-FFF2-40B4-BE49-F238E27FC236}">
                    <a16:creationId xmlns:a16="http://schemas.microsoft.com/office/drawing/2014/main" id="{5C4F1B1E-961D-C2C4-61A5-C90E41791AF2}"/>
                  </a:ext>
                </a:extLst>
              </p14:cNvPr>
              <p14:cNvContentPartPr/>
              <p14:nvPr/>
            </p14:nvContentPartPr>
            <p14:xfrm>
              <a:off x="2084400" y="2066112"/>
              <a:ext cx="5935320" cy="27720"/>
            </p14:xfrm>
          </p:contentPart>
        </mc:Choice>
        <mc:Fallback>
          <p:pic>
            <p:nvPicPr>
              <p:cNvPr id="12" name="Ink 11">
                <a:extLst>
                  <a:ext uri="{FF2B5EF4-FFF2-40B4-BE49-F238E27FC236}">
                    <a16:creationId xmlns:a16="http://schemas.microsoft.com/office/drawing/2014/main" id="{5C4F1B1E-961D-C2C4-61A5-C90E41791AF2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066400" y="2048112"/>
                <a:ext cx="5970960" cy="63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7AA23B76-B41A-8D7E-4BAB-37D69765E4B2}"/>
                  </a:ext>
                </a:extLst>
              </p14:cNvPr>
              <p14:cNvContentPartPr/>
              <p14:nvPr/>
            </p14:nvContentPartPr>
            <p14:xfrm>
              <a:off x="2048040" y="4672512"/>
              <a:ext cx="6565680" cy="2736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7AA23B76-B41A-8D7E-4BAB-37D69765E4B2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030040" y="4654512"/>
                <a:ext cx="6601320" cy="6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15" name="Ink 14">
                <a:extLst>
                  <a:ext uri="{FF2B5EF4-FFF2-40B4-BE49-F238E27FC236}">
                    <a16:creationId xmlns:a16="http://schemas.microsoft.com/office/drawing/2014/main" id="{07337F50-2B68-DDE4-800E-77BA8E8D0935}"/>
                  </a:ext>
                </a:extLst>
              </p14:cNvPr>
              <p14:cNvContentPartPr/>
              <p14:nvPr/>
            </p14:nvContentPartPr>
            <p14:xfrm>
              <a:off x="1960200" y="5164632"/>
              <a:ext cx="7156080" cy="550080"/>
            </p14:xfrm>
          </p:contentPart>
        </mc:Choice>
        <mc:Fallback>
          <p:pic>
            <p:nvPicPr>
              <p:cNvPr id="15" name="Ink 14">
                <a:extLst>
                  <a:ext uri="{FF2B5EF4-FFF2-40B4-BE49-F238E27FC236}">
                    <a16:creationId xmlns:a16="http://schemas.microsoft.com/office/drawing/2014/main" id="{07337F50-2B68-DDE4-800E-77BA8E8D0935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942200" y="5146992"/>
                <a:ext cx="7191720" cy="5857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519352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63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7000"/>
                            </p:stCondLst>
                            <p:childTnLst>
                              <p:par>
                                <p:cTn id="11" presetID="6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" presetID="63" presetClass="entr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drawProgress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BC645D-1CBB-9B3A-9E57-8F0CF92B23C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1571CA-7D24-4B10-C78A-69B6A1CFB1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35" y="0"/>
            <a:ext cx="10515600" cy="1325563"/>
          </a:xfrm>
        </p:spPr>
        <p:txBody>
          <a:bodyPr>
            <a:normAutofit/>
          </a:bodyPr>
          <a:lstStyle/>
          <a:p>
            <a:r>
              <a:rPr lang="en-GB" sz="4000" b="1" dirty="0"/>
              <a:t>AD / ELENA start-up 2025</a:t>
            </a:r>
            <a:endParaRPr lang="en-GB" sz="4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2AEC865-B403-E2AF-EE63-E1EEDEBE077D}"/>
              </a:ext>
            </a:extLst>
          </p:cNvPr>
          <p:cNvSpPr txBox="1"/>
          <p:nvPr/>
        </p:nvSpPr>
        <p:spPr>
          <a:xfrm>
            <a:off x="1160585" y="6298195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B46B5E5E-C6AE-BBA9-05EA-3F72CDC72B7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E9EBB53-1196-488E-7D37-8C3167D27C22}"/>
              </a:ext>
            </a:extLst>
          </p:cNvPr>
          <p:cNvSpPr txBox="1"/>
          <p:nvPr/>
        </p:nvSpPr>
        <p:spPr>
          <a:xfrm>
            <a:off x="1025613" y="1062594"/>
            <a:ext cx="10421797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BCCCA (AD only):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/>
            <a:r>
              <a:rPr lang="en-GB" sz="1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 New turbo pump installed; no leak found.</a:t>
            </a:r>
            <a:endParaRPr lang="en-GB" sz="14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/>
            <a:r>
              <a:rPr lang="en-GB" sz="1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 A</a:t>
            </a: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dded extra control and diagnostics to avoid a repeat of last year’s vacuum failure. </a:t>
            </a:r>
          </a:p>
          <a:p>
            <a:endParaRPr lang="en-GB" sz="8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r>
              <a:rPr lang="en-GB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E-Cooler:</a:t>
            </a:r>
            <a:endParaRPr lang="en-GB" sz="1600" dirty="0">
              <a:effectLst/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/>
            <a:r>
              <a:rPr lang="en-GB" sz="16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- </a:t>
            </a:r>
            <a:r>
              <a:rPr lang="en-GB" sz="14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Aptos" panose="020B0004020202020204" pitchFamily="34" charset="0"/>
                <a:cs typeface="Aptos" panose="020B0004020202020204" pitchFamily="34" charset="0"/>
              </a:rPr>
              <a:t>Maintenance on collector cooling water done</a:t>
            </a:r>
            <a:endParaRPr lang="en-GB" sz="1400" dirty="0">
              <a:latin typeface="Aptos" panose="020B0004020202020204" pitchFamily="34" charset="0"/>
              <a:ea typeface="Aptos" panose="020B0004020202020204" pitchFamily="34" charset="0"/>
              <a:cs typeface="Aptos" panose="020B0004020202020204" pitchFamily="34" charset="0"/>
            </a:endParaRPr>
          </a:p>
          <a:p>
            <a:pPr lvl="1"/>
            <a:endParaRPr kumimoji="0" lang="en-GB" sz="800" b="1" i="0" u="none" strike="noStrike" kern="1200" cap="none" spc="0" normalizeH="0" baseline="0" noProof="0" dirty="0">
              <a:ln>
                <a:noFill/>
              </a:ln>
              <a:solidFill>
                <a:srgbClr val="0055A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SEM-Grids:</a:t>
            </a:r>
          </a:p>
          <a:p>
            <a:pPr lvl="1"/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All good </a:t>
            </a:r>
          </a:p>
          <a:p>
            <a:pPr lvl="1"/>
            <a:r>
              <a:rPr lang="en-GB" sz="800" dirty="0">
                <a:solidFill>
                  <a:srgbClr val="000000"/>
                </a:solidFill>
                <a:latin typeface="Aptos" panose="020B0004020202020204" pitchFamily="34" charset="0"/>
              </a:rPr>
              <a:t> </a:t>
            </a:r>
          </a:p>
          <a:p>
            <a:pPr marL="0"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BBQ: </a:t>
            </a:r>
          </a:p>
          <a:p>
            <a:pPr lvl="1">
              <a:defRPr/>
            </a:pP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No change this YETS, All good</a:t>
            </a:r>
          </a:p>
          <a:p>
            <a:pPr marL="742950" lvl="1" indent="-285750">
              <a:buFontTx/>
              <a:buChar char="-"/>
              <a:defRPr/>
            </a:pPr>
            <a:endParaRPr lang="en-GB" sz="8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>
              <a:defRPr/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BCTs:</a:t>
            </a:r>
          </a:p>
          <a:p>
            <a:pPr lvl="1">
              <a:defRPr/>
            </a:pP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New filters installed, All Ok</a:t>
            </a:r>
          </a:p>
          <a:p>
            <a:pPr lvl="1">
              <a:defRPr/>
            </a:pP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New timing to allow for multi bunch ejection (new +100 mini bunches as “slow” extraction )</a:t>
            </a:r>
          </a:p>
          <a:p>
            <a:pPr marL="742950" lvl="1" indent="-285750">
              <a:buFontTx/>
              <a:buChar char="-"/>
              <a:defRPr/>
            </a:pPr>
            <a:endParaRPr lang="en-GB" sz="8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>
              <a:defRPr/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BTV:</a:t>
            </a:r>
          </a:p>
          <a:p>
            <a:pPr lvl="1">
              <a:defRPr/>
            </a:pP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A small application problem fixed.</a:t>
            </a:r>
          </a:p>
          <a:p>
            <a:pPr>
              <a:defRPr/>
            </a:pPr>
            <a:endParaRPr lang="en-GB" sz="8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>
              <a:defRPr/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BPMs:</a:t>
            </a:r>
          </a:p>
          <a:p>
            <a:pPr lvl="1">
              <a:defRPr/>
            </a:pP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Solved problem on electron trajectory measurement </a:t>
            </a: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800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Bunch beam intensity: </a:t>
            </a:r>
            <a:r>
              <a:rPr lang="en-GB" sz="1400" noProof="0" dirty="0">
                <a:solidFill>
                  <a:srgbClr val="000000"/>
                </a:solidFill>
                <a:latin typeface="Aptos" panose="020B0004020202020204" pitchFamily="34" charset="0"/>
              </a:rPr>
              <a:t>(From electrostatic pick-up, ELENA only):</a:t>
            </a:r>
          </a:p>
          <a:p>
            <a:pPr lvl="1">
              <a:defRPr/>
            </a:pPr>
            <a:r>
              <a:rPr lang="en-GB" sz="1400" dirty="0">
                <a:solidFill>
                  <a:srgbClr val="000000"/>
                </a:solidFill>
                <a:latin typeface="Aptos" panose="020B0004020202020204" pitchFamily="34" charset="0"/>
              </a:rPr>
              <a:t>- All OK</a:t>
            </a:r>
          </a:p>
          <a:p>
            <a:pPr marL="742950" lvl="1" indent="-285750">
              <a:buFontTx/>
              <a:buChar char="-"/>
              <a:defRPr/>
            </a:pPr>
            <a:endParaRPr lang="en-GB" sz="14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>
              <a:defRPr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01166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5EDD7FA-83DA-9BB5-D174-2995B03A17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5262E8-86D3-AD3C-15E6-FF50AD75B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8235" y="0"/>
            <a:ext cx="10515600" cy="1325563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en-GB" sz="4000" b="1" dirty="0"/>
              <a:t>Transverse beam profile ?, ELENA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E8E509F-BD15-2DFB-7A0B-FC1CBD8D0B35}"/>
              </a:ext>
            </a:extLst>
          </p:cNvPr>
          <p:cNvSpPr txBox="1"/>
          <p:nvPr/>
        </p:nvSpPr>
        <p:spPr>
          <a:xfrm>
            <a:off x="1160585" y="629819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+mn-cs"/>
              </a:rPr>
              <a:t>Ole Marqversen, TB 26/6-2025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72CA88A9-240C-6350-EEE7-66755B1C15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7918391-D411-FE40-AAD7-861AE5233E0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97F0979-109B-9F18-A13B-2030C2BD8BAF}"/>
              </a:ext>
            </a:extLst>
          </p:cNvPr>
          <p:cNvSpPr txBox="1"/>
          <p:nvPr/>
        </p:nvSpPr>
        <p:spPr>
          <a:xfrm>
            <a:off x="1000059" y="1223396"/>
            <a:ext cx="10307787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1600" b="1" dirty="0"/>
              <a:t>Focus points:</a:t>
            </a:r>
          </a:p>
          <a:p>
            <a:pPr>
              <a:defRPr/>
            </a:pPr>
            <a:endParaRPr lang="en-GB" sz="160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“Recombination Monitor”  aka  “stripped H- monitor” ….. Or     “H0 monitor” : (Gerard)</a:t>
            </a:r>
          </a:p>
          <a:p>
            <a:pPr marL="742950" lvl="1" indent="-285750">
              <a:buFontTx/>
              <a:buChar char="-"/>
              <a:defRPr/>
            </a:pP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Raspberry Pi based camera looking at a phosphor screen with a micro channel plate (MCP)        ………     </a:t>
            </a: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System presented at COOL23 and COOL25.</a:t>
            </a:r>
          </a:p>
          <a:p>
            <a:pPr marL="742950" lvl="1" indent="-285750">
              <a:buFontTx/>
              <a:buChar char="-"/>
              <a:defRPr/>
            </a:pPr>
            <a:endParaRPr lang="en-GB" sz="1600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742950" lvl="1" indent="-285750">
              <a:buFontTx/>
              <a:buChar char="-"/>
              <a:defRPr/>
            </a:pPr>
            <a:r>
              <a:rPr lang="en-GB" sz="1600" i="1" noProof="0" dirty="0">
                <a:solidFill>
                  <a:srgbClr val="000000"/>
                </a:solidFill>
                <a:latin typeface="Aptos" panose="020B0004020202020204" pitchFamily="34" charset="0"/>
              </a:rPr>
              <a:t>The system will be ported to CERN control system during 2025 (</a:t>
            </a:r>
            <a:r>
              <a:rPr lang="en-GB" sz="1600" i="1" dirty="0">
                <a:solidFill>
                  <a:srgbClr val="000000"/>
                </a:solidFill>
                <a:latin typeface="Aptos" panose="020B0004020202020204" pitchFamily="34" charset="0"/>
              </a:rPr>
              <a:t>D</a:t>
            </a:r>
            <a:r>
              <a:rPr lang="en-GB" sz="1600" i="1" noProof="0" dirty="0" err="1">
                <a:solidFill>
                  <a:srgbClr val="000000"/>
                </a:solidFill>
                <a:latin typeface="Aptos" panose="020B0004020202020204" pitchFamily="34" charset="0"/>
              </a:rPr>
              <a:t>ixet</a:t>
            </a:r>
            <a:r>
              <a:rPr lang="en-GB" sz="1600" i="1" noProof="0" dirty="0">
                <a:solidFill>
                  <a:srgbClr val="000000"/>
                </a:solidFill>
                <a:latin typeface="Aptos" panose="020B0004020202020204" pitchFamily="34" charset="0"/>
              </a:rPr>
              <a:t> Gerard)</a:t>
            </a:r>
          </a:p>
          <a:p>
            <a:pPr marL="742950" lvl="1" indent="-285750">
              <a:buFontTx/>
              <a:buChar char="-"/>
              <a:defRPr/>
            </a:pPr>
            <a:endParaRPr lang="en-GB" sz="1600" i="1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600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Scrapers : (shared responsibility: BE-CEM, BI, OP ?)  </a:t>
            </a:r>
          </a:p>
          <a:p>
            <a:pPr marL="742950" lvl="1" indent="-285750">
              <a:buFontTx/>
              <a:buChar char="-"/>
              <a:defRPr/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OP: Too noisy and too slow !! </a:t>
            </a: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(OP has no confidence in this solution, now even with new MCPs!)</a:t>
            </a:r>
          </a:p>
          <a:p>
            <a:pPr marL="742950" lvl="1" indent="-285750">
              <a:buFontTx/>
              <a:buChar char="-"/>
              <a:defRPr/>
            </a:pPr>
            <a:endParaRPr lang="en-GB" sz="1600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742950" lvl="1" indent="-285750">
              <a:buFontTx/>
              <a:buChar char="-"/>
              <a:defRPr/>
            </a:pPr>
            <a:r>
              <a:rPr lang="en-GB" sz="1600" i="1" noProof="0" dirty="0">
                <a:solidFill>
                  <a:srgbClr val="000000"/>
                </a:solidFill>
                <a:latin typeface="Aptos" panose="020B0004020202020204" pitchFamily="34" charset="0"/>
              </a:rPr>
              <a:t>Is this BI’s best “offer” for a transverse beam profile </a:t>
            </a: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??</a:t>
            </a:r>
          </a:p>
          <a:p>
            <a:pPr marL="1200150" lvl="2" indent="-285750">
              <a:buFontTx/>
              <a:buChar char="-"/>
              <a:defRPr/>
            </a:pPr>
            <a:r>
              <a:rPr lang="en-GB" sz="1600" i="1" dirty="0">
                <a:solidFill>
                  <a:srgbClr val="000000"/>
                </a:solidFill>
                <a:latin typeface="Aptos" panose="020B0004020202020204" pitchFamily="34" charset="0"/>
              </a:rPr>
              <a:t>TB (19 Oct 2023): Call for a meeting ? ….. Should we meet “now”, in the BI-FT setup </a:t>
            </a:r>
          </a:p>
          <a:p>
            <a:pPr marL="1657350" lvl="3" indent="-285750">
              <a:buFontTx/>
              <a:buChar char="-"/>
              <a:defRPr/>
            </a:pPr>
            <a:r>
              <a:rPr lang="en-GB" sz="1600" i="1" dirty="0">
                <a:solidFill>
                  <a:srgbClr val="000000"/>
                </a:solidFill>
                <a:latin typeface="Aptos" panose="020B0004020202020204" pitchFamily="34" charset="0"/>
              </a:rPr>
              <a:t>What is BI’s best “offer” ?</a:t>
            </a:r>
          </a:p>
          <a:p>
            <a:pPr marL="1657350" lvl="3" indent="-285750">
              <a:buFontTx/>
              <a:buChar char="-"/>
              <a:defRPr/>
            </a:pPr>
            <a:r>
              <a:rPr lang="en-GB" sz="1600" i="1" dirty="0">
                <a:solidFill>
                  <a:srgbClr val="000000"/>
                </a:solidFill>
                <a:latin typeface="Aptos" panose="020B0004020202020204" pitchFamily="34" charset="0"/>
              </a:rPr>
              <a:t>Shared</a:t>
            </a: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 responsibility ?</a:t>
            </a:r>
          </a:p>
          <a:p>
            <a:pPr marL="1657350" lvl="3" indent="-285750">
              <a:buFontTx/>
              <a:buChar char="-"/>
              <a:defRPr/>
            </a:pPr>
            <a:r>
              <a:rPr lang="en-GB" sz="1600" dirty="0">
                <a:solidFill>
                  <a:srgbClr val="000000"/>
                </a:solidFill>
                <a:latin typeface="Aptos" panose="020B0004020202020204" pitchFamily="34" charset="0"/>
              </a:rPr>
              <a:t>Should we replace the 4</a:t>
            </a:r>
            <a:r>
              <a:rPr lang="en-GB" sz="1600" noProof="0" dirty="0">
                <a:solidFill>
                  <a:srgbClr val="000000"/>
                </a:solidFill>
                <a:latin typeface="Aptos" panose="020B0004020202020204" pitchFamily="34" charset="0"/>
              </a:rPr>
              <a:t> MCPs during LS3 (25kCHF)</a:t>
            </a:r>
            <a:endParaRPr lang="en-GB" sz="1600" i="1" noProof="0" dirty="0">
              <a:solidFill>
                <a:srgbClr val="000000"/>
              </a:solidFill>
              <a:latin typeface="Aptos" panose="020B0004020202020204" pitchFamily="34" charset="0"/>
            </a:endParaRPr>
          </a:p>
          <a:p>
            <a:pPr marL="1200150" lvl="2" indent="-285750">
              <a:buFontTx/>
              <a:buChar char="-"/>
              <a:defRPr/>
            </a:pPr>
            <a:endParaRPr lang="en-GB" sz="1600" i="1" dirty="0">
              <a:solidFill>
                <a:srgbClr val="000000"/>
              </a:solidFill>
              <a:latin typeface="Aptos" panose="020B00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686521"/>
      </p:ext>
    </p:extLst>
  </p:cSld>
  <p:clrMapOvr>
    <a:masterClrMapping/>
  </p:clrMapOvr>
</p:sld>
</file>

<file path=ppt/theme/theme1.xml><?xml version="1.0" encoding="utf-8"?>
<a:theme xmlns:a="http://schemas.openxmlformats.org/drawingml/2006/main" name="1_CERNCorporate4-3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11470</TotalTime>
  <Words>359</Words>
  <Application>Microsoft Office PowerPoint</Application>
  <PresentationFormat>Widescreen</PresentationFormat>
  <Paragraphs>78</Paragraphs>
  <Slides>7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Aptos</vt:lpstr>
      <vt:lpstr>Arial</vt:lpstr>
      <vt:lpstr>Calibri</vt:lpstr>
      <vt:lpstr>Optima</vt:lpstr>
      <vt:lpstr>Times New Roman</vt:lpstr>
      <vt:lpstr>1_CERNCorporate4-3</vt:lpstr>
      <vt:lpstr>AD / ELENA start-up 2025</vt:lpstr>
      <vt:lpstr>AD / ELENA start-up 2025</vt:lpstr>
      <vt:lpstr>AD / ELENA start-up 2025</vt:lpstr>
      <vt:lpstr>AD / ELENA start-up 2025</vt:lpstr>
      <vt:lpstr>PowerPoint Presentation</vt:lpstr>
      <vt:lpstr>AD / ELENA start-up 2025</vt:lpstr>
      <vt:lpstr>Transverse beam profile ?, ELENA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Ole Marqversen</dc:creator>
  <cp:lastModifiedBy>Ole Marqversen</cp:lastModifiedBy>
  <cp:revision>15</cp:revision>
  <dcterms:created xsi:type="dcterms:W3CDTF">2025-02-27T07:48:59Z</dcterms:created>
  <dcterms:modified xsi:type="dcterms:W3CDTF">2025-06-26T07:18:40Z</dcterms:modified>
</cp:coreProperties>
</file>