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79" r:id="rId3"/>
    <p:sldId id="280" r:id="rId4"/>
    <p:sldId id="281" r:id="rId5"/>
    <p:sldId id="282" r:id="rId6"/>
    <p:sldId id="278" r:id="rId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0" autoAdjust="0"/>
    <p:restoredTop sz="97505"/>
  </p:normalViewPr>
  <p:slideViewPr>
    <p:cSldViewPr>
      <p:cViewPr varScale="1">
        <p:scale>
          <a:sx n="88" d="100"/>
          <a:sy n="88" d="100"/>
        </p:scale>
        <p:origin x="92" y="50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6/26/2025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6/26/2025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6/26/2025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6/26/2025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6/26/2025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6/26/2025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6/26/2025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6/26/2025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6/26/2025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6/26/2025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6/26/2025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6/26/2025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6/26/2025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6/26/2025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6/26/2025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6/26/2025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19"/>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6/26/2025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dirty="0"/>
              <a:t>Post-Mortem report – Experimental Areas</a:t>
            </a:r>
            <a:endParaRPr dirty="0"/>
          </a:p>
        </p:txBody>
      </p:sp>
      <p:sp>
        <p:nvSpPr>
          <p:cNvPr id="5" name="Subtitle 2"/>
          <p:cNvSpPr>
            <a:spLocks noGrp="1"/>
          </p:cNvSpPr>
          <p:nvPr>
            <p:ph type="subTitle" idx="1"/>
          </p:nvPr>
        </p:nvSpPr>
        <p:spPr bwMode="auto"/>
        <p:txBody>
          <a:bodyPr/>
          <a:lstStyle/>
          <a:p>
            <a:pPr algn="l">
              <a:defRPr/>
            </a:pPr>
            <a:r>
              <a:rPr lang="en-US" sz="1800" dirty="0"/>
              <a:t>Inaki Ortega on behalf of the Experimental Areas team</a:t>
            </a:r>
            <a:endParaRPr dirty="0"/>
          </a:p>
          <a:p>
            <a:pPr algn="l">
              <a:defRPr/>
            </a:pPr>
            <a:r>
              <a:rPr lang="en-US" sz="1800" dirty="0"/>
              <a:t>26/06/2025 – SY-BI Technical Board on </a:t>
            </a:r>
            <a:r>
              <a:rPr lang="en-US" sz="1800"/>
              <a:t>Post-Mortem reports</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2AEEB32-B1F4-5913-833E-8F8CB93E544A}"/>
              </a:ext>
            </a:extLst>
          </p:cNvPr>
          <p:cNvSpPr>
            <a:spLocks noGrp="1"/>
          </p:cNvSpPr>
          <p:nvPr>
            <p:ph idx="1"/>
          </p:nvPr>
        </p:nvSpPr>
        <p:spPr>
          <a:xfrm>
            <a:off x="420451" y="1196752"/>
            <a:ext cx="11376024" cy="4608512"/>
          </a:xfrm>
        </p:spPr>
        <p:txBody>
          <a:bodyPr/>
          <a:lstStyle/>
          <a:p>
            <a:r>
              <a:rPr lang="en-US" dirty="0"/>
              <a:t>Smooth commissioning overall, thanks to the ISTs, which were enormously helpful. We can use radioactive sources during the IST, allowing us to test the entire system, both hardware and acquisition chains.</a:t>
            </a:r>
          </a:p>
          <a:p>
            <a:pPr marL="342900" indent="-342900">
              <a:buFont typeface="Arial" panose="020B0604020202020204" pitchFamily="34" charset="0"/>
              <a:buChar char="•"/>
            </a:pPr>
            <a:r>
              <a:rPr lang="en-US" dirty="0"/>
              <a:t>XBPFs: OK</a:t>
            </a:r>
          </a:p>
          <a:p>
            <a:pPr marL="342900" indent="-342900">
              <a:buFont typeface="Arial" panose="020B0604020202020204" pitchFamily="34" charset="0"/>
              <a:buChar char="•"/>
            </a:pPr>
            <a:r>
              <a:rPr lang="en-US" dirty="0"/>
              <a:t>Scintillators: OK</a:t>
            </a:r>
          </a:p>
          <a:p>
            <a:pPr marL="342900" indent="-342900">
              <a:buFont typeface="Arial" panose="020B0604020202020204" pitchFamily="34" charset="0"/>
              <a:buChar char="•"/>
            </a:pPr>
            <a:r>
              <a:rPr lang="en-US" dirty="0"/>
              <a:t>BCCGA (Longitudinal spill monitor): relocated to a new position upstream, closer to the PS -&gt; </a:t>
            </a:r>
            <a:r>
              <a:rPr lang="en-GB" dirty="0"/>
              <a:t>worked well since the very beginning.</a:t>
            </a:r>
          </a:p>
          <a:p>
            <a:pPr marL="342900" indent="-342900">
              <a:buFont typeface="Arial" panose="020B0604020202020204" pitchFamily="34" charset="0"/>
              <a:buChar char="•"/>
            </a:pPr>
            <a:r>
              <a:rPr lang="en-GB" dirty="0"/>
              <a:t>MWPC in IRRAD and CHARM: OK</a:t>
            </a:r>
          </a:p>
          <a:p>
            <a:pPr marL="342900" indent="-342900">
              <a:buFont typeface="Arial" panose="020B0604020202020204" pitchFamily="34" charset="0"/>
              <a:buChar char="•"/>
            </a:pPr>
            <a:r>
              <a:rPr lang="en-US" dirty="0"/>
              <a:t>XCETs: new cables installed to simplify synchronization with beamline scintillators -&gt; worked OK since beginning.</a:t>
            </a:r>
          </a:p>
        </p:txBody>
      </p:sp>
      <p:sp>
        <p:nvSpPr>
          <p:cNvPr id="4" name="Title 3">
            <a:extLst>
              <a:ext uri="{FF2B5EF4-FFF2-40B4-BE49-F238E27FC236}">
                <a16:creationId xmlns:a16="http://schemas.microsoft.com/office/drawing/2014/main" id="{6A33CFE3-40E0-C62F-606B-7BEEFC2206E4}"/>
              </a:ext>
            </a:extLst>
          </p:cNvPr>
          <p:cNvSpPr>
            <a:spLocks noGrp="1"/>
          </p:cNvSpPr>
          <p:nvPr>
            <p:ph type="title"/>
          </p:nvPr>
        </p:nvSpPr>
        <p:spPr/>
        <p:txBody>
          <a:bodyPr/>
          <a:lstStyle/>
          <a:p>
            <a:r>
              <a:rPr lang="en-US" dirty="0"/>
              <a:t>East Area</a:t>
            </a:r>
          </a:p>
        </p:txBody>
      </p:sp>
    </p:spTree>
    <p:extLst>
      <p:ext uri="{BB962C8B-B14F-4D97-AF65-F5344CB8AC3E}">
        <p14:creationId xmlns:p14="http://schemas.microsoft.com/office/powerpoint/2010/main" val="284236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46DF2-8C8E-654A-8BB3-1108168855B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DFB34E1-78AF-0DC3-7BA5-D38924DFD803}"/>
              </a:ext>
            </a:extLst>
          </p:cNvPr>
          <p:cNvSpPr>
            <a:spLocks noGrp="1"/>
          </p:cNvSpPr>
          <p:nvPr>
            <p:ph idx="1"/>
          </p:nvPr>
        </p:nvSpPr>
        <p:spPr>
          <a:xfrm>
            <a:off x="420451" y="1196752"/>
            <a:ext cx="11376024" cy="4608512"/>
          </a:xfrm>
        </p:spPr>
        <p:txBody>
          <a:bodyPr/>
          <a:lstStyle/>
          <a:p>
            <a:r>
              <a:rPr lang="en-US" dirty="0"/>
              <a:t>Smooth commissioning, like for the East Area. We use the same procedure for the ISTs: radioactive source to test entire system</a:t>
            </a:r>
          </a:p>
          <a:p>
            <a:pPr marL="342900" indent="-342900">
              <a:buFont typeface="Arial" panose="020B0604020202020204" pitchFamily="34" charset="0"/>
              <a:buChar char="•"/>
            </a:pPr>
            <a:r>
              <a:rPr lang="en-US" dirty="0"/>
              <a:t>MWPC:</a:t>
            </a:r>
          </a:p>
          <a:p>
            <a:pPr marL="666900" lvl="1" indent="-342900">
              <a:buFont typeface="Arial" panose="020B0604020202020204" pitchFamily="34" charset="0"/>
              <a:buChar char="•"/>
            </a:pPr>
            <a:r>
              <a:rPr lang="en-US" dirty="0"/>
              <a:t>Replaced one set of local electronics in TT83, damaged by radiation. The number of spares is good.</a:t>
            </a:r>
          </a:p>
          <a:p>
            <a:pPr marL="666900" lvl="1" indent="-342900">
              <a:buFont typeface="Arial" panose="020B0604020202020204" pitchFamily="34" charset="0"/>
              <a:buChar char="•"/>
            </a:pPr>
            <a:r>
              <a:rPr lang="en-US" dirty="0"/>
              <a:t>Replaced a broken chamber in the H6 beamline. </a:t>
            </a:r>
          </a:p>
          <a:p>
            <a:pPr marL="666900" lvl="1" indent="-342900">
              <a:buFont typeface="Arial" panose="020B0604020202020204" pitchFamily="34" charset="0"/>
              <a:buChar char="•"/>
            </a:pPr>
            <a:r>
              <a:rPr lang="en-US" dirty="0"/>
              <a:t>We had a few issues with the in/out </a:t>
            </a:r>
            <a:r>
              <a:rPr lang="en-US" dirty="0" err="1"/>
              <a:t>motorisation</a:t>
            </a:r>
            <a:r>
              <a:rPr lang="en-US" dirty="0"/>
              <a:t>, which is shared with the scintillators.</a:t>
            </a:r>
          </a:p>
          <a:p>
            <a:pPr marL="342900" indent="-342900">
              <a:buFont typeface="Arial" panose="020B0604020202020204" pitchFamily="34" charset="0"/>
              <a:buChar char="•"/>
            </a:pPr>
            <a:r>
              <a:rPr lang="en-US" dirty="0"/>
              <a:t>Delay Wire Chambers: OK</a:t>
            </a:r>
          </a:p>
          <a:p>
            <a:pPr marL="342900" indent="-342900">
              <a:buFont typeface="Arial" panose="020B0604020202020204" pitchFamily="34" charset="0"/>
              <a:buChar char="•"/>
            </a:pPr>
            <a:r>
              <a:rPr lang="en-US" dirty="0"/>
              <a:t>FISC:</a:t>
            </a:r>
          </a:p>
          <a:p>
            <a:pPr marL="666900" lvl="1" indent="-342900">
              <a:buFont typeface="Arial" panose="020B0604020202020204" pitchFamily="34" charset="0"/>
              <a:buChar char="•"/>
            </a:pPr>
            <a:r>
              <a:rPr lang="en-GB" dirty="0"/>
              <a:t>Some issues with motor movement, which were caused by incorrect addressing of VME boards. It occurred after the boards were removed without updating the changes in CCDE.</a:t>
            </a:r>
            <a:r>
              <a:rPr lang="en-US" dirty="0"/>
              <a:t>…</a:t>
            </a:r>
          </a:p>
          <a:p>
            <a:pPr marL="666900" lvl="1" indent="-342900">
              <a:buFont typeface="Arial" panose="020B0604020202020204" pitchFamily="34" charset="0"/>
              <a:buChar char="•"/>
            </a:pPr>
            <a:r>
              <a:rPr lang="en-US" dirty="0"/>
              <a:t>3 motors failed and were replaced with the 3 last spares. From now on, we will use the new motors: everything is already prepared for this (electronics and FESA are ready)</a:t>
            </a:r>
            <a:endParaRPr lang="en-GB" dirty="0"/>
          </a:p>
        </p:txBody>
      </p:sp>
      <p:sp>
        <p:nvSpPr>
          <p:cNvPr id="4" name="Title 3">
            <a:extLst>
              <a:ext uri="{FF2B5EF4-FFF2-40B4-BE49-F238E27FC236}">
                <a16:creationId xmlns:a16="http://schemas.microsoft.com/office/drawing/2014/main" id="{4E2430B1-D8C9-1EB3-E733-13EDEB2507CB}"/>
              </a:ext>
            </a:extLst>
          </p:cNvPr>
          <p:cNvSpPr>
            <a:spLocks noGrp="1"/>
          </p:cNvSpPr>
          <p:nvPr>
            <p:ph type="title"/>
          </p:nvPr>
        </p:nvSpPr>
        <p:spPr/>
        <p:txBody>
          <a:bodyPr/>
          <a:lstStyle/>
          <a:p>
            <a:r>
              <a:rPr lang="en-US" dirty="0"/>
              <a:t>North Area</a:t>
            </a:r>
          </a:p>
        </p:txBody>
      </p:sp>
    </p:spTree>
    <p:extLst>
      <p:ext uri="{BB962C8B-B14F-4D97-AF65-F5344CB8AC3E}">
        <p14:creationId xmlns:p14="http://schemas.microsoft.com/office/powerpoint/2010/main" val="1885444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30656-B96C-D5E5-03BA-3486DC5147D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A9B0A56-7EF8-476E-6AB8-4AC0D0F32C92}"/>
              </a:ext>
            </a:extLst>
          </p:cNvPr>
          <p:cNvSpPr>
            <a:spLocks noGrp="1"/>
          </p:cNvSpPr>
          <p:nvPr>
            <p:ph idx="1"/>
          </p:nvPr>
        </p:nvSpPr>
        <p:spPr>
          <a:xfrm>
            <a:off x="420451" y="1196752"/>
            <a:ext cx="11376024" cy="4608512"/>
          </a:xfrm>
        </p:spPr>
        <p:txBody>
          <a:bodyPr/>
          <a:lstStyle/>
          <a:p>
            <a:pPr marL="342900" indent="-342900">
              <a:buFont typeface="Arial" panose="020B0604020202020204" pitchFamily="34" charset="0"/>
              <a:buChar char="•"/>
            </a:pPr>
            <a:r>
              <a:rPr lang="en-US" dirty="0"/>
              <a:t>Scintillators: OK, except for in/out </a:t>
            </a:r>
            <a:r>
              <a:rPr lang="en-US" dirty="0" err="1"/>
              <a:t>motorisation</a:t>
            </a:r>
            <a:r>
              <a:rPr lang="en-US" dirty="0"/>
              <a:t> issues shared with the MWPC</a:t>
            </a:r>
          </a:p>
          <a:p>
            <a:pPr marL="342900" indent="-342900">
              <a:buFont typeface="Arial" panose="020B0604020202020204" pitchFamily="34" charset="0"/>
              <a:buChar char="•"/>
            </a:pPr>
            <a:r>
              <a:rPr lang="en-US" dirty="0"/>
              <a:t>XION: OK. We are doing tests with the readout of the East Area XSEC, from the SY-BI-PM section</a:t>
            </a:r>
          </a:p>
          <a:p>
            <a:pPr marL="342900" indent="-342900">
              <a:buFont typeface="Arial" panose="020B0604020202020204" pitchFamily="34" charset="0"/>
              <a:buChar char="•"/>
            </a:pPr>
            <a:r>
              <a:rPr lang="en-US" dirty="0"/>
              <a:t>Electro-magnetic calorimeter: Hiccups with control system. OK.</a:t>
            </a:r>
          </a:p>
          <a:p>
            <a:pPr marL="342900" indent="-342900">
              <a:buFont typeface="Arial" panose="020B0604020202020204" pitchFamily="34" charset="0"/>
              <a:buChar char="•"/>
            </a:pPr>
            <a:r>
              <a:rPr lang="en-US" dirty="0"/>
              <a:t>CEDARs:</a:t>
            </a:r>
          </a:p>
          <a:p>
            <a:pPr marL="666900" lvl="1" indent="-342900">
              <a:buFont typeface="Arial" panose="020B0604020202020204" pitchFamily="34" charset="0"/>
              <a:buChar char="•"/>
            </a:pPr>
            <a:r>
              <a:rPr lang="en-US" dirty="0"/>
              <a:t>CEDARs in the H2 beamline: Operational and critical for the experiments. Users are satisfied.</a:t>
            </a:r>
          </a:p>
          <a:p>
            <a:pPr marL="666900" lvl="1" indent="-342900">
              <a:buFont typeface="Arial" panose="020B0604020202020204" pitchFamily="34" charset="0"/>
              <a:buChar char="•"/>
            </a:pPr>
            <a:r>
              <a:rPr lang="en-US" dirty="0"/>
              <a:t>CEDAR in H6: Encountered issues with 40-year-old voltage dividers. Only 4 out of 8 PMTs could be made to work, so this CEDAR could not be commissioned.</a:t>
            </a:r>
          </a:p>
          <a:p>
            <a:pPr marL="990900" lvl="2" indent="-342900">
              <a:buFont typeface="Arial" panose="020B0604020202020204" pitchFamily="34" charset="0"/>
              <a:buChar char="•"/>
            </a:pPr>
            <a:r>
              <a:rPr lang="en-US" dirty="0"/>
              <a:t>Mitigation: New voltage dividers and PMTs have been purchased and have recently arrived.</a:t>
            </a:r>
          </a:p>
        </p:txBody>
      </p:sp>
      <p:sp>
        <p:nvSpPr>
          <p:cNvPr id="4" name="Title 3">
            <a:extLst>
              <a:ext uri="{FF2B5EF4-FFF2-40B4-BE49-F238E27FC236}">
                <a16:creationId xmlns:a16="http://schemas.microsoft.com/office/drawing/2014/main" id="{5E1783B0-31BC-E57E-6EB1-C1B03A003ACC}"/>
              </a:ext>
            </a:extLst>
          </p:cNvPr>
          <p:cNvSpPr>
            <a:spLocks noGrp="1"/>
          </p:cNvSpPr>
          <p:nvPr>
            <p:ph type="title"/>
          </p:nvPr>
        </p:nvSpPr>
        <p:spPr/>
        <p:txBody>
          <a:bodyPr/>
          <a:lstStyle/>
          <a:p>
            <a:r>
              <a:rPr lang="en-US" dirty="0"/>
              <a:t>North Area</a:t>
            </a:r>
          </a:p>
        </p:txBody>
      </p:sp>
    </p:spTree>
    <p:extLst>
      <p:ext uri="{BB962C8B-B14F-4D97-AF65-F5344CB8AC3E}">
        <p14:creationId xmlns:p14="http://schemas.microsoft.com/office/powerpoint/2010/main" val="1572039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37AA1-E5BB-485F-13A7-49DA7EAB7E56}"/>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7CD88A6-62C9-8EB7-638F-9BD9A6839ACD}"/>
              </a:ext>
            </a:extLst>
          </p:cNvPr>
          <p:cNvSpPr>
            <a:spLocks noGrp="1"/>
          </p:cNvSpPr>
          <p:nvPr>
            <p:ph idx="1"/>
          </p:nvPr>
        </p:nvSpPr>
        <p:spPr>
          <a:xfrm>
            <a:off x="420451" y="1196752"/>
            <a:ext cx="11376024" cy="4608512"/>
          </a:xfrm>
        </p:spPr>
        <p:txBody>
          <a:bodyPr/>
          <a:lstStyle/>
          <a:p>
            <a:pPr marL="342900" indent="-342900">
              <a:buFont typeface="Arial" panose="020B0604020202020204" pitchFamily="34" charset="0"/>
              <a:buChar char="•"/>
            </a:pPr>
            <a:r>
              <a:rPr lang="en-US" dirty="0"/>
              <a:t>XCET (Cherenkov Threshold Counters): OK</a:t>
            </a:r>
          </a:p>
          <a:p>
            <a:pPr marL="666900" lvl="1" indent="-342900">
              <a:buFont typeface="Arial" panose="020B0604020202020204" pitchFamily="34" charset="0"/>
              <a:buChar char="•"/>
            </a:pPr>
            <a:r>
              <a:rPr lang="en-US" dirty="0"/>
              <a:t>Installed new digital pressure sensor, replacing the 40-year-old Hamilton pressure sensor.</a:t>
            </a:r>
          </a:p>
          <a:p>
            <a:pPr marL="990900" lvl="2" indent="-342900">
              <a:buFont typeface="Arial" panose="020B0604020202020204" pitchFamily="34" charset="0"/>
              <a:buChar char="•"/>
            </a:pPr>
            <a:r>
              <a:rPr lang="en-US" dirty="0"/>
              <a:t>Required cabling modifications, new electronics…</a:t>
            </a:r>
          </a:p>
          <a:p>
            <a:pPr marL="990900" lvl="2" indent="-342900">
              <a:buFont typeface="Arial" panose="020B0604020202020204" pitchFamily="34" charset="0"/>
              <a:buChar char="•"/>
            </a:pPr>
            <a:r>
              <a:rPr lang="en-US" dirty="0"/>
              <a:t>Successfully completed for the 8 XCETs in the EHN1 hall.</a:t>
            </a:r>
          </a:p>
        </p:txBody>
      </p:sp>
      <p:sp>
        <p:nvSpPr>
          <p:cNvPr id="4" name="Title 3">
            <a:extLst>
              <a:ext uri="{FF2B5EF4-FFF2-40B4-BE49-F238E27FC236}">
                <a16:creationId xmlns:a16="http://schemas.microsoft.com/office/drawing/2014/main" id="{8D8A6B02-F5AC-3D88-75F1-B44003DDE4CF}"/>
              </a:ext>
            </a:extLst>
          </p:cNvPr>
          <p:cNvSpPr>
            <a:spLocks noGrp="1"/>
          </p:cNvSpPr>
          <p:nvPr>
            <p:ph type="title"/>
          </p:nvPr>
        </p:nvSpPr>
        <p:spPr/>
        <p:txBody>
          <a:bodyPr/>
          <a:lstStyle/>
          <a:p>
            <a:r>
              <a:rPr lang="en-US" dirty="0"/>
              <a:t>North Area</a:t>
            </a:r>
          </a:p>
        </p:txBody>
      </p:sp>
    </p:spTree>
    <p:extLst>
      <p:ext uri="{BB962C8B-B14F-4D97-AF65-F5344CB8AC3E}">
        <p14:creationId xmlns:p14="http://schemas.microsoft.com/office/powerpoint/2010/main" val="2889678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23</TotalTime>
  <Words>419</Words>
  <Application>Microsoft Office PowerPoint</Application>
  <DocSecurity>0</DocSecurity>
  <PresentationFormat>Widescreen</PresentationFormat>
  <Paragraphs>33</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Post-Mortem report – Experimental Areas</vt:lpstr>
      <vt:lpstr>East Area</vt:lpstr>
      <vt:lpstr>North Area</vt:lpstr>
      <vt:lpstr>North Area</vt:lpstr>
      <vt:lpstr>North Area</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Inaki Ortega Ruiz</dc:creator>
  <cp:keywords/>
  <dc:description/>
  <cp:lastModifiedBy>Inaki Ortega Ruiz</cp:lastModifiedBy>
  <cp:revision>10</cp:revision>
  <dcterms:created xsi:type="dcterms:W3CDTF">2025-06-26T07:52:18Z</dcterms:created>
  <dcterms:modified xsi:type="dcterms:W3CDTF">2025-06-26T08:16:00Z</dcterms:modified>
  <cp:category/>
  <dc:identifier/>
  <cp:contentStatus/>
  <dc:language/>
  <cp:version/>
</cp:coreProperties>
</file>