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96" r:id="rId2"/>
    <p:sldId id="300" r:id="rId3"/>
    <p:sldId id="301" r:id="rId4"/>
    <p:sldId id="302" r:id="rId5"/>
    <p:sldId id="303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34"/>
    <p:restoredTop sz="94686"/>
  </p:normalViewPr>
  <p:slideViewPr>
    <p:cSldViewPr snapToGrid="0" snapToObjects="1">
      <p:cViewPr varScale="1">
        <p:scale>
          <a:sx n="124" d="100"/>
          <a:sy n="124" d="100"/>
        </p:scale>
        <p:origin x="208" y="2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H. Timko | RF MD#1 2025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RF MDs for MD#1 2025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4726113"/>
            <a:ext cx="11376026" cy="113112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H. Timko, X. </a:t>
            </a:r>
            <a:r>
              <a:rPr lang="en-GB" dirty="0" err="1"/>
              <a:t>Buffat</a:t>
            </a:r>
            <a:r>
              <a:rPr lang="en-GB" dirty="0"/>
              <a:t>, A. Butterworth, R. </a:t>
            </a:r>
            <a:r>
              <a:rPr lang="en-GB" dirty="0" err="1"/>
              <a:t>Calaga</a:t>
            </a:r>
            <a:r>
              <a:rPr lang="en-GB" dirty="0"/>
              <a:t>, B. Karlsen-Baeck, I. Karpov, </a:t>
            </a:r>
          </a:p>
          <a:p>
            <a:pPr>
              <a:spcBef>
                <a:spcPts val="0"/>
              </a:spcBef>
            </a:pPr>
            <a:r>
              <a:rPr lang="en-GB" dirty="0"/>
              <a:t>S. </a:t>
            </a:r>
            <a:r>
              <a:rPr lang="en-GB" dirty="0" err="1"/>
              <a:t>Kostoglou</a:t>
            </a:r>
            <a:r>
              <a:rPr lang="en-GB" dirty="0"/>
              <a:t>, S. Lauber, S. Morales, K. Turaj, D. Valuch, M. </a:t>
            </a:r>
            <a:r>
              <a:rPr lang="en-GB" dirty="0" err="1"/>
              <a:t>Zampetakis</a:t>
            </a:r>
            <a:endParaRPr lang="en-GB" dirty="0"/>
          </a:p>
          <a:p>
            <a:r>
              <a:rPr lang="en-GB" dirty="0"/>
              <a:t>LSWG meeting, 12</a:t>
            </a:r>
            <a:r>
              <a:rPr lang="en-GB" baseline="30000" dirty="0"/>
              <a:t>th</a:t>
            </a:r>
            <a:r>
              <a:rPr lang="en-GB" dirty="0"/>
              <a:t> May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0D4154-3D11-E44B-6413-C20E243924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MD#1, stay at injection</a:t>
            </a:r>
          </a:p>
          <a:p>
            <a:pPr lvl="1"/>
            <a:r>
              <a:rPr lang="en-GB" dirty="0"/>
              <a:t>Beam: </a:t>
            </a:r>
          </a:p>
          <a:p>
            <a:pPr lvl="2"/>
            <a:r>
              <a:rPr lang="en-GB" dirty="0"/>
              <a:t>10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INDIV</a:t>
            </a:r>
            <a:r>
              <a:rPr lang="en-GB" dirty="0"/>
              <a:t>s of 2.3 x10</a:t>
            </a:r>
            <a:r>
              <a:rPr lang="en-GB" baseline="30000" dirty="0"/>
              <a:t>11</a:t>
            </a:r>
            <a:r>
              <a:rPr lang="en-GB" dirty="0"/>
              <a:t> p/b for brightness studies, to be blown up with ADT to 3 um after injection</a:t>
            </a:r>
          </a:p>
          <a:p>
            <a:pPr lvl="2"/>
            <a:r>
              <a:rPr lang="en-GB" dirty="0"/>
              <a:t>2025 physics beam of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4x36b BCMS </a:t>
            </a:r>
            <a:r>
              <a:rPr lang="en-GB" dirty="0"/>
              <a:t>with HL-LHC intensities (2.3+-0.3)x10</a:t>
            </a:r>
            <a:r>
              <a:rPr lang="en-GB" baseline="30000" dirty="0"/>
              <a:t>11</a:t>
            </a:r>
            <a:r>
              <a:rPr lang="en-GB" dirty="0"/>
              <a:t> p/b	</a:t>
            </a:r>
          </a:p>
          <a:p>
            <a:pPr lvl="1"/>
            <a:r>
              <a:rPr lang="en-GB" dirty="0"/>
              <a:t>ADT to be put in high-intensity regime</a:t>
            </a:r>
          </a:p>
          <a:p>
            <a:pPr>
              <a:spcBef>
                <a:spcPts val="1600"/>
              </a:spcBef>
            </a:pPr>
            <a:r>
              <a:rPr lang="en-GB" dirty="0"/>
              <a:t>Optimize capture with OTFB open (~6 MV) and later with OTFB closed (~5.5 MV)</a:t>
            </a:r>
          </a:p>
          <a:p>
            <a:pPr lvl="1"/>
            <a:r>
              <a:rPr lang="en-GB" dirty="0"/>
              <a:t>Leave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 sets of settings </a:t>
            </a:r>
            <a:r>
              <a:rPr lang="en-GB" dirty="0"/>
              <a:t>for subsequent MDs and MD blocks</a:t>
            </a:r>
          </a:p>
          <a:p>
            <a:pPr>
              <a:spcBef>
                <a:spcPts val="9000"/>
              </a:spcBef>
            </a:pPr>
            <a:r>
              <a:rPr lang="en-GB" dirty="0"/>
              <a:t>If time allows, perform a voltage scan</a:t>
            </a:r>
          </a:p>
          <a:p>
            <a:pPr lvl="1"/>
            <a:r>
              <a:rPr lang="en-GB" dirty="0"/>
              <a:t>Observe off-position population (FBCT vs DCBCT)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8792B4-0354-4A17-02F9-45D8468F4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MD15423 (6 h)</a:t>
            </a:r>
            <a:br>
              <a:rPr lang="en-GB" b="1" dirty="0"/>
            </a:br>
            <a:r>
              <a:rPr lang="en-GB" dirty="0"/>
              <a:t>RF capture and start of ramp with HL-LHC beams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60D596-9464-5502-5BC1-135B26777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DD2298-62FC-2C7F-544C-FC122DA6C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996FB-44F0-237C-5911-81C91A0C5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7A11BD-0228-E0E6-8A7E-A1194FA337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159" y="4301822"/>
            <a:ext cx="7658100" cy="850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3722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483F12-7202-C152-A3AE-7216E81E17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ADT inter-batch cleaning</a:t>
            </a:r>
          </a:p>
          <a:p>
            <a:pPr lvl="1"/>
            <a:r>
              <a:rPr lang="en-GB" dirty="0"/>
              <a:t>ADT noise to be prepared/programmed to act between the batches</a:t>
            </a:r>
          </a:p>
          <a:p>
            <a:r>
              <a:rPr lang="en-GB" dirty="0"/>
              <a:t>RF cleaning:</a:t>
            </a:r>
          </a:p>
          <a:p>
            <a:pPr lvl="1"/>
            <a:r>
              <a:rPr lang="en-GB" dirty="0"/>
              <a:t>Batch-by-batch set point blow-up in a frequency band that targets the de-bunched beam</a:t>
            </a:r>
          </a:p>
          <a:p>
            <a:r>
              <a:rPr lang="en-GB" dirty="0"/>
              <a:t>Beam: operational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4x36b BCMS </a:t>
            </a:r>
            <a:r>
              <a:rPr lang="en-GB" b="1" dirty="0">
                <a:solidFill>
                  <a:srgbClr val="002060"/>
                </a:solidFill>
              </a:rPr>
              <a:t>with 1.6</a:t>
            </a:r>
            <a:r>
              <a:rPr lang="en-GB" dirty="0">
                <a:solidFill>
                  <a:srgbClr val="002060"/>
                </a:solidFill>
              </a:rPr>
              <a:t>x10</a:t>
            </a:r>
            <a:r>
              <a:rPr lang="en-GB" baseline="30000" dirty="0">
                <a:solidFill>
                  <a:srgbClr val="002060"/>
                </a:solidFill>
              </a:rPr>
              <a:t>11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/>
              <a:t>p/b</a:t>
            </a:r>
          </a:p>
          <a:p>
            <a:pPr lvl="1"/>
            <a:r>
              <a:rPr lang="en-GB" dirty="0"/>
              <a:t>Possibility to test ADT and RF cleaning in parallel, one on each beam</a:t>
            </a:r>
          </a:p>
          <a:p>
            <a:r>
              <a:rPr lang="en-GB" dirty="0"/>
              <a:t>Methods to increase the de-bunching:</a:t>
            </a:r>
          </a:p>
          <a:p>
            <a:pPr lvl="1"/>
            <a:r>
              <a:rPr lang="en-GB" dirty="0"/>
              <a:t>Increased injection phase error</a:t>
            </a:r>
          </a:p>
          <a:p>
            <a:pPr lvl="1"/>
            <a:r>
              <a:rPr lang="en-GB" dirty="0"/>
              <a:t>Decreased capture voltage</a:t>
            </a:r>
          </a:p>
          <a:p>
            <a:pPr lvl="1"/>
            <a:r>
              <a:rPr lang="en-GB" dirty="0"/>
              <a:t>Opening the beam phase loop</a:t>
            </a:r>
          </a:p>
          <a:p>
            <a:pPr lvl="1"/>
            <a:r>
              <a:rPr lang="en-GB" dirty="0"/>
              <a:t>”Regular” blow-up of the batched beam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DB0976-E6DE-E5F8-10F2-B7BBCEE3E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MD15425 (8 h)</a:t>
            </a:r>
            <a:br>
              <a:rPr lang="en-GB" b="1" dirty="0"/>
            </a:br>
            <a:r>
              <a:rPr lang="en-GB" sz="3200" dirty="0"/>
              <a:t>Improved cleaning of de-bunched beam at LHC injection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771AD7-7052-2214-06C2-76544DE96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29EC7C-8C7E-EC61-2384-F561E1AD6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69902-CEAC-EC25-244B-73E7EF038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37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0C9C8E-B0D6-B7E8-12A3-48925FA4DA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31DE77-6501-6068-EA0A-3933AEB12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MD15425 (8 h)</a:t>
            </a:r>
            <a:br>
              <a:rPr lang="en-GB" b="1" dirty="0"/>
            </a:br>
            <a:r>
              <a:rPr lang="en-GB" sz="3200" dirty="0"/>
              <a:t>Improved cleaning of de-bunched beam at LHC injection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FE47AE-3B5C-1A9E-B402-5E95CB8FA52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ADT cleaning procedure</a:t>
            </a:r>
          </a:p>
          <a:p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7D649A3-F5B4-7375-EEDB-D3A3C372806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RF cleaning procedure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19CB91-EE2E-8D77-603E-03065AF7A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1F29B0-D15B-F5DF-B3F3-DE68060D5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DDBA7-DCF9-1806-3499-A4DE32DA3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3" name="Picture 12" descr="A white text with black text&#10;&#10;AI-generated content may be incorrect.">
            <a:extLst>
              <a:ext uri="{FF2B5EF4-FFF2-40B4-BE49-F238E27FC236}">
                <a16:creationId xmlns:a16="http://schemas.microsoft.com/office/drawing/2014/main" id="{968AE55D-0B41-DC35-B3BB-6199376CEE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5" y="2351750"/>
            <a:ext cx="6074145" cy="3433751"/>
          </a:xfrm>
          <a:prstGeom prst="rect">
            <a:avLst/>
          </a:prstGeom>
        </p:spPr>
      </p:pic>
      <p:pic>
        <p:nvPicPr>
          <p:cNvPr id="15" name="Picture 14" descr="A white text with black text&#10;&#10;AI-generated content may be incorrect.">
            <a:extLst>
              <a:ext uri="{FF2B5EF4-FFF2-40B4-BE49-F238E27FC236}">
                <a16:creationId xmlns:a16="http://schemas.microsoft.com/office/drawing/2014/main" id="{6AB78650-841D-4AE7-ECC1-F32E252390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5585" y="1936477"/>
            <a:ext cx="6024560" cy="426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053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E02357-2D90-9A07-7272-07BA8128EB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CC865A-769E-F349-4316-DEC5C09C3B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Not preselected; in case MD15425 can be done during commissioning</a:t>
            </a:r>
          </a:p>
          <a:p>
            <a:r>
              <a:rPr lang="en-GB" dirty="0"/>
              <a:t>Same procedure as in 2024, but complementary data taking</a:t>
            </a:r>
          </a:p>
          <a:p>
            <a:r>
              <a:rPr lang="en-GB" dirty="0"/>
              <a:t>Beam</a:t>
            </a:r>
          </a:p>
          <a:p>
            <a:pPr lvl="1"/>
            <a:r>
              <a:rPr lang="en-GB" dirty="0"/>
              <a:t>Single bunches in the intensity range of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5x10</a:t>
            </a:r>
            <a:r>
              <a:rPr lang="en-GB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9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– 2.4x10</a:t>
            </a:r>
            <a:r>
              <a:rPr lang="en-GB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11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p/b</a:t>
            </a:r>
            <a:r>
              <a:rPr lang="en-GB" dirty="0"/>
              <a:t>, medium emittance of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0.2 eVs</a:t>
            </a:r>
          </a:p>
          <a:p>
            <a:r>
              <a:rPr lang="en-GB" dirty="0"/>
              <a:t>Procedure</a:t>
            </a:r>
          </a:p>
          <a:p>
            <a:pPr lvl="1"/>
            <a:r>
              <a:rPr lang="en-GB" dirty="0"/>
              <a:t>Inject with close-to-matched voltage of 3.5 MV</a:t>
            </a:r>
          </a:p>
          <a:p>
            <a:pPr lvl="1"/>
            <a:r>
              <a:rPr lang="en-GB" dirty="0"/>
              <a:t>Let the bunch filament</a:t>
            </a:r>
          </a:p>
          <a:p>
            <a:pPr lvl="1"/>
            <a:r>
              <a:rPr lang="en-GB" dirty="0"/>
              <a:t>Open beam phase loop</a:t>
            </a:r>
          </a:p>
          <a:p>
            <a:pPr lvl="1"/>
            <a:r>
              <a:rPr lang="en-GB" dirty="0"/>
              <a:t>Apply a phase kick through the synchro loop</a:t>
            </a:r>
          </a:p>
          <a:p>
            <a:pPr lvl="2"/>
            <a:r>
              <a:rPr lang="en-GB" dirty="0"/>
              <a:t>Acquire in parallel the bunch oscillations (high-resolution profiles)</a:t>
            </a:r>
          </a:p>
          <a:p>
            <a:pPr lvl="1"/>
            <a:r>
              <a:rPr lang="en-GB" dirty="0"/>
              <a:t>Close the beam phase loop</a:t>
            </a:r>
          </a:p>
          <a:p>
            <a:pPr lvl="1"/>
            <a:r>
              <a:rPr lang="en-GB" dirty="0"/>
              <a:t>Dump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F06653-E986-DF1C-8840-ABD549153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MD15424 (4 h)</a:t>
            </a:r>
            <a:br>
              <a:rPr lang="en-GB" b="1" dirty="0"/>
            </a:br>
            <a:r>
              <a:rPr lang="en-GB" dirty="0"/>
              <a:t>Longitudinal loss of Landau damping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6EBBCE-016B-C0F5-F180-45849BFEC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8250C5-EEB6-D46D-784C-5A4654703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MD#1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9E180-23F7-E1D8-1F8A-6C299F8E6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1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7164</TotalTime>
  <Words>430</Words>
  <Application>Microsoft Macintosh PowerPoint</Application>
  <PresentationFormat>Widescreen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RF MDs for MD#1 2025</vt:lpstr>
      <vt:lpstr>MD15423 (6 h) RF capture and start of ramp with HL-LHC beams</vt:lpstr>
      <vt:lpstr>MD15425 (8 h) Improved cleaning of de-bunched beam at LHC injection</vt:lpstr>
      <vt:lpstr>MD15425 (8 h) Improved cleaning of de-bunched beam at LHC injection</vt:lpstr>
      <vt:lpstr>MD15424 (4 h) Longitudinal loss of Landau damping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Helga Timko</dc:creator>
  <cp:lastModifiedBy>Helga Timko</cp:lastModifiedBy>
  <cp:revision>142</cp:revision>
  <dcterms:created xsi:type="dcterms:W3CDTF">2023-09-29T12:59:51Z</dcterms:created>
  <dcterms:modified xsi:type="dcterms:W3CDTF">2025-05-12T14:28:43Z</dcterms:modified>
</cp:coreProperties>
</file>