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1896" r:id="rId3"/>
    <p:sldId id="1907" r:id="rId4"/>
    <p:sldId id="1898" r:id="rId5"/>
    <p:sldId id="1908" r:id="rId6"/>
    <p:sldId id="1906" r:id="rId7"/>
    <p:sldId id="1905" r:id="rId8"/>
    <p:sldId id="1902" r:id="rId9"/>
    <p:sldId id="1903" r:id="rId10"/>
    <p:sldId id="1904" r:id="rId11"/>
    <p:sldId id="1881" r:id="rId1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E6C337-021D-23C0-A49B-BD3435E7044A}" name="Truls Kolstad" initials="" userId="S::truls.kolstad@cern.ch::e3fcc34e-f56b-4fd5-9493-db6017968e91" providerId="AD"/>
  <p188:author id="{CD5F7139-6696-759A-E5BA-6688B815CACF}" name="Jules Braken" initials="" userId="S::jules.johannes.braken@cern.ch::52bfc7ed-39b2-4498-8698-49f117740900" providerId="AD"/>
  <p188:author id="{C3F30C69-22E1-C20D-F5BC-5354732782E6}" name="Oliver Aberle" initials="" userId="S::oliver.aberle@cern.ch::681bafda-64f0-41c1-a219-93917571b8a3" providerId="AD"/>
  <p188:author id="{71265E7A-537D-E06D-5372-CC675F62DE12}" name="Matthew Alexander Fraser" initials="MF" userId="S::matthew.alexander.fraser@cern.ch::5eee16d1-cca1-4872-a511-08e37536a173" providerId="AD"/>
  <p188:author id="{71B6E97F-497E-718D-2D52-DC7197CFEDC9}" name="Marco Calviani" initials="MC" userId="S::marco.calviani@cern.ch::ddf8b175-a69f-4f4e-bfb3-bc7162f64e1b" providerId="AD"/>
  <p188:author id="{F548ACA3-39EC-9120-BE71-A90BCF2FDD2D}" name="Jean-Louis Grenard" initials="JG" userId="S::jean-louis.grenard@cern.ch::3cfbd564-dc6a-44a5-8f9b-b0eb35aadd99" providerId="AD"/>
  <p188:author id="{9E789CB4-A061-00EF-F97F-324F1C73E7C0}" name="Christophe Yves Mucher" initials="" userId="S::christophe.yves.mucher@cern.ch::eb1185d7-5c45-4ac5-a4a8-1bab5a930e40" providerId="AD"/>
  <p188:author id="{BA3505BE-EBEA-DEF3-DF7B-D60CF6334915}" name="Gemma Stacey Humphreys" initials="" userId="S::gemma.stacey.humphreys@cern.ch::ec960c71-227a-4d37-905b-69bbf3565b7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BEBE9C"/>
    <a:srgbClr val="9CBEAD"/>
    <a:srgbClr val="F1F0C4"/>
    <a:srgbClr val="DAC2C2"/>
    <a:srgbClr val="C4F0D9"/>
    <a:srgbClr val="FD6C5D"/>
    <a:srgbClr val="A5A5A5"/>
    <a:srgbClr val="92AF89"/>
    <a:srgbClr val="899B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78DA4E-6F4C-472C-BDEA-9A55420C9F8E}" v="7" dt="2025-05-27T14:52:33.584"/>
    <p1510:client id="{FCB23662-4E01-43C8-8AFA-C628A6AE2606}" v="95" dt="2025-05-28T13:13:58.249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115" y="168"/>
      </p:cViewPr>
      <p:guideLst>
        <p:guide orient="horz" pos="43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BDF target complex design - 1st Beam Dump Facility TSAC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89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BDF target complex design - 1st Beam Dump Facility TSAC</a:t>
            </a:r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doi.org/10.1103/PhysRevAccelBeams.22.113001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3113904"/>
            <a:ext cx="11376025" cy="212536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dirty="0"/>
              <a:t>BDF Target Cooling &amp; Control needs</a:t>
            </a:r>
            <a:br>
              <a:rPr lang="en-US" dirty="0"/>
            </a:br>
            <a:r>
              <a:rPr lang="en-US" sz="3600" dirty="0"/>
              <a:t>Target TCIW June 2025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404745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en-GB" dirty="0"/>
              <a:t>Mike Parkin</a:t>
            </a:r>
          </a:p>
          <a:p>
            <a:pPr algn="l">
              <a:defRPr/>
            </a:pPr>
            <a:r>
              <a:rPr lang="en-GB" dirty="0"/>
              <a:t>12/06/2025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F3C97-FDF1-461B-6F27-B64153636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Open Questions and Dependencies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579996-64B4-EA47-BAC7-83EC7200B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11BE3B-8747-7B5A-64C1-E5EEB8D6F4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05301" y="1604586"/>
            <a:ext cx="780845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Transient heat load &amp; outlet temperature being studied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 </a:t>
            </a:r>
            <a:r>
              <a:rPr lang="en-US" dirty="0" err="1"/>
              <a:t>supercycle</a:t>
            </a:r>
            <a:r>
              <a:rPr lang="en-US" dirty="0"/>
              <a:t> and intensity being studied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Basic geometry of target undecided: core diameter, cooling channels, beam sweep size…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8410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2643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E07C3-CF33-BEE9-EC65-6C4DE324B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018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3079A5-A66C-27DD-B8D8-63BB360BE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313A38D9-2129-236F-9AF8-4E7EE441EC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8839" y="1643464"/>
            <a:ext cx="11718435" cy="2951956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/>
                </a:solidFill>
              </a:rPr>
              <a:t>2 target options: </a:t>
            </a:r>
            <a:r>
              <a:rPr lang="en-US" dirty="0"/>
              <a:t>Water cooled (TDR) or Helium cooled (CDS) version: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Decision date TBD  (after TDR study – late 2026 onwards)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/>
                </a:solidFill>
              </a:rPr>
              <a:t>Helium cooled Option </a:t>
            </a:r>
            <a:r>
              <a:rPr lang="en-US" dirty="0"/>
              <a:t>- Design is ongoing: TDR study is due late 2026.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Number and location of cooling channels TBD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Target core diameter TBD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Type, thickness and Material of cladding. TBD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/>
                </a:solidFill>
              </a:rPr>
              <a:t>Water cooled option </a:t>
            </a:r>
            <a:r>
              <a:rPr lang="en-US" dirty="0"/>
              <a:t>– Design study completed: </a:t>
            </a:r>
            <a:r>
              <a:rPr lang="en-US" sz="1100" dirty="0"/>
              <a:t>https://e-publishing.cern.ch/index.php/CYRM/issue/view/106/pdf_7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Studies so far assume nominal values for beam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4509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71A30-BA8F-C888-0CEC-0ECF75449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94781"/>
            <a:ext cx="11376025" cy="1065742"/>
          </a:xfrm>
        </p:spPr>
        <p:txBody>
          <a:bodyPr/>
          <a:lstStyle/>
          <a:p>
            <a:r>
              <a:rPr lang="en-US" dirty="0"/>
              <a:t>Water &amp; Helium designs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EE52AE-CB41-0791-DA38-129800307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06B1E6E-5B65-6BA1-2FCC-0DE2E7584585}"/>
              </a:ext>
            </a:extLst>
          </p:cNvPr>
          <p:cNvSpPr txBox="1">
            <a:spLocks/>
          </p:cNvSpPr>
          <p:nvPr/>
        </p:nvSpPr>
        <p:spPr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E581282-3368-72A3-4237-35199D8E86C2}"/>
              </a:ext>
            </a:extLst>
          </p:cNvPr>
          <p:cNvSpPr txBox="1">
            <a:spLocks/>
          </p:cNvSpPr>
          <p:nvPr/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Mike Parkin | Target Conceptual Design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907776-8EA0-5A38-AB26-DC520BD241FC}"/>
              </a:ext>
            </a:extLst>
          </p:cNvPr>
          <p:cNvSpPr txBox="1"/>
          <p:nvPr/>
        </p:nvSpPr>
        <p:spPr bwMode="auto">
          <a:xfrm>
            <a:off x="472822" y="947205"/>
            <a:ext cx="4741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0" i="0" dirty="0">
                <a:solidFill>
                  <a:srgbClr val="222222"/>
                </a:solidFill>
                <a:effectLst/>
                <a:latin typeface="Helvetica Neue"/>
                <a:hlinkClick r:id="rId2"/>
              </a:rPr>
              <a:t>https://doi.org/10.1103/PhysRevAccelBeams.22.113001</a:t>
            </a:r>
            <a:r>
              <a:rPr lang="en-GB" sz="1400" b="0" i="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endParaRPr lang="en-GB" sz="1400" b="0" i="1" dirty="0"/>
          </a:p>
        </p:txBody>
      </p:sp>
      <p:sp>
        <p:nvSpPr>
          <p:cNvPr id="27" name="Date Placeholder 5">
            <a:extLst>
              <a:ext uri="{FF2B5EF4-FFF2-40B4-BE49-F238E27FC236}">
                <a16:creationId xmlns:a16="http://schemas.microsoft.com/office/drawing/2014/main" id="{1EECF8AA-CEA4-DBB1-2642-A9F360D272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5" y="6408000"/>
            <a:ext cx="7387867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HI-ECN3 Target System Advisory </a:t>
            </a:r>
            <a:r>
              <a:rPr lang="en-US" dirty="0" err="1"/>
              <a:t>Commitee</a:t>
            </a:r>
            <a:r>
              <a:rPr lang="en-US" dirty="0"/>
              <a:t> #1,  04/03/2025</a:t>
            </a:r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6192D024-A564-8FE3-2A8F-AB04047D2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 dirty="0"/>
              <a:t>Mike Parkin | Target Conceptual Design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9C4802-36CB-BFE2-ACBB-57E2CE8E69DE}"/>
              </a:ext>
            </a:extLst>
          </p:cNvPr>
          <p:cNvSpPr txBox="1"/>
          <p:nvPr/>
        </p:nvSpPr>
        <p:spPr bwMode="auto">
          <a:xfrm>
            <a:off x="5821215" y="-1162317"/>
            <a:ext cx="25289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13 x TZM blocks </a:t>
            </a:r>
            <a:r>
              <a:rPr lang="en-GB" sz="1100" dirty="0">
                <a:solidFill>
                  <a:schemeClr val="tx2"/>
                </a:solidFill>
              </a:rPr>
              <a:t>(Z=42, </a:t>
            </a:r>
            <a:r>
              <a:rPr lang="el-GR" sz="1100" dirty="0">
                <a:solidFill>
                  <a:schemeClr val="tx2"/>
                </a:solidFill>
              </a:rPr>
              <a:t>ρ</a:t>
            </a:r>
            <a:r>
              <a:rPr lang="en-US" sz="1100" dirty="0">
                <a:solidFill>
                  <a:schemeClr val="tx2"/>
                </a:solidFill>
              </a:rPr>
              <a:t>=10.2g/cm</a:t>
            </a:r>
            <a:r>
              <a:rPr lang="en-US" sz="1100" baseline="30000" dirty="0">
                <a:solidFill>
                  <a:schemeClr val="tx2"/>
                </a:solidFill>
              </a:rPr>
              <a:t>3</a:t>
            </a:r>
            <a:r>
              <a:rPr lang="en-US" sz="1100" dirty="0">
                <a:solidFill>
                  <a:schemeClr val="tx2"/>
                </a:solidFill>
              </a:rPr>
              <a:t>)</a:t>
            </a:r>
            <a:endParaRPr lang="en-US" sz="1100" dirty="0"/>
          </a:p>
          <a:p>
            <a:pPr algn="ctr"/>
            <a:r>
              <a:rPr lang="en-US" sz="1100" dirty="0"/>
              <a:t>(580 mm)</a:t>
            </a:r>
            <a:endParaRPr lang="en-GB" sz="11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5037E98-B705-1504-1B63-31A54EF07653}"/>
              </a:ext>
            </a:extLst>
          </p:cNvPr>
          <p:cNvSpPr txBox="1"/>
          <p:nvPr/>
        </p:nvSpPr>
        <p:spPr bwMode="auto">
          <a:xfrm>
            <a:off x="8264941" y="-1146635"/>
            <a:ext cx="23714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5x W blocks </a:t>
            </a:r>
            <a:r>
              <a:rPr lang="en-GB" sz="1100" b="0" dirty="0">
                <a:solidFill>
                  <a:schemeClr val="tx2"/>
                </a:solidFill>
              </a:rPr>
              <a:t>(Z=74, </a:t>
            </a:r>
            <a:r>
              <a:rPr lang="el-GR" sz="1100" dirty="0">
                <a:solidFill>
                  <a:schemeClr val="tx2"/>
                </a:solidFill>
              </a:rPr>
              <a:t>ρ</a:t>
            </a:r>
            <a:r>
              <a:rPr lang="en-US" sz="1100" dirty="0">
                <a:solidFill>
                  <a:schemeClr val="tx2"/>
                </a:solidFill>
              </a:rPr>
              <a:t>=19.3g/cm</a:t>
            </a:r>
            <a:r>
              <a:rPr lang="en-US" sz="1100" baseline="30000" dirty="0">
                <a:solidFill>
                  <a:schemeClr val="tx2"/>
                </a:solidFill>
              </a:rPr>
              <a:t>3</a:t>
            </a:r>
            <a:r>
              <a:rPr lang="en-GB" sz="1100" dirty="0">
                <a:solidFill>
                  <a:schemeClr val="tx2"/>
                </a:solidFill>
              </a:rPr>
              <a:t>)</a:t>
            </a:r>
            <a:endParaRPr lang="en-US" sz="1100" dirty="0"/>
          </a:p>
          <a:p>
            <a:pPr algn="ctr"/>
            <a:r>
              <a:rPr lang="en-US" sz="1100" dirty="0"/>
              <a:t>(780 mm)</a:t>
            </a:r>
            <a:endParaRPr lang="en-GB" sz="1100" dirty="0"/>
          </a:p>
        </p:txBody>
      </p:sp>
      <p:sp>
        <p:nvSpPr>
          <p:cNvPr id="100" name="Left Brace 99">
            <a:extLst>
              <a:ext uri="{FF2B5EF4-FFF2-40B4-BE49-F238E27FC236}">
                <a16:creationId xmlns:a16="http://schemas.microsoft.com/office/drawing/2014/main" id="{4DD9C10B-4A18-033E-D7E4-DD8AF79A1D73}"/>
              </a:ext>
            </a:extLst>
          </p:cNvPr>
          <p:cNvSpPr/>
          <p:nvPr/>
        </p:nvSpPr>
        <p:spPr>
          <a:xfrm rot="16200000">
            <a:off x="7598088" y="-1864493"/>
            <a:ext cx="128774" cy="1296142"/>
          </a:xfrm>
          <a:prstGeom prst="leftBrace">
            <a:avLst/>
          </a:prstGeom>
          <a:ln w="381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Left Brace 100">
            <a:extLst>
              <a:ext uri="{FF2B5EF4-FFF2-40B4-BE49-F238E27FC236}">
                <a16:creationId xmlns:a16="http://schemas.microsoft.com/office/drawing/2014/main" id="{40ABDFA9-28B7-23B9-0378-84060BAF5C1C}"/>
              </a:ext>
            </a:extLst>
          </p:cNvPr>
          <p:cNvSpPr/>
          <p:nvPr/>
        </p:nvSpPr>
        <p:spPr>
          <a:xfrm rot="5400000" flipH="1">
            <a:off x="9137646" y="-2053127"/>
            <a:ext cx="128774" cy="1673410"/>
          </a:xfrm>
          <a:prstGeom prst="leftBrace">
            <a:avLst/>
          </a:prstGeom>
          <a:ln w="381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6103920-B83F-7F6A-B01C-55ACFD6E562E}"/>
              </a:ext>
            </a:extLst>
          </p:cNvPr>
          <p:cNvSpPr txBox="1"/>
          <p:nvPr/>
        </p:nvSpPr>
        <p:spPr bwMode="auto">
          <a:xfrm>
            <a:off x="10288671" y="-1882220"/>
            <a:ext cx="805744" cy="261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D250 mm</a:t>
            </a:r>
            <a:endParaRPr lang="en-GB" sz="1100" dirty="0"/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D8229936-617D-855E-EEB1-26B0539F2851}"/>
              </a:ext>
            </a:extLst>
          </p:cNvPr>
          <p:cNvCxnSpPr>
            <a:cxnSpLocks/>
          </p:cNvCxnSpPr>
          <p:nvPr/>
        </p:nvCxnSpPr>
        <p:spPr>
          <a:xfrm>
            <a:off x="10342791" y="-2024049"/>
            <a:ext cx="0" cy="54527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43106220-C3F8-3909-5F29-B07ACBE36617}"/>
              </a:ext>
            </a:extLst>
          </p:cNvPr>
          <p:cNvSpPr txBox="1"/>
          <p:nvPr/>
        </p:nvSpPr>
        <p:spPr bwMode="auto">
          <a:xfrm>
            <a:off x="5873192" y="-2527023"/>
            <a:ext cx="1020001" cy="261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Static He </a:t>
            </a:r>
            <a:endParaRPr lang="en-GB" sz="1100" dirty="0"/>
          </a:p>
        </p:txBody>
      </p:sp>
      <p:pic>
        <p:nvPicPr>
          <p:cNvPr id="109" name="Picture 108">
            <a:extLst>
              <a:ext uri="{FF2B5EF4-FFF2-40B4-BE49-F238E27FC236}">
                <a16:creationId xmlns:a16="http://schemas.microsoft.com/office/drawing/2014/main" id="{37B19532-BED8-7BE9-1E9E-2C173786AA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674" b="14674"/>
          <a:stretch/>
        </p:blipFill>
        <p:spPr>
          <a:xfrm>
            <a:off x="826336" y="1262343"/>
            <a:ext cx="4780669" cy="1903281"/>
          </a:xfrm>
          <a:prstGeom prst="rect">
            <a:avLst/>
          </a:prstGeom>
        </p:spPr>
      </p:pic>
      <p:sp>
        <p:nvSpPr>
          <p:cNvPr id="112" name="TextBox 111">
            <a:extLst>
              <a:ext uri="{FF2B5EF4-FFF2-40B4-BE49-F238E27FC236}">
                <a16:creationId xmlns:a16="http://schemas.microsoft.com/office/drawing/2014/main" id="{4E8A05AF-1B42-5D6E-535A-939F79509989}"/>
              </a:ext>
            </a:extLst>
          </p:cNvPr>
          <p:cNvSpPr txBox="1"/>
          <p:nvPr/>
        </p:nvSpPr>
        <p:spPr>
          <a:xfrm>
            <a:off x="-27839" y="3663683"/>
            <a:ext cx="5784671" cy="1990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78355" lvl="1">
              <a:spcAft>
                <a:spcPts val="800"/>
              </a:spcAft>
            </a:pPr>
            <a:r>
              <a:rPr lang="en-US" sz="1500" b="1" dirty="0"/>
              <a:t>Water Cooling</a:t>
            </a:r>
          </a:p>
          <a:p>
            <a:pPr marL="1087928" lvl="1" indent="-457189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500" dirty="0"/>
              <a:t>Inner vessel with circulated water (~ 22 bar )	</a:t>
            </a:r>
          </a:p>
          <a:p>
            <a:pPr marL="1087928" lvl="1" indent="-457189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500" dirty="0"/>
              <a:t>Outer vessel with static Helium (~ 1 bar)</a:t>
            </a:r>
          </a:p>
          <a:p>
            <a:pPr marL="478355" lvl="1">
              <a:spcAft>
                <a:spcPts val="800"/>
              </a:spcAft>
            </a:pPr>
            <a:r>
              <a:rPr lang="en-US" sz="1500" b="1" dirty="0"/>
              <a:t>Dimensions and materials</a:t>
            </a:r>
          </a:p>
          <a:p>
            <a:pPr marL="1087928" lvl="1" indent="-457189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500" dirty="0"/>
              <a:t>Mass: ~2 tons (~0.9 tons of blocs)</a:t>
            </a:r>
          </a:p>
          <a:p>
            <a:pPr marL="1087928" lvl="1" indent="-457189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500" dirty="0"/>
              <a:t>TZM and W Blocks clad in Ta2.5W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2E99C97-7B04-DD29-946F-BE479346C547}"/>
              </a:ext>
            </a:extLst>
          </p:cNvPr>
          <p:cNvSpPr txBox="1"/>
          <p:nvPr/>
        </p:nvSpPr>
        <p:spPr>
          <a:xfrm>
            <a:off x="5945278" y="3722630"/>
            <a:ext cx="6328118" cy="232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78355" lvl="1">
              <a:spcAft>
                <a:spcPts val="800"/>
              </a:spcAft>
            </a:pPr>
            <a:r>
              <a:rPr lang="en-US" sz="1500" b="1" dirty="0"/>
              <a:t>Helium Cooling</a:t>
            </a:r>
          </a:p>
          <a:p>
            <a:pPr marL="1087928" lvl="1" indent="-457189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500" dirty="0"/>
              <a:t>Vessel with circulated Helium (~ 16 bar, 25/200 °K)</a:t>
            </a:r>
          </a:p>
          <a:p>
            <a:pPr marL="478355" lvl="1">
              <a:spcAft>
                <a:spcPts val="800"/>
              </a:spcAft>
            </a:pPr>
            <a:endParaRPr lang="en-US" sz="1500" b="1" dirty="0"/>
          </a:p>
          <a:p>
            <a:pPr marL="478355" lvl="1">
              <a:spcAft>
                <a:spcPts val="800"/>
              </a:spcAft>
            </a:pPr>
            <a:r>
              <a:rPr lang="en-US" sz="1500" b="1" dirty="0"/>
              <a:t>Dimensions and materials</a:t>
            </a:r>
          </a:p>
          <a:p>
            <a:pPr marL="1087928" lvl="1" indent="-457189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500" dirty="0"/>
              <a:t>Total Mass: ~2.3 tons (~1.3 tons of blocs)</a:t>
            </a:r>
          </a:p>
          <a:p>
            <a:pPr marL="1087928" lvl="1" indent="-457189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500" dirty="0"/>
              <a:t>W Blocks, maybe clad Ta or Nb or other</a:t>
            </a:r>
          </a:p>
          <a:p>
            <a:pPr marL="1087928" lvl="1" indent="-457189"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US" sz="1500" dirty="0"/>
          </a:p>
        </p:txBody>
      </p:sp>
      <p:pic>
        <p:nvPicPr>
          <p:cNvPr id="114" name="Picture 113" descr="A drawing of a box&#10;&#10;AI-generated content may be incorrect.">
            <a:extLst>
              <a:ext uri="{FF2B5EF4-FFF2-40B4-BE49-F238E27FC236}">
                <a16:creationId xmlns:a16="http://schemas.microsoft.com/office/drawing/2014/main" id="{95CB699E-BFBD-65F5-3654-7930F9B5EF2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224" t="18747" r="3850" b="21650"/>
          <a:stretch/>
        </p:blipFill>
        <p:spPr>
          <a:xfrm>
            <a:off x="6818729" y="1602710"/>
            <a:ext cx="4347746" cy="1571398"/>
          </a:xfrm>
          <a:prstGeom prst="rect">
            <a:avLst/>
          </a:prstGeom>
        </p:spPr>
      </p:pic>
      <p:sp>
        <p:nvSpPr>
          <p:cNvPr id="115" name="TextBox 114">
            <a:extLst>
              <a:ext uri="{FF2B5EF4-FFF2-40B4-BE49-F238E27FC236}">
                <a16:creationId xmlns:a16="http://schemas.microsoft.com/office/drawing/2014/main" id="{32E2CACF-8519-B116-6348-16FF986A034D}"/>
              </a:ext>
            </a:extLst>
          </p:cNvPr>
          <p:cNvSpPr txBox="1"/>
          <p:nvPr/>
        </p:nvSpPr>
        <p:spPr>
          <a:xfrm>
            <a:off x="1978465" y="1269808"/>
            <a:ext cx="172819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78355" lvl="1">
              <a:spcAft>
                <a:spcPts val="800"/>
              </a:spcAft>
            </a:pPr>
            <a:r>
              <a:rPr lang="en-US" sz="1500" b="1" dirty="0"/>
              <a:t>Vacuum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EC0F366-8BF5-5630-FD78-36B2395114F8}"/>
              </a:ext>
            </a:extLst>
          </p:cNvPr>
          <p:cNvSpPr txBox="1"/>
          <p:nvPr/>
        </p:nvSpPr>
        <p:spPr>
          <a:xfrm>
            <a:off x="7939403" y="1269808"/>
            <a:ext cx="172819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78355" lvl="1">
              <a:spcAft>
                <a:spcPts val="800"/>
              </a:spcAft>
            </a:pPr>
            <a:r>
              <a:rPr lang="en-US" sz="1500" b="1" dirty="0"/>
              <a:t>Vacuum</a:t>
            </a:r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CA260052-5211-FCFD-38B7-9C1CDDCA8497}"/>
              </a:ext>
            </a:extLst>
          </p:cNvPr>
          <p:cNvSpPr/>
          <p:nvPr/>
        </p:nvSpPr>
        <p:spPr>
          <a:xfrm>
            <a:off x="343153" y="1289069"/>
            <a:ext cx="5736278" cy="2057081"/>
          </a:xfrm>
          <a:prstGeom prst="roundRect">
            <a:avLst/>
          </a:prstGeom>
          <a:noFill/>
          <a:ln w="317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9409EAEA-A4D6-FBFF-EA81-C5B3446653BB}"/>
              </a:ext>
            </a:extLst>
          </p:cNvPr>
          <p:cNvSpPr/>
          <p:nvPr/>
        </p:nvSpPr>
        <p:spPr>
          <a:xfrm>
            <a:off x="6200700" y="1289069"/>
            <a:ext cx="5472608" cy="2057081"/>
          </a:xfrm>
          <a:prstGeom prst="roundRect">
            <a:avLst/>
          </a:prstGeom>
          <a:noFill/>
          <a:ln w="317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35ABECE-2649-AC72-B197-528427952E73}"/>
              </a:ext>
            </a:extLst>
          </p:cNvPr>
          <p:cNvSpPr txBox="1"/>
          <p:nvPr/>
        </p:nvSpPr>
        <p:spPr>
          <a:xfrm>
            <a:off x="1227589" y="1669468"/>
            <a:ext cx="226304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78355" lvl="1">
              <a:spcAft>
                <a:spcPts val="800"/>
              </a:spcAft>
            </a:pPr>
            <a:r>
              <a:rPr lang="en-US" sz="1500" b="1" dirty="0"/>
              <a:t>Static Helium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FAF9554D-B150-02DA-4152-69880F79183B}"/>
              </a:ext>
            </a:extLst>
          </p:cNvPr>
          <p:cNvSpPr txBox="1"/>
          <p:nvPr/>
        </p:nvSpPr>
        <p:spPr>
          <a:xfrm>
            <a:off x="1384355" y="2347002"/>
            <a:ext cx="257218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78355" lvl="1">
              <a:spcAft>
                <a:spcPts val="800"/>
              </a:spcAft>
            </a:pPr>
            <a:r>
              <a:rPr lang="en-US" sz="1400" b="1" spc="200" dirty="0"/>
              <a:t>TZM               W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E83176AB-2C6C-AF07-83A5-23C773D3D324}"/>
              </a:ext>
            </a:extLst>
          </p:cNvPr>
          <p:cNvSpPr txBox="1"/>
          <p:nvPr/>
        </p:nvSpPr>
        <p:spPr>
          <a:xfrm>
            <a:off x="8464550" y="2408756"/>
            <a:ext cx="103427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78355" lvl="1">
              <a:spcAft>
                <a:spcPts val="800"/>
              </a:spcAft>
            </a:pPr>
            <a:r>
              <a:rPr lang="en-US" sz="1500" b="1" dirty="0"/>
              <a:t>W</a:t>
            </a: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DED65CF2-7972-6A9D-EAEA-6D5693CEA635}"/>
              </a:ext>
            </a:extLst>
          </p:cNvPr>
          <p:cNvGrpSpPr/>
          <p:nvPr/>
        </p:nvGrpSpPr>
        <p:grpSpPr>
          <a:xfrm>
            <a:off x="6200700" y="2213496"/>
            <a:ext cx="797777" cy="457316"/>
            <a:chOff x="6164759" y="2200125"/>
            <a:chExt cx="797777" cy="457316"/>
          </a:xfrm>
        </p:grpSpPr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39C62D3E-D5E9-D3C9-71E1-2C006C08CF08}"/>
                </a:ext>
              </a:extLst>
            </p:cNvPr>
            <p:cNvCxnSpPr>
              <a:cxnSpLocks/>
            </p:cNvCxnSpPr>
            <p:nvPr/>
          </p:nvCxnSpPr>
          <p:spPr>
            <a:xfrm>
              <a:off x="6358817" y="2468866"/>
              <a:ext cx="314027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57B6D938-DD01-392F-621E-A5BF09CD685B}"/>
                </a:ext>
              </a:extLst>
            </p:cNvPr>
            <p:cNvSpPr txBox="1"/>
            <p:nvPr/>
          </p:nvSpPr>
          <p:spPr bwMode="auto">
            <a:xfrm>
              <a:off x="6164759" y="2200125"/>
              <a:ext cx="79777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cs typeface="Arial"/>
                </a:rPr>
                <a:t>beam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876F806-A02C-D431-56C6-7D630B8EBE53}"/>
                </a:ext>
              </a:extLst>
            </p:cNvPr>
            <p:cNvGrpSpPr/>
            <p:nvPr/>
          </p:nvGrpSpPr>
          <p:grpSpPr>
            <a:xfrm>
              <a:off x="6703509" y="2442154"/>
              <a:ext cx="45719" cy="215287"/>
              <a:chOff x="7086020" y="1602236"/>
              <a:chExt cx="137922" cy="649463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2AF124D5-37C0-D14C-081E-C399C987FBAD}"/>
                  </a:ext>
                </a:extLst>
              </p:cNvPr>
              <p:cNvSpPr/>
              <p:nvPr/>
            </p:nvSpPr>
            <p:spPr>
              <a:xfrm>
                <a:off x="7086020" y="1602236"/>
                <a:ext cx="137922" cy="190845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62AC3999-3F7F-F2C0-E933-677C593E90FB}"/>
                  </a:ext>
                </a:extLst>
              </p:cNvPr>
              <p:cNvSpPr/>
              <p:nvPr/>
            </p:nvSpPr>
            <p:spPr>
              <a:xfrm>
                <a:off x="7086020" y="2060854"/>
                <a:ext cx="137922" cy="190845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7D7C7EA2-44A6-D3FA-0556-CD7A6FC07687}"/>
              </a:ext>
            </a:extLst>
          </p:cNvPr>
          <p:cNvGrpSpPr/>
          <p:nvPr/>
        </p:nvGrpSpPr>
        <p:grpSpPr>
          <a:xfrm>
            <a:off x="383131" y="2159751"/>
            <a:ext cx="797777" cy="457316"/>
            <a:chOff x="6164759" y="2200125"/>
            <a:chExt cx="797777" cy="457316"/>
          </a:xfrm>
        </p:grpSpPr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7F366E0E-FD43-2C75-6687-E342FFD9A0F2}"/>
                </a:ext>
              </a:extLst>
            </p:cNvPr>
            <p:cNvCxnSpPr>
              <a:cxnSpLocks/>
            </p:cNvCxnSpPr>
            <p:nvPr/>
          </p:nvCxnSpPr>
          <p:spPr>
            <a:xfrm>
              <a:off x="6358817" y="2468866"/>
              <a:ext cx="314027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6FC946E1-B96C-FAE0-33DF-EC4089B92FBC}"/>
                </a:ext>
              </a:extLst>
            </p:cNvPr>
            <p:cNvSpPr txBox="1"/>
            <p:nvPr/>
          </p:nvSpPr>
          <p:spPr bwMode="auto">
            <a:xfrm>
              <a:off x="6164759" y="2200125"/>
              <a:ext cx="79777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cs typeface="Arial"/>
                </a:rPr>
                <a:t>beam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EA64F6E7-FB28-7E62-7FDD-99EF734E749A}"/>
                </a:ext>
              </a:extLst>
            </p:cNvPr>
            <p:cNvGrpSpPr/>
            <p:nvPr/>
          </p:nvGrpSpPr>
          <p:grpSpPr>
            <a:xfrm>
              <a:off x="6703509" y="2442154"/>
              <a:ext cx="45719" cy="215287"/>
              <a:chOff x="7086020" y="1602236"/>
              <a:chExt cx="137922" cy="649463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4495CD86-6916-535F-B9F8-DB629B22ECAE}"/>
                  </a:ext>
                </a:extLst>
              </p:cNvPr>
              <p:cNvSpPr/>
              <p:nvPr/>
            </p:nvSpPr>
            <p:spPr>
              <a:xfrm>
                <a:off x="7086020" y="1602236"/>
                <a:ext cx="137922" cy="190845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6094F9AC-741C-0AD7-3AD3-AD5EDC6723CF}"/>
                  </a:ext>
                </a:extLst>
              </p:cNvPr>
              <p:cNvSpPr/>
              <p:nvPr/>
            </p:nvSpPr>
            <p:spPr>
              <a:xfrm>
                <a:off x="7086020" y="2060854"/>
                <a:ext cx="137922" cy="190845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33" name="TextBox 132">
            <a:extLst>
              <a:ext uri="{FF2B5EF4-FFF2-40B4-BE49-F238E27FC236}">
                <a16:creationId xmlns:a16="http://schemas.microsoft.com/office/drawing/2014/main" id="{6A2B7438-1304-5662-C35A-55C10BFBD5AF}"/>
              </a:ext>
            </a:extLst>
          </p:cNvPr>
          <p:cNvSpPr txBox="1"/>
          <p:nvPr/>
        </p:nvSpPr>
        <p:spPr>
          <a:xfrm>
            <a:off x="2005090" y="627652"/>
            <a:ext cx="242316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accent3"/>
                </a:solidFill>
              </a:rPr>
              <a:t>Water cooled</a:t>
            </a:r>
            <a:endParaRPr lang="en-GB" sz="2400" b="1" dirty="0">
              <a:solidFill>
                <a:schemeClr val="accent3"/>
              </a:solidFill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0E54CE28-A092-3584-297C-9AC44BB75ED1}"/>
              </a:ext>
            </a:extLst>
          </p:cNvPr>
          <p:cNvSpPr txBox="1"/>
          <p:nvPr/>
        </p:nvSpPr>
        <p:spPr>
          <a:xfrm>
            <a:off x="8016666" y="642955"/>
            <a:ext cx="242316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accent3"/>
                </a:solidFill>
              </a:rPr>
              <a:t>Helium cooled</a:t>
            </a:r>
            <a:endParaRPr lang="en-GB" sz="2400" b="1" dirty="0">
              <a:solidFill>
                <a:schemeClr val="accent3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F661328-41A2-8DBE-163D-0C195F67D05A}"/>
              </a:ext>
            </a:extLst>
          </p:cNvPr>
          <p:cNvSpPr txBox="1"/>
          <p:nvPr/>
        </p:nvSpPr>
        <p:spPr>
          <a:xfrm>
            <a:off x="6302628" y="1508238"/>
            <a:ext cx="92893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ctr">
              <a:spcAft>
                <a:spcPts val="800"/>
              </a:spcAft>
            </a:pPr>
            <a:r>
              <a:rPr lang="en-US" sz="1500" b="1" dirty="0"/>
              <a:t>Helium</a:t>
            </a:r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6D73849D-5FDD-B424-2C4B-845476E72632}"/>
              </a:ext>
            </a:extLst>
          </p:cNvPr>
          <p:cNvCxnSpPr>
            <a:cxnSpLocks/>
          </p:cNvCxnSpPr>
          <p:nvPr/>
        </p:nvCxnSpPr>
        <p:spPr>
          <a:xfrm>
            <a:off x="6750050" y="1790700"/>
            <a:ext cx="190180" cy="709099"/>
          </a:xfrm>
          <a:prstGeom prst="straightConnector1">
            <a:avLst/>
          </a:prstGeom>
          <a:ln w="38100">
            <a:tailEnd type="oval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AAAE6023-AE49-37FD-3E65-81DBDEA55EB8}"/>
              </a:ext>
            </a:extLst>
          </p:cNvPr>
          <p:cNvSpPr txBox="1"/>
          <p:nvPr/>
        </p:nvSpPr>
        <p:spPr>
          <a:xfrm>
            <a:off x="-69720" y="1493060"/>
            <a:ext cx="136623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78355" lvl="1">
              <a:spcAft>
                <a:spcPts val="800"/>
              </a:spcAft>
            </a:pPr>
            <a:r>
              <a:rPr lang="en-US" sz="1500" b="1" dirty="0"/>
              <a:t>Water</a:t>
            </a:r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778352F2-B8BC-1BE5-4466-B05BF594485F}"/>
              </a:ext>
            </a:extLst>
          </p:cNvPr>
          <p:cNvCxnSpPr>
            <a:cxnSpLocks/>
          </p:cNvCxnSpPr>
          <p:nvPr/>
        </p:nvCxnSpPr>
        <p:spPr>
          <a:xfrm>
            <a:off x="826336" y="1766888"/>
            <a:ext cx="372439" cy="738511"/>
          </a:xfrm>
          <a:prstGeom prst="straightConnector1">
            <a:avLst/>
          </a:prstGeom>
          <a:ln w="38100">
            <a:tailEnd type="oval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0048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09BD4-2649-3183-B26E-CDC28032D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Normal operation cooling needs - Target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331D9A-365E-BD64-0A8F-EEC610DB4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2CEB32-8D78-0D78-42FE-BF64DF1361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192213"/>
            <a:ext cx="11376024" cy="827087"/>
          </a:xfrm>
        </p:spPr>
        <p:txBody>
          <a:bodyPr/>
          <a:lstStyle/>
          <a:p>
            <a:r>
              <a:rPr lang="en-US" dirty="0"/>
              <a:t>Assumptions: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All parameters are at the nominal values</a:t>
            </a:r>
            <a:endParaRPr lang="en-GB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55595EF-D190-1095-B987-80128D191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673059"/>
              </p:ext>
            </p:extLst>
          </p:nvPr>
        </p:nvGraphicFramePr>
        <p:xfrm>
          <a:off x="838201" y="2067455"/>
          <a:ext cx="10315575" cy="3906921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026966">
                  <a:extLst>
                    <a:ext uri="{9D8B030D-6E8A-4147-A177-3AD203B41FA5}">
                      <a16:colId xmlns:a16="http://schemas.microsoft.com/office/drawing/2014/main" val="3308230271"/>
                    </a:ext>
                  </a:extLst>
                </a:gridCol>
                <a:gridCol w="1781664">
                  <a:extLst>
                    <a:ext uri="{9D8B030D-6E8A-4147-A177-3AD203B41FA5}">
                      <a16:colId xmlns:a16="http://schemas.microsoft.com/office/drawing/2014/main" val="649968110"/>
                    </a:ext>
                  </a:extLst>
                </a:gridCol>
                <a:gridCol w="1755842">
                  <a:extLst>
                    <a:ext uri="{9D8B030D-6E8A-4147-A177-3AD203B41FA5}">
                      <a16:colId xmlns:a16="http://schemas.microsoft.com/office/drawing/2014/main" val="89292358"/>
                    </a:ext>
                  </a:extLst>
                </a:gridCol>
                <a:gridCol w="4751103">
                  <a:extLst>
                    <a:ext uri="{9D8B030D-6E8A-4147-A177-3AD203B41FA5}">
                      <a16:colId xmlns:a16="http://schemas.microsoft.com/office/drawing/2014/main" val="905987756"/>
                    </a:ext>
                  </a:extLst>
                </a:gridCol>
              </a:tblGrid>
              <a:tr h="753206">
                <a:tc>
                  <a:txBody>
                    <a:bodyPr/>
                    <a:lstStyle/>
                    <a:p>
                      <a:r>
                        <a:rPr lang="en-US" sz="1100" dirty="0"/>
                        <a:t>Parameter</a:t>
                      </a: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Helium</a:t>
                      </a:r>
                    </a:p>
                    <a:p>
                      <a:pPr algn="ctr"/>
                      <a:endParaRPr lang="en-US" sz="1100" dirty="0"/>
                    </a:p>
                    <a:p>
                      <a:pPr algn="ctr"/>
                      <a:r>
                        <a:rPr lang="en-US" sz="1100" dirty="0"/>
                        <a:t>Helium cooled target version</a:t>
                      </a: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Water</a:t>
                      </a:r>
                    </a:p>
                    <a:p>
                      <a:pPr algn="ctr"/>
                      <a:endParaRPr lang="en-US" sz="1100" dirty="0"/>
                    </a:p>
                    <a:p>
                      <a:pPr algn="ctr"/>
                      <a:r>
                        <a:rPr lang="en-US" sz="1100" dirty="0"/>
                        <a:t>Water cooled target version</a:t>
                      </a: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Comments on Helium</a:t>
                      </a: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5574868"/>
                  </a:ext>
                </a:extLst>
              </a:tr>
              <a:tr h="38364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Mass flow rate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346g/s required</a:t>
                      </a:r>
                    </a:p>
                    <a:p>
                      <a:pPr algn="ctr"/>
                      <a:r>
                        <a:rPr lang="en-US" sz="1100" b="1" dirty="0"/>
                        <a:t>400g/s being delivered</a:t>
                      </a:r>
                      <a:endParaRPr lang="en-GB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12 500 g/s</a:t>
                      </a:r>
                      <a:endParaRPr lang="en-GB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Depends on allowed inlet and outlet temperatures. </a:t>
                      </a: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9553769"/>
                  </a:ext>
                </a:extLst>
              </a:tr>
              <a:tr h="38364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Heat to be removed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305kW</a:t>
                      </a:r>
                      <a:endParaRPr lang="en-GB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305kW</a:t>
                      </a:r>
                      <a:endParaRPr lang="en-GB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Fixed.</a:t>
                      </a: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1179745"/>
                  </a:ext>
                </a:extLst>
              </a:tr>
              <a:tr h="3865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Inlet pressure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16 bar (a)</a:t>
                      </a:r>
                      <a:endParaRPr lang="en-GB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23 bar (a)</a:t>
                      </a:r>
                      <a:endParaRPr lang="en-GB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7694021"/>
                  </a:ext>
                </a:extLst>
              </a:tr>
              <a:tr h="457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Pressure drop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&lt;2bar</a:t>
                      </a:r>
                    </a:p>
                    <a:p>
                      <a:pPr algn="ctr"/>
                      <a:r>
                        <a:rPr lang="en-US" sz="1100" b="0" dirty="0"/>
                        <a:t>(More, up to 2.5 would be beneficial to the target)</a:t>
                      </a:r>
                      <a:endParaRPr lang="en-GB" sz="11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3.2 bar</a:t>
                      </a:r>
                      <a:endParaRPr lang="en-GB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Depends on channel spacing estimated known end 2026.</a:t>
                      </a: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7490275"/>
                  </a:ext>
                </a:extLst>
              </a:tr>
              <a:tr h="332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Inlet Temperature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30 °C   ± 3K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30 °C   ± 3K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8253532"/>
                  </a:ext>
                </a:extLst>
              </a:tr>
              <a:tr h="4217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Outlet Temperature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≤200  at steady state</a:t>
                      </a:r>
                      <a:endParaRPr lang="en-GB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38°C</a:t>
                      </a:r>
                      <a:endParaRPr lang="en-GB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Transient outlet temperature not yet known. Estimate could be made in a few days if needed. </a:t>
                      </a:r>
                      <a:r>
                        <a:rPr lang="en-GB" sz="1100" dirty="0"/>
                        <a:t>Detailed simulation results will take a few weeks.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1303140"/>
                  </a:ext>
                </a:extLst>
              </a:tr>
              <a:tr h="4217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Purity level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Required purity level not known</a:t>
                      </a:r>
                    </a:p>
                    <a:p>
                      <a:pPr algn="ctr"/>
                      <a:r>
                        <a:rPr lang="en-US" sz="1100" b="1" dirty="0"/>
                        <a:t>&lt;1ppm being delivered</a:t>
                      </a:r>
                      <a:endParaRPr lang="en-GB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De-min water</a:t>
                      </a:r>
                    </a:p>
                    <a:p>
                      <a:pPr algn="ctr"/>
                      <a:r>
                        <a:rPr lang="en-US" sz="1100" b="1" dirty="0"/>
                        <a:t>(conductivity </a:t>
                      </a:r>
                      <a:r>
                        <a:rPr lang="en-US" sz="1100" b="1"/>
                        <a:t>&lt;1</a:t>
                      </a:r>
                      <a:r>
                        <a:rPr lang="el-GR" sz="1100" b="1"/>
                        <a:t>μ</a:t>
                      </a:r>
                      <a:r>
                        <a:rPr lang="en-US" sz="1100" b="1" dirty="0"/>
                        <a:t>S/cm)</a:t>
                      </a:r>
                      <a:endParaRPr lang="en-GB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5155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066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06802-4FCE-4C5F-5485-B2678B70D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inputs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F18D54-C808-E4A4-863B-A635707B3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43803AFA-5E7D-57BA-05F4-8D1C14FE6E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958340"/>
            <a:ext cx="5943339" cy="27545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CE0BD41-2D4F-FCD0-B2E1-25F864CB2C2A}"/>
              </a:ext>
            </a:extLst>
          </p:cNvPr>
          <p:cNvSpPr txBox="1"/>
          <p:nvPr/>
        </p:nvSpPr>
        <p:spPr>
          <a:xfrm>
            <a:off x="6006486" y="2551277"/>
            <a:ext cx="443546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accent3"/>
                </a:solidFill>
              </a:rPr>
              <a:t>←</a:t>
            </a:r>
            <a:r>
              <a:rPr lang="en-US" sz="1600" b="1" dirty="0">
                <a:solidFill>
                  <a:schemeClr val="accent3"/>
                </a:solidFill>
              </a:rPr>
              <a:t>some push to increase this</a:t>
            </a:r>
            <a:endParaRPr lang="en-GB" sz="1600" b="1" dirty="0">
              <a:solidFill>
                <a:schemeClr val="accent3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9390EF-ECDE-B1C7-C07F-928C06D74C74}"/>
              </a:ext>
            </a:extLst>
          </p:cNvPr>
          <p:cNvSpPr txBox="1"/>
          <p:nvPr/>
        </p:nvSpPr>
        <p:spPr>
          <a:xfrm>
            <a:off x="5769075" y="3921930"/>
            <a:ext cx="13480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accent3"/>
                </a:solidFill>
              </a:rPr>
              <a:t>←</a:t>
            </a:r>
            <a:r>
              <a:rPr lang="en-US" sz="1600" b="1" dirty="0">
                <a:solidFill>
                  <a:schemeClr val="accent3"/>
                </a:solidFill>
              </a:rPr>
              <a:t> FIXED. </a:t>
            </a:r>
            <a:endParaRPr lang="en-GB" sz="1600" b="1" dirty="0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597E6C-BD08-4804-5F32-861499E42D0F}"/>
              </a:ext>
            </a:extLst>
          </p:cNvPr>
          <p:cNvSpPr txBox="1"/>
          <p:nvPr/>
        </p:nvSpPr>
        <p:spPr>
          <a:xfrm>
            <a:off x="5769075" y="3659835"/>
            <a:ext cx="443546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←</a:t>
            </a:r>
            <a:r>
              <a:rPr lang="en-US" sz="1600" b="1" dirty="0"/>
              <a:t> </a:t>
            </a:r>
            <a:r>
              <a:rPr lang="en-GB" sz="1600" b="1" dirty="0"/>
              <a:t>May be 15mm, 14mm etc.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C65D7F-80D2-F5CB-B4FC-9A97B3AF7B5B}"/>
              </a:ext>
            </a:extLst>
          </p:cNvPr>
          <p:cNvSpPr txBox="1"/>
          <p:nvPr/>
        </p:nvSpPr>
        <p:spPr>
          <a:xfrm>
            <a:off x="5759282" y="3380902"/>
            <a:ext cx="443546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0033A0"/>
                </a:solidFill>
              </a:rPr>
              <a:t>←</a:t>
            </a:r>
            <a:r>
              <a:rPr lang="en-US" sz="1600" b="1" dirty="0">
                <a:solidFill>
                  <a:srgbClr val="0033A0"/>
                </a:solidFill>
              </a:rPr>
              <a:t> </a:t>
            </a:r>
            <a:r>
              <a:rPr lang="en-GB" sz="1600" b="1" dirty="0">
                <a:solidFill>
                  <a:srgbClr val="0033A0"/>
                </a:solidFill>
              </a:rPr>
              <a:t>May be changed.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E43A3B-5D2A-E5BE-4339-10E9C24E1F27}"/>
              </a:ext>
            </a:extLst>
          </p:cNvPr>
          <p:cNvSpPr txBox="1"/>
          <p:nvPr/>
        </p:nvSpPr>
        <p:spPr>
          <a:xfrm>
            <a:off x="9923792" y="2444115"/>
            <a:ext cx="186022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>
                <a:solidFill>
                  <a:schemeClr val="accent3"/>
                </a:solidFill>
              </a:rPr>
              <a:t>A </a:t>
            </a:r>
            <a:r>
              <a:rPr lang="en-GB" sz="1600" b="1" dirty="0" err="1">
                <a:solidFill>
                  <a:schemeClr val="accent3"/>
                </a:solidFill>
              </a:rPr>
              <a:t>supercycle</a:t>
            </a:r>
            <a:r>
              <a:rPr lang="en-GB" sz="1600" b="1" dirty="0">
                <a:solidFill>
                  <a:schemeClr val="accent3"/>
                </a:solidFill>
              </a:rPr>
              <a:t> rep rate is being studied with increasing intensity to give same integrated power deposition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079FB61-33D8-234B-62D0-C8AEFBFCB99E}"/>
              </a:ext>
            </a:extLst>
          </p:cNvPr>
          <p:cNvCxnSpPr/>
          <p:nvPr/>
        </p:nvCxnSpPr>
        <p:spPr>
          <a:xfrm>
            <a:off x="8892540" y="2649932"/>
            <a:ext cx="96012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B5A3CC8-F62C-A8BA-77B1-D091AD103BC8}"/>
              </a:ext>
            </a:extLst>
          </p:cNvPr>
          <p:cNvCxnSpPr>
            <a:cxnSpLocks/>
          </p:cNvCxnSpPr>
          <p:nvPr/>
        </p:nvCxnSpPr>
        <p:spPr>
          <a:xfrm>
            <a:off x="6758940" y="4058452"/>
            <a:ext cx="309372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074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9D4E2A-ACB1-15F6-FDC1-C546F00195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5A162-6011-74AB-63C6-46A7B1D43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Loss Of Coolant Accident (LOCA)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8B60CE-2E1C-FAB0-330E-1680F6661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FA286D1-2EC6-8DBF-0131-5069EF9153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6" y="1131035"/>
            <a:ext cx="11146633" cy="2484437"/>
          </a:xfrm>
        </p:spPr>
        <p:txBody>
          <a:bodyPr>
            <a:normAutofit lnSpcReduction="10000"/>
          </a:bodyPr>
          <a:lstStyle/>
          <a:p>
            <a:r>
              <a:rPr lang="en-US" sz="1800" dirty="0">
                <a:solidFill>
                  <a:schemeClr val="accent3"/>
                </a:solidFill>
              </a:rPr>
              <a:t>What  </a:t>
            </a:r>
            <a:r>
              <a:rPr lang="en-US" sz="1400" dirty="0"/>
              <a:t>The beam to the target stops the Target continues to generate heat due to radioactive decay</a:t>
            </a:r>
          </a:p>
          <a:p>
            <a:r>
              <a:rPr lang="en-US" sz="1800" dirty="0">
                <a:solidFill>
                  <a:schemeClr val="accent3"/>
                </a:solidFill>
              </a:rPr>
              <a:t>When  </a:t>
            </a:r>
            <a:r>
              <a:rPr lang="en-US" sz="1400" dirty="0"/>
              <a:t>If the target heats up above certain temperatures (~700°C for Tungsten) the target can </a:t>
            </a:r>
            <a:r>
              <a:rPr lang="en-US" sz="1400" dirty="0" err="1"/>
              <a:t>oxidise</a:t>
            </a:r>
            <a:r>
              <a:rPr lang="en-US" sz="1400" dirty="0"/>
              <a:t> creating volatile WO</a:t>
            </a:r>
            <a:r>
              <a:rPr lang="en-US" sz="1400" baseline="-25000" dirty="0"/>
              <a:t>3</a:t>
            </a:r>
            <a:endParaRPr lang="en-US" sz="1400" dirty="0"/>
          </a:p>
          <a:p>
            <a:r>
              <a:rPr lang="en-US" sz="1800" dirty="0">
                <a:solidFill>
                  <a:schemeClr val="accent3"/>
                </a:solidFill>
              </a:rPr>
              <a:t>Depends on:  </a:t>
            </a:r>
            <a:r>
              <a:rPr lang="en-US" sz="1400" dirty="0"/>
              <a:t>The amount of heat released in the Helium version is highly dependent on what </a:t>
            </a:r>
            <a:r>
              <a:rPr lang="en-US" sz="1400" b="1" dirty="0"/>
              <a:t>cladding material </a:t>
            </a:r>
            <a:r>
              <a:rPr lang="en-US" sz="1400" dirty="0"/>
              <a:t>we use, and whether we use </a:t>
            </a:r>
            <a:r>
              <a:rPr lang="en-US" sz="1400" b="1" dirty="0"/>
              <a:t>full, partial or no cladding </a:t>
            </a:r>
          </a:p>
          <a:p>
            <a:r>
              <a:rPr lang="en-US" sz="1400" dirty="0"/>
              <a:t>	 This depends on several R&amp;D strands:</a:t>
            </a:r>
          </a:p>
          <a:p>
            <a:pPr marL="1314900" lvl="3" indent="-342900"/>
            <a:r>
              <a:rPr lang="en-US" sz="1200" dirty="0"/>
              <a:t>2025 prototype test results</a:t>
            </a:r>
          </a:p>
          <a:p>
            <a:pPr marL="1314900" lvl="3" indent="-342900"/>
            <a:r>
              <a:rPr lang="en-US" sz="1200" dirty="0" err="1"/>
              <a:t>HIPed</a:t>
            </a:r>
            <a:r>
              <a:rPr lang="en-US" sz="1200" dirty="0"/>
              <a:t> blocks material testing</a:t>
            </a:r>
          </a:p>
          <a:p>
            <a:pPr marL="1314900" lvl="3" indent="-342900"/>
            <a:r>
              <a:rPr lang="en-US" sz="1200" dirty="0"/>
              <a:t>LOCA simulation results</a:t>
            </a:r>
            <a:endParaRPr lang="en-US" sz="1000" dirty="0"/>
          </a:p>
          <a:p>
            <a:pPr marL="1314900" lvl="3" indent="-342900"/>
            <a:r>
              <a:rPr lang="en-US" sz="1200" dirty="0"/>
              <a:t>2026 outgassing products</a:t>
            </a:r>
            <a:endParaRPr lang="en-GB" sz="14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CB5A14D-A305-02F4-E68E-5287C33F23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204620"/>
              </p:ext>
            </p:extLst>
          </p:nvPr>
        </p:nvGraphicFramePr>
        <p:xfrm>
          <a:off x="637380" y="3739297"/>
          <a:ext cx="10917239" cy="21945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733746">
                  <a:extLst>
                    <a:ext uri="{9D8B030D-6E8A-4147-A177-3AD203B41FA5}">
                      <a16:colId xmlns:a16="http://schemas.microsoft.com/office/drawing/2014/main" val="3308230271"/>
                    </a:ext>
                  </a:extLst>
                </a:gridCol>
                <a:gridCol w="4564781">
                  <a:extLst>
                    <a:ext uri="{9D8B030D-6E8A-4147-A177-3AD203B41FA5}">
                      <a16:colId xmlns:a16="http://schemas.microsoft.com/office/drawing/2014/main" val="649968110"/>
                    </a:ext>
                  </a:extLst>
                </a:gridCol>
                <a:gridCol w="3618712">
                  <a:extLst>
                    <a:ext uri="{9D8B030D-6E8A-4147-A177-3AD203B41FA5}">
                      <a16:colId xmlns:a16="http://schemas.microsoft.com/office/drawing/2014/main" val="892923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System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Time to reach critical temperatures, with no cooling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Comments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5574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Helium Cooled version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Estimate time: 1 day to 1 week</a:t>
                      </a:r>
                    </a:p>
                    <a:p>
                      <a:r>
                        <a:rPr lang="en-US" sz="1400" dirty="0"/>
                        <a:t>Estimate is based on water cooled version and difference in density of TZM and W. 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Estimate will be improved when simulations are complete, estimated 3 months. 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11797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Water Cooled version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Critical temperatures not reached in tungsten. </a:t>
                      </a:r>
                      <a:r>
                        <a:rPr lang="en-US" sz="1400" dirty="0"/>
                        <a:t>Further studies required if temperature of TZM and stress of Tantalum are acceptable</a:t>
                      </a:r>
                    </a:p>
                    <a:p>
                      <a:r>
                        <a:rPr lang="en-US" sz="1400" dirty="0"/>
                        <a:t>(max temperature reached after 1 week, 350°C, block 15)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As per CDS report https://e-publishing.cern.ch/index.php/CYRM/issue/view/106/pdf_7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7694021"/>
                  </a:ext>
                </a:extLst>
              </a:tr>
            </a:tbl>
          </a:graphicData>
        </a:graphic>
      </p:graphicFrame>
      <p:sp>
        <p:nvSpPr>
          <p:cNvPr id="9" name="Right Brace 8">
            <a:extLst>
              <a:ext uri="{FF2B5EF4-FFF2-40B4-BE49-F238E27FC236}">
                <a16:creationId xmlns:a16="http://schemas.microsoft.com/office/drawing/2014/main" id="{A75A74CE-BAE0-1839-45C6-854B3D0374CE}"/>
              </a:ext>
            </a:extLst>
          </p:cNvPr>
          <p:cNvSpPr/>
          <p:nvPr/>
        </p:nvSpPr>
        <p:spPr>
          <a:xfrm>
            <a:off x="3867150" y="2549729"/>
            <a:ext cx="249089" cy="673694"/>
          </a:xfrm>
          <a:prstGeom prst="rightBrace">
            <a:avLst>
              <a:gd name="adj1" fmla="val 41804"/>
              <a:gd name="adj2" fmla="val 50707"/>
            </a:avLst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8B90CC-0F1E-ADD7-47D3-828A34F2AD21}"/>
              </a:ext>
            </a:extLst>
          </p:cNvPr>
          <p:cNvSpPr txBox="1"/>
          <p:nvPr/>
        </p:nvSpPr>
        <p:spPr>
          <a:xfrm>
            <a:off x="4240991" y="2748076"/>
            <a:ext cx="20393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By late / end 2025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61268C-220B-A779-1067-77EB06B02EE7}"/>
              </a:ext>
            </a:extLst>
          </p:cNvPr>
          <p:cNvSpPr txBox="1"/>
          <p:nvPr/>
        </p:nvSpPr>
        <p:spPr>
          <a:xfrm>
            <a:off x="4240991" y="3181774"/>
            <a:ext cx="20393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By end 2026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BC320EE-0BE8-2D86-EC8E-478071AF94EC}"/>
              </a:ext>
            </a:extLst>
          </p:cNvPr>
          <p:cNvCxnSpPr>
            <a:cxnSpLocks/>
          </p:cNvCxnSpPr>
          <p:nvPr/>
        </p:nvCxnSpPr>
        <p:spPr>
          <a:xfrm>
            <a:off x="3689350" y="3358373"/>
            <a:ext cx="395139" cy="0"/>
          </a:xfrm>
          <a:prstGeom prst="straightConnector1">
            <a:avLst/>
          </a:prstGeom>
          <a:ln w="28575" cap="rnd"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0236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57F617-D4F7-E25F-959E-05A73CF75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794A2-5BDA-9855-3A91-9136DC7C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Control needs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D47DDD-513E-E251-A05F-EFC766B8C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855B1C9-B4C0-C4B4-120D-CE6C0D3139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134891"/>
              </p:ext>
            </p:extLst>
          </p:nvPr>
        </p:nvGraphicFramePr>
        <p:xfrm>
          <a:off x="682872" y="2720718"/>
          <a:ext cx="10547103" cy="26314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335895">
                  <a:extLst>
                    <a:ext uri="{9D8B030D-6E8A-4147-A177-3AD203B41FA5}">
                      <a16:colId xmlns:a16="http://schemas.microsoft.com/office/drawing/2014/main" val="1905305005"/>
                    </a:ext>
                  </a:extLst>
                </a:gridCol>
                <a:gridCol w="2845827">
                  <a:extLst>
                    <a:ext uri="{9D8B030D-6E8A-4147-A177-3AD203B41FA5}">
                      <a16:colId xmlns:a16="http://schemas.microsoft.com/office/drawing/2014/main" val="2748218488"/>
                    </a:ext>
                  </a:extLst>
                </a:gridCol>
                <a:gridCol w="4365381">
                  <a:extLst>
                    <a:ext uri="{9D8B030D-6E8A-4147-A177-3AD203B41FA5}">
                      <a16:colId xmlns:a16="http://schemas.microsoft.com/office/drawing/2014/main" val="185243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K type thermocouples location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Number required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Status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5768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Thermocouples in target core blocks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 to 3 per block </a:t>
                      </a:r>
                    </a:p>
                    <a:p>
                      <a:r>
                        <a:rPr lang="en-US" sz="1600" dirty="0"/>
                        <a:t>18 to 40 blocks (~25 most likely)</a:t>
                      </a:r>
                    </a:p>
                    <a:p>
                      <a:r>
                        <a:rPr lang="en-US" sz="1600" b="1" dirty="0"/>
                        <a:t>= 36 to 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/>
                        <a:t>Several months until will know number of blocks.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/>
                        <a:t>No date set for decision on number of TCs per block.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356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Thermocouples in-target position monitoring array.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8 to 12, or 0.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/>
                        <a:t>Undecided. Simulation is on the ‘</a:t>
                      </a:r>
                      <a:r>
                        <a:rPr lang="en-US" sz="1600" dirty="0" err="1"/>
                        <a:t>ToDo</a:t>
                      </a:r>
                      <a:r>
                        <a:rPr lang="en-US" sz="1600" dirty="0"/>
                        <a:t>’ list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This array may not be used at all;  then # TC=0.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063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36 to 131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8536308"/>
                  </a:ext>
                </a:extLst>
              </a:tr>
            </a:tbl>
          </a:graphicData>
        </a:graphic>
      </p:graphicFrame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BBDE7D0-928D-7A86-E028-975F3F381657}"/>
              </a:ext>
            </a:extLst>
          </p:cNvPr>
          <p:cNvSpPr/>
          <p:nvPr/>
        </p:nvSpPr>
        <p:spPr>
          <a:xfrm>
            <a:off x="4420642" y="182880"/>
            <a:ext cx="2319750" cy="1402483"/>
          </a:xfrm>
          <a:prstGeom prst="roundRect">
            <a:avLst>
              <a:gd name="adj" fmla="val 25737"/>
            </a:avLst>
          </a:prstGeom>
          <a:solidFill>
            <a:srgbClr val="DFF3F6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u="sng" dirty="0">
                <a:solidFill>
                  <a:sysClr val="windowText" lastClr="000000"/>
                </a:solidFill>
              </a:rPr>
              <a:t>Primary monitoring</a:t>
            </a:r>
            <a:r>
              <a:rPr lang="en-US" sz="1200" b="1" dirty="0">
                <a:solidFill>
                  <a:sysClr val="windowText" lastClr="000000"/>
                </a:solidFill>
              </a:rPr>
              <a:t> (direct)</a:t>
            </a:r>
          </a:p>
          <a:p>
            <a:pPr algn="ctr"/>
            <a:endParaRPr lang="en-US" sz="1200" b="1" u="sng" dirty="0">
              <a:solidFill>
                <a:sysClr val="windowText" lastClr="000000"/>
              </a:solidFill>
            </a:endParaRPr>
          </a:p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Temperature of target.</a:t>
            </a:r>
          </a:p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TCs on Target Core Blocks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CA27487-9862-9A3F-7910-ED80FEEC1E71}"/>
              </a:ext>
            </a:extLst>
          </p:cNvPr>
          <p:cNvSpPr/>
          <p:nvPr/>
        </p:nvSpPr>
        <p:spPr>
          <a:xfrm>
            <a:off x="6846695" y="201212"/>
            <a:ext cx="2725751" cy="1402483"/>
          </a:xfrm>
          <a:prstGeom prst="roundRect">
            <a:avLst>
              <a:gd name="adj" fmla="val 28761"/>
            </a:avLst>
          </a:prstGeom>
          <a:solidFill>
            <a:srgbClr val="F4F9B5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3600" rIns="3600" rtlCol="0" anchor="t" anchorCtr="0"/>
          <a:lstStyle/>
          <a:p>
            <a:pPr algn="ctr"/>
            <a:r>
              <a:rPr lang="en-US" sz="1200" b="1" u="sng" dirty="0">
                <a:solidFill>
                  <a:sysClr val="windowText" lastClr="000000"/>
                </a:solidFill>
              </a:rPr>
              <a:t>Secondary monitoring</a:t>
            </a:r>
            <a:r>
              <a:rPr lang="en-US" sz="1200" b="1" dirty="0">
                <a:solidFill>
                  <a:sysClr val="windowText" lastClr="000000"/>
                </a:solidFill>
              </a:rPr>
              <a:t> </a:t>
            </a:r>
          </a:p>
          <a:p>
            <a:pPr algn="ctr"/>
            <a:r>
              <a:rPr lang="en-US" sz="1200" b="1" dirty="0">
                <a:solidFill>
                  <a:sysClr val="windowText" lastClr="000000"/>
                </a:solidFill>
              </a:rPr>
              <a:t>(indirect) </a:t>
            </a:r>
          </a:p>
          <a:p>
            <a:pPr algn="ctr"/>
            <a:endParaRPr lang="en-GB" sz="1200" dirty="0">
              <a:solidFill>
                <a:sysClr val="windowText" lastClr="000000"/>
              </a:solidFill>
            </a:endParaRPr>
          </a:p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Helium conditions:</a:t>
            </a:r>
          </a:p>
          <a:p>
            <a:pPr marL="468000" indent="-342900">
              <a:buFont typeface="+mj-lt"/>
              <a:buAutoNum type="arabicPeriod"/>
            </a:pPr>
            <a:r>
              <a:rPr lang="en-GB" sz="1200" dirty="0">
                <a:solidFill>
                  <a:sysClr val="windowText" lastClr="000000"/>
                </a:solidFill>
              </a:rPr>
              <a:t>Detrimental to target </a:t>
            </a:r>
          </a:p>
          <a:p>
            <a:pPr marL="468000" indent="-342900">
              <a:buFont typeface="+mj-lt"/>
              <a:buAutoNum type="arabicPeriod"/>
            </a:pPr>
            <a:r>
              <a:rPr lang="en-GB" sz="1200" dirty="0">
                <a:solidFill>
                  <a:sysClr val="windowText" lastClr="000000"/>
                </a:solidFill>
              </a:rPr>
              <a:t>Indicative of target damage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0F7FC9E-7B04-DEBB-CF87-8BA164C3DC5E}"/>
              </a:ext>
            </a:extLst>
          </p:cNvPr>
          <p:cNvSpPr/>
          <p:nvPr/>
        </p:nvSpPr>
        <p:spPr>
          <a:xfrm>
            <a:off x="9676335" y="201212"/>
            <a:ext cx="2298857" cy="1402483"/>
          </a:xfrm>
          <a:prstGeom prst="roundRect">
            <a:avLst>
              <a:gd name="adj" fmla="val 31280"/>
            </a:avLst>
          </a:prstGeom>
          <a:solidFill>
            <a:srgbClr val="F9DFD6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u="sng" dirty="0">
                <a:solidFill>
                  <a:sysClr val="windowText" lastClr="000000"/>
                </a:solidFill>
              </a:rPr>
              <a:t>Beam monitoring</a:t>
            </a:r>
          </a:p>
          <a:p>
            <a:pPr algn="ctr"/>
            <a:r>
              <a:rPr lang="en-US" sz="1200" b="1" dirty="0">
                <a:solidFill>
                  <a:sysClr val="windowText" lastClr="000000"/>
                </a:solidFill>
              </a:rPr>
              <a:t>(monitored for multiple hardware)</a:t>
            </a:r>
          </a:p>
          <a:p>
            <a:pPr algn="ctr"/>
            <a:r>
              <a:rPr lang="en-US" sz="1200" b="1" dirty="0">
                <a:solidFill>
                  <a:sysClr val="windowText" lastClr="000000"/>
                </a:solidFill>
              </a:rPr>
              <a:t> </a:t>
            </a:r>
            <a:endParaRPr lang="en-GB" sz="1200" b="1" dirty="0">
              <a:solidFill>
                <a:sysClr val="windowText" lastClr="000000"/>
              </a:solidFill>
            </a:endParaRPr>
          </a:p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Several beam parameters monitored</a:t>
            </a:r>
            <a:endParaRPr lang="en-GB" sz="1200" dirty="0">
              <a:solidFill>
                <a:sysClr val="windowText" lastClr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00F28D-A03F-07AA-9B3D-96E3F87661C8}"/>
              </a:ext>
            </a:extLst>
          </p:cNvPr>
          <p:cNvSpPr txBox="1"/>
          <p:nvPr/>
        </p:nvSpPr>
        <p:spPr>
          <a:xfrm>
            <a:off x="407988" y="5768068"/>
            <a:ext cx="10983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2"/>
                </a:solidFill>
              </a:rPr>
              <a:t>Formal FMEA being performed is foreseen to generate additional monitoring requirements or backups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ACB2A3-1363-1362-E7E9-6E271EA6C40D}"/>
              </a:ext>
            </a:extLst>
          </p:cNvPr>
          <p:cNvSpPr txBox="1"/>
          <p:nvPr/>
        </p:nvSpPr>
        <p:spPr>
          <a:xfrm>
            <a:off x="610720" y="1630048"/>
            <a:ext cx="32613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More details of control needs in Talk</a:t>
            </a:r>
          </a:p>
          <a:p>
            <a:pPr algn="l"/>
            <a:r>
              <a:rPr lang="en-US" sz="1400" dirty="0">
                <a:solidFill>
                  <a:schemeClr val="tx2"/>
                </a:solidFill>
              </a:rPr>
              <a:t>“Target Instrumentation” from 1</a:t>
            </a:r>
            <a:r>
              <a:rPr lang="en-US" sz="1400" baseline="30000" dirty="0">
                <a:solidFill>
                  <a:schemeClr val="tx2"/>
                </a:solidFill>
              </a:rPr>
              <a:t>st</a:t>
            </a:r>
            <a:r>
              <a:rPr lang="en-US" sz="1400" dirty="0">
                <a:solidFill>
                  <a:schemeClr val="tx2"/>
                </a:solidFill>
              </a:rPr>
              <a:t> TSAC:</a:t>
            </a:r>
          </a:p>
          <a:p>
            <a:pPr algn="l"/>
            <a:r>
              <a:rPr lang="en-US" sz="1400" dirty="0">
                <a:solidFill>
                  <a:schemeClr val="tx2"/>
                </a:solidFill>
              </a:rPr>
              <a:t>https://indico.cern.ch/event/1488161/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C82C28C1-9F60-DDD0-E0A9-ED2A2A7CB471}"/>
              </a:ext>
            </a:extLst>
          </p:cNvPr>
          <p:cNvSpPr/>
          <p:nvPr/>
        </p:nvSpPr>
        <p:spPr>
          <a:xfrm>
            <a:off x="5103686" y="1439335"/>
            <a:ext cx="902588" cy="122481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96F5FB3C-E2FE-9FBD-537B-5B18FE4F565A}"/>
              </a:ext>
            </a:extLst>
          </p:cNvPr>
          <p:cNvSpPr/>
          <p:nvPr/>
        </p:nvSpPr>
        <p:spPr>
          <a:xfrm>
            <a:off x="10513343" y="1469130"/>
            <a:ext cx="624840" cy="415387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7FDC2189-97E4-CC1F-2146-EA0CE844176B}"/>
              </a:ext>
            </a:extLst>
          </p:cNvPr>
          <p:cNvSpPr/>
          <p:nvPr/>
        </p:nvSpPr>
        <p:spPr>
          <a:xfrm>
            <a:off x="7943819" y="1498926"/>
            <a:ext cx="624840" cy="385591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D05C65-9717-F5A3-0A77-1B1252C0B869}"/>
              </a:ext>
            </a:extLst>
          </p:cNvPr>
          <p:cNvSpPr txBox="1"/>
          <p:nvPr/>
        </p:nvSpPr>
        <p:spPr>
          <a:xfrm>
            <a:off x="6800392" y="1885399"/>
            <a:ext cx="2906324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Sensors near target:</a:t>
            </a:r>
          </a:p>
          <a:p>
            <a:pPr algn="ctr"/>
            <a:r>
              <a:rPr lang="en-US" sz="1400" dirty="0">
                <a:solidFill>
                  <a:schemeClr val="tx2"/>
                </a:solidFill>
              </a:rPr>
              <a:t>~ 4× TCs &amp; 4× pressure sensors.</a:t>
            </a:r>
          </a:p>
          <a:p>
            <a:pPr algn="ctr"/>
            <a:r>
              <a:rPr lang="en-GB" sz="1400" dirty="0">
                <a:solidFill>
                  <a:schemeClr val="tx2"/>
                </a:solidFill>
              </a:rPr>
              <a:t>Plus others in compressor room.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30B6DB-D82E-88FD-0439-5504ED9C0288}"/>
              </a:ext>
            </a:extLst>
          </p:cNvPr>
          <p:cNvSpPr txBox="1"/>
          <p:nvPr/>
        </p:nvSpPr>
        <p:spPr>
          <a:xfrm>
            <a:off x="9819692" y="1899764"/>
            <a:ext cx="2012142" cy="43088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Monitored at beam upstream by WP2.</a:t>
            </a:r>
            <a:endParaRPr lang="en-GB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78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7822A-696C-37AC-9E33-A30E09406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Interfaces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4E22ED-4423-47EC-E62A-E85E3E05B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30E51B-BE04-06B3-0DE4-8F16510030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Key interfaces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Vacuum vessel (potential leaks. Some radiative heat assumed to be negligible from target point of view)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Helium/water supply (heat &amp; </a:t>
            </a:r>
            <a:r>
              <a:rPr lang="en-US" dirty="0" err="1"/>
              <a:t>radioisoptopes</a:t>
            </a:r>
            <a:r>
              <a:rPr lang="en-US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Beam (heat deposition in target)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SHiP</a:t>
            </a:r>
            <a:r>
              <a:rPr lang="en-US" dirty="0"/>
              <a:t> (experiment particles)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TCs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At what point the responsibility changes to another group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Helium: Flanges at target? / outside Vacuum vessel door?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TCs: 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64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08C5E-D1F8-BBEC-22C9-454510F75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Safety Considerations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751F36-71D1-2EC9-75A0-F9513E914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BF3F9C-4828-6E0D-5AFE-A5CCBBA415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Safety measures of the equipment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LOCA – ongoing studies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Pressure vessel – Pressure vessel calculations to show is PED compliant. Some </a:t>
            </a:r>
            <a:r>
              <a:rPr lang="en-GB" dirty="0" err="1"/>
              <a:t>Rmcmx</a:t>
            </a:r>
            <a:r>
              <a:rPr lang="en-GB" dirty="0"/>
              <a:t> calculations to be followed for reassurance where appropriate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Active products - RP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1417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1775</TotalTime>
  <Words>1085</Words>
  <Application>Microsoft Office PowerPoint</Application>
  <PresentationFormat>Widescreen</PresentationFormat>
  <Paragraphs>182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Aptos Narrow</vt:lpstr>
      <vt:lpstr>Arial</vt:lpstr>
      <vt:lpstr>Calibri</vt:lpstr>
      <vt:lpstr>Courier New</vt:lpstr>
      <vt:lpstr>Helvetica Neue</vt:lpstr>
      <vt:lpstr>Wingdings</vt:lpstr>
      <vt:lpstr>Office Theme</vt:lpstr>
      <vt:lpstr>BDF Target Cooling &amp; Control needs Target TCIW June 2025</vt:lpstr>
      <vt:lpstr>Introduction</vt:lpstr>
      <vt:lpstr>Water &amp; Helium designs</vt:lpstr>
      <vt:lpstr>Normal operation cooling needs - Target</vt:lpstr>
      <vt:lpstr>Beam inputs</vt:lpstr>
      <vt:lpstr>Loss Of Coolant Accident (LOCA)</vt:lpstr>
      <vt:lpstr>Control needs</vt:lpstr>
      <vt:lpstr>Interfaces</vt:lpstr>
      <vt:lpstr>Safety Considerations</vt:lpstr>
      <vt:lpstr>Open Questions and Dependencies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Mike Parkin</cp:lastModifiedBy>
  <cp:revision>25</cp:revision>
  <cp:lastPrinted>2024-12-16T10:46:54Z</cp:lastPrinted>
  <dcterms:created xsi:type="dcterms:W3CDTF">2024-07-23T07:46:26Z</dcterms:created>
  <dcterms:modified xsi:type="dcterms:W3CDTF">2025-06-03T14:20:24Z</dcterms:modified>
</cp:coreProperties>
</file>