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289" r:id="rId3"/>
    <p:sldId id="290" r:id="rId4"/>
    <p:sldId id="291" r:id="rId5"/>
    <p:sldId id="679" r:id="rId6"/>
    <p:sldId id="691" r:id="rId7"/>
    <p:sldId id="698" r:id="rId8"/>
    <p:sldId id="702" r:id="rId9"/>
    <p:sldId id="706" r:id="rId10"/>
    <p:sldId id="710" r:id="rId11"/>
    <p:sldId id="712" r:id="rId12"/>
    <p:sldId id="711" r:id="rId13"/>
    <p:sldId id="709" r:id="rId14"/>
    <p:sldId id="707" r:id="rId15"/>
    <p:sldId id="708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00FF"/>
    <a:srgbClr val="000000"/>
    <a:srgbClr val="008000"/>
    <a:srgbClr val="4169E1"/>
    <a:srgbClr val="F7FBF7"/>
    <a:srgbClr val="E7E9F0"/>
    <a:srgbClr val="A8B8DC"/>
    <a:srgbClr val="004899"/>
    <a:srgbClr val="0070C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6966"/>
  </p:normalViewPr>
  <p:slideViewPr>
    <p:cSldViewPr snapToObjects="1">
      <p:cViewPr>
        <p:scale>
          <a:sx n="125" d="100"/>
          <a:sy n="125" d="100"/>
        </p:scale>
        <p:origin x="-156" y="-252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05.06.2025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5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6" y="1245527"/>
            <a:ext cx="10968567" cy="5028279"/>
          </a:xfrm>
        </p:spPr>
        <p:txBody>
          <a:bodyPr/>
          <a:lstStyle>
            <a:lvl2pPr>
              <a:defRPr sz="1351" baseline="0"/>
            </a:lvl2pPr>
            <a:lvl3pPr>
              <a:defRPr sz="1351"/>
            </a:lvl3pPr>
            <a:lvl4pPr>
              <a:defRPr sz="1125"/>
            </a:lvl4pPr>
            <a:lvl5pPr>
              <a:defRPr sz="112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CV-PJ - F. Dragoni, N. Zaric - 20.09.2024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B842-B5BD-46EE-B0D7-3798652E1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2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0D08A4BD-2A86-3AD7-88BA-CDB2C0D66C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05/06/2025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microsoft.com/office/2007/relationships/hdphoto" Target="../media/hdphoto4.wdp"/><Relationship Id="rId5" Type="http://schemas.openxmlformats.org/officeDocument/2006/relationships/image" Target="../media/image20.png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084" y="5158178"/>
            <a:ext cx="11376026" cy="2232248"/>
          </a:xfrm>
        </p:spPr>
        <p:txBody>
          <a:bodyPr/>
          <a:lstStyle/>
          <a:p>
            <a:r>
              <a:rPr lang="en-US" dirty="0"/>
              <a:t>F. Dragoni, EN/CV</a:t>
            </a:r>
          </a:p>
          <a:p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/06/2025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AAB99-E974-0108-0604-7EE666DE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771" y="3717032"/>
            <a:ext cx="11448653" cy="1082092"/>
          </a:xfrm>
        </p:spPr>
        <p:txBody>
          <a:bodyPr/>
          <a:lstStyle/>
          <a:p>
            <a: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b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endParaRPr lang="en-GB" sz="3600" b="0" dirty="0">
              <a:solidFill>
                <a:srgbClr val="0048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DB277-2C41-5B6D-A2F8-95E2F268E821}"/>
              </a:ext>
            </a:extLst>
          </p:cNvPr>
          <p:cNvSpPr txBox="1"/>
          <p:nvPr/>
        </p:nvSpPr>
        <p:spPr>
          <a:xfrm>
            <a:off x="9048328" y="6381328"/>
            <a:ext cx="747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https://hiecn3.web.cern.ch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2714B-F093-F37B-CCE5-F37C733CB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Interfaces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4ADE0-B053-52E5-8F91-22C5958DF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8077B82-D917-3177-2A6A-0DC3473A57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8CDDBD69-8F2E-6C92-D39B-A4F118589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6F46ABF0-792A-15A4-860A-7E3BEDA24F49}"/>
              </a:ext>
            </a:extLst>
          </p:cNvPr>
          <p:cNvSpPr txBox="1">
            <a:spLocks/>
          </p:cNvSpPr>
          <p:nvPr/>
        </p:nvSpPr>
        <p:spPr>
          <a:xfrm>
            <a:off x="407989" y="1177949"/>
            <a:ext cx="11376024" cy="53064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Helium cooling station: </a:t>
            </a:r>
            <a:r>
              <a:rPr lang="en-GB" b="0" dirty="0">
                <a:sym typeface="Wingdings" panose="05000000000000000000" pitchFamily="2" charset="2"/>
              </a:rPr>
              <a:t>Supply/return DN150/DN200 flanges outside target shielding</a:t>
            </a: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Proximity shielding cooling station: </a:t>
            </a:r>
            <a:r>
              <a:rPr lang="en-GB" b="0" dirty="0">
                <a:sym typeface="Wingdings" panose="05000000000000000000" pitchFamily="2" charset="2"/>
              </a:rPr>
              <a:t>Supply/return DN50 flanges outside target shielding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Control cubicles (Helium cooling station, proximity shielding, helium skid) –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Connected to UNICOS and NXCALS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Alarms propagated to CCC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Hardwired interlock with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EN/EL – </a:t>
            </a:r>
            <a:r>
              <a:rPr lang="en-GB" b="0" dirty="0">
                <a:sym typeface="Wingdings" panose="05000000000000000000" pitchFamily="2" charset="2"/>
              </a:rPr>
              <a:t>power supplies as described below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SCE – </a:t>
            </a:r>
            <a:r>
              <a:rPr lang="en-GB" b="0" dirty="0">
                <a:sym typeface="Wingdings" panose="05000000000000000000" pitchFamily="2" charset="2"/>
              </a:rPr>
              <a:t>wall openings and sealing</a:t>
            </a: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IT/CS – </a:t>
            </a:r>
            <a:r>
              <a:rPr lang="en-GB" b="0" dirty="0">
                <a:sym typeface="Wingdings" panose="05000000000000000000" pitchFamily="2" charset="2"/>
              </a:rPr>
              <a:t>RJ45 sockets for </a:t>
            </a:r>
            <a:r>
              <a:rPr lang="en-GB" b="0">
                <a:sym typeface="Wingdings" panose="05000000000000000000" pitchFamily="2" charset="2"/>
              </a:rPr>
              <a:t>each switchboard and control cubicle</a:t>
            </a:r>
            <a:endParaRPr lang="en-GB" dirty="0">
              <a:sym typeface="Wingdings" panose="05000000000000000000" pitchFamily="2" charset="2"/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88157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C4055A-3EC6-AE79-F081-8C9B1CA5F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50DFB-0D4E-EF4A-DA34-BA7D0CBA5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Cooling Station Functional Requirements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470408-4A2E-FC9B-42A8-4EA73577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A1F0AFF5-E964-80C8-E60C-320EDB0301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C20C2DA3-8A2B-D8A1-15EB-0A6AB53D8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96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2E184F-9134-503C-273E-995312379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7F60C-EDD9-C3D4-B51F-F8560AA5F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Maintenance Scenario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4F9E5-DC1A-FF1E-82FE-D74282F5D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B9BF3C0-4170-671A-17DA-161213908F1D}"/>
              </a:ext>
            </a:extLst>
          </p:cNvPr>
          <p:cNvGraphicFramePr>
            <a:graphicFrameLocks noGrp="1"/>
          </p:cNvGraphicFramePr>
          <p:nvPr/>
        </p:nvGraphicFramePr>
        <p:xfrm>
          <a:off x="440409" y="1315537"/>
          <a:ext cx="11303999" cy="2900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631255">
                  <a:extLst>
                    <a:ext uri="{9D8B030D-6E8A-4147-A177-3AD203B41FA5}">
                      <a16:colId xmlns:a16="http://schemas.microsoft.com/office/drawing/2014/main" val="330823027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64996811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25260553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7876528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45893533"/>
                    </a:ext>
                  </a:extLst>
                </a:gridCol>
                <a:gridCol w="2912104">
                  <a:extLst>
                    <a:ext uri="{9D8B030D-6E8A-4147-A177-3AD203B41FA5}">
                      <a16:colId xmlns:a16="http://schemas.microsoft.com/office/drawing/2014/main" val="89292358"/>
                    </a:ext>
                  </a:extLst>
                </a:gridCol>
              </a:tblGrid>
              <a:tr h="59769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Scenarios</a:t>
                      </a:r>
                      <a:endParaRPr lang="en-GB" sz="1600" dirty="0"/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Helium cooling circuit</a:t>
                      </a:r>
                      <a:endParaRPr lang="en-GB" sz="1600" dirty="0"/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Proximity shielding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Helium skid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Hadron stopper/</a:t>
                      </a:r>
                      <a:r>
                        <a:rPr lang="en-GB" sz="1600" dirty="0" err="1"/>
                        <a:t>ShIP</a:t>
                      </a:r>
                      <a:endParaRPr lang="en-GB" sz="1600" dirty="0"/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Comments</a:t>
                      </a:r>
                      <a:endParaRPr lang="en-GB" sz="1600" dirty="0"/>
                    </a:p>
                  </a:txBody>
                  <a:tcPr marL="100400" marR="100400" marT="50200" marB="50200" anchor="ctr"/>
                </a:tc>
                <a:extLst>
                  <a:ext uri="{0D108BD9-81ED-4DB2-BD59-A6C34878D82A}">
                    <a16:rowId xmlns:a16="http://schemas.microsoft.com/office/drawing/2014/main" val="2705574868"/>
                  </a:ext>
                </a:extLst>
              </a:tr>
              <a:tr h="342333">
                <a:tc>
                  <a:txBody>
                    <a:bodyPr/>
                    <a:lstStyle/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CT2/BA82 annual maintenance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rgbClr val="000000"/>
                          </a:solidFill>
                          <a:latin typeface="+mn-lt"/>
                        </a:rPr>
                        <a:t>10 weeks</a:t>
                      </a:r>
                    </a:p>
                  </a:txBody>
                  <a:tcPr marL="100400" marR="100400" marT="50200" marB="50200" anchor="ctr"/>
                </a:tc>
                <a:extLst>
                  <a:ext uri="{0D108BD9-81ED-4DB2-BD59-A6C34878D82A}">
                    <a16:rowId xmlns:a16="http://schemas.microsoft.com/office/drawing/2014/main" val="2241179745"/>
                  </a:ext>
                </a:extLst>
              </a:tr>
              <a:tr h="5256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Cartridge exchange (Proximity shield and BA82)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+mn-lt"/>
                        </a:rPr>
                        <a:t>Using spare connections to exchange cartridges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+mn-lt"/>
                          <a:sym typeface="Wingdings" panose="05000000000000000000" pitchFamily="2" charset="2"/>
                        </a:rPr>
                        <a:t> no stop</a:t>
                      </a:r>
                      <a:endParaRPr lang="en-GB" sz="14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00400" marR="100400" marT="50200" marB="50200" anchor="ctr"/>
                </a:tc>
                <a:extLst>
                  <a:ext uri="{0D108BD9-81ED-4DB2-BD59-A6C34878D82A}">
                    <a16:rowId xmlns:a16="http://schemas.microsoft.com/office/drawing/2014/main" val="447694021"/>
                  </a:ext>
                </a:extLst>
              </a:tr>
              <a:tr h="5256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Helium compressor maintenance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+mn-lt"/>
                        </a:rPr>
                        <a:t>Can be done during CT2 annual maintenance</a:t>
                      </a:r>
                    </a:p>
                  </a:txBody>
                  <a:tcPr marL="100400" marR="100400" marT="50200" marB="50200" anchor="ctr"/>
                </a:tc>
                <a:extLst>
                  <a:ext uri="{0D108BD9-81ED-4DB2-BD59-A6C34878D82A}">
                    <a16:rowId xmlns:a16="http://schemas.microsoft.com/office/drawing/2014/main" val="3413758985"/>
                  </a:ext>
                </a:extLst>
              </a:tr>
              <a:tr h="5256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Helium skid compressor maintenance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+mn-lt"/>
                        </a:rPr>
                        <a:t>1 week – no impact if works in CV room are authorised during RUN</a:t>
                      </a:r>
                    </a:p>
                  </a:txBody>
                  <a:tcPr marL="100400" marR="100400" marT="50200" marB="50200" anchor="ctr"/>
                </a:tc>
                <a:extLst>
                  <a:ext uri="{0D108BD9-81ED-4DB2-BD59-A6C34878D82A}">
                    <a16:rowId xmlns:a16="http://schemas.microsoft.com/office/drawing/2014/main" val="256118059"/>
                  </a:ext>
                </a:extLst>
              </a:tr>
            </a:tbl>
          </a:graphicData>
        </a:graphic>
      </p:graphicFrame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B1705A89-8AF2-7559-08B9-628CBEB9E4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C9698D26-D0CF-4317-74B6-D4EF196B3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22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D17D4-42EC-738D-5B1E-A14D81EA32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E34D1-07A5-C59E-5FAA-5896FB99A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Loads to the building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DC606D-6565-CBBF-D24B-F1A56E707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68DE6362-8E4A-E30C-9833-889CE7266B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EA4D6202-218D-178E-5BC2-25F42D1B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A6794F0A-BF64-6DEE-4D75-3D1A7B862D83}"/>
              </a:ext>
            </a:extLst>
          </p:cNvPr>
          <p:cNvSpPr txBox="1">
            <a:spLocks/>
          </p:cNvSpPr>
          <p:nvPr/>
        </p:nvSpPr>
        <p:spPr>
          <a:xfrm>
            <a:off x="407989" y="1177950"/>
            <a:ext cx="11376024" cy="1242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Main loads in two areas:</a:t>
            </a:r>
          </a:p>
          <a:p>
            <a:pPr marL="666750" lvl="1" indent="-3429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Service Building – need 10 t/m</a:t>
            </a:r>
            <a:r>
              <a:rPr lang="en-GB" baseline="30000" dirty="0">
                <a:sym typeface="Wingdings" panose="05000000000000000000" pitchFamily="2" charset="2"/>
              </a:rPr>
              <a:t>2</a:t>
            </a:r>
            <a:r>
              <a:rPr lang="en-GB" dirty="0">
                <a:sym typeface="Wingdings" panose="05000000000000000000" pitchFamily="2" charset="2"/>
              </a:rPr>
              <a:t> – constraining equipment stacked heat exchangers</a:t>
            </a:r>
            <a:endParaRPr lang="en-GB" baseline="30000" dirty="0">
              <a:sym typeface="Wingdings" panose="05000000000000000000" pitchFamily="2" charset="2"/>
            </a:endParaRPr>
          </a:p>
          <a:p>
            <a:pPr marL="666750" lvl="1" indent="-342900">
              <a:buFont typeface="+mj-lt"/>
              <a:buAutoNum type="arabicPeriod"/>
            </a:pPr>
            <a:r>
              <a:rPr lang="en-GB" dirty="0">
                <a:sym typeface="Wingdings" panose="05000000000000000000" pitchFamily="2" charset="2"/>
              </a:rPr>
              <a:t>Target area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674CE0-59B6-E8CA-EC6D-9A5107ACC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624" y="2512803"/>
            <a:ext cx="3437848" cy="363259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A0EFE7F-A9A4-5C7E-24A5-DD79C4B02C73}"/>
              </a:ext>
            </a:extLst>
          </p:cNvPr>
          <p:cNvSpPr/>
          <p:nvPr/>
        </p:nvSpPr>
        <p:spPr>
          <a:xfrm>
            <a:off x="1127448" y="2420888"/>
            <a:ext cx="3888432" cy="372450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5B71C5-5A73-9E81-A06B-B883493559F8}"/>
              </a:ext>
            </a:extLst>
          </p:cNvPr>
          <p:cNvSpPr txBox="1"/>
          <p:nvPr/>
        </p:nvSpPr>
        <p:spPr bwMode="auto">
          <a:xfrm>
            <a:off x="2711624" y="2235804"/>
            <a:ext cx="1810349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Service building</a:t>
            </a:r>
          </a:p>
        </p:txBody>
      </p:sp>
      <p:pic>
        <p:nvPicPr>
          <p:cNvPr id="17" name="Picture 16" descr="A diagram of an object&#10;&#10;AI-generated content may be incorrect.">
            <a:extLst>
              <a:ext uri="{FF2B5EF4-FFF2-40B4-BE49-F238E27FC236}">
                <a16:creationId xmlns:a16="http://schemas.microsoft.com/office/drawing/2014/main" id="{764EB0E2-F7DF-A681-606A-920AC3BD587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68492" y="2283560"/>
            <a:ext cx="3456000" cy="1725257"/>
          </a:xfrm>
          <a:prstGeom prst="rect">
            <a:avLst/>
          </a:prstGeom>
        </p:spPr>
      </p:pic>
      <p:pic>
        <p:nvPicPr>
          <p:cNvPr id="19" name="Picture 18" descr="A diagram of a target area&#10;&#10;AI-generated content may be incorrect.">
            <a:extLst>
              <a:ext uri="{FF2B5EF4-FFF2-40B4-BE49-F238E27FC236}">
                <a16:creationId xmlns:a16="http://schemas.microsoft.com/office/drawing/2014/main" id="{5C383594-E62F-1BDD-2390-ECC9F511F4A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24017" y="4237950"/>
            <a:ext cx="3456384" cy="18479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C07843C-3F39-D17A-DD33-74F3F72C6D04}"/>
              </a:ext>
            </a:extLst>
          </p:cNvPr>
          <p:cNvSpPr txBox="1"/>
          <p:nvPr/>
        </p:nvSpPr>
        <p:spPr>
          <a:xfrm>
            <a:off x="8472264" y="4696216"/>
            <a:ext cx="129614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50" i="1" dirty="0">
                <a:solidFill>
                  <a:srgbClr val="FF0000"/>
                </a:solidFill>
              </a:rPr>
              <a:t>600 kg/cartridge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53E77C-354A-422D-C5F1-F3AE0F0F47E6}"/>
              </a:ext>
            </a:extLst>
          </p:cNvPr>
          <p:cNvSpPr/>
          <p:nvPr/>
        </p:nvSpPr>
        <p:spPr>
          <a:xfrm>
            <a:off x="6326803" y="2060848"/>
            <a:ext cx="3888432" cy="4084548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E16161-8594-877D-A853-319CC7074893}"/>
              </a:ext>
            </a:extLst>
          </p:cNvPr>
          <p:cNvSpPr txBox="1"/>
          <p:nvPr/>
        </p:nvSpPr>
        <p:spPr>
          <a:xfrm>
            <a:off x="8472264" y="2632322"/>
            <a:ext cx="129614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50" i="1" dirty="0">
                <a:solidFill>
                  <a:srgbClr val="FF0000"/>
                </a:solidFill>
              </a:rPr>
              <a:t>600 kg/cartridge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A0CECD8-9EFD-C133-328D-B8EBD7900F83}"/>
              </a:ext>
            </a:extLst>
          </p:cNvPr>
          <p:cNvCxnSpPr/>
          <p:nvPr/>
        </p:nvCxnSpPr>
        <p:spPr>
          <a:xfrm>
            <a:off x="6456040" y="4103122"/>
            <a:ext cx="3624361" cy="0"/>
          </a:xfrm>
          <a:prstGeom prst="line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0BD8940-0792-644B-FAF8-869B1D8615B2}"/>
              </a:ext>
            </a:extLst>
          </p:cNvPr>
          <p:cNvSpPr txBox="1"/>
          <p:nvPr/>
        </p:nvSpPr>
        <p:spPr bwMode="auto">
          <a:xfrm>
            <a:off x="8544272" y="1933626"/>
            <a:ext cx="1296144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Target area</a:t>
            </a:r>
          </a:p>
        </p:txBody>
      </p:sp>
    </p:spTree>
    <p:extLst>
      <p:ext uri="{BB962C8B-B14F-4D97-AF65-F5344CB8AC3E}">
        <p14:creationId xmlns:p14="http://schemas.microsoft.com/office/powerpoint/2010/main" val="3146072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93633-B6D6-49E7-388B-81D3F22FC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requirements (preliminary)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E281CE-F39D-2D07-8FBC-E41E020A5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2D5700A-6919-CCD8-032F-E09DE6F0C0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177950"/>
            <a:ext cx="11376024" cy="210703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General services – two possibilities: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Multiple 3P+N+E supplies from EN/EL switchboard: 1 x 320 A + 1 x 63 A + 1 x 32 A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One 3P+N+E to CV ABB Switchboard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Secure network: One 200 A 3P+N+E to CV ABB Switchboard (including ventilation)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Not including power needs in BA82 or back-up chiller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2843722-6822-BF53-5B18-9F082C032C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454019"/>
              </p:ext>
            </p:extLst>
          </p:nvPr>
        </p:nvGraphicFramePr>
        <p:xfrm>
          <a:off x="407988" y="3932312"/>
          <a:ext cx="11376026" cy="1295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810326">
                  <a:extLst>
                    <a:ext uri="{9D8B030D-6E8A-4147-A177-3AD203B41FA5}">
                      <a16:colId xmlns:a16="http://schemas.microsoft.com/office/drawing/2014/main" val="3308230271"/>
                    </a:ext>
                  </a:extLst>
                </a:gridCol>
                <a:gridCol w="1891425">
                  <a:extLst>
                    <a:ext uri="{9D8B030D-6E8A-4147-A177-3AD203B41FA5}">
                      <a16:colId xmlns:a16="http://schemas.microsoft.com/office/drawing/2014/main" val="649968110"/>
                    </a:ext>
                  </a:extLst>
                </a:gridCol>
                <a:gridCol w="1891425">
                  <a:extLst>
                    <a:ext uri="{9D8B030D-6E8A-4147-A177-3AD203B41FA5}">
                      <a16:colId xmlns:a16="http://schemas.microsoft.com/office/drawing/2014/main" val="89292358"/>
                    </a:ext>
                  </a:extLst>
                </a:gridCol>
                <a:gridCol w="1891425">
                  <a:extLst>
                    <a:ext uri="{9D8B030D-6E8A-4147-A177-3AD203B41FA5}">
                      <a16:colId xmlns:a16="http://schemas.microsoft.com/office/drawing/2014/main" val="2691654"/>
                    </a:ext>
                  </a:extLst>
                </a:gridCol>
                <a:gridCol w="1891425">
                  <a:extLst>
                    <a:ext uri="{9D8B030D-6E8A-4147-A177-3AD203B41FA5}">
                      <a16:colId xmlns:a16="http://schemas.microsoft.com/office/drawing/2014/main" val="39179982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n-lt"/>
                        </a:rPr>
                        <a:t>System</a:t>
                      </a:r>
                      <a:endParaRPr lang="en-GB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n-lt"/>
                        </a:rPr>
                        <a:t>Stable network [kW]</a:t>
                      </a:r>
                      <a:endParaRPr lang="en-GB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n-lt"/>
                        </a:rPr>
                        <a:t>Pulsed network [kW]</a:t>
                      </a:r>
                      <a:endParaRPr lang="en-GB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n-lt"/>
                        </a:rPr>
                        <a:t>Secure network [kW]</a:t>
                      </a:r>
                      <a:endParaRPr lang="en-GB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latin typeface="+mn-lt"/>
                        </a:rPr>
                        <a:t>UPS [kW]</a:t>
                      </a:r>
                      <a:endParaRPr lang="en-GB" sz="110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5574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Helium Compressor VSD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160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1179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Helium cooling circuit – Control cubicle + vacuum pumps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7694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Proximity shielding – Power cubicle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3758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Helium skid – Power cubicle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+mn-lt"/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8952070"/>
                  </a:ext>
                </a:extLst>
              </a:tr>
            </a:tbl>
          </a:graphicData>
        </a:graphic>
      </p:graphicFrame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22C07D8C-6328-31A0-5AB1-E92EA17B14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E165C97A-C90E-BBDD-7864-65D38F632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433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EE038-EEB1-0C66-E379-8BC874FC30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459E4-AF7D-DECB-05BB-6FDDFD9F1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Noise Mitigation Measures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FFBC6B-2C68-A752-AD3A-37292E051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0AB506F-25E5-7C99-4C62-E891154ADD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177950"/>
            <a:ext cx="11376024" cy="8286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All cooling equipment are in CV service room </a:t>
            </a:r>
            <a:r>
              <a:rPr lang="en-GB" dirty="0">
                <a:sym typeface="Wingdings" panose="05000000000000000000" pitchFamily="2" charset="2"/>
              </a:rPr>
              <a:t> noise insulation doors required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Inside the CV service room: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83885B1-4732-24FA-336F-765599DBF299}"/>
              </a:ext>
            </a:extLst>
          </p:cNvPr>
          <p:cNvGraphicFramePr>
            <a:graphicFrameLocks noGrp="1"/>
          </p:cNvGraphicFramePr>
          <p:nvPr/>
        </p:nvGraphicFramePr>
        <p:xfrm>
          <a:off x="516000" y="2243692"/>
          <a:ext cx="11160000" cy="30784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00300">
                  <a:extLst>
                    <a:ext uri="{9D8B030D-6E8A-4147-A177-3AD203B41FA5}">
                      <a16:colId xmlns:a16="http://schemas.microsoft.com/office/drawing/2014/main" val="330823027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649968110"/>
                    </a:ext>
                  </a:extLst>
                </a:gridCol>
                <a:gridCol w="5939420">
                  <a:extLst>
                    <a:ext uri="{9D8B030D-6E8A-4147-A177-3AD203B41FA5}">
                      <a16:colId xmlns:a16="http://schemas.microsoft.com/office/drawing/2014/main" val="892923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Equipment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</a:t>
                      </a:r>
                      <a:r>
                        <a:rPr lang="en-US" sz="1600" baseline="-25000" dirty="0"/>
                        <a:t>p-1m</a:t>
                      </a:r>
                      <a:r>
                        <a:rPr lang="en-US" sz="1600" dirty="0"/>
                        <a:t> – Sound pressure level at 1 m [</a:t>
                      </a:r>
                      <a:r>
                        <a:rPr lang="en-US" sz="1600" dirty="0" err="1"/>
                        <a:t>db</a:t>
                      </a:r>
                      <a:r>
                        <a:rPr lang="en-US" sz="1600" dirty="0"/>
                        <a:t>(A)]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Comments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5574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Helium lobe compressor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90-95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0000"/>
                          </a:solidFill>
                          <a:latin typeface="+mn-lt"/>
                        </a:rPr>
                        <a:t>Allowed unprotected exposure: 45 min</a:t>
                      </a:r>
                    </a:p>
                    <a:p>
                      <a:r>
                        <a:rPr lang="en-GB" sz="1800" dirty="0">
                          <a:solidFill>
                            <a:srgbClr val="000000"/>
                          </a:solidFill>
                          <a:latin typeface="+mn-lt"/>
                        </a:rPr>
                        <a:t>Hearing protections required:</a:t>
                      </a:r>
                    </a:p>
                    <a:p>
                      <a:pPr marL="800100" lvl="1" indent="-342900">
                        <a:buFont typeface="+mj-lt"/>
                        <a:buAutoNum type="arabicPeriod"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+mn-lt"/>
                        </a:rPr>
                        <a:t>Individual: Noise shield with SNR in 25-35 dB range</a:t>
                      </a:r>
                    </a:p>
                    <a:p>
                      <a:pPr marL="800100" lvl="1" indent="-342900">
                        <a:buFont typeface="+mj-lt"/>
                        <a:buAutoNum type="arabicPeriod"/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+mn-lt"/>
                        </a:rPr>
                        <a:t>Collective: Acoustic hood (option by manufacturer)</a:t>
                      </a:r>
                      <a:endParaRPr lang="en-GB" sz="18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11797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Helium skid compressor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&lt; 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0000"/>
                          </a:solidFill>
                          <a:latin typeface="+mj-lt"/>
                          <a:sym typeface="Wingdings" panose="05000000000000000000" pitchFamily="2" charset="2"/>
                        </a:rPr>
                        <a:t>Running only when lobe compressor is off</a:t>
                      </a:r>
                    </a:p>
                    <a:p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Hearing protections not needed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7694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Proximity shielding pump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No concern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3758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GB" sz="1800" b="0" i="1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7150" marR="0" marT="0" marB="0" anchor="ctr"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118059"/>
                  </a:ext>
                </a:extLst>
              </a:tr>
            </a:tbl>
          </a:graphicData>
        </a:graphic>
      </p:graphicFrame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635DC60-D57F-C6D1-10D2-6D83C8FC26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6E61DC3E-7F5E-908A-91C5-8A8F25611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620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663751-5834-CAC4-DC53-3706BA1E0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E790109-B65E-7FC7-F4B9-CDF988C273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Thermal Load Summary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Cooling P&amp;ID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Water vs Helium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Loss of Coolant Accident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Target Cooling Station Functional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Maintenance Scenarios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Loads to the Building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Power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Noise Mitigation Measures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43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AE23D-D37C-2234-029F-7509BBD6D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796A12A-FCDE-81E4-FBBF-D5837FB0C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Loads Summary - Requirements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7C1DC-374E-3919-8207-2511FE17233A}"/>
              </a:ext>
            </a:extLst>
          </p:cNvPr>
          <p:cNvSpPr txBox="1">
            <a:spLocks/>
          </p:cNvSpPr>
          <p:nvPr/>
        </p:nvSpPr>
        <p:spPr>
          <a:xfrm>
            <a:off x="479376" y="1100337"/>
            <a:ext cx="6562765" cy="51630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GB" dirty="0"/>
              <a:t>Target</a:t>
            </a:r>
          </a:p>
          <a:p>
            <a:pPr lvl="1"/>
            <a:r>
              <a:rPr lang="en-GB" dirty="0"/>
              <a:t>Target deposited power: 305 kW </a:t>
            </a:r>
          </a:p>
          <a:p>
            <a:pPr lvl="1"/>
            <a:r>
              <a:rPr lang="en-GB" dirty="0"/>
              <a:t>Cooling medium inlet temperature: 30 °C + 3 K</a:t>
            </a:r>
          </a:p>
          <a:p>
            <a:pPr lvl="1"/>
            <a:r>
              <a:rPr lang="en-GB" dirty="0"/>
              <a:t>Pressure rating: 10</a:t>
            </a:r>
            <a:r>
              <a:rPr lang="en-GB" baseline="30000" dirty="0"/>
              <a:t>-4</a:t>
            </a:r>
            <a:r>
              <a:rPr lang="en-GB" dirty="0"/>
              <a:t> mbar(a) to PN25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GB" dirty="0"/>
              <a:t>Proximity shielding</a:t>
            </a:r>
          </a:p>
          <a:p>
            <a:pPr lvl="1"/>
            <a:r>
              <a:rPr lang="en-GB" dirty="0"/>
              <a:t>Deposited power: 20 kW </a:t>
            </a:r>
          </a:p>
          <a:p>
            <a:pPr lvl="1"/>
            <a:r>
              <a:rPr lang="en-GB" dirty="0"/>
              <a:t>Cooling medium inlet temperature: 30 °C + 3 K</a:t>
            </a:r>
          </a:p>
          <a:p>
            <a:pPr lvl="1"/>
            <a:r>
              <a:rPr lang="en-GB" dirty="0"/>
              <a:t>Pressure rating: PN25</a:t>
            </a:r>
          </a:p>
          <a:p>
            <a:pPr>
              <a:spcBef>
                <a:spcPts val="600"/>
              </a:spcBef>
            </a:pPr>
            <a:r>
              <a:rPr lang="en-GB" dirty="0"/>
              <a:t>3. Hadron Stopper</a:t>
            </a:r>
          </a:p>
          <a:p>
            <a:pPr lvl="1"/>
            <a:r>
              <a:rPr lang="en-GB" dirty="0"/>
              <a:t>Deposited power: 20 kW </a:t>
            </a:r>
          </a:p>
          <a:p>
            <a:pPr lvl="1"/>
            <a:r>
              <a:rPr lang="en-GB" dirty="0"/>
              <a:t>Cooling medium inlet temperature: 27 °C + 3 K</a:t>
            </a:r>
          </a:p>
          <a:p>
            <a:pPr lvl="1"/>
            <a:r>
              <a:rPr lang="en-GB" dirty="0"/>
              <a:t>Pressure rating: PN25</a:t>
            </a:r>
          </a:p>
          <a:p>
            <a:pPr>
              <a:spcBef>
                <a:spcPts val="600"/>
              </a:spcBef>
            </a:pPr>
            <a:r>
              <a:rPr lang="en-GB" dirty="0"/>
              <a:t>Functional requirements</a:t>
            </a:r>
          </a:p>
          <a:p>
            <a:pPr lvl="1"/>
            <a:r>
              <a:rPr lang="en-GB" dirty="0"/>
              <a:t>Compressor redundancy (pending)</a:t>
            </a:r>
          </a:p>
          <a:p>
            <a:pPr lvl="1"/>
            <a:r>
              <a:rPr lang="en-GB" dirty="0"/>
              <a:t>Operation 24/7 for 365 days? – reduced mode during YETS</a:t>
            </a:r>
          </a:p>
          <a:p>
            <a:pPr lvl="1"/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3DE4FA8-4B06-5FDC-596A-A54F6BCA06D4}"/>
              </a:ext>
            </a:extLst>
          </p:cNvPr>
          <p:cNvGrpSpPr/>
          <p:nvPr/>
        </p:nvGrpSpPr>
        <p:grpSpPr>
          <a:xfrm>
            <a:off x="6384032" y="925893"/>
            <a:ext cx="5264689" cy="5248026"/>
            <a:chOff x="5538097" y="896023"/>
            <a:chExt cx="5462552" cy="544526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A16399A-7BD3-A287-AA72-BFE8F3C7EBB6}"/>
                </a:ext>
              </a:extLst>
            </p:cNvPr>
            <p:cNvGrpSpPr/>
            <p:nvPr/>
          </p:nvGrpSpPr>
          <p:grpSpPr>
            <a:xfrm>
              <a:off x="6528048" y="3675457"/>
              <a:ext cx="4360393" cy="2665829"/>
              <a:chOff x="7742055" y="626158"/>
              <a:chExt cx="3533422" cy="2160241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CA69E0F-5A78-965B-C556-CB6C84C0BA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1468" t="1928" r="12022" b="11895"/>
              <a:stretch/>
            </p:blipFill>
            <p:spPr>
              <a:xfrm>
                <a:off x="7891101" y="626158"/>
                <a:ext cx="3384376" cy="2160241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A3E0C428-5AAA-536F-65F5-7CF5AC82AB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933417" y="986199"/>
                <a:ext cx="3150698" cy="1749984"/>
              </a:xfrm>
              <a:prstGeom prst="rect">
                <a:avLst/>
              </a:prstGeom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80B427F-6DD4-5F0B-273E-5CE575B11AE3}"/>
                  </a:ext>
                </a:extLst>
              </p:cNvPr>
              <p:cNvSpPr txBox="1"/>
              <p:nvPr/>
            </p:nvSpPr>
            <p:spPr>
              <a:xfrm>
                <a:off x="7742055" y="691070"/>
                <a:ext cx="130378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accent3"/>
                    </a:solidFill>
                    <a:highlight>
                      <a:srgbClr val="FFFF00"/>
                    </a:highlight>
                  </a:rPr>
                  <a:t>350 kW-class Target</a:t>
                </a:r>
                <a:endParaRPr lang="en-CH" sz="1400" baseline="30000" dirty="0">
                  <a:solidFill>
                    <a:schemeClr val="accent3"/>
                  </a:solidFill>
                  <a:highlight>
                    <a:srgbClr val="FFFF00"/>
                  </a:highlight>
                </a:endParaRP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18A16C1-710B-3362-2BD6-320EFE019D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7126" b="95487" l="20221" r="95470">
                            <a14:foregroundMark x1="23867" y1="74109" x2="21326" y2="73397"/>
                            <a14:foregroundMark x1="26077" y1="69121" x2="30055" y2="83373"/>
                            <a14:foregroundMark x1="89392" y1="39905" x2="90055" y2="30641"/>
                            <a14:foregroundMark x1="87293" y1="15914" x2="89834" y2="7126"/>
                            <a14:foregroundMark x1="90939" y1="36580" x2="95580" y2="29216"/>
                            <a14:foregroundMark x1="23646" y1="83848" x2="20331" y2="68884"/>
                            <a14:foregroundMark x1="23757" y1="93349" x2="25635" y2="95487"/>
                          </a14:backgroundRemoval>
                        </a14:imgEffect>
                      </a14:imgLayer>
                    </a14:imgProps>
                  </a:ext>
                </a:extLst>
              </a:blip>
              <a:srcRect l="15529"/>
              <a:stretch/>
            </p:blipFill>
            <p:spPr bwMode="auto">
              <a:xfrm rot="395342">
                <a:off x="8307106" y="962929"/>
                <a:ext cx="2650889" cy="1348583"/>
              </a:xfrm>
              <a:prstGeom prst="rect">
                <a:avLst/>
              </a:prstGeom>
            </p:spPr>
          </p:pic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A95AD44-53CD-3A90-2E97-A08902EE5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38097" y="896023"/>
              <a:ext cx="5462552" cy="2526679"/>
            </a:xfrm>
            <a:prstGeom prst="rect">
              <a:avLst/>
            </a:prstGeom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F5F959-22F4-17EE-A07B-CE4D1EC398F4}"/>
                </a:ext>
              </a:extLst>
            </p:cNvPr>
            <p:cNvSpPr/>
            <p:nvPr/>
          </p:nvSpPr>
          <p:spPr>
            <a:xfrm>
              <a:off x="8708244" y="2337381"/>
              <a:ext cx="546351" cy="315556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643BD94-956D-10DF-3809-D5BA75AB2A0E}"/>
                </a:ext>
              </a:extLst>
            </p:cNvPr>
            <p:cNvSpPr/>
            <p:nvPr/>
          </p:nvSpPr>
          <p:spPr>
            <a:xfrm>
              <a:off x="6609548" y="3637068"/>
              <a:ext cx="4391101" cy="2642249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79E222E-7DD3-238A-7257-B9BEF0B8B045}"/>
                </a:ext>
              </a:extLst>
            </p:cNvPr>
            <p:cNvCxnSpPr>
              <a:stCxn id="8" idx="2"/>
              <a:endCxn id="9" idx="0"/>
            </p:cNvCxnSpPr>
            <p:nvPr/>
          </p:nvCxnSpPr>
          <p:spPr>
            <a:xfrm flipH="1">
              <a:off x="8805099" y="2652937"/>
              <a:ext cx="176321" cy="984131"/>
            </a:xfrm>
            <a:prstGeom prst="line">
              <a:avLst/>
            </a:prstGeom>
            <a:noFill/>
            <a:ln w="3810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904538E9-D394-9324-33E8-129001ADD0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111ED439-BA06-8F6A-6592-2E52672A8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43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6764A-2FAE-EBB1-3E43-C8AA958EC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668337"/>
          </a:xfrm>
        </p:spPr>
        <p:txBody>
          <a:bodyPr/>
          <a:lstStyle/>
          <a:p>
            <a:r>
              <a:rPr lang="en-GB" dirty="0"/>
              <a:t>Water vs Helium as cooling medium for target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0643D58-87BC-E6D9-1456-6A0071A4A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12041"/>
            <a:ext cx="5616575" cy="668337"/>
          </a:xfrm>
        </p:spPr>
        <p:txBody>
          <a:bodyPr/>
          <a:lstStyle/>
          <a:p>
            <a:pPr algn="ctr"/>
            <a:r>
              <a:rPr lang="en-GB" dirty="0"/>
              <a:t>Demineralised Water Cooling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F9D21A8-CFC4-6ADA-9D1B-01CAF196FA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155" y="1628800"/>
            <a:ext cx="5683821" cy="4571975"/>
          </a:xfrm>
        </p:spPr>
        <p:txBody>
          <a:bodyPr>
            <a:normAutofit/>
          </a:bodyPr>
          <a:lstStyle/>
          <a:p>
            <a:r>
              <a:rPr lang="en-GB" dirty="0"/>
              <a:t>Main parameters</a:t>
            </a:r>
          </a:p>
          <a:p>
            <a:pPr lvl="2"/>
            <a:r>
              <a:rPr lang="en-GB" b="0" dirty="0"/>
              <a:t>Water supply temperature: 30 °C ± 3 K</a:t>
            </a:r>
          </a:p>
          <a:p>
            <a:pPr lvl="2"/>
            <a:r>
              <a:rPr lang="en-GB" b="0" dirty="0"/>
              <a:t>Water flow rate: 45 m</a:t>
            </a:r>
            <a:r>
              <a:rPr lang="en-GB" b="0" baseline="30000" dirty="0"/>
              <a:t>3</a:t>
            </a:r>
            <a:r>
              <a:rPr lang="en-GB" b="0" dirty="0"/>
              <a:t>/h</a:t>
            </a:r>
          </a:p>
          <a:p>
            <a:pPr lvl="2"/>
            <a:r>
              <a:rPr lang="en-GB" b="0" dirty="0"/>
              <a:t>Pressure rating: PN25</a:t>
            </a:r>
          </a:p>
          <a:p>
            <a:pPr lvl="1"/>
            <a:endParaRPr lang="en-GB" b="1" dirty="0"/>
          </a:p>
          <a:p>
            <a:pPr lvl="1"/>
            <a:endParaRPr lang="en-GB" b="1" dirty="0"/>
          </a:p>
          <a:p>
            <a:pPr marL="324000" lv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100" b="1" dirty="0"/>
              <a:t>Characteristics</a:t>
            </a:r>
          </a:p>
          <a:p>
            <a:pPr lvl="2"/>
            <a:r>
              <a:rPr lang="en-GB" dirty="0"/>
              <a:t>Supply pressure: 23 bar(a)</a:t>
            </a:r>
          </a:p>
          <a:p>
            <a:pPr lvl="2"/>
            <a:r>
              <a:rPr lang="en-GB" dirty="0"/>
              <a:t>Differential temperature (after/before user): &lt; 10K</a:t>
            </a:r>
          </a:p>
          <a:p>
            <a:pPr lvl="2"/>
            <a:r>
              <a:rPr lang="en-GB" dirty="0"/>
              <a:t>1 heat exchanger</a:t>
            </a:r>
          </a:p>
          <a:p>
            <a:pPr lvl="2"/>
            <a:r>
              <a:rPr lang="en-GB" dirty="0"/>
              <a:t>RP: water activation + tritium production + potential water contamination if cladding is damaged + water radiolysis</a:t>
            </a:r>
          </a:p>
          <a:p>
            <a:pPr lvl="2"/>
            <a:r>
              <a:rPr lang="en-GB" dirty="0"/>
              <a:t>6+1 ion exchanger cartridges</a:t>
            </a:r>
          </a:p>
          <a:p>
            <a:pPr lvl="2"/>
            <a:endParaRPr lang="en-GB" dirty="0"/>
          </a:p>
          <a:p>
            <a:pPr lvl="1"/>
            <a:endParaRPr lang="en-GB" b="0" dirty="0"/>
          </a:p>
          <a:p>
            <a:endParaRPr lang="en-GB" b="0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3C1CD79-0DF2-7FA3-A24E-463C879A23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24744"/>
            <a:ext cx="5616600" cy="655634"/>
          </a:xfrm>
        </p:spPr>
        <p:txBody>
          <a:bodyPr/>
          <a:lstStyle/>
          <a:p>
            <a:pPr algn="ctr"/>
            <a:r>
              <a:rPr lang="en-GB" dirty="0"/>
              <a:t>Helium Gas Cooling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6E0CE47-C2D8-34B1-C9BF-CDA7D7505C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28800"/>
            <a:ext cx="5611813" cy="4571975"/>
          </a:xfrm>
        </p:spPr>
        <p:txBody>
          <a:bodyPr/>
          <a:lstStyle/>
          <a:p>
            <a:r>
              <a:rPr lang="en-GB" dirty="0"/>
              <a:t>Main parameters</a:t>
            </a:r>
          </a:p>
          <a:p>
            <a:pPr lvl="2"/>
            <a:r>
              <a:rPr lang="en-GB" b="0" dirty="0"/>
              <a:t>He(g) supply temperature: 30 °C ± 3 K</a:t>
            </a:r>
          </a:p>
          <a:p>
            <a:pPr lvl="2"/>
            <a:r>
              <a:rPr lang="en-GB" b="0" dirty="0"/>
              <a:t>He(g) flow rate: 400 g/s (340 </a:t>
            </a:r>
            <a:r>
              <a:rPr lang="en-GB" dirty="0"/>
              <a:t>g/s needed)</a:t>
            </a:r>
            <a:endParaRPr lang="en-GB" b="0" dirty="0"/>
          </a:p>
          <a:p>
            <a:pPr lvl="2"/>
            <a:r>
              <a:rPr lang="en-GB" b="0" dirty="0"/>
              <a:t>Pressure rating: PN25</a:t>
            </a:r>
          </a:p>
          <a:p>
            <a:pPr lvl="2"/>
            <a:r>
              <a:rPr lang="en-GB" dirty="0"/>
              <a:t>Helium purity: &gt; 99.9999% (Helium N60)</a:t>
            </a:r>
            <a:endParaRPr lang="en-GB" b="0" dirty="0"/>
          </a:p>
          <a:p>
            <a:pPr lvl="2"/>
            <a:endParaRPr lang="en-GB" dirty="0"/>
          </a:p>
          <a:p>
            <a:pPr marL="324000" lvl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sz="2100" b="1" dirty="0"/>
              <a:t>Characteristics</a:t>
            </a:r>
          </a:p>
          <a:p>
            <a:pPr lvl="2"/>
            <a:r>
              <a:rPr lang="en-GB" dirty="0"/>
              <a:t>Supply pressure: 16 bar(a)</a:t>
            </a:r>
          </a:p>
          <a:p>
            <a:pPr lvl="2"/>
            <a:r>
              <a:rPr lang="en-GB" dirty="0"/>
              <a:t>Differential temperature (after/before user): 170 K</a:t>
            </a:r>
          </a:p>
          <a:p>
            <a:pPr lvl="2"/>
            <a:r>
              <a:rPr lang="en-GB" dirty="0"/>
              <a:t>3 heat exchangers</a:t>
            </a:r>
          </a:p>
          <a:p>
            <a:pPr lvl="2"/>
            <a:r>
              <a:rPr lang="en-GB" dirty="0"/>
              <a:t>Tritium produced + possible outgassing (H</a:t>
            </a:r>
            <a:r>
              <a:rPr lang="en-GB" baseline="-25000" dirty="0"/>
              <a:t>2</a:t>
            </a:r>
            <a:r>
              <a:rPr lang="en-GB" dirty="0"/>
              <a:t>O, CO, CO</a:t>
            </a:r>
            <a:r>
              <a:rPr lang="en-GB" baseline="-25000" dirty="0"/>
              <a:t>2</a:t>
            </a:r>
            <a:r>
              <a:rPr lang="en-GB" dirty="0"/>
              <a:t>, O</a:t>
            </a:r>
            <a:r>
              <a:rPr lang="en-GB" baseline="-25000" dirty="0"/>
              <a:t>2 </a:t>
            </a:r>
            <a:r>
              <a:rPr lang="en-GB" dirty="0"/>
              <a:t>, H</a:t>
            </a:r>
            <a:r>
              <a:rPr lang="en-GB" baseline="-25000" dirty="0"/>
              <a:t>2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1+1 chemical getters (small size)</a:t>
            </a:r>
          </a:p>
          <a:p>
            <a:pPr lvl="2"/>
            <a:endParaRPr lang="en-GB" b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02E92-C3A0-8F6D-00D3-7F2836997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41F9C7-AE04-4F2C-F806-768BD768C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5EF45A-1568-E781-7916-948CA15A0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150B603-DC35-73F0-48AE-940D6E5B4F30}"/>
              </a:ext>
            </a:extLst>
          </p:cNvPr>
          <p:cNvCxnSpPr/>
          <p:nvPr/>
        </p:nvCxnSpPr>
        <p:spPr>
          <a:xfrm>
            <a:off x="5951984" y="1196752"/>
            <a:ext cx="0" cy="468052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606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85DA366-FAB9-5D64-4B5F-54B017209F9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483"/>
          <a:stretch/>
        </p:blipFill>
        <p:spPr>
          <a:xfrm>
            <a:off x="523315" y="3717032"/>
            <a:ext cx="11237974" cy="252293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D6B114D-DD9A-C8FB-6A5B-2316A51FA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Cooling – P&amp;ID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90B509-7F86-8DBF-EC0A-7EFE96E2E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943FF75-A6C9-F1EF-AFF6-683410B57AFC}"/>
              </a:ext>
            </a:extLst>
          </p:cNvPr>
          <p:cNvSpPr txBox="1">
            <a:spLocks/>
          </p:cNvSpPr>
          <p:nvPr/>
        </p:nvSpPr>
        <p:spPr>
          <a:xfrm>
            <a:off x="609606" y="1004972"/>
            <a:ext cx="11246220" cy="2539730"/>
          </a:xfrm>
          <a:prstGeom prst="rect">
            <a:avLst/>
          </a:prstGeom>
        </p:spPr>
        <p:txBody>
          <a:bodyPr numCol="2"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00"/>
                </a:solidFill>
                <a:sym typeface="Wingdings" panose="05000000000000000000" pitchFamily="2" charset="2"/>
              </a:rPr>
              <a:t>1 cooling circuit for target and 1 circuit for proximity shielding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B050"/>
                </a:solidFill>
                <a:sym typeface="Wingdings" panose="05000000000000000000" pitchFamily="2" charset="2"/>
              </a:rPr>
              <a:t>Pumping group – 1+1 redundancy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7030A0"/>
                </a:solidFill>
                <a:sym typeface="Wingdings" panose="05000000000000000000" pitchFamily="2" charset="2"/>
              </a:rPr>
              <a:t>1 Heat exchangers (Water/Water)</a:t>
            </a:r>
          </a:p>
          <a:p>
            <a:pPr marL="666743" lvl="1" indent="-342900"/>
            <a:r>
              <a:rPr lang="en-GB" sz="1600" b="0" dirty="0">
                <a:sym typeface="Wingdings" panose="05000000000000000000" pitchFamily="2" charset="2"/>
              </a:rPr>
              <a:t>Gasketed Plate Heat– safety type</a:t>
            </a:r>
          </a:p>
          <a:p>
            <a:pPr marL="666743" lvl="1" indent="-342900"/>
            <a:r>
              <a:rPr lang="en-GB" sz="1600" dirty="0">
                <a:sym typeface="Wingdings" panose="05000000000000000000" pitchFamily="2" charset="2"/>
              </a:rPr>
              <a:t>Demineralised water on primary side</a:t>
            </a:r>
            <a:endParaRPr lang="en-GB" sz="1600" b="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b="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70C0"/>
                </a:solidFill>
                <a:sym typeface="Wingdings" panose="05000000000000000000" pitchFamily="2" charset="2"/>
              </a:rPr>
              <a:t>Filtration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Cartridge filters 20/50 µm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FFC000"/>
                </a:solidFill>
                <a:sym typeface="Wingdings" panose="05000000000000000000" pitchFamily="2" charset="2"/>
              </a:rPr>
              <a:t>Ion Exchange Cartridge – 200 L 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6+1 cartridges (target)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1+ 1 cartridges (proximity shielding)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Nuclear grade resin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Filling and pressure maintenance system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Helium bottle racks with precision pressure reducers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8F0DF27-E793-D2BE-E26B-45DC0B94F5D7}"/>
              </a:ext>
            </a:extLst>
          </p:cNvPr>
          <p:cNvSpPr/>
          <p:nvPr/>
        </p:nvSpPr>
        <p:spPr>
          <a:xfrm>
            <a:off x="5383790" y="4534310"/>
            <a:ext cx="1872208" cy="1129589"/>
          </a:xfrm>
          <a:prstGeom prst="roundRect">
            <a:avLst/>
          </a:pr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127C47E-1B15-44E2-A02A-AD4E5D8013C0}"/>
              </a:ext>
            </a:extLst>
          </p:cNvPr>
          <p:cNvSpPr/>
          <p:nvPr/>
        </p:nvSpPr>
        <p:spPr>
          <a:xfrm>
            <a:off x="7281809" y="4719638"/>
            <a:ext cx="4540452" cy="1536672"/>
          </a:xfrm>
          <a:custGeom>
            <a:avLst/>
            <a:gdLst>
              <a:gd name="connsiteX0" fmla="*/ 0 w 4535690"/>
              <a:gd name="connsiteY0" fmla="*/ 255199 h 1531165"/>
              <a:gd name="connsiteX1" fmla="*/ 255199 w 4535690"/>
              <a:gd name="connsiteY1" fmla="*/ 0 h 1531165"/>
              <a:gd name="connsiteX2" fmla="*/ 4280491 w 4535690"/>
              <a:gd name="connsiteY2" fmla="*/ 0 h 1531165"/>
              <a:gd name="connsiteX3" fmla="*/ 4535690 w 4535690"/>
              <a:gd name="connsiteY3" fmla="*/ 255199 h 1531165"/>
              <a:gd name="connsiteX4" fmla="*/ 4535690 w 4535690"/>
              <a:gd name="connsiteY4" fmla="*/ 1275966 h 1531165"/>
              <a:gd name="connsiteX5" fmla="*/ 4280491 w 4535690"/>
              <a:gd name="connsiteY5" fmla="*/ 1531165 h 1531165"/>
              <a:gd name="connsiteX6" fmla="*/ 255199 w 4535690"/>
              <a:gd name="connsiteY6" fmla="*/ 1531165 h 1531165"/>
              <a:gd name="connsiteX7" fmla="*/ 0 w 4535690"/>
              <a:gd name="connsiteY7" fmla="*/ 1275966 h 1531165"/>
              <a:gd name="connsiteX8" fmla="*/ 0 w 4535690"/>
              <a:gd name="connsiteY8" fmla="*/ 255199 h 1531165"/>
              <a:gd name="connsiteX0" fmla="*/ 0 w 4535690"/>
              <a:gd name="connsiteY0" fmla="*/ 260705 h 1536671"/>
              <a:gd name="connsiteX1" fmla="*/ 255199 w 4535690"/>
              <a:gd name="connsiteY1" fmla="*/ 5506 h 1536671"/>
              <a:gd name="connsiteX2" fmla="*/ 752529 w 4535690"/>
              <a:gd name="connsiteY2" fmla="*/ 0 h 1536671"/>
              <a:gd name="connsiteX3" fmla="*/ 4280491 w 4535690"/>
              <a:gd name="connsiteY3" fmla="*/ 5506 h 1536671"/>
              <a:gd name="connsiteX4" fmla="*/ 4535690 w 4535690"/>
              <a:gd name="connsiteY4" fmla="*/ 260705 h 1536671"/>
              <a:gd name="connsiteX5" fmla="*/ 4535690 w 4535690"/>
              <a:gd name="connsiteY5" fmla="*/ 1281472 h 1536671"/>
              <a:gd name="connsiteX6" fmla="*/ 4280491 w 4535690"/>
              <a:gd name="connsiteY6" fmla="*/ 1536671 h 1536671"/>
              <a:gd name="connsiteX7" fmla="*/ 255199 w 4535690"/>
              <a:gd name="connsiteY7" fmla="*/ 1536671 h 1536671"/>
              <a:gd name="connsiteX8" fmla="*/ 0 w 4535690"/>
              <a:gd name="connsiteY8" fmla="*/ 1281472 h 1536671"/>
              <a:gd name="connsiteX9" fmla="*/ 0 w 4535690"/>
              <a:gd name="connsiteY9" fmla="*/ 260705 h 1536671"/>
              <a:gd name="connsiteX0" fmla="*/ 0 w 4535690"/>
              <a:gd name="connsiteY0" fmla="*/ 260705 h 1536671"/>
              <a:gd name="connsiteX1" fmla="*/ 255199 w 4535690"/>
              <a:gd name="connsiteY1" fmla="*/ 5506 h 1536671"/>
              <a:gd name="connsiteX2" fmla="*/ 752529 w 4535690"/>
              <a:gd name="connsiteY2" fmla="*/ 0 h 1536671"/>
              <a:gd name="connsiteX3" fmla="*/ 1214491 w 4535690"/>
              <a:gd name="connsiteY3" fmla="*/ 4762 h 1536671"/>
              <a:gd name="connsiteX4" fmla="*/ 4280491 w 4535690"/>
              <a:gd name="connsiteY4" fmla="*/ 5506 h 1536671"/>
              <a:gd name="connsiteX5" fmla="*/ 4535690 w 4535690"/>
              <a:gd name="connsiteY5" fmla="*/ 260705 h 1536671"/>
              <a:gd name="connsiteX6" fmla="*/ 4535690 w 4535690"/>
              <a:gd name="connsiteY6" fmla="*/ 1281472 h 1536671"/>
              <a:gd name="connsiteX7" fmla="*/ 4280491 w 4535690"/>
              <a:gd name="connsiteY7" fmla="*/ 1536671 h 1536671"/>
              <a:gd name="connsiteX8" fmla="*/ 255199 w 4535690"/>
              <a:gd name="connsiteY8" fmla="*/ 1536671 h 1536671"/>
              <a:gd name="connsiteX9" fmla="*/ 0 w 4535690"/>
              <a:gd name="connsiteY9" fmla="*/ 1281472 h 1536671"/>
              <a:gd name="connsiteX10" fmla="*/ 0 w 4535690"/>
              <a:gd name="connsiteY10" fmla="*/ 260705 h 1536671"/>
              <a:gd name="connsiteX0" fmla="*/ 0 w 4535690"/>
              <a:gd name="connsiteY0" fmla="*/ 260707 h 1536673"/>
              <a:gd name="connsiteX1" fmla="*/ 255199 w 4535690"/>
              <a:gd name="connsiteY1" fmla="*/ 5508 h 1536673"/>
              <a:gd name="connsiteX2" fmla="*/ 752529 w 4535690"/>
              <a:gd name="connsiteY2" fmla="*/ 2 h 1536673"/>
              <a:gd name="connsiteX3" fmla="*/ 1214491 w 4535690"/>
              <a:gd name="connsiteY3" fmla="*/ 4764 h 1536673"/>
              <a:gd name="connsiteX4" fmla="*/ 4280491 w 4535690"/>
              <a:gd name="connsiteY4" fmla="*/ 5508 h 1536673"/>
              <a:gd name="connsiteX5" fmla="*/ 4535690 w 4535690"/>
              <a:gd name="connsiteY5" fmla="*/ 260707 h 1536673"/>
              <a:gd name="connsiteX6" fmla="*/ 4535690 w 4535690"/>
              <a:gd name="connsiteY6" fmla="*/ 1281474 h 1536673"/>
              <a:gd name="connsiteX7" fmla="*/ 4280491 w 4535690"/>
              <a:gd name="connsiteY7" fmla="*/ 1536673 h 1536673"/>
              <a:gd name="connsiteX8" fmla="*/ 255199 w 4535690"/>
              <a:gd name="connsiteY8" fmla="*/ 1536673 h 1536673"/>
              <a:gd name="connsiteX9" fmla="*/ 0 w 4535690"/>
              <a:gd name="connsiteY9" fmla="*/ 1281474 h 1536673"/>
              <a:gd name="connsiteX10" fmla="*/ 0 w 4535690"/>
              <a:gd name="connsiteY10" fmla="*/ 260707 h 1536673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4280491 w 4535690"/>
              <a:gd name="connsiteY4" fmla="*/ 5507 h 1536672"/>
              <a:gd name="connsiteX5" fmla="*/ 4535690 w 4535690"/>
              <a:gd name="connsiteY5" fmla="*/ 260706 h 1536672"/>
              <a:gd name="connsiteX6" fmla="*/ 4535690 w 4535690"/>
              <a:gd name="connsiteY6" fmla="*/ 1281473 h 1536672"/>
              <a:gd name="connsiteX7" fmla="*/ 4280491 w 4535690"/>
              <a:gd name="connsiteY7" fmla="*/ 1536672 h 1536672"/>
              <a:gd name="connsiteX8" fmla="*/ 255199 w 4535690"/>
              <a:gd name="connsiteY8" fmla="*/ 1536672 h 1536672"/>
              <a:gd name="connsiteX9" fmla="*/ 0 w 4535690"/>
              <a:gd name="connsiteY9" fmla="*/ 1281473 h 1536672"/>
              <a:gd name="connsiteX10" fmla="*/ 0 w 4535690"/>
              <a:gd name="connsiteY10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4280491 w 4535690"/>
              <a:gd name="connsiteY4" fmla="*/ 5507 h 1536672"/>
              <a:gd name="connsiteX5" fmla="*/ 4535690 w 4535690"/>
              <a:gd name="connsiteY5" fmla="*/ 260706 h 1536672"/>
              <a:gd name="connsiteX6" fmla="*/ 4535690 w 4535690"/>
              <a:gd name="connsiteY6" fmla="*/ 1281473 h 1536672"/>
              <a:gd name="connsiteX7" fmla="*/ 4280491 w 4535690"/>
              <a:gd name="connsiteY7" fmla="*/ 1536672 h 1536672"/>
              <a:gd name="connsiteX8" fmla="*/ 255199 w 4535690"/>
              <a:gd name="connsiteY8" fmla="*/ 1536672 h 1536672"/>
              <a:gd name="connsiteX9" fmla="*/ 0 w 4535690"/>
              <a:gd name="connsiteY9" fmla="*/ 1281473 h 1536672"/>
              <a:gd name="connsiteX10" fmla="*/ 0 w 4535690"/>
              <a:gd name="connsiteY10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4280491 w 4535690"/>
              <a:gd name="connsiteY4" fmla="*/ 5507 h 1536672"/>
              <a:gd name="connsiteX5" fmla="*/ 4535690 w 4535690"/>
              <a:gd name="connsiteY5" fmla="*/ 260706 h 1536672"/>
              <a:gd name="connsiteX6" fmla="*/ 4535690 w 4535690"/>
              <a:gd name="connsiteY6" fmla="*/ 1281473 h 1536672"/>
              <a:gd name="connsiteX7" fmla="*/ 4280491 w 4535690"/>
              <a:gd name="connsiteY7" fmla="*/ 1536672 h 1536672"/>
              <a:gd name="connsiteX8" fmla="*/ 255199 w 4535690"/>
              <a:gd name="connsiteY8" fmla="*/ 1536672 h 1536672"/>
              <a:gd name="connsiteX9" fmla="*/ 0 w 4535690"/>
              <a:gd name="connsiteY9" fmla="*/ 1281473 h 1536672"/>
              <a:gd name="connsiteX10" fmla="*/ 0 w 4535690"/>
              <a:gd name="connsiteY10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4280491 w 4535690"/>
              <a:gd name="connsiteY4" fmla="*/ 5507 h 1536672"/>
              <a:gd name="connsiteX5" fmla="*/ 4530927 w 4535690"/>
              <a:gd name="connsiteY5" fmla="*/ 1151293 h 1536672"/>
              <a:gd name="connsiteX6" fmla="*/ 4535690 w 4535690"/>
              <a:gd name="connsiteY6" fmla="*/ 1281473 h 1536672"/>
              <a:gd name="connsiteX7" fmla="*/ 4280491 w 4535690"/>
              <a:gd name="connsiteY7" fmla="*/ 1536672 h 1536672"/>
              <a:gd name="connsiteX8" fmla="*/ 255199 w 4535690"/>
              <a:gd name="connsiteY8" fmla="*/ 1536672 h 1536672"/>
              <a:gd name="connsiteX9" fmla="*/ 0 w 4535690"/>
              <a:gd name="connsiteY9" fmla="*/ 1281473 h 1536672"/>
              <a:gd name="connsiteX10" fmla="*/ 0 w 4535690"/>
              <a:gd name="connsiteY10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4237629 w 4535690"/>
              <a:gd name="connsiteY4" fmla="*/ 986582 h 1536672"/>
              <a:gd name="connsiteX5" fmla="*/ 4530927 w 4535690"/>
              <a:gd name="connsiteY5" fmla="*/ 1151293 h 1536672"/>
              <a:gd name="connsiteX6" fmla="*/ 4535690 w 4535690"/>
              <a:gd name="connsiteY6" fmla="*/ 1281473 h 1536672"/>
              <a:gd name="connsiteX7" fmla="*/ 4280491 w 4535690"/>
              <a:gd name="connsiteY7" fmla="*/ 1536672 h 1536672"/>
              <a:gd name="connsiteX8" fmla="*/ 255199 w 4535690"/>
              <a:gd name="connsiteY8" fmla="*/ 1536672 h 1536672"/>
              <a:gd name="connsiteX9" fmla="*/ 0 w 4535690"/>
              <a:gd name="connsiteY9" fmla="*/ 1281473 h 1536672"/>
              <a:gd name="connsiteX10" fmla="*/ 0 w 4535690"/>
              <a:gd name="connsiteY10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285929 w 4535690"/>
              <a:gd name="connsiteY4" fmla="*/ 642937 h 1536672"/>
              <a:gd name="connsiteX5" fmla="*/ 4237629 w 4535690"/>
              <a:gd name="connsiteY5" fmla="*/ 986582 h 1536672"/>
              <a:gd name="connsiteX6" fmla="*/ 4530927 w 4535690"/>
              <a:gd name="connsiteY6" fmla="*/ 1151293 h 1536672"/>
              <a:gd name="connsiteX7" fmla="*/ 4535690 w 4535690"/>
              <a:gd name="connsiteY7" fmla="*/ 1281473 h 1536672"/>
              <a:gd name="connsiteX8" fmla="*/ 4280491 w 4535690"/>
              <a:gd name="connsiteY8" fmla="*/ 1536672 h 1536672"/>
              <a:gd name="connsiteX9" fmla="*/ 255199 w 4535690"/>
              <a:gd name="connsiteY9" fmla="*/ 1536672 h 1536672"/>
              <a:gd name="connsiteX10" fmla="*/ 0 w 4535690"/>
              <a:gd name="connsiteY10" fmla="*/ 1281473 h 1536672"/>
              <a:gd name="connsiteX11" fmla="*/ 0 w 4535690"/>
              <a:gd name="connsiteY11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285929 w 4535690"/>
              <a:gd name="connsiteY4" fmla="*/ 642937 h 1536672"/>
              <a:gd name="connsiteX5" fmla="*/ 1886004 w 4535690"/>
              <a:gd name="connsiteY5" fmla="*/ 719137 h 1536672"/>
              <a:gd name="connsiteX6" fmla="*/ 4237629 w 4535690"/>
              <a:gd name="connsiteY6" fmla="*/ 986582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028754 w 4535690"/>
              <a:gd name="connsiteY4" fmla="*/ 995362 h 1536672"/>
              <a:gd name="connsiteX5" fmla="*/ 1886004 w 4535690"/>
              <a:gd name="connsiteY5" fmla="*/ 719137 h 1536672"/>
              <a:gd name="connsiteX6" fmla="*/ 4237629 w 4535690"/>
              <a:gd name="connsiteY6" fmla="*/ 986582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028754 w 4535690"/>
              <a:gd name="connsiteY4" fmla="*/ 995362 h 1536672"/>
              <a:gd name="connsiteX5" fmla="*/ 1886004 w 4535690"/>
              <a:gd name="connsiteY5" fmla="*/ 719137 h 1536672"/>
              <a:gd name="connsiteX6" fmla="*/ 4237629 w 4535690"/>
              <a:gd name="connsiteY6" fmla="*/ 986582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033516 w 4535690"/>
              <a:gd name="connsiteY4" fmla="*/ 900112 h 1536672"/>
              <a:gd name="connsiteX5" fmla="*/ 1886004 w 4535690"/>
              <a:gd name="connsiteY5" fmla="*/ 719137 h 1536672"/>
              <a:gd name="connsiteX6" fmla="*/ 4237629 w 4535690"/>
              <a:gd name="connsiteY6" fmla="*/ 986582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033516 w 4535690"/>
              <a:gd name="connsiteY4" fmla="*/ 900112 h 1536672"/>
              <a:gd name="connsiteX5" fmla="*/ 1343079 w 4535690"/>
              <a:gd name="connsiteY5" fmla="*/ 1066799 h 1536672"/>
              <a:gd name="connsiteX6" fmla="*/ 4237629 w 4535690"/>
              <a:gd name="connsiteY6" fmla="*/ 986582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35690"/>
              <a:gd name="connsiteY0" fmla="*/ 260706 h 1536672"/>
              <a:gd name="connsiteX1" fmla="*/ 255199 w 4535690"/>
              <a:gd name="connsiteY1" fmla="*/ 5507 h 1536672"/>
              <a:gd name="connsiteX2" fmla="*/ 752529 w 4535690"/>
              <a:gd name="connsiteY2" fmla="*/ 1 h 1536672"/>
              <a:gd name="connsiteX3" fmla="*/ 1043041 w 4535690"/>
              <a:gd name="connsiteY3" fmla="*/ 276226 h 1536672"/>
              <a:gd name="connsiteX4" fmla="*/ 1033516 w 4535690"/>
              <a:gd name="connsiteY4" fmla="*/ 900112 h 1536672"/>
              <a:gd name="connsiteX5" fmla="*/ 1343079 w 4535690"/>
              <a:gd name="connsiteY5" fmla="*/ 1066799 h 1536672"/>
              <a:gd name="connsiteX6" fmla="*/ 4266204 w 4535690"/>
              <a:gd name="connsiteY6" fmla="*/ 1053257 h 1536672"/>
              <a:gd name="connsiteX7" fmla="*/ 4530927 w 4535690"/>
              <a:gd name="connsiteY7" fmla="*/ 1151293 h 1536672"/>
              <a:gd name="connsiteX8" fmla="*/ 4535690 w 4535690"/>
              <a:gd name="connsiteY8" fmla="*/ 1281473 h 1536672"/>
              <a:gd name="connsiteX9" fmla="*/ 4280491 w 4535690"/>
              <a:gd name="connsiteY9" fmla="*/ 1536672 h 1536672"/>
              <a:gd name="connsiteX10" fmla="*/ 255199 w 4535690"/>
              <a:gd name="connsiteY10" fmla="*/ 1536672 h 1536672"/>
              <a:gd name="connsiteX11" fmla="*/ 0 w 4535690"/>
              <a:gd name="connsiteY11" fmla="*/ 1281473 h 1536672"/>
              <a:gd name="connsiteX12" fmla="*/ 0 w 4535690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0927 w 4540452"/>
              <a:gd name="connsiteY7" fmla="*/ 1151293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33516 w 4540452"/>
              <a:gd name="connsiteY4" fmla="*/ 900112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  <a:gd name="connsiteX0" fmla="*/ 0 w 4540452"/>
              <a:gd name="connsiteY0" fmla="*/ 260706 h 1536672"/>
              <a:gd name="connsiteX1" fmla="*/ 255199 w 4540452"/>
              <a:gd name="connsiteY1" fmla="*/ 5507 h 1536672"/>
              <a:gd name="connsiteX2" fmla="*/ 752529 w 4540452"/>
              <a:gd name="connsiteY2" fmla="*/ 1 h 1536672"/>
              <a:gd name="connsiteX3" fmla="*/ 1043041 w 4540452"/>
              <a:gd name="connsiteY3" fmla="*/ 276226 h 1536672"/>
              <a:gd name="connsiteX4" fmla="*/ 1052566 w 4540452"/>
              <a:gd name="connsiteY4" fmla="*/ 904875 h 1536672"/>
              <a:gd name="connsiteX5" fmla="*/ 1343079 w 4540452"/>
              <a:gd name="connsiteY5" fmla="*/ 1066799 h 1536672"/>
              <a:gd name="connsiteX6" fmla="*/ 4266204 w 4540452"/>
              <a:gd name="connsiteY6" fmla="*/ 1053257 h 1536672"/>
              <a:gd name="connsiteX7" fmla="*/ 4535689 w 4540452"/>
              <a:gd name="connsiteY7" fmla="*/ 1232255 h 1536672"/>
              <a:gd name="connsiteX8" fmla="*/ 4540452 w 4540452"/>
              <a:gd name="connsiteY8" fmla="*/ 1352911 h 1536672"/>
              <a:gd name="connsiteX9" fmla="*/ 4280491 w 4540452"/>
              <a:gd name="connsiteY9" fmla="*/ 1536672 h 1536672"/>
              <a:gd name="connsiteX10" fmla="*/ 255199 w 4540452"/>
              <a:gd name="connsiteY10" fmla="*/ 1536672 h 1536672"/>
              <a:gd name="connsiteX11" fmla="*/ 0 w 4540452"/>
              <a:gd name="connsiteY11" fmla="*/ 1281473 h 1536672"/>
              <a:gd name="connsiteX12" fmla="*/ 0 w 4540452"/>
              <a:gd name="connsiteY12" fmla="*/ 260706 h 15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40452" h="1536672">
                <a:moveTo>
                  <a:pt x="0" y="260706"/>
                </a:moveTo>
                <a:cubicBezTo>
                  <a:pt x="0" y="119763"/>
                  <a:pt x="114256" y="5507"/>
                  <a:pt x="255199" y="5507"/>
                </a:cubicBezTo>
                <a:lnTo>
                  <a:pt x="752529" y="1"/>
                </a:lnTo>
                <a:cubicBezTo>
                  <a:pt x="912411" y="-123"/>
                  <a:pt x="1045597" y="75283"/>
                  <a:pt x="1043041" y="276226"/>
                </a:cubicBezTo>
                <a:lnTo>
                  <a:pt x="1052566" y="904875"/>
                </a:lnTo>
                <a:cubicBezTo>
                  <a:pt x="1054947" y="1083470"/>
                  <a:pt x="1084492" y="1066675"/>
                  <a:pt x="1343079" y="1066799"/>
                </a:cubicBezTo>
                <a:lnTo>
                  <a:pt x="4266204" y="1053257"/>
                </a:lnTo>
                <a:cubicBezTo>
                  <a:pt x="4407147" y="1053257"/>
                  <a:pt x="4535689" y="1091312"/>
                  <a:pt x="4535689" y="1232255"/>
                </a:cubicBezTo>
                <a:lnTo>
                  <a:pt x="4540452" y="1352911"/>
                </a:lnTo>
                <a:cubicBezTo>
                  <a:pt x="4540452" y="1493854"/>
                  <a:pt x="4421434" y="1536672"/>
                  <a:pt x="4280491" y="1536672"/>
                </a:cubicBezTo>
                <a:lnTo>
                  <a:pt x="255199" y="1536672"/>
                </a:lnTo>
                <a:cubicBezTo>
                  <a:pt x="114256" y="1536672"/>
                  <a:pt x="0" y="1422416"/>
                  <a:pt x="0" y="1281473"/>
                </a:cubicBezTo>
                <a:lnTo>
                  <a:pt x="0" y="260706"/>
                </a:lnTo>
                <a:close/>
              </a:path>
            </a:pathLst>
          </a:custGeom>
          <a:solidFill>
            <a:schemeClr val="accent3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49A54F-DFB6-38B5-6646-35DF7BAB83C1}"/>
              </a:ext>
            </a:extLst>
          </p:cNvPr>
          <p:cNvSpPr/>
          <p:nvPr/>
        </p:nvSpPr>
        <p:spPr>
          <a:xfrm>
            <a:off x="2290312" y="4057741"/>
            <a:ext cx="966461" cy="413207"/>
          </a:xfrm>
          <a:prstGeom prst="round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ate Placeholder 2">
            <a:extLst>
              <a:ext uri="{FF2B5EF4-FFF2-40B4-BE49-F238E27FC236}">
                <a16:creationId xmlns:a16="http://schemas.microsoft.com/office/drawing/2014/main" id="{B705ED6E-6B5A-4FC1-C811-F308DF57AA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1B44D36C-6619-ECC9-2219-30EEF55CA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70E792C-E9AC-DDAC-21C8-9419884D993C}"/>
              </a:ext>
            </a:extLst>
          </p:cNvPr>
          <p:cNvSpPr/>
          <p:nvPr/>
        </p:nvSpPr>
        <p:spPr>
          <a:xfrm>
            <a:off x="4987746" y="4102687"/>
            <a:ext cx="676206" cy="413207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E949107-17CF-18B6-0867-9FC09899ADDB}"/>
              </a:ext>
            </a:extLst>
          </p:cNvPr>
          <p:cNvSpPr/>
          <p:nvPr/>
        </p:nvSpPr>
        <p:spPr>
          <a:xfrm>
            <a:off x="2135560" y="4954323"/>
            <a:ext cx="720080" cy="413207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FAE8539-7E09-9449-BEF1-4092D59B0BA1}"/>
              </a:ext>
            </a:extLst>
          </p:cNvPr>
          <p:cNvSpPr/>
          <p:nvPr/>
        </p:nvSpPr>
        <p:spPr>
          <a:xfrm>
            <a:off x="8576634" y="4028077"/>
            <a:ext cx="2330682" cy="1129589"/>
          </a:xfrm>
          <a:prstGeom prst="round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50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6D82B-30FD-8BB5-21FC-BD8538B1B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730CEC-C611-ED33-A09F-8753FB701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Helium Cooling – Technical Solution – P&amp;ID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B9AC2B-020E-31E5-389B-D3F6BB0C6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6036CFF-B7EE-95AF-C59D-27C65096FD63}"/>
              </a:ext>
            </a:extLst>
          </p:cNvPr>
          <p:cNvSpPr txBox="1">
            <a:spLocks/>
          </p:cNvSpPr>
          <p:nvPr/>
        </p:nvSpPr>
        <p:spPr>
          <a:xfrm>
            <a:off x="609606" y="1160342"/>
            <a:ext cx="6541152" cy="4847537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00"/>
                </a:solidFill>
                <a:sym typeface="Wingdings" panose="05000000000000000000" pitchFamily="2" charset="2"/>
              </a:rPr>
              <a:t>1 cooling circuit for target and proximity shielding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B050"/>
                </a:solidFill>
                <a:sym typeface="Wingdings" panose="05000000000000000000" pitchFamily="2" charset="2"/>
              </a:rPr>
              <a:t>Compressor skids - 12/15 bar(g) 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7030A0"/>
                </a:solidFill>
                <a:sym typeface="Wingdings" panose="05000000000000000000" pitchFamily="2" charset="2"/>
              </a:rPr>
              <a:t>3 heat exchangers (Water/He</a:t>
            </a:r>
            <a:r>
              <a:rPr lang="en-GB" b="0" baseline="-25000" dirty="0">
                <a:solidFill>
                  <a:srgbClr val="7030A0"/>
                </a:solidFill>
                <a:sym typeface="Wingdings" panose="05000000000000000000" pitchFamily="2" charset="2"/>
              </a:rPr>
              <a:t>(g)</a:t>
            </a:r>
            <a:r>
              <a:rPr lang="en-GB" b="0" dirty="0">
                <a:solidFill>
                  <a:srgbClr val="7030A0"/>
                </a:solidFill>
                <a:sym typeface="Wingdings" panose="05000000000000000000" pitchFamily="2" charset="2"/>
              </a:rPr>
              <a:t>)</a:t>
            </a:r>
          </a:p>
          <a:p>
            <a:pPr marL="666743" lvl="1" indent="-342900"/>
            <a:r>
              <a:rPr lang="en-GB" sz="1600" b="0" dirty="0">
                <a:sym typeface="Wingdings" panose="05000000000000000000" pitchFamily="2" charset="2"/>
              </a:rPr>
              <a:t>Shell and tube construction – safety type</a:t>
            </a:r>
          </a:p>
          <a:p>
            <a:pPr marL="666743" lvl="1" indent="-342900"/>
            <a:r>
              <a:rPr lang="en-GB" sz="1600" dirty="0">
                <a:sym typeface="Wingdings" panose="05000000000000000000" pitchFamily="2" charset="2"/>
              </a:rPr>
              <a:t>Demineralised water on primary side</a:t>
            </a:r>
            <a:endParaRPr lang="en-GB" sz="1600" b="0" dirty="0">
              <a:sym typeface="Wingdings" panose="05000000000000000000" pitchFamily="2" charset="2"/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70C0"/>
                </a:solidFill>
                <a:sym typeface="Wingdings" panose="05000000000000000000" pitchFamily="2" charset="2"/>
              </a:rPr>
              <a:t>Filtration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HEPA gas filters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Chemical getters for impurities absorption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accent3">
                    <a:lumMod val="75000"/>
                  </a:schemeClr>
                </a:solidFill>
                <a:sym typeface="Wingdings" panose="05000000000000000000" pitchFamily="2" charset="2"/>
              </a:rPr>
              <a:t>Filling and pressure maintenance system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Helium bottle racks with precision pressure reducers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FFC000"/>
                </a:solidFill>
                <a:sym typeface="Wingdings" panose="05000000000000000000" pitchFamily="2" charset="2"/>
              </a:rPr>
              <a:t>Inline gas spectrometer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Continuous sampling machine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0000"/>
                </a:solidFill>
                <a:sym typeface="Wingdings" panose="05000000000000000000" pitchFamily="2" charset="2"/>
              </a:rPr>
              <a:t>Vacuum pumps</a:t>
            </a:r>
          </a:p>
          <a:p>
            <a:pPr marL="666743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To remove air from the circuit for subsequent filling</a:t>
            </a:r>
            <a:endParaRPr lang="en-GB" b="0" dirty="0">
              <a:sym typeface="Wingdings" panose="05000000000000000000" pitchFamily="2" charset="2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F92431C-BBB5-8138-BD37-C4FDD2B39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6679" y="1439335"/>
            <a:ext cx="6052750" cy="4568544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FE0E8E9-E081-E689-AE64-95D822C3BCDD}"/>
              </a:ext>
            </a:extLst>
          </p:cNvPr>
          <p:cNvSpPr/>
          <p:nvPr/>
        </p:nvSpPr>
        <p:spPr>
          <a:xfrm>
            <a:off x="10061563" y="2295713"/>
            <a:ext cx="593208" cy="413207"/>
          </a:xfrm>
          <a:prstGeom prst="roundRect">
            <a:avLst/>
          </a:pr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B51FDCB-D244-84CA-4510-8411233D644E}"/>
              </a:ext>
            </a:extLst>
          </p:cNvPr>
          <p:cNvSpPr/>
          <p:nvPr/>
        </p:nvSpPr>
        <p:spPr>
          <a:xfrm>
            <a:off x="6816080" y="1947696"/>
            <a:ext cx="1769402" cy="477616"/>
          </a:xfrm>
          <a:prstGeom prst="roundRect">
            <a:avLst/>
          </a:prstGeom>
          <a:solidFill>
            <a:schemeClr val="accent3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E1441D7-E28E-7886-5882-696FCA3F8C6A}"/>
              </a:ext>
            </a:extLst>
          </p:cNvPr>
          <p:cNvSpPr/>
          <p:nvPr/>
        </p:nvSpPr>
        <p:spPr>
          <a:xfrm>
            <a:off x="10577640" y="3196448"/>
            <a:ext cx="1000532" cy="578213"/>
          </a:xfrm>
          <a:prstGeom prst="round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30376FA-19F4-0223-427F-01AC854EE1AB}"/>
              </a:ext>
            </a:extLst>
          </p:cNvPr>
          <p:cNvSpPr/>
          <p:nvPr/>
        </p:nvSpPr>
        <p:spPr>
          <a:xfrm>
            <a:off x="6600056" y="3283634"/>
            <a:ext cx="1000532" cy="477616"/>
          </a:xfrm>
          <a:prstGeom prst="round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55F39CD-087F-71E6-4842-FC25212243FE}"/>
              </a:ext>
            </a:extLst>
          </p:cNvPr>
          <p:cNvSpPr/>
          <p:nvPr/>
        </p:nvSpPr>
        <p:spPr>
          <a:xfrm>
            <a:off x="8085216" y="5317699"/>
            <a:ext cx="819096" cy="578213"/>
          </a:xfrm>
          <a:prstGeom prst="round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223929B-6355-BFC4-39FC-8F45CC11F727}"/>
              </a:ext>
            </a:extLst>
          </p:cNvPr>
          <p:cNvSpPr/>
          <p:nvPr/>
        </p:nvSpPr>
        <p:spPr>
          <a:xfrm>
            <a:off x="6212944" y="2902743"/>
            <a:ext cx="870066" cy="292482"/>
          </a:xfrm>
          <a:prstGeom prst="round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74FE4E8-E36F-28D8-94A0-8673924F0A69}"/>
              </a:ext>
            </a:extLst>
          </p:cNvPr>
          <p:cNvSpPr/>
          <p:nvPr/>
        </p:nvSpPr>
        <p:spPr>
          <a:xfrm>
            <a:off x="10963530" y="2499018"/>
            <a:ext cx="533070" cy="578213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D9CEFCD-1507-7CE9-6556-738ABD962DF7}"/>
              </a:ext>
            </a:extLst>
          </p:cNvPr>
          <p:cNvSpPr/>
          <p:nvPr/>
        </p:nvSpPr>
        <p:spPr>
          <a:xfrm>
            <a:off x="9594408" y="2295713"/>
            <a:ext cx="467155" cy="413207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E01F467-5D4C-B2BE-9D4D-3B81FEDAD1FB}"/>
              </a:ext>
            </a:extLst>
          </p:cNvPr>
          <p:cNvSpPr/>
          <p:nvPr/>
        </p:nvSpPr>
        <p:spPr>
          <a:xfrm>
            <a:off x="8889361" y="5164171"/>
            <a:ext cx="519007" cy="425069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4A9D7E5-3E37-66EB-97E5-5274030BA272}"/>
              </a:ext>
            </a:extLst>
          </p:cNvPr>
          <p:cNvSpPr/>
          <p:nvPr/>
        </p:nvSpPr>
        <p:spPr>
          <a:xfrm>
            <a:off x="9174790" y="1463867"/>
            <a:ext cx="2609223" cy="793887"/>
          </a:xfrm>
          <a:prstGeom prst="roundRect">
            <a:avLst/>
          </a:prstGeom>
          <a:solidFill>
            <a:schemeClr val="tx1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31" name="Date Placeholder 2">
            <a:extLst>
              <a:ext uri="{FF2B5EF4-FFF2-40B4-BE49-F238E27FC236}">
                <a16:creationId xmlns:a16="http://schemas.microsoft.com/office/drawing/2014/main" id="{218D0B9F-609F-DF09-0C99-34BDA9D3E7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5D813046-0171-036C-F03C-A0D98E30A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611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76CE18C-886F-6C83-025A-5665A3C6F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617" y="2506225"/>
            <a:ext cx="7752184" cy="34749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F9EAF-7DB6-551E-7802-DE6DB56DE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5245" y="2611108"/>
            <a:ext cx="3100427" cy="3205645"/>
          </a:xfrm>
          <a:prstGeom prst="rect">
            <a:avLst/>
          </a:prstGeom>
          <a:ln w="28575">
            <a:solidFill>
              <a:srgbClr val="8F00FF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511D00-1845-04A3-2928-D84FA4410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possibilities: 2 configurations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A4EAB1-8166-77D5-9DF3-7F810E8C2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BF98A9A-4F83-3CAD-2896-F519EC50EBF7}"/>
              </a:ext>
            </a:extLst>
          </p:cNvPr>
          <p:cNvSpPr/>
          <p:nvPr/>
        </p:nvSpPr>
        <p:spPr>
          <a:xfrm>
            <a:off x="191344" y="1041248"/>
            <a:ext cx="5688632" cy="1115432"/>
          </a:xfrm>
          <a:prstGeom prst="roundRect">
            <a:avLst/>
          </a:prstGeom>
          <a:solidFill>
            <a:srgbClr val="8F00FF"/>
          </a:solidFill>
          <a:ln>
            <a:solidFill>
              <a:srgbClr val="8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Configuration #1</a:t>
            </a:r>
          </a:p>
          <a:p>
            <a:pPr algn="ctr"/>
            <a:r>
              <a:rPr lang="en-GB" dirty="0"/>
              <a:t>Target: water cooled</a:t>
            </a:r>
          </a:p>
          <a:p>
            <a:pPr algn="ctr"/>
            <a:r>
              <a:rPr lang="en-GB" dirty="0"/>
              <a:t>Proximity shielding: water cooled</a:t>
            </a:r>
          </a:p>
          <a:p>
            <a:pPr algn="ctr"/>
            <a:r>
              <a:rPr lang="en-GB" dirty="0"/>
              <a:t>Hadron stopper: water cooled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7E5A394-55C4-C4B3-792F-7162E9E39764}"/>
              </a:ext>
            </a:extLst>
          </p:cNvPr>
          <p:cNvSpPr/>
          <p:nvPr/>
        </p:nvSpPr>
        <p:spPr>
          <a:xfrm>
            <a:off x="6312026" y="1041248"/>
            <a:ext cx="5688000" cy="1115432"/>
          </a:xfrm>
          <a:prstGeom prst="roundRect">
            <a:avLst/>
          </a:prstGeom>
          <a:solidFill>
            <a:srgbClr val="4169E1">
              <a:alpha val="10000"/>
            </a:srgbClr>
          </a:solidFill>
          <a:ln>
            <a:solidFill>
              <a:schemeClr val="tx1">
                <a:lumMod val="60000"/>
                <a:lumOff val="40000"/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Configuration #2</a:t>
            </a:r>
          </a:p>
          <a:p>
            <a:pPr algn="ctr"/>
            <a:r>
              <a:rPr lang="en-GB" dirty="0"/>
              <a:t>Target: helium cooled</a:t>
            </a:r>
          </a:p>
          <a:p>
            <a:pPr algn="ctr"/>
            <a:r>
              <a:rPr lang="en-GB" dirty="0"/>
              <a:t>Proximity shielding: water cooled</a:t>
            </a:r>
          </a:p>
          <a:p>
            <a:pPr algn="ctr"/>
            <a:r>
              <a:rPr lang="en-GB" dirty="0"/>
              <a:t>Hadron stopper: water cooled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5F3AC6-7B69-2C10-859A-73CBA9CA1123}"/>
              </a:ext>
            </a:extLst>
          </p:cNvPr>
          <p:cNvSpPr/>
          <p:nvPr/>
        </p:nvSpPr>
        <p:spPr>
          <a:xfrm>
            <a:off x="2567608" y="3645023"/>
            <a:ext cx="2016224" cy="2171729"/>
          </a:xfrm>
          <a:prstGeom prst="rect">
            <a:avLst/>
          </a:prstGeom>
          <a:noFill/>
          <a:ln w="28575">
            <a:solidFill>
              <a:srgbClr val="8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7F605D45-05CB-6231-B0D3-6F92071D01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C1B32F0-75B6-38EB-9244-FCA48FF5F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106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210449-FF51-D72F-57F5-E17456868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234F944-2B40-1D9E-C6C1-A4F93CCE4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2506225"/>
            <a:ext cx="8153529" cy="36050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6EC7B1C-3F59-701B-17C5-22C6CFEE9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534" y="2508879"/>
            <a:ext cx="3384376" cy="3313446"/>
          </a:xfrm>
          <a:prstGeom prst="rect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9BBB6E-4B2D-8AE9-6C6C-D4BCA385A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possibilities: 2 configurations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12A163-5E15-9FE0-C92A-3C8EA1CD3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561E5B-6FB2-25C0-9342-FBED3D5B2FB1}"/>
              </a:ext>
            </a:extLst>
          </p:cNvPr>
          <p:cNvSpPr/>
          <p:nvPr/>
        </p:nvSpPr>
        <p:spPr>
          <a:xfrm>
            <a:off x="2135560" y="3429000"/>
            <a:ext cx="2160240" cy="2016224"/>
          </a:xfrm>
          <a:prstGeom prst="rect">
            <a:avLst/>
          </a:pr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B7AAB874-F0E1-97FE-6D1C-700D4154CD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D6DD9667-655A-009A-8AD5-A72E4D69F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BC21A39-C5A7-60A8-07FD-29D909AA604A}"/>
              </a:ext>
            </a:extLst>
          </p:cNvPr>
          <p:cNvSpPr/>
          <p:nvPr/>
        </p:nvSpPr>
        <p:spPr>
          <a:xfrm>
            <a:off x="191344" y="1041248"/>
            <a:ext cx="5688632" cy="1115432"/>
          </a:xfrm>
          <a:prstGeom prst="roundRect">
            <a:avLst/>
          </a:prstGeom>
          <a:solidFill>
            <a:srgbClr val="8F00FF">
              <a:alpha val="10000"/>
            </a:srgbClr>
          </a:solidFill>
          <a:ln>
            <a:solidFill>
              <a:srgbClr val="8F00FF">
                <a:alpha val="2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Configuration #1</a:t>
            </a:r>
          </a:p>
          <a:p>
            <a:pPr algn="ctr"/>
            <a:r>
              <a:rPr lang="en-GB" dirty="0"/>
              <a:t>Target: water cooled</a:t>
            </a:r>
          </a:p>
          <a:p>
            <a:pPr algn="ctr"/>
            <a:r>
              <a:rPr lang="en-GB" dirty="0"/>
              <a:t>Proximity shielding: water cooled</a:t>
            </a:r>
          </a:p>
          <a:p>
            <a:pPr algn="ctr"/>
            <a:r>
              <a:rPr lang="en-GB" dirty="0"/>
              <a:t>Hadron stopper: water cooled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6FC92B7-C8AD-0ECD-2C60-1E0572DF1145}"/>
              </a:ext>
            </a:extLst>
          </p:cNvPr>
          <p:cNvSpPr/>
          <p:nvPr/>
        </p:nvSpPr>
        <p:spPr>
          <a:xfrm>
            <a:off x="6312026" y="1041248"/>
            <a:ext cx="5688000" cy="1115432"/>
          </a:xfrm>
          <a:prstGeom prst="roundRect">
            <a:avLst/>
          </a:prstGeom>
          <a:solidFill>
            <a:srgbClr val="4169E1"/>
          </a:solidFill>
          <a:ln>
            <a:solidFill>
              <a:schemeClr val="tx1">
                <a:lumMod val="60000"/>
                <a:lumOff val="40000"/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Configuration #2</a:t>
            </a:r>
          </a:p>
          <a:p>
            <a:pPr algn="ctr"/>
            <a:r>
              <a:rPr lang="en-GB" dirty="0"/>
              <a:t>Target: helium cooled</a:t>
            </a:r>
          </a:p>
          <a:p>
            <a:pPr algn="ctr"/>
            <a:r>
              <a:rPr lang="en-GB" dirty="0"/>
              <a:t>Proximity shielding: water cooled</a:t>
            </a:r>
          </a:p>
          <a:p>
            <a:pPr algn="ctr"/>
            <a:r>
              <a:rPr lang="en-GB" dirty="0"/>
              <a:t>Hadron stopper: water cooled</a:t>
            </a:r>
          </a:p>
        </p:txBody>
      </p:sp>
    </p:spTree>
    <p:extLst>
      <p:ext uri="{BB962C8B-B14F-4D97-AF65-F5344CB8AC3E}">
        <p14:creationId xmlns:p14="http://schemas.microsoft.com/office/powerpoint/2010/main" val="1155583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4AE62-0F87-8657-761F-222F365DE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Loss of Coolant Scenarios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C8544-B17D-93CB-F9AD-394BEC5BC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5C566CC-C1F6-9B1D-E883-3006662AD0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124744"/>
            <a:ext cx="11376024" cy="4608512"/>
          </a:xfrm>
        </p:spPr>
        <p:txBody>
          <a:bodyPr/>
          <a:lstStyle/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D7C806BB-183E-5F30-FAA9-935B780517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Complex Infrastructure Workshop</a:t>
            </a:r>
            <a:r>
              <a:rPr lang="de-CH" dirty="0"/>
              <a:t>, 12 June 2025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CDC28E2-5D40-5E93-8B2F-444ECE82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F. DRAGONI | </a:t>
            </a:r>
            <a:r>
              <a:rPr lang="en-GB" sz="9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Station Cooling System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D6A5D26-3F2E-6E04-06F6-79C83DA7D9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993514"/>
              </p:ext>
            </p:extLst>
          </p:nvPr>
        </p:nvGraphicFramePr>
        <p:xfrm>
          <a:off x="440409" y="1315537"/>
          <a:ext cx="11303999" cy="27864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631255">
                  <a:extLst>
                    <a:ext uri="{9D8B030D-6E8A-4147-A177-3AD203B41FA5}">
                      <a16:colId xmlns:a16="http://schemas.microsoft.com/office/drawing/2014/main" val="330823027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64996811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25260553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7876528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45893533"/>
                    </a:ext>
                  </a:extLst>
                </a:gridCol>
                <a:gridCol w="2912104">
                  <a:extLst>
                    <a:ext uri="{9D8B030D-6E8A-4147-A177-3AD203B41FA5}">
                      <a16:colId xmlns:a16="http://schemas.microsoft.com/office/drawing/2014/main" val="89292358"/>
                    </a:ext>
                  </a:extLst>
                </a:gridCol>
              </a:tblGrid>
              <a:tr h="54028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Scenarios</a:t>
                      </a:r>
                      <a:endParaRPr lang="en-GB" sz="1600" dirty="0"/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Helium cooling circuit</a:t>
                      </a:r>
                      <a:endParaRPr lang="en-GB" sz="1600" dirty="0"/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Proximity shielding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Helium skid – 10 g/s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Hadron stopper/</a:t>
                      </a:r>
                      <a:r>
                        <a:rPr lang="en-GB" sz="1600" dirty="0" err="1"/>
                        <a:t>ShIP</a:t>
                      </a:r>
                      <a:endParaRPr lang="en-GB" sz="1600" dirty="0"/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Comments</a:t>
                      </a:r>
                      <a:endParaRPr lang="en-GB" sz="1600" dirty="0"/>
                    </a:p>
                  </a:txBody>
                  <a:tcPr marL="100400" marR="100400" marT="50200" marB="50200" anchor="ctr"/>
                </a:tc>
                <a:extLst>
                  <a:ext uri="{0D108BD9-81ED-4DB2-BD59-A6C34878D82A}">
                    <a16:rowId xmlns:a16="http://schemas.microsoft.com/office/drawing/2014/main" val="2705574868"/>
                  </a:ext>
                </a:extLst>
              </a:tr>
              <a:tr h="342333">
                <a:tc>
                  <a:txBody>
                    <a:bodyPr/>
                    <a:lstStyle/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Power cut to service building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00400" marR="100400" marT="50200" marB="50200" anchor="ctr"/>
                </a:tc>
                <a:extLst>
                  <a:ext uri="{0D108BD9-81ED-4DB2-BD59-A6C34878D82A}">
                    <a16:rowId xmlns:a16="http://schemas.microsoft.com/office/drawing/2014/main" val="2241179745"/>
                  </a:ext>
                </a:extLst>
              </a:tr>
              <a:tr h="5256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Power cut to BA82 building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(ON)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+mn-lt"/>
                        </a:rPr>
                        <a:t>Possibly requiring alternative cold source</a:t>
                      </a:r>
                    </a:p>
                  </a:txBody>
                  <a:tcPr marL="100400" marR="100400" marT="50200" marB="50200" anchor="ctr"/>
                </a:tc>
                <a:extLst>
                  <a:ext uri="{0D108BD9-81ED-4DB2-BD59-A6C34878D82A}">
                    <a16:rowId xmlns:a16="http://schemas.microsoft.com/office/drawing/2014/main" val="447694021"/>
                  </a:ext>
                </a:extLst>
              </a:tr>
              <a:tr h="5256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Helium compressor failure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00400" marR="100400" marT="50200" marB="50200" anchor="ctr"/>
                </a:tc>
                <a:extLst>
                  <a:ext uri="{0D108BD9-81ED-4DB2-BD59-A6C34878D82A}">
                    <a16:rowId xmlns:a16="http://schemas.microsoft.com/office/drawing/2014/main" val="3413758985"/>
                  </a:ext>
                </a:extLst>
              </a:tr>
              <a:tr h="5256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Proximity/BA82 pumps failure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STOP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rgbClr val="000000"/>
                          </a:solidFill>
                          <a:latin typeface="+mj-lt"/>
                        </a:rPr>
                        <a:t>ON</a:t>
                      </a:r>
                    </a:p>
                  </a:txBody>
                  <a:tcPr marL="100400" marR="100400" marT="50200" marB="50200" anchor="ctr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0000"/>
                          </a:solidFill>
                          <a:latin typeface="+mn-lt"/>
                        </a:rPr>
                        <a:t>Redundant pumps on proximity shielding skid and BA82 station</a:t>
                      </a:r>
                    </a:p>
                  </a:txBody>
                  <a:tcPr marL="100400" marR="100400" marT="50200" marB="50200" anchor="ctr"/>
                </a:tc>
                <a:extLst>
                  <a:ext uri="{0D108BD9-81ED-4DB2-BD59-A6C34878D82A}">
                    <a16:rowId xmlns:a16="http://schemas.microsoft.com/office/drawing/2014/main" val="256118059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1D5A9220-8388-E665-8EB9-67BD4A462E0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2560" y="4443690"/>
            <a:ext cx="3274986" cy="1785436"/>
          </a:xfrm>
          <a:prstGeom prst="rect">
            <a:avLst/>
          </a:prstGeom>
          <a:ln>
            <a:solidFill>
              <a:srgbClr val="8F00FF"/>
            </a:solidFill>
          </a:ln>
        </p:spPr>
      </p:pic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7B7F74C-4127-1041-6A57-033DA39A0593}"/>
              </a:ext>
            </a:extLst>
          </p:cNvPr>
          <p:cNvSpPr txBox="1">
            <a:spLocks/>
          </p:cNvSpPr>
          <p:nvPr/>
        </p:nvSpPr>
        <p:spPr>
          <a:xfrm>
            <a:off x="263352" y="4381988"/>
            <a:ext cx="7488832" cy="199636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Helium skid will require manual intervention to start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Intervention length (1 day)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10 g/s  low pipework speed  helium temperature will drop as it advances in the pipework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Cold source could come from BA81 centralised chilled water production if CT2 are working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24565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45744</TotalTime>
  <Words>1348</Words>
  <Application>Microsoft Office PowerPoint</Application>
  <PresentationFormat>Widescreen</PresentationFormat>
  <Paragraphs>283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Target Station Cooling System Target Complex Infrastructure Workshop</vt:lpstr>
      <vt:lpstr>Agenda</vt:lpstr>
      <vt:lpstr>Thermal Loads Summary - Requirements</vt:lpstr>
      <vt:lpstr>Water vs Helium as cooling medium for target</vt:lpstr>
      <vt:lpstr>Water Cooling – P&amp;ID</vt:lpstr>
      <vt:lpstr>Helium Cooling – Technical Solution – P&amp;ID</vt:lpstr>
      <vt:lpstr>Cooling possibilities: 2 configurations</vt:lpstr>
      <vt:lpstr>Cooling possibilities: 2 configurations</vt:lpstr>
      <vt:lpstr>Loss of Coolant Scenarios</vt:lpstr>
      <vt:lpstr>Interfaces</vt:lpstr>
      <vt:lpstr>Target Cooling Station Functional Requirements</vt:lpstr>
      <vt:lpstr>Maintenance Scenario</vt:lpstr>
      <vt:lpstr>Loads to the building</vt:lpstr>
      <vt:lpstr>Power requirements (preliminary)</vt:lpstr>
      <vt:lpstr>Noise Mitigation Measures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Francesco Dragoni</cp:lastModifiedBy>
  <cp:revision>1463</cp:revision>
  <cp:lastPrinted>2020-01-30T13:49:18Z</cp:lastPrinted>
  <dcterms:created xsi:type="dcterms:W3CDTF">2024-07-23T07:46:26Z</dcterms:created>
  <dcterms:modified xsi:type="dcterms:W3CDTF">2025-06-05T13:51:52Z</dcterms:modified>
</cp:coreProperties>
</file>