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13" r:id="rId2"/>
    <p:sldId id="303" r:id="rId3"/>
    <p:sldId id="327" r:id="rId4"/>
    <p:sldId id="329" r:id="rId5"/>
    <p:sldId id="320" r:id="rId6"/>
    <p:sldId id="321" r:id="rId7"/>
    <p:sldId id="323" r:id="rId8"/>
    <p:sldId id="326" r:id="rId9"/>
    <p:sldId id="328" r:id="rId10"/>
    <p:sldId id="324" r:id="rId11"/>
    <p:sldId id="316" r:id="rId12"/>
    <p:sldId id="325" r:id="rId13"/>
    <p:sldId id="317" r:id="rId14"/>
    <p:sldId id="319" r:id="rId15"/>
    <p:sldId id="312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85DF"/>
    <a:srgbClr val="00FF00"/>
    <a:srgbClr val="EDC8E9"/>
    <a:srgbClr val="C0E7ED"/>
    <a:srgbClr val="FFFF99"/>
    <a:srgbClr val="F9DFD6"/>
    <a:srgbClr val="B9CFFF"/>
    <a:srgbClr val="FFDC6D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 varScale="1">
        <p:scale>
          <a:sx n="59" d="100"/>
          <a:sy n="59" d="100"/>
        </p:scale>
        <p:origin x="964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3D2732-2BF1-42E0-9ED2-80A34DDEB315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</dgm:pt>
    <dgm:pt modelId="{DFDAF48E-6654-48FB-8F86-D44A376CE3B3}">
      <dgm:prSet phldrT="[Text]"/>
      <dgm:spPr/>
      <dgm:t>
        <a:bodyPr/>
        <a:lstStyle/>
        <a:p>
          <a:r>
            <a:rPr lang="en-GB" dirty="0"/>
            <a:t>Lockout </a:t>
          </a:r>
          <a:r>
            <a:rPr lang="en-GB" dirty="0">
              <a:sym typeface="Wingdings" panose="05000000000000000000" pitchFamily="2" charset="2"/>
            </a:rPr>
            <a:t> define what and when</a:t>
          </a:r>
          <a:endParaRPr lang="en-GB" dirty="0"/>
        </a:p>
      </dgm:t>
    </dgm:pt>
    <dgm:pt modelId="{A5B25D49-D403-4CA9-8F8F-0D50A968079A}" type="parTrans" cxnId="{C6D9691A-5F93-4D2A-8347-0F84F6416385}">
      <dgm:prSet/>
      <dgm:spPr/>
      <dgm:t>
        <a:bodyPr/>
        <a:lstStyle/>
        <a:p>
          <a:endParaRPr lang="en-GB"/>
        </a:p>
      </dgm:t>
    </dgm:pt>
    <dgm:pt modelId="{96CE1D5F-AD25-4F5A-890D-28FE20C0A8E3}" type="sibTrans" cxnId="{C6D9691A-5F93-4D2A-8347-0F84F6416385}">
      <dgm:prSet/>
      <dgm:spPr/>
      <dgm:t>
        <a:bodyPr/>
        <a:lstStyle/>
        <a:p>
          <a:endParaRPr lang="en-GB"/>
        </a:p>
      </dgm:t>
    </dgm:pt>
    <dgm:pt modelId="{9302E592-C3E6-4506-8860-ECFDE6C9439E}">
      <dgm:prSet phldrT="[Text]"/>
      <dgm:spPr/>
      <dgm:t>
        <a:bodyPr/>
        <a:lstStyle/>
        <a:p>
          <a:r>
            <a:rPr lang="en-GB" dirty="0"/>
            <a:t>Order ~30 metal pallets (+re-assess once dismantling starts)</a:t>
          </a:r>
        </a:p>
      </dgm:t>
    </dgm:pt>
    <dgm:pt modelId="{565378EA-EA98-4141-8FCB-6A7C7B089D51}" type="parTrans" cxnId="{DE2C3D36-2F86-4654-BC15-A1B31232B13E}">
      <dgm:prSet/>
      <dgm:spPr/>
      <dgm:t>
        <a:bodyPr/>
        <a:lstStyle/>
        <a:p>
          <a:endParaRPr lang="en-GB"/>
        </a:p>
      </dgm:t>
    </dgm:pt>
    <dgm:pt modelId="{B2B35A3B-5A5C-47B6-800B-3CA16A6BCE95}" type="sibTrans" cxnId="{DE2C3D36-2F86-4654-BC15-A1B31232B13E}">
      <dgm:prSet/>
      <dgm:spPr/>
      <dgm:t>
        <a:bodyPr/>
        <a:lstStyle/>
        <a:p>
          <a:endParaRPr lang="en-GB"/>
        </a:p>
      </dgm:t>
    </dgm:pt>
    <dgm:pt modelId="{3C2FD39D-0196-45F7-8756-744B43A9EB0A}">
      <dgm:prSet phldrT="[Text]"/>
      <dgm:spPr/>
      <dgm:t>
        <a:bodyPr/>
        <a:lstStyle/>
        <a:p>
          <a:r>
            <a:rPr lang="en-GB" dirty="0"/>
            <a:t>Storage (racks streak room, optical tables, etc.)</a:t>
          </a:r>
        </a:p>
      </dgm:t>
    </dgm:pt>
    <dgm:pt modelId="{45405EBC-F05B-4021-83E9-971BA6660E41}" type="parTrans" cxnId="{49888F49-CE73-4706-8C34-79D68B3E84A5}">
      <dgm:prSet/>
      <dgm:spPr/>
      <dgm:t>
        <a:bodyPr/>
        <a:lstStyle/>
        <a:p>
          <a:endParaRPr lang="en-GB"/>
        </a:p>
      </dgm:t>
    </dgm:pt>
    <dgm:pt modelId="{12B159D2-7316-4E3F-B904-816947078D36}" type="sibTrans" cxnId="{49888F49-CE73-4706-8C34-79D68B3E84A5}">
      <dgm:prSet/>
      <dgm:spPr/>
      <dgm:t>
        <a:bodyPr/>
        <a:lstStyle/>
        <a:p>
          <a:endParaRPr lang="en-GB"/>
        </a:p>
      </dgm:t>
    </dgm:pt>
    <dgm:pt modelId="{7A6A6736-059C-4FC0-9B1D-BF1761D06967}" type="pres">
      <dgm:prSet presAssocID="{FA3D2732-2BF1-42E0-9ED2-80A34DDEB315}" presName="linearFlow" presStyleCnt="0">
        <dgm:presLayoutVars>
          <dgm:dir/>
          <dgm:resizeHandles val="exact"/>
        </dgm:presLayoutVars>
      </dgm:prSet>
      <dgm:spPr/>
    </dgm:pt>
    <dgm:pt modelId="{D7F96AF6-3DD4-41AC-BE6A-FB2F62221A80}" type="pres">
      <dgm:prSet presAssocID="{DFDAF48E-6654-48FB-8F86-D44A376CE3B3}" presName="composite" presStyleCnt="0"/>
      <dgm:spPr/>
    </dgm:pt>
    <dgm:pt modelId="{0148BA27-6F21-46FD-A175-25FD35762458}" type="pres">
      <dgm:prSet presAssocID="{DFDAF48E-6654-48FB-8F86-D44A376CE3B3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stomer review with solid fill"/>
        </a:ext>
      </dgm:extLst>
    </dgm:pt>
    <dgm:pt modelId="{549DDB1C-A8C4-497C-A235-925720095038}" type="pres">
      <dgm:prSet presAssocID="{DFDAF48E-6654-48FB-8F86-D44A376CE3B3}" presName="txShp" presStyleLbl="node1" presStyleIdx="0" presStyleCnt="3">
        <dgm:presLayoutVars>
          <dgm:bulletEnabled val="1"/>
        </dgm:presLayoutVars>
      </dgm:prSet>
      <dgm:spPr/>
    </dgm:pt>
    <dgm:pt modelId="{61659185-A877-4683-BDB9-10B54324BA38}" type="pres">
      <dgm:prSet presAssocID="{96CE1D5F-AD25-4F5A-890D-28FE20C0A8E3}" presName="spacing" presStyleCnt="0"/>
      <dgm:spPr/>
    </dgm:pt>
    <dgm:pt modelId="{ED801970-BBDF-4F3F-BFE4-525716F89A86}" type="pres">
      <dgm:prSet presAssocID="{9302E592-C3E6-4506-8860-ECFDE6C9439E}" presName="composite" presStyleCnt="0"/>
      <dgm:spPr/>
    </dgm:pt>
    <dgm:pt modelId="{E1869D5E-3735-4898-B9D2-6473E6274D03}" type="pres">
      <dgm:prSet presAssocID="{9302E592-C3E6-4506-8860-ECFDE6C9439E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 with solid fill"/>
        </a:ext>
      </dgm:extLst>
    </dgm:pt>
    <dgm:pt modelId="{EE6C26F3-8B3A-4305-9BB0-13FB44244ABC}" type="pres">
      <dgm:prSet presAssocID="{9302E592-C3E6-4506-8860-ECFDE6C9439E}" presName="txShp" presStyleLbl="node1" presStyleIdx="1" presStyleCnt="3">
        <dgm:presLayoutVars>
          <dgm:bulletEnabled val="1"/>
        </dgm:presLayoutVars>
      </dgm:prSet>
      <dgm:spPr/>
    </dgm:pt>
    <dgm:pt modelId="{183B0CFE-3468-4625-9FC3-CB05EC3F05BC}" type="pres">
      <dgm:prSet presAssocID="{B2B35A3B-5A5C-47B6-800B-3CA16A6BCE95}" presName="spacing" presStyleCnt="0"/>
      <dgm:spPr/>
    </dgm:pt>
    <dgm:pt modelId="{7DCE3D4E-B393-4516-93FA-FEB0B228A0ED}" type="pres">
      <dgm:prSet presAssocID="{3C2FD39D-0196-45F7-8756-744B43A9EB0A}" presName="composite" presStyleCnt="0"/>
      <dgm:spPr/>
    </dgm:pt>
    <dgm:pt modelId="{85F5AC67-AEE5-46A4-A6FD-B674353889FC}" type="pres">
      <dgm:prSet presAssocID="{3C2FD39D-0196-45F7-8756-744B43A9EB0A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on shelf with solid fill"/>
        </a:ext>
      </dgm:extLst>
    </dgm:pt>
    <dgm:pt modelId="{08FD4E7B-630B-4279-86A5-F321AA3E997C}" type="pres">
      <dgm:prSet presAssocID="{3C2FD39D-0196-45F7-8756-744B43A9EB0A}" presName="txShp" presStyleLbl="node1" presStyleIdx="2" presStyleCnt="3">
        <dgm:presLayoutVars>
          <dgm:bulletEnabled val="1"/>
        </dgm:presLayoutVars>
      </dgm:prSet>
      <dgm:spPr/>
    </dgm:pt>
  </dgm:ptLst>
  <dgm:cxnLst>
    <dgm:cxn modelId="{C6D9691A-5F93-4D2A-8347-0F84F6416385}" srcId="{FA3D2732-2BF1-42E0-9ED2-80A34DDEB315}" destId="{DFDAF48E-6654-48FB-8F86-D44A376CE3B3}" srcOrd="0" destOrd="0" parTransId="{A5B25D49-D403-4CA9-8F8F-0D50A968079A}" sibTransId="{96CE1D5F-AD25-4F5A-890D-28FE20C0A8E3}"/>
    <dgm:cxn modelId="{19867727-7E0F-4187-AE90-4CD67308358A}" type="presOf" srcId="{9302E592-C3E6-4506-8860-ECFDE6C9439E}" destId="{EE6C26F3-8B3A-4305-9BB0-13FB44244ABC}" srcOrd="0" destOrd="0" presId="urn:microsoft.com/office/officeart/2005/8/layout/vList3"/>
    <dgm:cxn modelId="{DE2C3D36-2F86-4654-BC15-A1B31232B13E}" srcId="{FA3D2732-2BF1-42E0-9ED2-80A34DDEB315}" destId="{9302E592-C3E6-4506-8860-ECFDE6C9439E}" srcOrd="1" destOrd="0" parTransId="{565378EA-EA98-4141-8FCB-6A7C7B089D51}" sibTransId="{B2B35A3B-5A5C-47B6-800B-3CA16A6BCE95}"/>
    <dgm:cxn modelId="{9B524F42-EDFF-4ABC-B53C-477EA9702B5B}" type="presOf" srcId="{3C2FD39D-0196-45F7-8756-744B43A9EB0A}" destId="{08FD4E7B-630B-4279-86A5-F321AA3E997C}" srcOrd="0" destOrd="0" presId="urn:microsoft.com/office/officeart/2005/8/layout/vList3"/>
    <dgm:cxn modelId="{49888F49-CE73-4706-8C34-79D68B3E84A5}" srcId="{FA3D2732-2BF1-42E0-9ED2-80A34DDEB315}" destId="{3C2FD39D-0196-45F7-8756-744B43A9EB0A}" srcOrd="2" destOrd="0" parTransId="{45405EBC-F05B-4021-83E9-971BA6660E41}" sibTransId="{12B159D2-7316-4E3F-B904-816947078D36}"/>
    <dgm:cxn modelId="{8D017F87-0C78-4B66-A499-35CA87D6579A}" type="presOf" srcId="{DFDAF48E-6654-48FB-8F86-D44A376CE3B3}" destId="{549DDB1C-A8C4-497C-A235-925720095038}" srcOrd="0" destOrd="0" presId="urn:microsoft.com/office/officeart/2005/8/layout/vList3"/>
    <dgm:cxn modelId="{987413FA-4C52-4A31-B4BC-05094D094B51}" type="presOf" srcId="{FA3D2732-2BF1-42E0-9ED2-80A34DDEB315}" destId="{7A6A6736-059C-4FC0-9B1D-BF1761D06967}" srcOrd="0" destOrd="0" presId="urn:microsoft.com/office/officeart/2005/8/layout/vList3"/>
    <dgm:cxn modelId="{8B85BABD-417C-4B2F-B5D5-431BAB64C318}" type="presParOf" srcId="{7A6A6736-059C-4FC0-9B1D-BF1761D06967}" destId="{D7F96AF6-3DD4-41AC-BE6A-FB2F62221A80}" srcOrd="0" destOrd="0" presId="urn:microsoft.com/office/officeart/2005/8/layout/vList3"/>
    <dgm:cxn modelId="{A57AD8BF-94CF-4A9F-85F4-1E49A84966FF}" type="presParOf" srcId="{D7F96AF6-3DD4-41AC-BE6A-FB2F62221A80}" destId="{0148BA27-6F21-46FD-A175-25FD35762458}" srcOrd="0" destOrd="0" presId="urn:microsoft.com/office/officeart/2005/8/layout/vList3"/>
    <dgm:cxn modelId="{E4C88F2F-90D5-485A-BF37-63A8108AC28E}" type="presParOf" srcId="{D7F96AF6-3DD4-41AC-BE6A-FB2F62221A80}" destId="{549DDB1C-A8C4-497C-A235-925720095038}" srcOrd="1" destOrd="0" presId="urn:microsoft.com/office/officeart/2005/8/layout/vList3"/>
    <dgm:cxn modelId="{C08950F9-DE04-4A34-A6EF-519791E7EE58}" type="presParOf" srcId="{7A6A6736-059C-4FC0-9B1D-BF1761D06967}" destId="{61659185-A877-4683-BDB9-10B54324BA38}" srcOrd="1" destOrd="0" presId="urn:microsoft.com/office/officeart/2005/8/layout/vList3"/>
    <dgm:cxn modelId="{3FA63AE3-1F7D-43DE-8CA7-06A38EDFBE35}" type="presParOf" srcId="{7A6A6736-059C-4FC0-9B1D-BF1761D06967}" destId="{ED801970-BBDF-4F3F-BFE4-525716F89A86}" srcOrd="2" destOrd="0" presId="urn:microsoft.com/office/officeart/2005/8/layout/vList3"/>
    <dgm:cxn modelId="{4C2E326C-B27A-4439-99D6-6386DA2811BA}" type="presParOf" srcId="{ED801970-BBDF-4F3F-BFE4-525716F89A86}" destId="{E1869D5E-3735-4898-B9D2-6473E6274D03}" srcOrd="0" destOrd="0" presId="urn:microsoft.com/office/officeart/2005/8/layout/vList3"/>
    <dgm:cxn modelId="{E71C25B6-2EFC-4CA8-B602-CBC2D996712C}" type="presParOf" srcId="{ED801970-BBDF-4F3F-BFE4-525716F89A86}" destId="{EE6C26F3-8B3A-4305-9BB0-13FB44244ABC}" srcOrd="1" destOrd="0" presId="urn:microsoft.com/office/officeart/2005/8/layout/vList3"/>
    <dgm:cxn modelId="{AEF0B565-6DA5-46C4-8EDB-5651F4A2ADEC}" type="presParOf" srcId="{7A6A6736-059C-4FC0-9B1D-BF1761D06967}" destId="{183B0CFE-3468-4625-9FC3-CB05EC3F05BC}" srcOrd="3" destOrd="0" presId="urn:microsoft.com/office/officeart/2005/8/layout/vList3"/>
    <dgm:cxn modelId="{BAB5CE0F-C0F4-40BE-A09F-A25C199212E5}" type="presParOf" srcId="{7A6A6736-059C-4FC0-9B1D-BF1761D06967}" destId="{7DCE3D4E-B393-4516-93FA-FEB0B228A0ED}" srcOrd="4" destOrd="0" presId="urn:microsoft.com/office/officeart/2005/8/layout/vList3"/>
    <dgm:cxn modelId="{39B08CB1-65DA-42E5-B2F7-797EFCBDBD6F}" type="presParOf" srcId="{7DCE3D4E-B393-4516-93FA-FEB0B228A0ED}" destId="{85F5AC67-AEE5-46A4-A6FD-B674353889FC}" srcOrd="0" destOrd="0" presId="urn:microsoft.com/office/officeart/2005/8/layout/vList3"/>
    <dgm:cxn modelId="{61D8C725-CE55-4FFB-8145-1E0438EFB436}" type="presParOf" srcId="{7DCE3D4E-B393-4516-93FA-FEB0B228A0ED}" destId="{08FD4E7B-630B-4279-86A5-F321AA3E997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3D2732-2BF1-42E0-9ED2-80A34DDEB315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</dgm:pt>
    <dgm:pt modelId="{DFDAF48E-6654-48FB-8F86-D44A376CE3B3}">
      <dgm:prSet phldrT="[Text]"/>
      <dgm:spPr/>
      <dgm:t>
        <a:bodyPr/>
        <a:lstStyle/>
        <a:p>
          <a:pPr algn="l"/>
          <a:r>
            <a:rPr lang="en-GB" dirty="0"/>
            <a:t>Briefing every Monday with teams that intervene in that week </a:t>
          </a:r>
        </a:p>
      </dgm:t>
    </dgm:pt>
    <dgm:pt modelId="{A5B25D49-D403-4CA9-8F8F-0D50A968079A}" type="parTrans" cxnId="{C6D9691A-5F93-4D2A-8347-0F84F6416385}">
      <dgm:prSet/>
      <dgm:spPr/>
      <dgm:t>
        <a:bodyPr/>
        <a:lstStyle/>
        <a:p>
          <a:endParaRPr lang="en-GB"/>
        </a:p>
      </dgm:t>
    </dgm:pt>
    <dgm:pt modelId="{96CE1D5F-AD25-4F5A-890D-28FE20C0A8E3}" type="sibTrans" cxnId="{C6D9691A-5F93-4D2A-8347-0F84F6416385}">
      <dgm:prSet/>
      <dgm:spPr/>
      <dgm:t>
        <a:bodyPr/>
        <a:lstStyle/>
        <a:p>
          <a:endParaRPr lang="en-GB"/>
        </a:p>
      </dgm:t>
    </dgm:pt>
    <dgm:pt modelId="{9302E592-C3E6-4506-8860-ECFDE6C9439E}">
      <dgm:prSet phldrT="[Text]"/>
      <dgm:spPr/>
      <dgm:t>
        <a:bodyPr/>
        <a:lstStyle/>
        <a:p>
          <a:pPr algn="l"/>
          <a:r>
            <a:rPr lang="en-GB" dirty="0"/>
            <a:t>-Status update sent by email (especially changes in planning)</a:t>
          </a:r>
        </a:p>
        <a:p>
          <a:pPr algn="l"/>
          <a:r>
            <a:rPr lang="en-GB" dirty="0"/>
            <a:t>-Dedicated meetings</a:t>
          </a:r>
        </a:p>
      </dgm:t>
    </dgm:pt>
    <dgm:pt modelId="{565378EA-EA98-4141-8FCB-6A7C7B089D51}" type="parTrans" cxnId="{DE2C3D36-2F86-4654-BC15-A1B31232B13E}">
      <dgm:prSet/>
      <dgm:spPr/>
      <dgm:t>
        <a:bodyPr/>
        <a:lstStyle/>
        <a:p>
          <a:endParaRPr lang="en-GB"/>
        </a:p>
      </dgm:t>
    </dgm:pt>
    <dgm:pt modelId="{B2B35A3B-5A5C-47B6-800B-3CA16A6BCE95}" type="sibTrans" cxnId="{DE2C3D36-2F86-4654-BC15-A1B31232B13E}">
      <dgm:prSet/>
      <dgm:spPr/>
      <dgm:t>
        <a:bodyPr/>
        <a:lstStyle/>
        <a:p>
          <a:endParaRPr lang="en-GB"/>
        </a:p>
      </dgm:t>
    </dgm:pt>
    <dgm:pt modelId="{3C2FD39D-0196-45F7-8756-744B43A9EB0A}">
      <dgm:prSet phldrT="[Text]"/>
      <dgm:spPr/>
      <dgm:t>
        <a:bodyPr/>
        <a:lstStyle/>
        <a:p>
          <a:pPr algn="l"/>
          <a:r>
            <a:rPr lang="en-GB" b="1" dirty="0"/>
            <a:t>VICs: </a:t>
          </a:r>
          <a:r>
            <a:rPr lang="en-GB" dirty="0"/>
            <a:t>- 1 VIC for IT (with GWA and RF)</a:t>
          </a:r>
        </a:p>
      </dgm:t>
    </dgm:pt>
    <dgm:pt modelId="{45405EBC-F05B-4021-83E9-971BA6660E41}" type="parTrans" cxnId="{49888F49-CE73-4706-8C34-79D68B3E84A5}">
      <dgm:prSet/>
      <dgm:spPr/>
      <dgm:t>
        <a:bodyPr/>
        <a:lstStyle/>
        <a:p>
          <a:endParaRPr lang="en-GB"/>
        </a:p>
      </dgm:t>
    </dgm:pt>
    <dgm:pt modelId="{12B159D2-7316-4E3F-B904-816947078D36}" type="sibTrans" cxnId="{49888F49-CE73-4706-8C34-79D68B3E84A5}">
      <dgm:prSet/>
      <dgm:spPr/>
      <dgm:t>
        <a:bodyPr/>
        <a:lstStyle/>
        <a:p>
          <a:endParaRPr lang="en-GB"/>
        </a:p>
      </dgm:t>
    </dgm:pt>
    <dgm:pt modelId="{7A6A6736-059C-4FC0-9B1D-BF1761D06967}" type="pres">
      <dgm:prSet presAssocID="{FA3D2732-2BF1-42E0-9ED2-80A34DDEB315}" presName="linearFlow" presStyleCnt="0">
        <dgm:presLayoutVars>
          <dgm:dir/>
          <dgm:resizeHandles val="exact"/>
        </dgm:presLayoutVars>
      </dgm:prSet>
      <dgm:spPr/>
    </dgm:pt>
    <dgm:pt modelId="{D7F96AF6-3DD4-41AC-BE6A-FB2F62221A80}" type="pres">
      <dgm:prSet presAssocID="{DFDAF48E-6654-48FB-8F86-D44A376CE3B3}" presName="composite" presStyleCnt="0"/>
      <dgm:spPr/>
    </dgm:pt>
    <dgm:pt modelId="{0148BA27-6F21-46FD-A175-25FD35762458}" type="pres">
      <dgm:prSet presAssocID="{DFDAF48E-6654-48FB-8F86-D44A376CE3B3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stomer review with solid fill"/>
        </a:ext>
      </dgm:extLst>
    </dgm:pt>
    <dgm:pt modelId="{549DDB1C-A8C4-497C-A235-925720095038}" type="pres">
      <dgm:prSet presAssocID="{DFDAF48E-6654-48FB-8F86-D44A376CE3B3}" presName="txShp" presStyleLbl="node1" presStyleIdx="0" presStyleCnt="3">
        <dgm:presLayoutVars>
          <dgm:bulletEnabled val="1"/>
        </dgm:presLayoutVars>
      </dgm:prSet>
      <dgm:spPr/>
    </dgm:pt>
    <dgm:pt modelId="{61659185-A877-4683-BDB9-10B54324BA38}" type="pres">
      <dgm:prSet presAssocID="{96CE1D5F-AD25-4F5A-890D-28FE20C0A8E3}" presName="spacing" presStyleCnt="0"/>
      <dgm:spPr/>
    </dgm:pt>
    <dgm:pt modelId="{ED801970-BBDF-4F3F-BFE4-525716F89A86}" type="pres">
      <dgm:prSet presAssocID="{9302E592-C3E6-4506-8860-ECFDE6C9439E}" presName="composite" presStyleCnt="0"/>
      <dgm:spPr/>
    </dgm:pt>
    <dgm:pt modelId="{E1869D5E-3735-4898-B9D2-6473E6274D03}" type="pres">
      <dgm:prSet presAssocID="{9302E592-C3E6-4506-8860-ECFDE6C9439E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 with solid fill"/>
        </a:ext>
      </dgm:extLst>
    </dgm:pt>
    <dgm:pt modelId="{EE6C26F3-8B3A-4305-9BB0-13FB44244ABC}" type="pres">
      <dgm:prSet presAssocID="{9302E592-C3E6-4506-8860-ECFDE6C9439E}" presName="txShp" presStyleLbl="node1" presStyleIdx="1" presStyleCnt="3">
        <dgm:presLayoutVars>
          <dgm:bulletEnabled val="1"/>
        </dgm:presLayoutVars>
      </dgm:prSet>
      <dgm:spPr/>
    </dgm:pt>
    <dgm:pt modelId="{183B0CFE-3468-4625-9FC3-CB05EC3F05BC}" type="pres">
      <dgm:prSet presAssocID="{B2B35A3B-5A5C-47B6-800B-3CA16A6BCE95}" presName="spacing" presStyleCnt="0"/>
      <dgm:spPr/>
    </dgm:pt>
    <dgm:pt modelId="{7DCE3D4E-B393-4516-93FA-FEB0B228A0ED}" type="pres">
      <dgm:prSet presAssocID="{3C2FD39D-0196-45F7-8756-744B43A9EB0A}" presName="composite" presStyleCnt="0"/>
      <dgm:spPr/>
    </dgm:pt>
    <dgm:pt modelId="{85F5AC67-AEE5-46A4-A6FD-B674353889FC}" type="pres">
      <dgm:prSet presAssocID="{3C2FD39D-0196-45F7-8756-744B43A9EB0A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 on shelf with solid fill"/>
        </a:ext>
      </dgm:extLst>
    </dgm:pt>
    <dgm:pt modelId="{08FD4E7B-630B-4279-86A5-F321AA3E997C}" type="pres">
      <dgm:prSet presAssocID="{3C2FD39D-0196-45F7-8756-744B43A9EB0A}" presName="txShp" presStyleLbl="node1" presStyleIdx="2" presStyleCnt="3">
        <dgm:presLayoutVars>
          <dgm:bulletEnabled val="1"/>
        </dgm:presLayoutVars>
      </dgm:prSet>
      <dgm:spPr/>
    </dgm:pt>
  </dgm:ptLst>
  <dgm:cxnLst>
    <dgm:cxn modelId="{C6D9691A-5F93-4D2A-8347-0F84F6416385}" srcId="{FA3D2732-2BF1-42E0-9ED2-80A34DDEB315}" destId="{DFDAF48E-6654-48FB-8F86-D44A376CE3B3}" srcOrd="0" destOrd="0" parTransId="{A5B25D49-D403-4CA9-8F8F-0D50A968079A}" sibTransId="{96CE1D5F-AD25-4F5A-890D-28FE20C0A8E3}"/>
    <dgm:cxn modelId="{19867727-7E0F-4187-AE90-4CD67308358A}" type="presOf" srcId="{9302E592-C3E6-4506-8860-ECFDE6C9439E}" destId="{EE6C26F3-8B3A-4305-9BB0-13FB44244ABC}" srcOrd="0" destOrd="0" presId="urn:microsoft.com/office/officeart/2005/8/layout/vList3"/>
    <dgm:cxn modelId="{DE2C3D36-2F86-4654-BC15-A1B31232B13E}" srcId="{FA3D2732-2BF1-42E0-9ED2-80A34DDEB315}" destId="{9302E592-C3E6-4506-8860-ECFDE6C9439E}" srcOrd="1" destOrd="0" parTransId="{565378EA-EA98-4141-8FCB-6A7C7B089D51}" sibTransId="{B2B35A3B-5A5C-47B6-800B-3CA16A6BCE95}"/>
    <dgm:cxn modelId="{9B524F42-EDFF-4ABC-B53C-477EA9702B5B}" type="presOf" srcId="{3C2FD39D-0196-45F7-8756-744B43A9EB0A}" destId="{08FD4E7B-630B-4279-86A5-F321AA3E997C}" srcOrd="0" destOrd="0" presId="urn:microsoft.com/office/officeart/2005/8/layout/vList3"/>
    <dgm:cxn modelId="{49888F49-CE73-4706-8C34-79D68B3E84A5}" srcId="{FA3D2732-2BF1-42E0-9ED2-80A34DDEB315}" destId="{3C2FD39D-0196-45F7-8756-744B43A9EB0A}" srcOrd="2" destOrd="0" parTransId="{45405EBC-F05B-4021-83E9-971BA6660E41}" sibTransId="{12B159D2-7316-4E3F-B904-816947078D36}"/>
    <dgm:cxn modelId="{8D017F87-0C78-4B66-A499-35CA87D6579A}" type="presOf" srcId="{DFDAF48E-6654-48FB-8F86-D44A376CE3B3}" destId="{549DDB1C-A8C4-497C-A235-925720095038}" srcOrd="0" destOrd="0" presId="urn:microsoft.com/office/officeart/2005/8/layout/vList3"/>
    <dgm:cxn modelId="{987413FA-4C52-4A31-B4BC-05094D094B51}" type="presOf" srcId="{FA3D2732-2BF1-42E0-9ED2-80A34DDEB315}" destId="{7A6A6736-059C-4FC0-9B1D-BF1761D06967}" srcOrd="0" destOrd="0" presId="urn:microsoft.com/office/officeart/2005/8/layout/vList3"/>
    <dgm:cxn modelId="{8B85BABD-417C-4B2F-B5D5-431BAB64C318}" type="presParOf" srcId="{7A6A6736-059C-4FC0-9B1D-BF1761D06967}" destId="{D7F96AF6-3DD4-41AC-BE6A-FB2F62221A80}" srcOrd="0" destOrd="0" presId="urn:microsoft.com/office/officeart/2005/8/layout/vList3"/>
    <dgm:cxn modelId="{A57AD8BF-94CF-4A9F-85F4-1E49A84966FF}" type="presParOf" srcId="{D7F96AF6-3DD4-41AC-BE6A-FB2F62221A80}" destId="{0148BA27-6F21-46FD-A175-25FD35762458}" srcOrd="0" destOrd="0" presId="urn:microsoft.com/office/officeart/2005/8/layout/vList3"/>
    <dgm:cxn modelId="{E4C88F2F-90D5-485A-BF37-63A8108AC28E}" type="presParOf" srcId="{D7F96AF6-3DD4-41AC-BE6A-FB2F62221A80}" destId="{549DDB1C-A8C4-497C-A235-925720095038}" srcOrd="1" destOrd="0" presId="urn:microsoft.com/office/officeart/2005/8/layout/vList3"/>
    <dgm:cxn modelId="{C08950F9-DE04-4A34-A6EF-519791E7EE58}" type="presParOf" srcId="{7A6A6736-059C-4FC0-9B1D-BF1761D06967}" destId="{61659185-A877-4683-BDB9-10B54324BA38}" srcOrd="1" destOrd="0" presId="urn:microsoft.com/office/officeart/2005/8/layout/vList3"/>
    <dgm:cxn modelId="{3FA63AE3-1F7D-43DE-8CA7-06A38EDFBE35}" type="presParOf" srcId="{7A6A6736-059C-4FC0-9B1D-BF1761D06967}" destId="{ED801970-BBDF-4F3F-BFE4-525716F89A86}" srcOrd="2" destOrd="0" presId="urn:microsoft.com/office/officeart/2005/8/layout/vList3"/>
    <dgm:cxn modelId="{4C2E326C-B27A-4439-99D6-6386DA2811BA}" type="presParOf" srcId="{ED801970-BBDF-4F3F-BFE4-525716F89A86}" destId="{E1869D5E-3735-4898-B9D2-6473E6274D03}" srcOrd="0" destOrd="0" presId="urn:microsoft.com/office/officeart/2005/8/layout/vList3"/>
    <dgm:cxn modelId="{E71C25B6-2EFC-4CA8-B602-CBC2D996712C}" type="presParOf" srcId="{ED801970-BBDF-4F3F-BFE4-525716F89A86}" destId="{EE6C26F3-8B3A-4305-9BB0-13FB44244ABC}" srcOrd="1" destOrd="0" presId="urn:microsoft.com/office/officeart/2005/8/layout/vList3"/>
    <dgm:cxn modelId="{AEF0B565-6DA5-46C4-8EDB-5651F4A2ADEC}" type="presParOf" srcId="{7A6A6736-059C-4FC0-9B1D-BF1761D06967}" destId="{183B0CFE-3468-4625-9FC3-CB05EC3F05BC}" srcOrd="3" destOrd="0" presId="urn:microsoft.com/office/officeart/2005/8/layout/vList3"/>
    <dgm:cxn modelId="{BAB5CE0F-C0F4-40BE-A09F-A25C199212E5}" type="presParOf" srcId="{7A6A6736-059C-4FC0-9B1D-BF1761D06967}" destId="{7DCE3D4E-B393-4516-93FA-FEB0B228A0ED}" srcOrd="4" destOrd="0" presId="urn:microsoft.com/office/officeart/2005/8/layout/vList3"/>
    <dgm:cxn modelId="{39B08CB1-65DA-42E5-B2F7-797EFCBDBD6F}" type="presParOf" srcId="{7DCE3D4E-B393-4516-93FA-FEB0B228A0ED}" destId="{85F5AC67-AEE5-46A4-A6FD-B674353889FC}" srcOrd="0" destOrd="0" presId="urn:microsoft.com/office/officeart/2005/8/layout/vList3"/>
    <dgm:cxn modelId="{61D8C725-CE55-4FFB-8145-1E0438EFB436}" type="presParOf" srcId="{7DCE3D4E-B393-4516-93FA-FEB0B228A0ED}" destId="{08FD4E7B-630B-4279-86A5-F321AA3E997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9FB587-7E7C-4BA1-A335-48A42CDA72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65033EB-81C6-4659-95EF-0AF442154E8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Run 2b dismantling starts on 10</a:t>
          </a:r>
          <a:r>
            <a:rPr lang="en-GB" baseline="30000" dirty="0"/>
            <a:t>th</a:t>
          </a:r>
          <a:r>
            <a:rPr lang="en-GB" dirty="0"/>
            <a:t> of June</a:t>
          </a:r>
          <a:endParaRPr lang="en-US" dirty="0"/>
        </a:p>
      </dgm:t>
    </dgm:pt>
    <dgm:pt modelId="{03BD986A-B01F-4C1C-BA6F-956ED1FD519D}" type="parTrans" cxnId="{3F0DB8E1-067D-4951-9110-258DB8A4A527}">
      <dgm:prSet/>
      <dgm:spPr/>
      <dgm:t>
        <a:bodyPr/>
        <a:lstStyle/>
        <a:p>
          <a:endParaRPr lang="en-US"/>
        </a:p>
      </dgm:t>
    </dgm:pt>
    <dgm:pt modelId="{B56C1007-863F-469F-9250-2A59EA7437A4}" type="sibTrans" cxnId="{3F0DB8E1-067D-4951-9110-258DB8A4A527}">
      <dgm:prSet/>
      <dgm:spPr/>
      <dgm:t>
        <a:bodyPr/>
        <a:lstStyle/>
        <a:p>
          <a:endParaRPr lang="en-US"/>
        </a:p>
      </dgm:t>
    </dgm:pt>
    <dgm:pt modelId="{CE6F111B-5E81-4C9B-88A8-66D5F7EBFCB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Run 2b decabling on track </a:t>
          </a:r>
          <a:r>
            <a:rPr lang="en-GB" dirty="0">
              <a:sym typeface="Wingdings" panose="05000000000000000000" pitchFamily="2" charset="2"/>
            </a:rPr>
            <a:t> briefing by EN-EL on 20</a:t>
          </a:r>
          <a:r>
            <a:rPr lang="en-GB" baseline="30000" dirty="0">
              <a:sym typeface="Wingdings" panose="05000000000000000000" pitchFamily="2" charset="2"/>
            </a:rPr>
            <a:t>th</a:t>
          </a:r>
          <a:r>
            <a:rPr lang="en-GB" dirty="0">
              <a:sym typeface="Wingdings" panose="05000000000000000000" pitchFamily="2" charset="2"/>
            </a:rPr>
            <a:t> of June</a:t>
          </a:r>
          <a:endParaRPr lang="en-US" dirty="0"/>
        </a:p>
      </dgm:t>
    </dgm:pt>
    <dgm:pt modelId="{F4F1051A-1858-487B-80EC-EA964B1EFFFE}" type="parTrans" cxnId="{1C95AB78-7673-4DA8-9D71-1F85F4AEDDF9}">
      <dgm:prSet/>
      <dgm:spPr/>
      <dgm:t>
        <a:bodyPr/>
        <a:lstStyle/>
        <a:p>
          <a:endParaRPr lang="en-US"/>
        </a:p>
      </dgm:t>
    </dgm:pt>
    <dgm:pt modelId="{23754358-71A5-4DE8-BE9F-8E18C404EAA6}" type="sibTrans" cxnId="{1C95AB78-7673-4DA8-9D71-1F85F4AEDDF9}">
      <dgm:prSet/>
      <dgm:spPr/>
      <dgm:t>
        <a:bodyPr/>
        <a:lstStyle/>
        <a:p>
          <a:endParaRPr lang="en-US"/>
        </a:p>
      </dgm:t>
    </dgm:pt>
    <dgm:pt modelId="{77B6264C-9B4D-4760-96FC-107BC8942CE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1</a:t>
          </a:r>
          <a:r>
            <a:rPr lang="en-GB" baseline="30000" dirty="0"/>
            <a:t>st</a:t>
          </a:r>
          <a:r>
            <a:rPr lang="en-GB" dirty="0"/>
            <a:t> on-site briefing = Wednesday 4</a:t>
          </a:r>
          <a:r>
            <a:rPr lang="en-GB" baseline="30000" dirty="0"/>
            <a:t>th</a:t>
          </a:r>
          <a:r>
            <a:rPr lang="en-GB" dirty="0"/>
            <a:t> of June</a:t>
          </a:r>
          <a:endParaRPr lang="en-US" dirty="0"/>
        </a:p>
      </dgm:t>
    </dgm:pt>
    <dgm:pt modelId="{E6CEDD1A-ABFD-460A-89DC-018701145F90}" type="parTrans" cxnId="{F0289598-AB96-45DE-934E-246D01014358}">
      <dgm:prSet/>
      <dgm:spPr/>
      <dgm:t>
        <a:bodyPr/>
        <a:lstStyle/>
        <a:p>
          <a:endParaRPr lang="en-US"/>
        </a:p>
      </dgm:t>
    </dgm:pt>
    <dgm:pt modelId="{E59DB83A-EF5D-4ABE-A8C6-F6986EA1F719}" type="sibTrans" cxnId="{F0289598-AB96-45DE-934E-246D01014358}">
      <dgm:prSet/>
      <dgm:spPr/>
      <dgm:t>
        <a:bodyPr/>
        <a:lstStyle/>
        <a:p>
          <a:endParaRPr lang="en-US"/>
        </a:p>
      </dgm:t>
    </dgm:pt>
    <dgm:pt modelId="{E31739EE-A669-4907-A4F1-FDA3B2A7469B}" type="pres">
      <dgm:prSet presAssocID="{119FB587-7E7C-4BA1-A335-48A42CDA72DA}" presName="root" presStyleCnt="0">
        <dgm:presLayoutVars>
          <dgm:dir/>
          <dgm:resizeHandles val="exact"/>
        </dgm:presLayoutVars>
      </dgm:prSet>
      <dgm:spPr/>
    </dgm:pt>
    <dgm:pt modelId="{53BE50A2-A3B2-4D9D-B01D-4486BED54A92}" type="pres">
      <dgm:prSet presAssocID="{C65033EB-81C6-4659-95EF-0AF442154E8E}" presName="compNode" presStyleCnt="0"/>
      <dgm:spPr/>
    </dgm:pt>
    <dgm:pt modelId="{A861DAE0-D5FE-41B3-8994-95254587572E}" type="pres">
      <dgm:prSet presAssocID="{C65033EB-81C6-4659-95EF-0AF442154E8E}" presName="bgRect" presStyleLbl="bgShp" presStyleIdx="0" presStyleCnt="3"/>
      <dgm:spPr/>
    </dgm:pt>
    <dgm:pt modelId="{5676B34A-B1C6-4462-924F-9FED568084ED}" type="pres">
      <dgm:prSet presAssocID="{C65033EB-81C6-4659-95EF-0AF442154E8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A5D6C107-1797-459E-BCEB-1E650B6DB563}" type="pres">
      <dgm:prSet presAssocID="{C65033EB-81C6-4659-95EF-0AF442154E8E}" presName="spaceRect" presStyleCnt="0"/>
      <dgm:spPr/>
    </dgm:pt>
    <dgm:pt modelId="{2B15EF89-1D48-4699-B552-57A87206AA53}" type="pres">
      <dgm:prSet presAssocID="{C65033EB-81C6-4659-95EF-0AF442154E8E}" presName="parTx" presStyleLbl="revTx" presStyleIdx="0" presStyleCnt="3">
        <dgm:presLayoutVars>
          <dgm:chMax val="0"/>
          <dgm:chPref val="0"/>
        </dgm:presLayoutVars>
      </dgm:prSet>
      <dgm:spPr/>
    </dgm:pt>
    <dgm:pt modelId="{1EB63235-39F7-4704-8258-E036019AAB8A}" type="pres">
      <dgm:prSet presAssocID="{B56C1007-863F-469F-9250-2A59EA7437A4}" presName="sibTrans" presStyleCnt="0"/>
      <dgm:spPr/>
    </dgm:pt>
    <dgm:pt modelId="{415FA8F0-62CE-4728-96F8-7627B2FA9472}" type="pres">
      <dgm:prSet presAssocID="{CE6F111B-5E81-4C9B-88A8-66D5F7EBFCBE}" presName="compNode" presStyleCnt="0"/>
      <dgm:spPr/>
    </dgm:pt>
    <dgm:pt modelId="{BFDDAFFC-CFB3-42CE-BD53-7BCF7A3E7497}" type="pres">
      <dgm:prSet presAssocID="{CE6F111B-5E81-4C9B-88A8-66D5F7EBFCBE}" presName="bgRect" presStyleLbl="bgShp" presStyleIdx="1" presStyleCnt="3"/>
      <dgm:spPr/>
    </dgm:pt>
    <dgm:pt modelId="{2365D82A-73FC-48BB-86C4-59804A6A70E0}" type="pres">
      <dgm:prSet presAssocID="{CE6F111B-5E81-4C9B-88A8-66D5F7EBFCB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laybook"/>
        </a:ext>
      </dgm:extLst>
    </dgm:pt>
    <dgm:pt modelId="{34A6390E-4F30-447E-A2E7-9CAB00F51DB4}" type="pres">
      <dgm:prSet presAssocID="{CE6F111B-5E81-4C9B-88A8-66D5F7EBFCBE}" presName="spaceRect" presStyleCnt="0"/>
      <dgm:spPr/>
    </dgm:pt>
    <dgm:pt modelId="{C48B3FD6-1148-4C0D-A38D-AFB3C602C32F}" type="pres">
      <dgm:prSet presAssocID="{CE6F111B-5E81-4C9B-88A8-66D5F7EBFCBE}" presName="parTx" presStyleLbl="revTx" presStyleIdx="1" presStyleCnt="3">
        <dgm:presLayoutVars>
          <dgm:chMax val="0"/>
          <dgm:chPref val="0"/>
        </dgm:presLayoutVars>
      </dgm:prSet>
      <dgm:spPr/>
    </dgm:pt>
    <dgm:pt modelId="{972DAD78-6EF5-4881-9D60-AE85A4C65F41}" type="pres">
      <dgm:prSet presAssocID="{23754358-71A5-4DE8-BE9F-8E18C404EAA6}" presName="sibTrans" presStyleCnt="0"/>
      <dgm:spPr/>
    </dgm:pt>
    <dgm:pt modelId="{83265405-5E81-4439-9341-856B1D507787}" type="pres">
      <dgm:prSet presAssocID="{77B6264C-9B4D-4760-96FC-107BC8942CE0}" presName="compNode" presStyleCnt="0"/>
      <dgm:spPr/>
    </dgm:pt>
    <dgm:pt modelId="{13C87157-283C-49C2-AE3A-4C39398F9D20}" type="pres">
      <dgm:prSet presAssocID="{77B6264C-9B4D-4760-96FC-107BC8942CE0}" presName="bgRect" presStyleLbl="bgShp" presStyleIdx="2" presStyleCnt="3"/>
      <dgm:spPr/>
    </dgm:pt>
    <dgm:pt modelId="{17054B41-50F8-4A03-9953-BDF55C865AB3}" type="pres">
      <dgm:prSet presAssocID="{77B6264C-9B4D-4760-96FC-107BC8942CE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ycle with people with solid fill"/>
        </a:ext>
      </dgm:extLst>
    </dgm:pt>
    <dgm:pt modelId="{93801FB6-25D5-4B34-8F9F-D983E9763357}" type="pres">
      <dgm:prSet presAssocID="{77B6264C-9B4D-4760-96FC-107BC8942CE0}" presName="spaceRect" presStyleCnt="0"/>
      <dgm:spPr/>
    </dgm:pt>
    <dgm:pt modelId="{20A4B4FC-3B41-48FF-BA5D-818DB2B13D52}" type="pres">
      <dgm:prSet presAssocID="{77B6264C-9B4D-4760-96FC-107BC8942CE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F41E920-7606-4573-92F7-217FA795DC7D}" type="presOf" srcId="{119FB587-7E7C-4BA1-A335-48A42CDA72DA}" destId="{E31739EE-A669-4907-A4F1-FDA3B2A7469B}" srcOrd="0" destOrd="0" presId="urn:microsoft.com/office/officeart/2018/2/layout/IconVerticalSolidList"/>
    <dgm:cxn modelId="{9AA79133-1701-4A68-B6AC-FFA0AD6A9A14}" type="presOf" srcId="{77B6264C-9B4D-4760-96FC-107BC8942CE0}" destId="{20A4B4FC-3B41-48FF-BA5D-818DB2B13D52}" srcOrd="0" destOrd="0" presId="urn:microsoft.com/office/officeart/2018/2/layout/IconVerticalSolidList"/>
    <dgm:cxn modelId="{AEEBA471-524B-4325-9074-F941CBEFF446}" type="presOf" srcId="{CE6F111B-5E81-4C9B-88A8-66D5F7EBFCBE}" destId="{C48B3FD6-1148-4C0D-A38D-AFB3C602C32F}" srcOrd="0" destOrd="0" presId="urn:microsoft.com/office/officeart/2018/2/layout/IconVerticalSolidList"/>
    <dgm:cxn modelId="{1C95AB78-7673-4DA8-9D71-1F85F4AEDDF9}" srcId="{119FB587-7E7C-4BA1-A335-48A42CDA72DA}" destId="{CE6F111B-5E81-4C9B-88A8-66D5F7EBFCBE}" srcOrd="1" destOrd="0" parTransId="{F4F1051A-1858-487B-80EC-EA964B1EFFFE}" sibTransId="{23754358-71A5-4DE8-BE9F-8E18C404EAA6}"/>
    <dgm:cxn modelId="{F0289598-AB96-45DE-934E-246D01014358}" srcId="{119FB587-7E7C-4BA1-A335-48A42CDA72DA}" destId="{77B6264C-9B4D-4760-96FC-107BC8942CE0}" srcOrd="2" destOrd="0" parTransId="{E6CEDD1A-ABFD-460A-89DC-018701145F90}" sibTransId="{E59DB83A-EF5D-4ABE-A8C6-F6986EA1F719}"/>
    <dgm:cxn modelId="{BD5177B5-0B84-488B-96CF-65D4B6861933}" type="presOf" srcId="{C65033EB-81C6-4659-95EF-0AF442154E8E}" destId="{2B15EF89-1D48-4699-B552-57A87206AA53}" srcOrd="0" destOrd="0" presId="urn:microsoft.com/office/officeart/2018/2/layout/IconVerticalSolidList"/>
    <dgm:cxn modelId="{3F0DB8E1-067D-4951-9110-258DB8A4A527}" srcId="{119FB587-7E7C-4BA1-A335-48A42CDA72DA}" destId="{C65033EB-81C6-4659-95EF-0AF442154E8E}" srcOrd="0" destOrd="0" parTransId="{03BD986A-B01F-4C1C-BA6F-956ED1FD519D}" sibTransId="{B56C1007-863F-469F-9250-2A59EA7437A4}"/>
    <dgm:cxn modelId="{61911E25-6B00-4706-88D8-89B49D2DA6EB}" type="presParOf" srcId="{E31739EE-A669-4907-A4F1-FDA3B2A7469B}" destId="{53BE50A2-A3B2-4D9D-B01D-4486BED54A92}" srcOrd="0" destOrd="0" presId="urn:microsoft.com/office/officeart/2018/2/layout/IconVerticalSolidList"/>
    <dgm:cxn modelId="{394C834D-07D8-4EB3-91A9-AC86EBDE25A8}" type="presParOf" srcId="{53BE50A2-A3B2-4D9D-B01D-4486BED54A92}" destId="{A861DAE0-D5FE-41B3-8994-95254587572E}" srcOrd="0" destOrd="0" presId="urn:microsoft.com/office/officeart/2018/2/layout/IconVerticalSolidList"/>
    <dgm:cxn modelId="{F86D4FDF-4C9D-4891-B7C0-1354AF15F031}" type="presParOf" srcId="{53BE50A2-A3B2-4D9D-B01D-4486BED54A92}" destId="{5676B34A-B1C6-4462-924F-9FED568084ED}" srcOrd="1" destOrd="0" presId="urn:microsoft.com/office/officeart/2018/2/layout/IconVerticalSolidList"/>
    <dgm:cxn modelId="{A2DFCF9B-3D4A-4F20-A0D2-8FD0B93E6197}" type="presParOf" srcId="{53BE50A2-A3B2-4D9D-B01D-4486BED54A92}" destId="{A5D6C107-1797-459E-BCEB-1E650B6DB563}" srcOrd="2" destOrd="0" presId="urn:microsoft.com/office/officeart/2018/2/layout/IconVerticalSolidList"/>
    <dgm:cxn modelId="{B37AB7D0-6DBA-477F-9F9B-35914C52125D}" type="presParOf" srcId="{53BE50A2-A3B2-4D9D-B01D-4486BED54A92}" destId="{2B15EF89-1D48-4699-B552-57A87206AA53}" srcOrd="3" destOrd="0" presId="urn:microsoft.com/office/officeart/2018/2/layout/IconVerticalSolidList"/>
    <dgm:cxn modelId="{0CF6C8BE-A02B-414B-A42D-0E962A772F6D}" type="presParOf" srcId="{E31739EE-A669-4907-A4F1-FDA3B2A7469B}" destId="{1EB63235-39F7-4704-8258-E036019AAB8A}" srcOrd="1" destOrd="0" presId="urn:microsoft.com/office/officeart/2018/2/layout/IconVerticalSolidList"/>
    <dgm:cxn modelId="{14D8E1E8-02A3-40AC-B14F-222A1C9D5503}" type="presParOf" srcId="{E31739EE-A669-4907-A4F1-FDA3B2A7469B}" destId="{415FA8F0-62CE-4728-96F8-7627B2FA9472}" srcOrd="2" destOrd="0" presId="urn:microsoft.com/office/officeart/2018/2/layout/IconVerticalSolidList"/>
    <dgm:cxn modelId="{58A1EA79-8359-4440-8AEF-9000234CD4E3}" type="presParOf" srcId="{415FA8F0-62CE-4728-96F8-7627B2FA9472}" destId="{BFDDAFFC-CFB3-42CE-BD53-7BCF7A3E7497}" srcOrd="0" destOrd="0" presId="urn:microsoft.com/office/officeart/2018/2/layout/IconVerticalSolidList"/>
    <dgm:cxn modelId="{0F1F61CC-7D6B-443E-B733-22E4FDB092A2}" type="presParOf" srcId="{415FA8F0-62CE-4728-96F8-7627B2FA9472}" destId="{2365D82A-73FC-48BB-86C4-59804A6A70E0}" srcOrd="1" destOrd="0" presId="urn:microsoft.com/office/officeart/2018/2/layout/IconVerticalSolidList"/>
    <dgm:cxn modelId="{7DCB2212-8A4B-4244-84A3-C6E700D37AFB}" type="presParOf" srcId="{415FA8F0-62CE-4728-96F8-7627B2FA9472}" destId="{34A6390E-4F30-447E-A2E7-9CAB00F51DB4}" srcOrd="2" destOrd="0" presId="urn:microsoft.com/office/officeart/2018/2/layout/IconVerticalSolidList"/>
    <dgm:cxn modelId="{AD750EDC-C877-4BCB-A6D6-0495E3CCF629}" type="presParOf" srcId="{415FA8F0-62CE-4728-96F8-7627B2FA9472}" destId="{C48B3FD6-1148-4C0D-A38D-AFB3C602C32F}" srcOrd="3" destOrd="0" presId="urn:microsoft.com/office/officeart/2018/2/layout/IconVerticalSolidList"/>
    <dgm:cxn modelId="{5E86FE92-4EE2-4D01-9E15-3F3FC00BA415}" type="presParOf" srcId="{E31739EE-A669-4907-A4F1-FDA3B2A7469B}" destId="{972DAD78-6EF5-4881-9D60-AE85A4C65F41}" srcOrd="3" destOrd="0" presId="urn:microsoft.com/office/officeart/2018/2/layout/IconVerticalSolidList"/>
    <dgm:cxn modelId="{A8EC0752-EE18-45BD-937B-46CEF49A8233}" type="presParOf" srcId="{E31739EE-A669-4907-A4F1-FDA3B2A7469B}" destId="{83265405-5E81-4439-9341-856B1D507787}" srcOrd="4" destOrd="0" presId="urn:microsoft.com/office/officeart/2018/2/layout/IconVerticalSolidList"/>
    <dgm:cxn modelId="{571EE30B-9246-439A-8DB0-21F425E03554}" type="presParOf" srcId="{83265405-5E81-4439-9341-856B1D507787}" destId="{13C87157-283C-49C2-AE3A-4C39398F9D20}" srcOrd="0" destOrd="0" presId="urn:microsoft.com/office/officeart/2018/2/layout/IconVerticalSolidList"/>
    <dgm:cxn modelId="{3E4331AE-8028-4C53-AB8A-FF78A3299855}" type="presParOf" srcId="{83265405-5E81-4439-9341-856B1D507787}" destId="{17054B41-50F8-4A03-9953-BDF55C865AB3}" srcOrd="1" destOrd="0" presId="urn:microsoft.com/office/officeart/2018/2/layout/IconVerticalSolidList"/>
    <dgm:cxn modelId="{4637BEF1-5761-4433-ABA8-A4747F1D892C}" type="presParOf" srcId="{83265405-5E81-4439-9341-856B1D507787}" destId="{93801FB6-25D5-4B34-8F9F-D983E9763357}" srcOrd="2" destOrd="0" presId="urn:microsoft.com/office/officeart/2018/2/layout/IconVerticalSolidList"/>
    <dgm:cxn modelId="{AC536D9C-EF0D-46ED-9C5E-66D339669EC5}" type="presParOf" srcId="{83265405-5E81-4439-9341-856B1D507787}" destId="{20A4B4FC-3B41-48FF-BA5D-818DB2B13D5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DDB1C-A8C4-497C-A235-925720095038}">
      <dsp:nvSpPr>
        <dsp:cNvPr id="0" name=""/>
        <dsp:cNvSpPr/>
      </dsp:nvSpPr>
      <dsp:spPr>
        <a:xfrm rot="10800000">
          <a:off x="2038737" y="1043"/>
          <a:ext cx="6645298" cy="1459685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Lockout </a:t>
          </a:r>
          <a:r>
            <a:rPr lang="en-GB" sz="3100" kern="1200" dirty="0">
              <a:sym typeface="Wingdings" panose="05000000000000000000" pitchFamily="2" charset="2"/>
            </a:rPr>
            <a:t> define what and when</a:t>
          </a:r>
          <a:endParaRPr lang="en-GB" sz="3100" kern="1200" dirty="0"/>
        </a:p>
      </dsp:txBody>
      <dsp:txXfrm rot="10800000">
        <a:off x="2403658" y="1043"/>
        <a:ext cx="6280377" cy="1459685"/>
      </dsp:txXfrm>
    </dsp:sp>
    <dsp:sp modelId="{0148BA27-6F21-46FD-A175-25FD35762458}">
      <dsp:nvSpPr>
        <dsp:cNvPr id="0" name=""/>
        <dsp:cNvSpPr/>
      </dsp:nvSpPr>
      <dsp:spPr>
        <a:xfrm>
          <a:off x="1308894" y="1043"/>
          <a:ext cx="1459685" cy="14596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C26F3-8B3A-4305-9BB0-13FB44244ABC}">
      <dsp:nvSpPr>
        <dsp:cNvPr id="0" name=""/>
        <dsp:cNvSpPr/>
      </dsp:nvSpPr>
      <dsp:spPr>
        <a:xfrm rot="10800000">
          <a:off x="2038737" y="1896454"/>
          <a:ext cx="6645298" cy="1459685"/>
        </a:xfrm>
        <a:prstGeom prst="homePlate">
          <a:avLst/>
        </a:prstGeom>
        <a:solidFill>
          <a:schemeClr val="accent1">
            <a:shade val="80000"/>
            <a:hueOff val="363230"/>
            <a:satOff val="-36097"/>
            <a:lumOff val="19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Order ~30 metal pallets (+re-assess once dismantling starts)</a:t>
          </a:r>
        </a:p>
      </dsp:txBody>
      <dsp:txXfrm rot="10800000">
        <a:off x="2403658" y="1896454"/>
        <a:ext cx="6280377" cy="1459685"/>
      </dsp:txXfrm>
    </dsp:sp>
    <dsp:sp modelId="{E1869D5E-3735-4898-B9D2-6473E6274D03}">
      <dsp:nvSpPr>
        <dsp:cNvPr id="0" name=""/>
        <dsp:cNvSpPr/>
      </dsp:nvSpPr>
      <dsp:spPr>
        <a:xfrm>
          <a:off x="1308894" y="1896454"/>
          <a:ext cx="1459685" cy="145968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D4E7B-630B-4279-86A5-F321AA3E997C}">
      <dsp:nvSpPr>
        <dsp:cNvPr id="0" name=""/>
        <dsp:cNvSpPr/>
      </dsp:nvSpPr>
      <dsp:spPr>
        <a:xfrm rot="10800000">
          <a:off x="2038737" y="3791866"/>
          <a:ext cx="6645298" cy="1459685"/>
        </a:xfrm>
        <a:prstGeom prst="homePlate">
          <a:avLst/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Storage (racks streak room, optical tables, etc.)</a:t>
          </a:r>
        </a:p>
      </dsp:txBody>
      <dsp:txXfrm rot="10800000">
        <a:off x="2403658" y="3791866"/>
        <a:ext cx="6280377" cy="1459685"/>
      </dsp:txXfrm>
    </dsp:sp>
    <dsp:sp modelId="{85F5AC67-AEE5-46A4-A6FD-B674353889FC}">
      <dsp:nvSpPr>
        <dsp:cNvPr id="0" name=""/>
        <dsp:cNvSpPr/>
      </dsp:nvSpPr>
      <dsp:spPr>
        <a:xfrm>
          <a:off x="1308894" y="3791866"/>
          <a:ext cx="1459685" cy="1459685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DDB1C-A8C4-497C-A235-925720095038}">
      <dsp:nvSpPr>
        <dsp:cNvPr id="0" name=""/>
        <dsp:cNvSpPr/>
      </dsp:nvSpPr>
      <dsp:spPr>
        <a:xfrm rot="10800000">
          <a:off x="2038737" y="1043"/>
          <a:ext cx="6645298" cy="1459685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02870" rIns="192024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Briefing every Monday with teams that intervene in that week </a:t>
          </a:r>
        </a:p>
      </dsp:txBody>
      <dsp:txXfrm rot="10800000">
        <a:off x="2403658" y="1043"/>
        <a:ext cx="6280377" cy="1459685"/>
      </dsp:txXfrm>
    </dsp:sp>
    <dsp:sp modelId="{0148BA27-6F21-46FD-A175-25FD35762458}">
      <dsp:nvSpPr>
        <dsp:cNvPr id="0" name=""/>
        <dsp:cNvSpPr/>
      </dsp:nvSpPr>
      <dsp:spPr>
        <a:xfrm>
          <a:off x="1308894" y="1043"/>
          <a:ext cx="1459685" cy="14596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C26F3-8B3A-4305-9BB0-13FB44244ABC}">
      <dsp:nvSpPr>
        <dsp:cNvPr id="0" name=""/>
        <dsp:cNvSpPr/>
      </dsp:nvSpPr>
      <dsp:spPr>
        <a:xfrm rot="10800000">
          <a:off x="2038737" y="1896454"/>
          <a:ext cx="6645298" cy="1459685"/>
        </a:xfrm>
        <a:prstGeom prst="homePlate">
          <a:avLst/>
        </a:prstGeom>
        <a:solidFill>
          <a:schemeClr val="accent1">
            <a:shade val="80000"/>
            <a:hueOff val="363230"/>
            <a:satOff val="-36097"/>
            <a:lumOff val="19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02870" rIns="192024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-Status update sent by email (especially changes in planning)</a:t>
          </a:r>
        </a:p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-Dedicated meetings</a:t>
          </a:r>
        </a:p>
      </dsp:txBody>
      <dsp:txXfrm rot="10800000">
        <a:off x="2403658" y="1896454"/>
        <a:ext cx="6280377" cy="1459685"/>
      </dsp:txXfrm>
    </dsp:sp>
    <dsp:sp modelId="{E1869D5E-3735-4898-B9D2-6473E6274D03}">
      <dsp:nvSpPr>
        <dsp:cNvPr id="0" name=""/>
        <dsp:cNvSpPr/>
      </dsp:nvSpPr>
      <dsp:spPr>
        <a:xfrm>
          <a:off x="1308894" y="1896454"/>
          <a:ext cx="1459685" cy="145968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D4E7B-630B-4279-86A5-F321AA3E997C}">
      <dsp:nvSpPr>
        <dsp:cNvPr id="0" name=""/>
        <dsp:cNvSpPr/>
      </dsp:nvSpPr>
      <dsp:spPr>
        <a:xfrm rot="10800000">
          <a:off x="2038737" y="3791866"/>
          <a:ext cx="6645298" cy="1459685"/>
        </a:xfrm>
        <a:prstGeom prst="homePlate">
          <a:avLst/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3681" tIns="102870" rIns="192024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VICs: </a:t>
          </a:r>
          <a:r>
            <a:rPr lang="en-GB" sz="2700" kern="1200" dirty="0"/>
            <a:t>- 1 VIC for IT (with GWA and RF)</a:t>
          </a:r>
        </a:p>
      </dsp:txBody>
      <dsp:txXfrm rot="10800000">
        <a:off x="2403658" y="3791866"/>
        <a:ext cx="6280377" cy="1459685"/>
      </dsp:txXfrm>
    </dsp:sp>
    <dsp:sp modelId="{85F5AC67-AEE5-46A4-A6FD-B674353889FC}">
      <dsp:nvSpPr>
        <dsp:cNvPr id="0" name=""/>
        <dsp:cNvSpPr/>
      </dsp:nvSpPr>
      <dsp:spPr>
        <a:xfrm>
          <a:off x="1308894" y="3791866"/>
          <a:ext cx="1459685" cy="1459685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1DAE0-D5FE-41B3-8994-95254587572E}">
      <dsp:nvSpPr>
        <dsp:cNvPr id="0" name=""/>
        <dsp:cNvSpPr/>
      </dsp:nvSpPr>
      <dsp:spPr>
        <a:xfrm>
          <a:off x="0" y="602"/>
          <a:ext cx="11376024" cy="140880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6B34A-B1C6-4462-924F-9FED568084ED}">
      <dsp:nvSpPr>
        <dsp:cNvPr id="0" name=""/>
        <dsp:cNvSpPr/>
      </dsp:nvSpPr>
      <dsp:spPr>
        <a:xfrm>
          <a:off x="426162" y="317582"/>
          <a:ext cx="774841" cy="7748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15EF89-1D48-4699-B552-57A87206AA53}">
      <dsp:nvSpPr>
        <dsp:cNvPr id="0" name=""/>
        <dsp:cNvSpPr/>
      </dsp:nvSpPr>
      <dsp:spPr>
        <a:xfrm>
          <a:off x="1627166" y="602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Run 2b dismantling starts on 10</a:t>
          </a:r>
          <a:r>
            <a:rPr lang="en-GB" sz="2500" kern="1200" baseline="30000" dirty="0"/>
            <a:t>th</a:t>
          </a:r>
          <a:r>
            <a:rPr lang="en-GB" sz="2500" kern="1200" dirty="0"/>
            <a:t> of June</a:t>
          </a:r>
          <a:endParaRPr lang="en-US" sz="2500" kern="1200" dirty="0"/>
        </a:p>
      </dsp:txBody>
      <dsp:txXfrm>
        <a:off x="1627166" y="602"/>
        <a:ext cx="9748857" cy="1408802"/>
      </dsp:txXfrm>
    </dsp:sp>
    <dsp:sp modelId="{BFDDAFFC-CFB3-42CE-BD53-7BCF7A3E7497}">
      <dsp:nvSpPr>
        <dsp:cNvPr id="0" name=""/>
        <dsp:cNvSpPr/>
      </dsp:nvSpPr>
      <dsp:spPr>
        <a:xfrm>
          <a:off x="0" y="1761605"/>
          <a:ext cx="11376024" cy="140880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5D82A-73FC-48BB-86C4-59804A6A70E0}">
      <dsp:nvSpPr>
        <dsp:cNvPr id="0" name=""/>
        <dsp:cNvSpPr/>
      </dsp:nvSpPr>
      <dsp:spPr>
        <a:xfrm>
          <a:off x="426162" y="2078585"/>
          <a:ext cx="774841" cy="7748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B3FD6-1148-4C0D-A38D-AFB3C602C32F}">
      <dsp:nvSpPr>
        <dsp:cNvPr id="0" name=""/>
        <dsp:cNvSpPr/>
      </dsp:nvSpPr>
      <dsp:spPr>
        <a:xfrm>
          <a:off x="1627166" y="1761605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Run 2b decabling on track </a:t>
          </a:r>
          <a:r>
            <a:rPr lang="en-GB" sz="2500" kern="1200" dirty="0">
              <a:sym typeface="Wingdings" panose="05000000000000000000" pitchFamily="2" charset="2"/>
            </a:rPr>
            <a:t> briefing by EN-EL on 20</a:t>
          </a:r>
          <a:r>
            <a:rPr lang="en-GB" sz="2500" kern="1200" baseline="30000" dirty="0">
              <a:sym typeface="Wingdings" panose="05000000000000000000" pitchFamily="2" charset="2"/>
            </a:rPr>
            <a:t>th</a:t>
          </a:r>
          <a:r>
            <a:rPr lang="en-GB" sz="2500" kern="1200" dirty="0">
              <a:sym typeface="Wingdings" panose="05000000000000000000" pitchFamily="2" charset="2"/>
            </a:rPr>
            <a:t> of June</a:t>
          </a:r>
          <a:endParaRPr lang="en-US" sz="2500" kern="1200" dirty="0"/>
        </a:p>
      </dsp:txBody>
      <dsp:txXfrm>
        <a:off x="1627166" y="1761605"/>
        <a:ext cx="9748857" cy="1408802"/>
      </dsp:txXfrm>
    </dsp:sp>
    <dsp:sp modelId="{13C87157-283C-49C2-AE3A-4C39398F9D20}">
      <dsp:nvSpPr>
        <dsp:cNvPr id="0" name=""/>
        <dsp:cNvSpPr/>
      </dsp:nvSpPr>
      <dsp:spPr>
        <a:xfrm>
          <a:off x="0" y="3522608"/>
          <a:ext cx="11376024" cy="140880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054B41-50F8-4A03-9953-BDF55C865AB3}">
      <dsp:nvSpPr>
        <dsp:cNvPr id="0" name=""/>
        <dsp:cNvSpPr/>
      </dsp:nvSpPr>
      <dsp:spPr>
        <a:xfrm>
          <a:off x="426162" y="3839588"/>
          <a:ext cx="774841" cy="7748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4B4FC-3B41-48FF-BA5D-818DB2B13D52}">
      <dsp:nvSpPr>
        <dsp:cNvPr id="0" name=""/>
        <dsp:cNvSpPr/>
      </dsp:nvSpPr>
      <dsp:spPr>
        <a:xfrm>
          <a:off x="1627166" y="3522608"/>
          <a:ext cx="9748857" cy="1408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098" tIns="149098" rIns="149098" bIns="14909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1</a:t>
          </a:r>
          <a:r>
            <a:rPr lang="en-GB" sz="2500" kern="1200" baseline="30000" dirty="0"/>
            <a:t>st</a:t>
          </a:r>
          <a:r>
            <a:rPr lang="en-GB" sz="2500" kern="1200" dirty="0"/>
            <a:t> on-site briefing = Wednesday 4</a:t>
          </a:r>
          <a:r>
            <a:rPr lang="en-GB" sz="2500" kern="1200" baseline="30000" dirty="0"/>
            <a:t>th</a:t>
          </a:r>
          <a:r>
            <a:rPr lang="en-GB" sz="2500" kern="1200" dirty="0"/>
            <a:t> of June</a:t>
          </a:r>
          <a:endParaRPr lang="en-US" sz="2500" kern="1200" dirty="0"/>
        </a:p>
      </dsp:txBody>
      <dsp:txXfrm>
        <a:off x="1627166" y="3522608"/>
        <a:ext cx="9748857" cy="1408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791" y="6378349"/>
            <a:ext cx="820495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26A38FBA-B4D0-4F79-929F-B95932BBBC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0B7A2F0B-BCAF-7A84-F04A-F18A45FF41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5B6D01E5-A9E5-60B5-5798-618CAB96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1FF09311-948A-1C4E-F6AE-38E4C8604A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352419DB-1261-3115-319A-101AF0EF0C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9C803EF3-088D-C9EB-BDE9-6E52C3F82B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 descr="Text, logo, company name&#10;&#10;Description automatically generated">
            <a:extLst>
              <a:ext uri="{FF2B5EF4-FFF2-40B4-BE49-F238E27FC236}">
                <a16:creationId xmlns:a16="http://schemas.microsoft.com/office/drawing/2014/main" id="{C467B453-252E-FB40-9804-0EB3C0D13C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4D4126CC-6C8C-7C20-770E-533ED82F57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 descr="Text, logo, company name&#10;&#10;Description automatically generated">
            <a:extLst>
              <a:ext uri="{FF2B5EF4-FFF2-40B4-BE49-F238E27FC236}">
                <a16:creationId xmlns:a16="http://schemas.microsoft.com/office/drawing/2014/main" id="{2085FF76-FB5C-6348-01C2-C744ECF5A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Text, logo, company name&#10;&#10;Description automatically generated">
            <a:extLst>
              <a:ext uri="{FF2B5EF4-FFF2-40B4-BE49-F238E27FC236}">
                <a16:creationId xmlns:a16="http://schemas.microsoft.com/office/drawing/2014/main" id="{2019C8CD-FCAA-FEDF-CAC7-153DB1BAAA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Text, logo, company name&#10;&#10;Description automatically generated">
            <a:extLst>
              <a:ext uri="{FF2B5EF4-FFF2-40B4-BE49-F238E27FC236}">
                <a16:creationId xmlns:a16="http://schemas.microsoft.com/office/drawing/2014/main" id="{5B2C8D9D-3F7F-4711-16A0-B48DD52D45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08-11-2024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2c schedule and milestones | Collaboration meeting 6-8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Text, logo, company name&#10;&#10;Description automatically generated">
            <a:extLst>
              <a:ext uri="{FF2B5EF4-FFF2-40B4-BE49-F238E27FC236}">
                <a16:creationId xmlns:a16="http://schemas.microsoft.com/office/drawing/2014/main" id="{ED905ACC-C54B-A907-E9E8-D94AB13C53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6905D0-1742-511C-38C0-BB71254815A6}"/>
              </a:ext>
            </a:extLst>
          </p:cNvPr>
          <p:cNvGrpSpPr/>
          <p:nvPr userDrawn="1"/>
        </p:nvGrpSpPr>
        <p:grpSpPr>
          <a:xfrm>
            <a:off x="3574323" y="710117"/>
            <a:ext cx="5043355" cy="1970420"/>
            <a:chOff x="3863752" y="710117"/>
            <a:chExt cx="5043355" cy="1970420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3752" y="710117"/>
              <a:ext cx="1990424" cy="1970420"/>
            </a:xfrm>
            <a:prstGeom prst="rect">
              <a:avLst/>
            </a:prstGeom>
          </p:spPr>
        </p:pic>
        <p:pic>
          <p:nvPicPr>
            <p:cNvPr id="2" name="Picture 1" descr="Text, logo, company name&#10;&#10;Description automatically generated">
              <a:extLst>
                <a:ext uri="{FF2B5EF4-FFF2-40B4-BE49-F238E27FC236}">
                  <a16:creationId xmlns:a16="http://schemas.microsoft.com/office/drawing/2014/main" id="{44C00A9F-596E-A774-02BC-C3A79BDE3D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93782" y="1035885"/>
              <a:ext cx="2613325" cy="1318885"/>
            </a:xfrm>
            <a:prstGeom prst="rect">
              <a:avLst/>
            </a:prstGeom>
            <a:noFill/>
            <a:ln>
              <a:noFill/>
            </a:ln>
            <a:extLst>
              <a:ext uri="{FAA26D3D-D897-4be2-8F04-BA451C77F1D7}">
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Text, logo, company name&#10;&#10;Description automatically generated">
            <a:extLst>
              <a:ext uri="{FF2B5EF4-FFF2-40B4-BE49-F238E27FC236}">
                <a16:creationId xmlns:a16="http://schemas.microsoft.com/office/drawing/2014/main" id="{8389974A-9D90-6A05-B1EC-727B88A685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19-05-2025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pic>
        <p:nvPicPr>
          <p:cNvPr id="4" name="Picture 3" descr="Text, logo, company name&#10;&#10;Description automatically generated">
            <a:extLst>
              <a:ext uri="{FF2B5EF4-FFF2-40B4-BE49-F238E27FC236}">
                <a16:creationId xmlns:a16="http://schemas.microsoft.com/office/drawing/2014/main" id="{7E07A84F-8D15-1A28-E1CD-BC2CDC538E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 descr="Text, logo, company name&#10;&#10;Description automatically generated">
            <a:extLst>
              <a:ext uri="{FF2B5EF4-FFF2-40B4-BE49-F238E27FC236}">
                <a16:creationId xmlns:a16="http://schemas.microsoft.com/office/drawing/2014/main" id="{549A1A8A-3433-A2F3-E2BB-72851AFA5F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YYYY-M08-11-202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 descr="Text, logo, company name&#10;&#10;Description automatically generated">
            <a:extLst>
              <a:ext uri="{FF2B5EF4-FFF2-40B4-BE49-F238E27FC236}">
                <a16:creationId xmlns:a16="http://schemas.microsoft.com/office/drawing/2014/main" id="{C1D224DF-50E9-36BE-F2C6-4B75E4DE36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Text, logo, company name&#10;&#10;Description automatically generated">
            <a:extLst>
              <a:ext uri="{FF2B5EF4-FFF2-40B4-BE49-F238E27FC236}">
                <a16:creationId xmlns:a16="http://schemas.microsoft.com/office/drawing/2014/main" id="{7B963BD3-53C8-D852-826A-8A33103C0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25-03-2025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&amp; run 2c preparations | Collaboration meeting 24-26 March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ext, logo, company name&#10;&#10;Description automatically generated">
            <a:extLst>
              <a:ext uri="{FF2B5EF4-FFF2-40B4-BE49-F238E27FC236}">
                <a16:creationId xmlns:a16="http://schemas.microsoft.com/office/drawing/2014/main" id="{103E8D0E-9AF1-8C9F-3ED0-7C3EC9B462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7080" y="6357317"/>
            <a:ext cx="828700" cy="41822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79208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68762"/>
            <a:ext cx="11376024" cy="49320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Eloïse Guran | Run 2b &amp; run 2c preparations | Collaboration meeting 24-26 March 2025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6153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6A6F-967B-0A7A-1E88-5BC2DEBC61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Run 2b dismantling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4589E18-2AB7-95C4-A43C-B90759F78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/>
          <a:lstStyle/>
          <a:p>
            <a:pPr algn="l"/>
            <a:endParaRPr lang="en-US" sz="1800" dirty="0"/>
          </a:p>
          <a:p>
            <a:pPr algn="l"/>
            <a:r>
              <a:rPr lang="en-US" sz="1800" dirty="0"/>
              <a:t>19</a:t>
            </a:r>
            <a:r>
              <a:rPr lang="en-US" sz="1800" baseline="30000" dirty="0"/>
              <a:t>th</a:t>
            </a:r>
            <a:r>
              <a:rPr lang="en-US" sz="1800" dirty="0"/>
              <a:t> of May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6E40F-B608-17AD-9867-29304DEFEC95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hlinkClick r:id="rId2"/>
              </a:rPr>
              <a:t>Preparatory coordination meeting (19 </a:t>
            </a:r>
            <a:r>
              <a:rPr lang="en-GB" dirty="0" err="1">
                <a:hlinkClick r:id="rId2"/>
              </a:rPr>
              <a:t>mai</a:t>
            </a:r>
            <a:r>
              <a:rPr lang="en-GB" dirty="0">
                <a:hlinkClick r:id="rId2"/>
              </a:rPr>
              <a:t> 2025) · Indico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948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CA6D-ED2E-4A98-8459-FF6211A08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CF91EF-A1DD-F3BF-6A21-D3291E90C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– 16/06 to 30/06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B6094-68AB-7C8F-26EC-98DB75C89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18205-0B7E-EDC5-593F-7D269765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BAC7C-F7BD-AA8C-E4AD-12E68C572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C8B0E4-BD19-4F78-4F91-C47736A5C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2853"/>
            <a:ext cx="12192000" cy="555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849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91A288-B749-52DE-2BE8-42EE47D02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A7D88-3916-0ADB-94ED-306A722BD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DFCA66-A9DB-D89A-7CA4-23A4A93F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63584C-B866-2CE1-8BE5-B2827D572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– preparations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0649B68-1D1F-CC08-E85C-72B5933F09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736365"/>
              </p:ext>
            </p:extLst>
          </p:nvPr>
        </p:nvGraphicFramePr>
        <p:xfrm>
          <a:off x="-816768" y="908718"/>
          <a:ext cx="9992930" cy="5252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0B844233-F12A-6E7B-7746-FF1F6E5B6865}"/>
              </a:ext>
            </a:extLst>
          </p:cNvPr>
          <p:cNvGrpSpPr/>
          <p:nvPr/>
        </p:nvGrpSpPr>
        <p:grpSpPr>
          <a:xfrm>
            <a:off x="8937855" y="3541228"/>
            <a:ext cx="2342721" cy="2340000"/>
            <a:chOff x="8922692" y="3497684"/>
            <a:chExt cx="2342721" cy="2340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92B8D9-0DA1-028E-59D0-03742133A881}"/>
                </a:ext>
              </a:extLst>
            </p:cNvPr>
            <p:cNvSpPr/>
            <p:nvPr/>
          </p:nvSpPr>
          <p:spPr>
            <a:xfrm>
              <a:off x="8925414" y="3857724"/>
              <a:ext cx="2332910" cy="4346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C2E542F-1675-623E-ADCB-C678DE593298}"/>
                </a:ext>
              </a:extLst>
            </p:cNvPr>
            <p:cNvSpPr/>
            <p:nvPr/>
          </p:nvSpPr>
          <p:spPr>
            <a:xfrm>
              <a:off x="8932502" y="3519456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36CFC1-AD8D-C6B7-DBAF-F6A8D5CA0499}"/>
                </a:ext>
              </a:extLst>
            </p:cNvPr>
            <p:cNvSpPr txBox="1"/>
            <p:nvPr/>
          </p:nvSpPr>
          <p:spPr>
            <a:xfrm>
              <a:off x="9056332" y="4379906"/>
              <a:ext cx="2072720" cy="12311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0" b="1" dirty="0">
                  <a:solidFill>
                    <a:schemeClr val="tx2"/>
                  </a:solidFill>
                </a:rPr>
                <a:t>22</a:t>
              </a:r>
              <a:endParaRPr lang="en-GB" sz="7200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237F61-CBE4-667D-A8BC-765B24B58221}"/>
                </a:ext>
              </a:extLst>
            </p:cNvPr>
            <p:cNvSpPr txBox="1"/>
            <p:nvPr/>
          </p:nvSpPr>
          <p:spPr>
            <a:xfrm>
              <a:off x="8926237" y="3710340"/>
              <a:ext cx="233291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DAYS LEFT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EE6E77F-0E8C-3B86-F01A-C10389560085}"/>
                </a:ext>
              </a:extLst>
            </p:cNvPr>
            <p:cNvSpPr/>
            <p:nvPr/>
          </p:nvSpPr>
          <p:spPr>
            <a:xfrm>
              <a:off x="8922692" y="34976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B770DE6-AD20-D42F-A975-B978F5001A71}"/>
              </a:ext>
            </a:extLst>
          </p:cNvPr>
          <p:cNvGrpSpPr/>
          <p:nvPr/>
        </p:nvGrpSpPr>
        <p:grpSpPr>
          <a:xfrm>
            <a:off x="8937855" y="920540"/>
            <a:ext cx="2342721" cy="2340000"/>
            <a:chOff x="8840590" y="964084"/>
            <a:chExt cx="2342721" cy="2340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6ADDC8B-2F8E-5449-8E9F-52F3B90D4306}"/>
                </a:ext>
              </a:extLst>
            </p:cNvPr>
            <p:cNvSpPr/>
            <p:nvPr/>
          </p:nvSpPr>
          <p:spPr>
            <a:xfrm>
              <a:off x="8843312" y="1324126"/>
              <a:ext cx="2332910" cy="4458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7C89DFF4-FC71-6E31-685B-791BF9213592}"/>
                </a:ext>
              </a:extLst>
            </p:cNvPr>
            <p:cNvSpPr/>
            <p:nvPr/>
          </p:nvSpPr>
          <p:spPr>
            <a:xfrm>
              <a:off x="8850400" y="985858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DD9B3B-30F0-ADA3-5009-020943EF4F5D}"/>
                </a:ext>
              </a:extLst>
            </p:cNvPr>
            <p:cNvSpPr txBox="1"/>
            <p:nvPr/>
          </p:nvSpPr>
          <p:spPr>
            <a:xfrm>
              <a:off x="8844135" y="1963564"/>
              <a:ext cx="2332910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tx2"/>
                  </a:solidFill>
                </a:rPr>
                <a:t>Tuesday 10</a:t>
              </a:r>
              <a:r>
                <a:rPr lang="en-GB" sz="3200" b="1" baseline="30000" dirty="0">
                  <a:solidFill>
                    <a:schemeClr val="tx2"/>
                  </a:solidFill>
                </a:rPr>
                <a:t>th</a:t>
              </a:r>
              <a:r>
                <a:rPr lang="en-GB" sz="3200" b="1" dirty="0">
                  <a:solidFill>
                    <a:schemeClr val="tx2"/>
                  </a:solidFill>
                </a:rPr>
                <a:t> of June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1B6B17-3834-FBB2-DBBF-BA8A18C0ACD7}"/>
                </a:ext>
              </a:extLst>
            </p:cNvPr>
            <p:cNvSpPr txBox="1"/>
            <p:nvPr/>
          </p:nvSpPr>
          <p:spPr>
            <a:xfrm>
              <a:off x="9110591" y="1146810"/>
              <a:ext cx="179999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6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START</a:t>
              </a:r>
              <a:endParaRPr lang="en-GB" sz="2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55103E24-6897-70C7-6844-01382D5F2A8A}"/>
                </a:ext>
              </a:extLst>
            </p:cNvPr>
            <p:cNvSpPr/>
            <p:nvPr/>
          </p:nvSpPr>
          <p:spPr>
            <a:xfrm>
              <a:off x="8840590" y="9640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38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48FC7-AEFA-1496-E438-1BA31340D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313786-A076-D471-2D9C-03BF2DB50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1B438A-94A8-3CDC-0E07-AFBB6E211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52513-A8DF-ED8A-B759-D25BC52A8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614831-5A2B-0362-B17D-0DA2A75FF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organisation during dismantling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E6E9B87-2BD5-2AC2-EA7D-20400678C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3431515"/>
              </p:ext>
            </p:extLst>
          </p:nvPr>
        </p:nvGraphicFramePr>
        <p:xfrm>
          <a:off x="-816768" y="908718"/>
          <a:ext cx="9992930" cy="5252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F4FD613-FCF9-B714-B108-D524DF12E506}"/>
              </a:ext>
            </a:extLst>
          </p:cNvPr>
          <p:cNvSpPr txBox="1"/>
          <p:nvPr/>
        </p:nvSpPr>
        <p:spPr>
          <a:xfrm>
            <a:off x="8184232" y="1700804"/>
            <a:ext cx="3599781" cy="35548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dirty="0"/>
              <a:t>Dates for on-site briefings: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= Wednesday </a:t>
            </a:r>
            <a:r>
              <a:rPr lang="en-GB" sz="2400" b="1" dirty="0"/>
              <a:t>4</a:t>
            </a:r>
            <a:r>
              <a:rPr lang="en-GB" sz="2400" b="1" baseline="30000" dirty="0"/>
              <a:t>th</a:t>
            </a:r>
            <a:r>
              <a:rPr lang="en-GB" sz="2400" b="1" dirty="0"/>
              <a:t> of June (09:00)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VIC (IT/GWA/RF) = Friday </a:t>
            </a:r>
            <a:r>
              <a:rPr lang="en-GB" sz="2400" b="1" dirty="0"/>
              <a:t>13</a:t>
            </a:r>
            <a:r>
              <a:rPr lang="en-GB" sz="2400" b="1" baseline="30000" dirty="0"/>
              <a:t>th</a:t>
            </a:r>
            <a:r>
              <a:rPr lang="en-GB" sz="2400" b="1" dirty="0"/>
              <a:t> of June (09:00)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Monday 23</a:t>
            </a:r>
            <a:r>
              <a:rPr lang="en-GB" sz="2400" baseline="30000" dirty="0"/>
              <a:t>rd</a:t>
            </a:r>
            <a:r>
              <a:rPr lang="en-GB" sz="2400" dirty="0"/>
              <a:t> of June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Monday 30</a:t>
            </a:r>
            <a:r>
              <a:rPr lang="en-GB" sz="2400" baseline="30000" dirty="0"/>
              <a:t>th</a:t>
            </a:r>
            <a:r>
              <a:rPr lang="en-GB" sz="2400" dirty="0"/>
              <a:t> of June 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Monday 7</a:t>
            </a:r>
            <a:r>
              <a:rPr lang="en-GB" sz="2400" baseline="30000" dirty="0"/>
              <a:t>th</a:t>
            </a:r>
            <a:r>
              <a:rPr lang="en-GB" sz="2400" dirty="0"/>
              <a:t> of July</a:t>
            </a:r>
          </a:p>
        </p:txBody>
      </p:sp>
    </p:spTree>
    <p:extLst>
      <p:ext uri="{BB962C8B-B14F-4D97-AF65-F5344CB8AC3E}">
        <p14:creationId xmlns:p14="http://schemas.microsoft.com/office/powerpoint/2010/main" val="4271183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EB2BF-3032-B0C8-E6CC-E90618E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DF920-116F-4E3C-9BB4-F232502B8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20321-18B1-648B-D185-63DE0533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2F9075-A31E-08AF-04E5-3A1E503A1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decabling – Mid-Sept to mid-Nov 2025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B8A053-7E89-8605-0C6D-336B2D3658B4}"/>
              </a:ext>
            </a:extLst>
          </p:cNvPr>
          <p:cNvGrpSpPr/>
          <p:nvPr/>
        </p:nvGrpSpPr>
        <p:grpSpPr>
          <a:xfrm>
            <a:off x="8813780" y="1016992"/>
            <a:ext cx="2342721" cy="2340000"/>
            <a:chOff x="8840590" y="964084"/>
            <a:chExt cx="2342721" cy="23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C55D23-D370-07B6-F005-0F4744693EAB}"/>
                </a:ext>
              </a:extLst>
            </p:cNvPr>
            <p:cNvSpPr/>
            <p:nvPr/>
          </p:nvSpPr>
          <p:spPr>
            <a:xfrm>
              <a:off x="8843312" y="1324126"/>
              <a:ext cx="2332910" cy="4458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17133E1-AD9D-24EA-ABBD-BC38B6453006}"/>
                </a:ext>
              </a:extLst>
            </p:cNvPr>
            <p:cNvSpPr/>
            <p:nvPr/>
          </p:nvSpPr>
          <p:spPr>
            <a:xfrm>
              <a:off x="8850400" y="985858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FA83160-E4DE-18C5-49FC-BF54D467E05E}"/>
                </a:ext>
              </a:extLst>
            </p:cNvPr>
            <p:cNvSpPr txBox="1"/>
            <p:nvPr/>
          </p:nvSpPr>
          <p:spPr>
            <a:xfrm>
              <a:off x="8847268" y="2045158"/>
              <a:ext cx="2326644" cy="954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000" b="1" dirty="0">
                  <a:solidFill>
                    <a:schemeClr val="tx2"/>
                  </a:solidFill>
                </a:rPr>
                <a:t>Monday 22</a:t>
              </a:r>
              <a:r>
                <a:rPr lang="en-GB" sz="3000" b="1" baseline="30000" dirty="0">
                  <a:solidFill>
                    <a:schemeClr val="tx2"/>
                  </a:solidFill>
                </a:rPr>
                <a:t>nd</a:t>
              </a:r>
              <a:r>
                <a:rPr lang="en-GB" sz="3000" b="1" dirty="0">
                  <a:solidFill>
                    <a:schemeClr val="tx2"/>
                  </a:solidFill>
                </a:rPr>
                <a:t> of Sept.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BEA726-C16E-A005-E30B-5189B85962AA}"/>
                </a:ext>
              </a:extLst>
            </p:cNvPr>
            <p:cNvSpPr txBox="1"/>
            <p:nvPr/>
          </p:nvSpPr>
          <p:spPr>
            <a:xfrm>
              <a:off x="9110591" y="1146810"/>
              <a:ext cx="179999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6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START</a:t>
              </a:r>
              <a:endParaRPr lang="en-GB" sz="280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6BFA031-9CFA-61FD-C212-D868FF5A59DF}"/>
                </a:ext>
              </a:extLst>
            </p:cNvPr>
            <p:cNvSpPr/>
            <p:nvPr/>
          </p:nvSpPr>
          <p:spPr>
            <a:xfrm>
              <a:off x="8840590" y="9640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38897EC-F81D-1EB5-B6B5-996780DD32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64" r="21324"/>
          <a:stretch/>
        </p:blipFill>
        <p:spPr>
          <a:xfrm>
            <a:off x="8401676" y="3573016"/>
            <a:ext cx="3166931" cy="2187823"/>
          </a:xfrm>
          <a:prstGeom prst="rect">
            <a:avLst/>
          </a:prstGeom>
          <a:ln w="38100">
            <a:solidFill>
              <a:srgbClr val="CC0099"/>
            </a:solidFill>
          </a:ln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3F4F07B-404C-45EF-C12A-5F579BD9E6B7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7464152" y="4666928"/>
            <a:ext cx="937524" cy="0"/>
          </a:xfrm>
          <a:prstGeom prst="straightConnector1">
            <a:avLst/>
          </a:prstGeom>
          <a:ln w="38100"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9E587891-5FE9-4334-BE5C-668CEEA47E77}"/>
              </a:ext>
            </a:extLst>
          </p:cNvPr>
          <p:cNvSpPr/>
          <p:nvPr/>
        </p:nvSpPr>
        <p:spPr>
          <a:xfrm>
            <a:off x="8666516" y="5013176"/>
            <a:ext cx="864096" cy="753380"/>
          </a:xfrm>
          <a:prstGeom prst="ellipse">
            <a:avLst/>
          </a:prstGeom>
          <a:noFill/>
          <a:ln w="38100">
            <a:solidFill>
              <a:srgbClr val="CC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54D0486-BC77-469F-2CBD-6A55FC0C0988}"/>
              </a:ext>
            </a:extLst>
          </p:cNvPr>
          <p:cNvSpPr/>
          <p:nvPr/>
        </p:nvSpPr>
        <p:spPr>
          <a:xfrm>
            <a:off x="9967387" y="3955931"/>
            <a:ext cx="864096" cy="753380"/>
          </a:xfrm>
          <a:prstGeom prst="ellipse">
            <a:avLst/>
          </a:prstGeom>
          <a:noFill/>
          <a:ln w="38100">
            <a:solidFill>
              <a:srgbClr val="CC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757695-4CE4-6049-A096-02ACF80E88A3}"/>
              </a:ext>
            </a:extLst>
          </p:cNvPr>
          <p:cNvSpPr txBox="1"/>
          <p:nvPr/>
        </p:nvSpPr>
        <p:spPr>
          <a:xfrm>
            <a:off x="428786" y="1462991"/>
            <a:ext cx="7035365" cy="4062651"/>
          </a:xfrm>
          <a:prstGeom prst="rect">
            <a:avLst/>
          </a:prstGeom>
          <a:noFill/>
          <a:ln w="38100">
            <a:solidFill>
              <a:srgbClr val="CC0099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Disconnect cables on both ends (equipment / rack)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Put the purple tape on both ends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NO access for decabling identification / disconnection (dates susceptible to evolve):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17/06 to 23/06 (access restricted to GWA &amp; RF)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03/07 to 14/07 (access restricted to GWA &amp; RF, but some flexibility)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23/07 to 12/08 (access restricted to transport team) </a:t>
            </a:r>
          </a:p>
        </p:txBody>
      </p:sp>
    </p:spTree>
    <p:extLst>
      <p:ext uri="{BB962C8B-B14F-4D97-AF65-F5344CB8AC3E}">
        <p14:creationId xmlns:p14="http://schemas.microsoft.com/office/powerpoint/2010/main" val="1238273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D0E260-948C-7CA1-DE1E-47BA53BB8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764704"/>
            <a:ext cx="3995910" cy="266429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2000" b="0" dirty="0"/>
              <a:t>Civil engineering completed</a:t>
            </a:r>
          </a:p>
          <a:p>
            <a:pPr>
              <a:spcBef>
                <a:spcPts val="1200"/>
              </a:spcBef>
            </a:pPr>
            <a:r>
              <a:rPr lang="en-GB" sz="2000" b="0" dirty="0"/>
              <a:t>Building ready to use </a:t>
            </a:r>
          </a:p>
          <a:p>
            <a:pPr lvl="1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dirty="0"/>
              <a:t>mid-July or </a:t>
            </a:r>
            <a:r>
              <a:rPr lang="en-GB" sz="2000" b="0" dirty="0">
                <a:highlight>
                  <a:srgbClr val="FFFF00"/>
                </a:highlight>
              </a:rPr>
              <a:t>end of July</a:t>
            </a:r>
          </a:p>
          <a:p>
            <a:pPr lvl="1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highlight>
                  <a:srgbClr val="FFFF00"/>
                </a:highlight>
              </a:rPr>
              <a:t>Crane is installed</a:t>
            </a:r>
          </a:p>
          <a:p>
            <a:pPr lvl="1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b="0" dirty="0">
                <a:highlight>
                  <a:srgbClr val="FFFF00"/>
                </a:highlight>
              </a:rPr>
              <a:t>CV installation has started</a:t>
            </a:r>
          </a:p>
          <a:p>
            <a:pPr lvl="1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highlight>
                  <a:srgbClr val="FFFF00"/>
                </a:highlight>
              </a:rPr>
              <a:t>Parking spots should be available soon</a:t>
            </a:r>
            <a:endParaRPr lang="en-GB" sz="2000" b="0" dirty="0">
              <a:highlight>
                <a:srgbClr val="FFFF00"/>
              </a:highligh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60995-7273-D7D9-7D09-B83443C46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08-05-2025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EBCBB-5009-759A-E10F-435C4996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2B69C-3AB2-5409-3697-F58CD7F8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EBA0123-5AD6-C064-F5FB-9A604AD74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Surface building for CTD</a:t>
            </a:r>
          </a:p>
        </p:txBody>
      </p:sp>
      <p:pic>
        <p:nvPicPr>
          <p:cNvPr id="9" name="Picture 8" descr="A large room with blue railings and blue walls&#10;&#10;AI-generated content may be incorrect.">
            <a:extLst>
              <a:ext uri="{FF2B5EF4-FFF2-40B4-BE49-F238E27FC236}">
                <a16:creationId xmlns:a16="http://schemas.microsoft.com/office/drawing/2014/main" id="{6AD0FD9D-A82C-07D7-568B-2CC99E1B7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742" y="599187"/>
            <a:ext cx="3872804" cy="2218794"/>
          </a:xfrm>
          <a:prstGeom prst="rect">
            <a:avLst/>
          </a:prstGeom>
        </p:spPr>
      </p:pic>
      <p:pic>
        <p:nvPicPr>
          <p:cNvPr id="10" name="Picture 9" descr="A building with a concrete wall&#10;&#10;AI-generated content may be incorrect.">
            <a:extLst>
              <a:ext uri="{FF2B5EF4-FFF2-40B4-BE49-F238E27FC236}">
                <a16:creationId xmlns:a16="http://schemas.microsoft.com/office/drawing/2014/main" id="{9D7F0B40-77E2-51A4-26C5-0C3C00BCB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02" y="730395"/>
            <a:ext cx="3552782" cy="20295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62C7139-4012-2E91-27FE-B21058C1491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013" t="7214" b="6078"/>
          <a:stretch/>
        </p:blipFill>
        <p:spPr>
          <a:xfrm>
            <a:off x="85536" y="3483704"/>
            <a:ext cx="4325816" cy="24337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729B52-7086-3607-EF65-F6A7446B407F}"/>
              </a:ext>
            </a:extLst>
          </p:cNvPr>
          <p:cNvSpPr txBox="1"/>
          <p:nvPr/>
        </p:nvSpPr>
        <p:spPr>
          <a:xfrm>
            <a:off x="1102273" y="5957124"/>
            <a:ext cx="229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26</a:t>
            </a:r>
            <a:r>
              <a:rPr lang="en-GB" baseline="30000" dirty="0"/>
              <a:t>th</a:t>
            </a:r>
            <a:r>
              <a:rPr lang="en-GB" dirty="0"/>
              <a:t> February 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07231D-AB9B-C771-0D89-2B0D2D1323AA}"/>
              </a:ext>
            </a:extLst>
          </p:cNvPr>
          <p:cNvSpPr txBox="1"/>
          <p:nvPr/>
        </p:nvSpPr>
        <p:spPr>
          <a:xfrm>
            <a:off x="5416443" y="5957124"/>
            <a:ext cx="229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April 2025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B410EF6-DD88-8A9B-2A46-BC79B086B7EA}"/>
              </a:ext>
            </a:extLst>
          </p:cNvPr>
          <p:cNvSpPr/>
          <p:nvPr/>
        </p:nvSpPr>
        <p:spPr>
          <a:xfrm>
            <a:off x="4428954" y="6023615"/>
            <a:ext cx="216000" cy="1440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6C827AB4-6F5D-06A0-0035-CAB2CF60AE20}"/>
              </a:ext>
            </a:extLst>
          </p:cNvPr>
          <p:cNvSpPr/>
          <p:nvPr/>
        </p:nvSpPr>
        <p:spPr>
          <a:xfrm>
            <a:off x="8483150" y="6023615"/>
            <a:ext cx="216000" cy="1440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353E2B-A3C7-0A11-4B2D-A97460499829}"/>
              </a:ext>
            </a:extLst>
          </p:cNvPr>
          <p:cNvSpPr txBox="1"/>
          <p:nvPr/>
        </p:nvSpPr>
        <p:spPr>
          <a:xfrm>
            <a:off x="4541102" y="2850296"/>
            <a:ext cx="75854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3D rendering of building 697 (courtesy of Antoine Kosmicki)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08AB98-B437-3E86-C16B-B5D39AD55E1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14249"/>
          <a:stretch/>
        </p:blipFill>
        <p:spPr>
          <a:xfrm>
            <a:off x="4678124" y="3483705"/>
            <a:ext cx="3768807" cy="24367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6B6C89-5827-7CBD-E2A1-F440BBFD9B5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291" r="1291"/>
          <a:stretch/>
        </p:blipFill>
        <p:spPr>
          <a:xfrm>
            <a:off x="8713702" y="3483704"/>
            <a:ext cx="3214946" cy="24337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5C0D1C-AE1E-FED8-948C-4A15C4DB7CC6}"/>
              </a:ext>
            </a:extLst>
          </p:cNvPr>
          <p:cNvSpPr txBox="1"/>
          <p:nvPr/>
        </p:nvSpPr>
        <p:spPr>
          <a:xfrm>
            <a:off x="9175091" y="5957124"/>
            <a:ext cx="229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12</a:t>
            </a:r>
            <a:r>
              <a:rPr lang="en-GB" baseline="30000" dirty="0"/>
              <a:t>th</a:t>
            </a:r>
            <a:r>
              <a:rPr lang="en-GB" dirty="0"/>
              <a:t> of May 2025</a:t>
            </a:r>
          </a:p>
        </p:txBody>
      </p:sp>
    </p:spTree>
    <p:extLst>
      <p:ext uri="{BB962C8B-B14F-4D97-AF65-F5344CB8AC3E}">
        <p14:creationId xmlns:p14="http://schemas.microsoft.com/office/powerpoint/2010/main" val="3812603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5F765F-28F1-BE33-17F8-C4ECF79A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792086"/>
          </a:xfrm>
        </p:spPr>
        <p:txBody>
          <a:bodyPr anchor="ctr">
            <a:normAutofit/>
          </a:bodyPr>
          <a:lstStyle/>
          <a:p>
            <a:r>
              <a:rPr lang="en-GB" dirty="0"/>
              <a:t>Summary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C05C3-E16B-A6B6-3E03-C85DF30C91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E4CF-14D8-617A-ECE4-130329F2A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Eloïse Guran | Run 2b dismantling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51F44-5FCD-AB02-C527-D9539E49A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B0AC62D3-85D4-51DA-DEF9-A8A9CF269D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490447"/>
              </p:ext>
            </p:extLst>
          </p:nvPr>
        </p:nvGraphicFramePr>
        <p:xfrm>
          <a:off x="407989" y="1268762"/>
          <a:ext cx="11376024" cy="4932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A9E8B086-4768-6743-7F35-09F0714B0E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97911" y="1519941"/>
            <a:ext cx="1775856" cy="9257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5E1FFDE-640C-A1B1-48D6-A7FB27BFE1D4}"/>
              </a:ext>
            </a:extLst>
          </p:cNvPr>
          <p:cNvGrpSpPr/>
          <p:nvPr/>
        </p:nvGrpSpPr>
        <p:grpSpPr>
          <a:xfrm>
            <a:off x="10798825" y="1968368"/>
            <a:ext cx="957317" cy="792086"/>
            <a:chOff x="8922692" y="3497684"/>
            <a:chExt cx="2342721" cy="2340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A7770D-5380-9421-56E1-7177292025BD}"/>
                </a:ext>
              </a:extLst>
            </p:cNvPr>
            <p:cNvSpPr/>
            <p:nvPr/>
          </p:nvSpPr>
          <p:spPr>
            <a:xfrm>
              <a:off x="8925414" y="3857724"/>
              <a:ext cx="2332910" cy="4346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4C2C237-A8F6-59E1-C5E3-737B33CC8D8A}"/>
                </a:ext>
              </a:extLst>
            </p:cNvPr>
            <p:cNvSpPr/>
            <p:nvPr/>
          </p:nvSpPr>
          <p:spPr>
            <a:xfrm>
              <a:off x="8932502" y="3519456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467D422-AD92-EDA6-C5E1-DAB6F1536D1E}"/>
                </a:ext>
              </a:extLst>
            </p:cNvPr>
            <p:cNvSpPr txBox="1"/>
            <p:nvPr/>
          </p:nvSpPr>
          <p:spPr>
            <a:xfrm>
              <a:off x="9056332" y="4379907"/>
              <a:ext cx="2072719" cy="14547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3200" b="1" dirty="0">
                  <a:solidFill>
                    <a:schemeClr val="tx2"/>
                  </a:solidFill>
                </a:rPr>
                <a:t>22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876757-8CCB-B3B7-E953-52002920B5C6}"/>
                </a:ext>
              </a:extLst>
            </p:cNvPr>
            <p:cNvSpPr txBox="1"/>
            <p:nvPr/>
          </p:nvSpPr>
          <p:spPr>
            <a:xfrm>
              <a:off x="8926237" y="3710340"/>
              <a:ext cx="233291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DAYS LEFT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9F607EF-621A-59A9-63B3-5DF1B73DBF52}"/>
                </a:ext>
              </a:extLst>
            </p:cNvPr>
            <p:cNvSpPr/>
            <p:nvPr/>
          </p:nvSpPr>
          <p:spPr>
            <a:xfrm>
              <a:off x="8922692" y="34976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F2B5-83D4-CC7C-4699-39ACA934398E}"/>
              </a:ext>
            </a:extLst>
          </p:cNvPr>
          <p:cNvGrpSpPr/>
          <p:nvPr/>
        </p:nvGrpSpPr>
        <p:grpSpPr>
          <a:xfrm>
            <a:off x="10788597" y="960049"/>
            <a:ext cx="962756" cy="909034"/>
            <a:chOff x="8840590" y="964084"/>
            <a:chExt cx="2342721" cy="23400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47094F5-D273-F7A1-F1F8-BA6FB825F384}"/>
                </a:ext>
              </a:extLst>
            </p:cNvPr>
            <p:cNvSpPr/>
            <p:nvPr/>
          </p:nvSpPr>
          <p:spPr>
            <a:xfrm>
              <a:off x="8843312" y="1324126"/>
              <a:ext cx="2332910" cy="4458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201D581-61E5-9793-0263-EF1381D232B2}"/>
                </a:ext>
              </a:extLst>
            </p:cNvPr>
            <p:cNvSpPr/>
            <p:nvPr/>
          </p:nvSpPr>
          <p:spPr>
            <a:xfrm>
              <a:off x="8850400" y="985858"/>
              <a:ext cx="2332911" cy="677108"/>
            </a:xfrm>
            <a:prstGeom prst="roundRect">
              <a:avLst>
                <a:gd name="adj" fmla="val 4356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FFEE5D1-C9E5-D52E-556D-20C17C5B74BB}"/>
                </a:ext>
              </a:extLst>
            </p:cNvPr>
            <p:cNvSpPr txBox="1"/>
            <p:nvPr/>
          </p:nvSpPr>
          <p:spPr>
            <a:xfrm>
              <a:off x="8844134" y="2070382"/>
              <a:ext cx="2332909" cy="7570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2"/>
                  </a:solidFill>
                </a:rPr>
                <a:t>Tuesday 10</a:t>
              </a:r>
              <a:r>
                <a:rPr lang="en-GB" sz="1200" b="1" baseline="30000" dirty="0">
                  <a:solidFill>
                    <a:schemeClr val="tx2"/>
                  </a:solidFill>
                </a:rPr>
                <a:t>th</a:t>
              </a:r>
              <a:r>
                <a:rPr lang="en-GB" sz="1200" b="1" dirty="0">
                  <a:solidFill>
                    <a:schemeClr val="tx2"/>
                  </a:solidFill>
                </a:rPr>
                <a:t> of June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DA8B6B-1488-3CDB-274E-0FDAC8433021}"/>
                </a:ext>
              </a:extLst>
            </p:cNvPr>
            <p:cNvSpPr txBox="1"/>
            <p:nvPr/>
          </p:nvSpPr>
          <p:spPr>
            <a:xfrm>
              <a:off x="9110591" y="1236068"/>
              <a:ext cx="1799999" cy="3785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START</a:t>
              </a:r>
              <a:endParaRPr lang="en-GB" sz="1050" b="1" dirty="0">
                <a:solidFill>
                  <a:schemeClr val="bg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5704444-180E-7FC5-D4A3-0C5D142C55F3}"/>
                </a:ext>
              </a:extLst>
            </p:cNvPr>
            <p:cNvSpPr/>
            <p:nvPr/>
          </p:nvSpPr>
          <p:spPr>
            <a:xfrm>
              <a:off x="8840590" y="964084"/>
              <a:ext cx="2340000" cy="2340000"/>
            </a:xfrm>
            <a:prstGeom prst="roundRect">
              <a:avLst/>
            </a:prstGeom>
            <a:noFill/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2DDFF5D-309D-4C7B-B9B3-56F4B3782E1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6564" r="21324"/>
          <a:stretch/>
        </p:blipFill>
        <p:spPr>
          <a:xfrm>
            <a:off x="297911" y="3112504"/>
            <a:ext cx="1775856" cy="1226821"/>
          </a:xfrm>
          <a:prstGeom prst="rect">
            <a:avLst/>
          </a:prstGeom>
          <a:ln w="38100">
            <a:solidFill>
              <a:srgbClr val="CC009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0232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A93736-FD12-70EE-9B22-5CFEDD570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73" y="559566"/>
            <a:ext cx="11965485" cy="4403374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600" y="5329672"/>
            <a:ext cx="11871064" cy="838130"/>
          </a:xfrm>
        </p:spPr>
        <p:txBody>
          <a:bodyPr numCol="2"/>
          <a:lstStyle/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FFFF00"/>
                </a:highlight>
              </a:rPr>
              <a:t>Run 2b removal</a:t>
            </a:r>
            <a:r>
              <a:rPr lang="en-GB" sz="1800" b="0" dirty="0">
                <a:sym typeface="Wingdings" panose="05000000000000000000" pitchFamily="2" charset="2"/>
              </a:rPr>
              <a:t>: 10</a:t>
            </a:r>
            <a:r>
              <a:rPr lang="en-GB" sz="1800" b="0" baseline="30000" dirty="0">
                <a:sym typeface="Wingdings" panose="05000000000000000000" pitchFamily="2" charset="2"/>
              </a:rPr>
              <a:t>th</a:t>
            </a:r>
            <a:r>
              <a:rPr lang="en-GB" sz="1800" b="0" dirty="0">
                <a:sym typeface="Wingdings" panose="05000000000000000000" pitchFamily="2" charset="2"/>
              </a:rPr>
              <a:t> of June to mid-September 2025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FFFF00"/>
                </a:highlight>
                <a:sym typeface="Wingdings" panose="05000000000000000000" pitchFamily="2" charset="2"/>
              </a:rPr>
              <a:t>Decabling</a:t>
            </a:r>
            <a:r>
              <a:rPr lang="en-GB" sz="1800" b="0" dirty="0">
                <a:sym typeface="Wingdings" panose="05000000000000000000" pitchFamily="2" charset="2"/>
              </a:rPr>
              <a:t>: Mid-September to mid-November 2025</a:t>
            </a:r>
            <a:endParaRPr lang="en-GB" sz="1800" b="0" dirty="0"/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C0C0C0"/>
                </a:highlight>
              </a:rPr>
              <a:t>CTD</a:t>
            </a:r>
            <a:r>
              <a:rPr lang="en-GB" sz="1800" b="0" dirty="0">
                <a:sym typeface="Wingdings" panose="05000000000000000000" pitchFamily="2" charset="2"/>
              </a:rPr>
              <a:t>:</a:t>
            </a:r>
            <a:r>
              <a:rPr lang="en-GB" sz="1800" b="0" dirty="0"/>
              <a:t> December 2025 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0" dirty="0">
                <a:highlight>
                  <a:srgbClr val="00FF99"/>
                </a:highlight>
              </a:rPr>
              <a:t>AWAKE Run 2c installation</a:t>
            </a:r>
            <a:r>
              <a:rPr lang="en-GB" sz="1800" b="0" dirty="0">
                <a:sym typeface="Wingdings" panose="05000000000000000000" pitchFamily="2" charset="2"/>
              </a:rPr>
              <a:t>:</a:t>
            </a:r>
            <a:r>
              <a:rPr lang="en-GB" sz="1800" b="0" dirty="0"/>
              <a:t> March 2026</a:t>
            </a:r>
            <a:r>
              <a:rPr lang="en-GB" sz="1800" b="0" dirty="0">
                <a:sym typeface="Wingdings" panose="05000000000000000000" pitchFamily="2" charset="2"/>
              </a:rPr>
              <a:t> this date might be moved forward</a:t>
            </a:r>
            <a:endParaRPr lang="en-GB" sz="1800" b="0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Global planning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0B3EAB-225A-7054-1081-799F0B65D0C8}"/>
              </a:ext>
            </a:extLst>
          </p:cNvPr>
          <p:cNvSpPr/>
          <p:nvPr/>
        </p:nvSpPr>
        <p:spPr>
          <a:xfrm>
            <a:off x="5176115" y="1963798"/>
            <a:ext cx="775869" cy="4570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F9356A2-80B2-5A48-E03B-DC415E68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2BE3226-25E6-2C6A-1D0D-1B29F921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Eloïse Guran | Run 2b dismantling</a:t>
            </a:r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3DD0A1-07B3-AA1E-ECCD-7C8A17A57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8956"/>
            <a:ext cx="11376024" cy="244827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All generic impacts will be closed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Please create a dedicated impact for your activity /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transport team will be present on-site everyday from 17/07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TREC station will be installed in TCV4 to facilitate RP measurements &amp; an RP operator will be present on-site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6BAE19-8287-8D04-99A8-439D7763E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B0A1A-F474-7F23-2989-896932DBF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19-05-2025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083A5-0D40-1ABC-03BB-8A12A3826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Eloïse Guran | Run 2b dismantling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C9A54-ECD7-9685-4B17-6338CC61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BA46E89-A7B4-1B4D-D454-E79786643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771243"/>
              </p:ext>
            </p:extLst>
          </p:nvPr>
        </p:nvGraphicFramePr>
        <p:xfrm>
          <a:off x="407989" y="3441095"/>
          <a:ext cx="11376022" cy="2667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023715">
                  <a:extLst>
                    <a:ext uri="{9D8B030D-6E8A-4147-A177-3AD203B41FA5}">
                      <a16:colId xmlns:a16="http://schemas.microsoft.com/office/drawing/2014/main" val="2804477281"/>
                    </a:ext>
                  </a:extLst>
                </a:gridCol>
                <a:gridCol w="8352307">
                  <a:extLst>
                    <a:ext uri="{9D8B030D-6E8A-4147-A177-3AD203B41FA5}">
                      <a16:colId xmlns:a16="http://schemas.microsoft.com/office/drawing/2014/main" val="2276399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Contacts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030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Sébastien Boucly – 165995</a:t>
                      </a:r>
                    </a:p>
                    <a:p>
                      <a:r>
                        <a:rPr lang="en-GB" dirty="0"/>
                        <a:t>Dorian Estellon – 168502</a:t>
                      </a:r>
                    </a:p>
                    <a:p>
                      <a:r>
                        <a:rPr lang="en-GB" dirty="0"/>
                        <a:t>Didier Alberto – 160649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9607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Operational safety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Emmanuel Paulat – 163870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949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Coordination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Eloïse Guran – 165513</a:t>
                      </a:r>
                    </a:p>
                    <a:p>
                      <a:r>
                        <a:rPr lang="en-GB" dirty="0"/>
                        <a:t>Ans Pardons – 163457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9822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Transport team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Sylvain Fumey (Bleu) – 163041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05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49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yellow triangle with black and yellow symbol&#10;&#10;AI-generated content may be incorrect.">
            <a:extLst>
              <a:ext uri="{FF2B5EF4-FFF2-40B4-BE49-F238E27FC236}">
                <a16:creationId xmlns:a16="http://schemas.microsoft.com/office/drawing/2014/main" id="{6E02D992-2088-6FA9-163F-3AD6D7631B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897" t="11360" r="25430" b="11360"/>
          <a:stretch/>
        </p:blipFill>
        <p:spPr>
          <a:xfrm>
            <a:off x="7434722" y="908718"/>
            <a:ext cx="2056540" cy="183664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93F075-4A2B-68FB-6CAE-96B222FB0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2"/>
            <a:ext cx="7272187" cy="4932013"/>
          </a:xfrm>
        </p:spPr>
        <p:txBody>
          <a:bodyPr/>
          <a:lstStyle/>
          <a:p>
            <a:r>
              <a:rPr lang="en-GB" b="0" dirty="0"/>
              <a:t>Please </a:t>
            </a:r>
            <a:r>
              <a:rPr lang="en-GB" dirty="0"/>
              <a:t>sort correctly waste in the RP bins</a:t>
            </a:r>
            <a:r>
              <a:rPr lang="en-GB" b="0" dirty="0"/>
              <a:t>: incinerable, metallic waste, cables, etc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RP bag not sorted correctly = RP operator has to empty it and sort it again</a:t>
            </a:r>
          </a:p>
          <a:p>
            <a:r>
              <a:rPr lang="en-GB" b="0" dirty="0"/>
              <a:t>Bikes will be taken out of TAG41 and stored in ECA4 </a:t>
            </a:r>
          </a:p>
          <a:p>
            <a:pPr marL="285750" lvl="1" indent="0">
              <a:buNone/>
            </a:pPr>
            <a:r>
              <a:rPr lang="en-GB" b="0" dirty="0">
                <a:sym typeface="Wingdings" panose="05000000000000000000" pitchFamily="2" charset="2"/>
              </a:rPr>
              <a:t> please report any issues on the bikes as soon as possible</a:t>
            </a:r>
          </a:p>
          <a:p>
            <a:r>
              <a:rPr lang="en-GB" dirty="0">
                <a:sym typeface="Wingdings" panose="05000000000000000000" pitchFamily="2" charset="2"/>
              </a:rPr>
              <a:t>Store the bikes neatly at the end of TAG41 </a:t>
            </a:r>
            <a:r>
              <a:rPr lang="en-GB" b="0" dirty="0">
                <a:sym typeface="Wingdings" panose="05000000000000000000" pitchFamily="2" charset="2"/>
              </a:rPr>
              <a:t>to avoid disturbing transport operations</a:t>
            </a:r>
          </a:p>
          <a:p>
            <a:r>
              <a:rPr lang="en-GB" dirty="0">
                <a:sym typeface="Wingdings" panose="05000000000000000000" pitchFamily="2" charset="2"/>
              </a:rPr>
              <a:t>Do not use the </a:t>
            </a:r>
            <a:r>
              <a:rPr lang="en-GB" dirty="0" err="1">
                <a:sym typeface="Wingdings" panose="05000000000000000000" pitchFamily="2" charset="2"/>
              </a:rPr>
              <a:t>Pefra</a:t>
            </a:r>
            <a:r>
              <a:rPr lang="en-GB" dirty="0">
                <a:sym typeface="Wingdings" panose="05000000000000000000" pitchFamily="2" charset="2"/>
              </a:rPr>
              <a:t> tractor to open doors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84B3CA-4BB3-6108-BAFB-DF6A5C9BF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AB1CA-2A45-9AD9-D07E-D3F558891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Eloïse Guran | Run 2b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B67E7C-0E5F-5C67-3921-96FBCBE6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55A62E2-F636-DE6D-5AF3-781981CDF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7CA078-1D77-C948-27B2-A64831DE9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5771" y="895799"/>
            <a:ext cx="2576229" cy="53049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C4E59A-548E-121F-2113-954C091140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046" t="3778" r="24131" b="14652"/>
          <a:stretch/>
        </p:blipFill>
        <p:spPr>
          <a:xfrm>
            <a:off x="7434722" y="4040535"/>
            <a:ext cx="20565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1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C4923-24E2-0012-71A9-330336097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08-05-2025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17668-3011-35F5-DF62-F542E453E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BCA23-C4FD-57D9-F216-B32BC27E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B98633A-0DC6-81FD-5F71-6468D2F30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- planning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3F8DECE-A040-9ADA-3C3A-59DBF38D6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2383" y="908718"/>
            <a:ext cx="2520281" cy="5292057"/>
          </a:xfrm>
        </p:spPr>
        <p:txBody>
          <a:bodyPr/>
          <a:lstStyle/>
          <a:p>
            <a:r>
              <a:rPr lang="en-GB" dirty="0"/>
              <a:t>Photocathode test: 02/06</a:t>
            </a:r>
          </a:p>
          <a:p>
            <a:r>
              <a:rPr lang="en-GB" dirty="0"/>
              <a:t>Dismantling start = Tuesday 10</a:t>
            </a:r>
            <a:r>
              <a:rPr lang="en-GB" baseline="30000" dirty="0"/>
              <a:t>th</a:t>
            </a:r>
            <a:r>
              <a:rPr lang="en-GB" dirty="0"/>
              <a:t> of June</a:t>
            </a:r>
          </a:p>
          <a:p>
            <a:r>
              <a:rPr lang="en-GB" dirty="0"/>
              <a:t>End = 19</a:t>
            </a:r>
            <a:r>
              <a:rPr lang="en-GB" baseline="30000" dirty="0"/>
              <a:t>th</a:t>
            </a:r>
            <a:r>
              <a:rPr lang="en-GB" dirty="0"/>
              <a:t> of September</a:t>
            </a:r>
          </a:p>
          <a:p>
            <a:r>
              <a:rPr lang="en-GB" dirty="0"/>
              <a:t>Duration ~3.5months</a:t>
            </a:r>
          </a:p>
          <a:p>
            <a:r>
              <a:rPr lang="en-GB" dirty="0"/>
              <a:t>Several co-activities to coordinate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5241A5-6F75-4C49-6189-795DA5D98F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514"/>
          <a:stretch/>
        </p:blipFill>
        <p:spPr>
          <a:xfrm>
            <a:off x="191344" y="656431"/>
            <a:ext cx="9120336" cy="60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48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252538-157D-F8C0-CBE9-9F3546C24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BA76D-1A6D-8C5B-CCD8-465F4E58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0504DF-9B36-7011-B526-49959A98D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BFAB58-00DF-08C3-C265-7C0D0F487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- sequence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C124C9-AC13-A2BE-7B22-4393D0F6D3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5" b="7808"/>
          <a:stretch/>
        </p:blipFill>
        <p:spPr bwMode="auto">
          <a:xfrm>
            <a:off x="119336" y="836712"/>
            <a:ext cx="7704856" cy="365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2F521B36-D748-A070-484C-0AC6009AF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224" y="332656"/>
            <a:ext cx="4032448" cy="5760641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Main steps of the dismantling: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Optics removal + lockout + MAD + EL  works on bunker  - </a:t>
            </a:r>
            <a:r>
              <a:rPr lang="en-GB" b="0" dirty="0"/>
              <a:t>1 week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Plasma cell + RF  </a:t>
            </a:r>
            <a:r>
              <a:rPr lang="en-GB" b="0" dirty="0"/>
              <a:t>- 4 weeks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Removal of electron bunker and TCC4 shielding - </a:t>
            </a:r>
            <a:r>
              <a:rPr lang="en-GB" b="0" dirty="0"/>
              <a:t>3 weeks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TT43 electron line removal (magnets, BI, girders) </a:t>
            </a:r>
            <a:r>
              <a:rPr lang="en-GB" b="0" dirty="0"/>
              <a:t>- 2 weeks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GB" dirty="0"/>
              <a:t>TT41/TCC4 proton line removal (magnets, BI, girders) </a:t>
            </a:r>
            <a:r>
              <a:rPr lang="en-GB" b="0" dirty="0"/>
              <a:t>- 2 weeks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Support from vacuum team during all steps (except step 3)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30BADB3-1E92-C791-F641-AFA3E1C8CF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12"/>
          <a:stretch/>
        </p:blipFill>
        <p:spPr>
          <a:xfrm>
            <a:off x="4655840" y="4706573"/>
            <a:ext cx="1493812" cy="1179201"/>
          </a:xfrm>
          <a:prstGeom prst="rect">
            <a:avLst/>
          </a:prstGeom>
        </p:spPr>
      </p:pic>
      <p:pic>
        <p:nvPicPr>
          <p:cNvPr id="17" name="Picture 16" descr="A cartoon of a box&#10;&#10;AI-generated content may be incorrect.">
            <a:extLst>
              <a:ext uri="{FF2B5EF4-FFF2-40B4-BE49-F238E27FC236}">
                <a16:creationId xmlns:a16="http://schemas.microsoft.com/office/drawing/2014/main" id="{EB8C6D07-773C-8238-997A-05696B2775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61" t="27043" r="23464" b="27615"/>
          <a:stretch/>
        </p:blipFill>
        <p:spPr>
          <a:xfrm>
            <a:off x="269369" y="4495916"/>
            <a:ext cx="3018320" cy="1436893"/>
          </a:xfrm>
          <a:prstGeom prst="rect">
            <a:avLst/>
          </a:prstGeom>
        </p:spPr>
      </p:pic>
      <p:sp>
        <p:nvSpPr>
          <p:cNvPr id="23" name="Free-form: Shape 22">
            <a:extLst>
              <a:ext uri="{FF2B5EF4-FFF2-40B4-BE49-F238E27FC236}">
                <a16:creationId xmlns:a16="http://schemas.microsoft.com/office/drawing/2014/main" id="{E77D95FD-C932-47E8-6632-73E44D382CFC}"/>
              </a:ext>
            </a:extLst>
          </p:cNvPr>
          <p:cNvSpPr/>
          <p:nvPr/>
        </p:nvSpPr>
        <p:spPr>
          <a:xfrm>
            <a:off x="393405" y="1679944"/>
            <a:ext cx="6655981" cy="2317898"/>
          </a:xfrm>
          <a:custGeom>
            <a:avLst/>
            <a:gdLst>
              <a:gd name="connsiteX0" fmla="*/ 0 w 6655981"/>
              <a:gd name="connsiteY0" fmla="*/ 0 h 2317898"/>
              <a:gd name="connsiteX1" fmla="*/ 95693 w 6655981"/>
              <a:gd name="connsiteY1" fmla="*/ 1041991 h 2317898"/>
              <a:gd name="connsiteX2" fmla="*/ 435935 w 6655981"/>
              <a:gd name="connsiteY2" fmla="*/ 1041991 h 2317898"/>
              <a:gd name="connsiteX3" fmla="*/ 723014 w 6655981"/>
              <a:gd name="connsiteY3" fmla="*/ 1658679 h 2317898"/>
              <a:gd name="connsiteX4" fmla="*/ 1212111 w 6655981"/>
              <a:gd name="connsiteY4" fmla="*/ 2126512 h 2317898"/>
              <a:gd name="connsiteX5" fmla="*/ 1850065 w 6655981"/>
              <a:gd name="connsiteY5" fmla="*/ 2179675 h 2317898"/>
              <a:gd name="connsiteX6" fmla="*/ 4348716 w 6655981"/>
              <a:gd name="connsiteY6" fmla="*/ 2158409 h 2317898"/>
              <a:gd name="connsiteX7" fmla="*/ 4348716 w 6655981"/>
              <a:gd name="connsiteY7" fmla="*/ 2317898 h 2317898"/>
              <a:gd name="connsiteX8" fmla="*/ 4827181 w 6655981"/>
              <a:gd name="connsiteY8" fmla="*/ 2317898 h 2317898"/>
              <a:gd name="connsiteX9" fmla="*/ 6655981 w 6655981"/>
              <a:gd name="connsiteY9" fmla="*/ 2296633 h 2317898"/>
              <a:gd name="connsiteX10" fmla="*/ 6655981 w 6655981"/>
              <a:gd name="connsiteY10" fmla="*/ 1913861 h 2317898"/>
              <a:gd name="connsiteX11" fmla="*/ 5114260 w 6655981"/>
              <a:gd name="connsiteY11" fmla="*/ 1871330 h 2317898"/>
              <a:gd name="connsiteX12" fmla="*/ 5135525 w 6655981"/>
              <a:gd name="connsiteY12" fmla="*/ 1158949 h 2317898"/>
              <a:gd name="connsiteX13" fmla="*/ 3678865 w 6655981"/>
              <a:gd name="connsiteY13" fmla="*/ 1169582 h 2317898"/>
              <a:gd name="connsiteX14" fmla="*/ 2307265 w 6655981"/>
              <a:gd name="connsiteY14" fmla="*/ 584791 h 2317898"/>
              <a:gd name="connsiteX15" fmla="*/ 1839432 w 6655981"/>
              <a:gd name="connsiteY15" fmla="*/ 584791 h 2317898"/>
              <a:gd name="connsiteX16" fmla="*/ 1850065 w 6655981"/>
              <a:gd name="connsiteY16" fmla="*/ 999461 h 2317898"/>
              <a:gd name="connsiteX17" fmla="*/ 2275367 w 6655981"/>
              <a:gd name="connsiteY17" fmla="*/ 1020726 h 2317898"/>
              <a:gd name="connsiteX18" fmla="*/ 2307265 w 6655981"/>
              <a:gd name="connsiteY18" fmla="*/ 914400 h 2317898"/>
              <a:gd name="connsiteX19" fmla="*/ 3700130 w 6655981"/>
              <a:gd name="connsiteY19" fmla="*/ 1488558 h 2317898"/>
              <a:gd name="connsiteX20" fmla="*/ 3700130 w 6655981"/>
              <a:gd name="connsiteY20" fmla="*/ 1244009 h 2317898"/>
              <a:gd name="connsiteX21" fmla="*/ 4912242 w 6655981"/>
              <a:gd name="connsiteY21" fmla="*/ 1254642 h 2317898"/>
              <a:gd name="connsiteX22" fmla="*/ 4922874 w 6655981"/>
              <a:gd name="connsiteY22" fmla="*/ 1913861 h 2317898"/>
              <a:gd name="connsiteX23" fmla="*/ 1318437 w 6655981"/>
              <a:gd name="connsiteY23" fmla="*/ 1881963 h 2317898"/>
              <a:gd name="connsiteX24" fmla="*/ 818707 w 6655981"/>
              <a:gd name="connsiteY24" fmla="*/ 925033 h 2317898"/>
              <a:gd name="connsiteX25" fmla="*/ 850604 w 6655981"/>
              <a:gd name="connsiteY25" fmla="*/ 808075 h 2317898"/>
              <a:gd name="connsiteX26" fmla="*/ 861237 w 6655981"/>
              <a:gd name="connsiteY26" fmla="*/ 616689 h 2317898"/>
              <a:gd name="connsiteX27" fmla="*/ 871869 w 6655981"/>
              <a:gd name="connsiteY27" fmla="*/ 510363 h 2317898"/>
              <a:gd name="connsiteX28" fmla="*/ 882502 w 6655981"/>
              <a:gd name="connsiteY28" fmla="*/ 467833 h 2317898"/>
              <a:gd name="connsiteX29" fmla="*/ 861237 w 6655981"/>
              <a:gd name="connsiteY29" fmla="*/ 244549 h 2317898"/>
              <a:gd name="connsiteX30" fmla="*/ 850604 w 6655981"/>
              <a:gd name="connsiteY30" fmla="*/ 202019 h 2317898"/>
              <a:gd name="connsiteX31" fmla="*/ 839972 w 6655981"/>
              <a:gd name="connsiteY31" fmla="*/ 85061 h 2317898"/>
              <a:gd name="connsiteX32" fmla="*/ 808074 w 6655981"/>
              <a:gd name="connsiteY32" fmla="*/ 53163 h 2317898"/>
              <a:gd name="connsiteX33" fmla="*/ 808074 w 6655981"/>
              <a:gd name="connsiteY33" fmla="*/ 53163 h 2317898"/>
              <a:gd name="connsiteX34" fmla="*/ 0 w 6655981"/>
              <a:gd name="connsiteY34" fmla="*/ 0 h 2317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55981" h="2317898">
                <a:moveTo>
                  <a:pt x="0" y="0"/>
                </a:moveTo>
                <a:lnTo>
                  <a:pt x="95693" y="1041991"/>
                </a:lnTo>
                <a:lnTo>
                  <a:pt x="435935" y="1041991"/>
                </a:lnTo>
                <a:lnTo>
                  <a:pt x="723014" y="1658679"/>
                </a:lnTo>
                <a:lnTo>
                  <a:pt x="1212111" y="2126512"/>
                </a:lnTo>
                <a:lnTo>
                  <a:pt x="1850065" y="2179675"/>
                </a:lnTo>
                <a:lnTo>
                  <a:pt x="4348716" y="2158409"/>
                </a:lnTo>
                <a:lnTo>
                  <a:pt x="4348716" y="2317898"/>
                </a:lnTo>
                <a:lnTo>
                  <a:pt x="4827181" y="2317898"/>
                </a:lnTo>
                <a:lnTo>
                  <a:pt x="6655981" y="2296633"/>
                </a:lnTo>
                <a:lnTo>
                  <a:pt x="6655981" y="1913861"/>
                </a:lnTo>
                <a:lnTo>
                  <a:pt x="5114260" y="1871330"/>
                </a:lnTo>
                <a:lnTo>
                  <a:pt x="5135525" y="1158949"/>
                </a:lnTo>
                <a:lnTo>
                  <a:pt x="3678865" y="1169582"/>
                </a:lnTo>
                <a:lnTo>
                  <a:pt x="2307265" y="584791"/>
                </a:lnTo>
                <a:lnTo>
                  <a:pt x="1839432" y="584791"/>
                </a:lnTo>
                <a:lnTo>
                  <a:pt x="1850065" y="999461"/>
                </a:lnTo>
                <a:lnTo>
                  <a:pt x="2275367" y="1020726"/>
                </a:lnTo>
                <a:lnTo>
                  <a:pt x="2307265" y="914400"/>
                </a:lnTo>
                <a:lnTo>
                  <a:pt x="3700130" y="1488558"/>
                </a:lnTo>
                <a:lnTo>
                  <a:pt x="3700130" y="1244009"/>
                </a:lnTo>
                <a:lnTo>
                  <a:pt x="4912242" y="1254642"/>
                </a:lnTo>
                <a:lnTo>
                  <a:pt x="4922874" y="1913861"/>
                </a:lnTo>
                <a:lnTo>
                  <a:pt x="1318437" y="1881963"/>
                </a:lnTo>
                <a:lnTo>
                  <a:pt x="818707" y="925033"/>
                </a:lnTo>
                <a:cubicBezTo>
                  <a:pt x="829339" y="886047"/>
                  <a:pt x="845083" y="848106"/>
                  <a:pt x="850604" y="808075"/>
                </a:cubicBezTo>
                <a:cubicBezTo>
                  <a:pt x="859334" y="744781"/>
                  <a:pt x="856685" y="680420"/>
                  <a:pt x="861237" y="616689"/>
                </a:cubicBezTo>
                <a:cubicBezTo>
                  <a:pt x="863775" y="581161"/>
                  <a:pt x="866832" y="545624"/>
                  <a:pt x="871869" y="510363"/>
                </a:cubicBezTo>
                <a:cubicBezTo>
                  <a:pt x="873936" y="495897"/>
                  <a:pt x="878958" y="482010"/>
                  <a:pt x="882502" y="467833"/>
                </a:cubicBezTo>
                <a:cubicBezTo>
                  <a:pt x="876274" y="380639"/>
                  <a:pt x="875785" y="324564"/>
                  <a:pt x="861237" y="244549"/>
                </a:cubicBezTo>
                <a:cubicBezTo>
                  <a:pt x="858623" y="230172"/>
                  <a:pt x="854148" y="216196"/>
                  <a:pt x="850604" y="202019"/>
                </a:cubicBezTo>
                <a:cubicBezTo>
                  <a:pt x="847060" y="163033"/>
                  <a:pt x="851484" y="122477"/>
                  <a:pt x="839972" y="85061"/>
                </a:cubicBezTo>
                <a:cubicBezTo>
                  <a:pt x="805125" y="-28192"/>
                  <a:pt x="808074" y="101543"/>
                  <a:pt x="808074" y="53163"/>
                </a:cubicBezTo>
                <a:lnTo>
                  <a:pt x="808074" y="53163"/>
                </a:lnTo>
                <a:lnTo>
                  <a:pt x="0" y="0"/>
                </a:lnTo>
                <a:close/>
              </a:path>
            </a:pathLst>
          </a:custGeom>
          <a:solidFill>
            <a:srgbClr val="B9CF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5B0172F-6399-8EF4-7A75-7A11EB89AA63}"/>
              </a:ext>
            </a:extLst>
          </p:cNvPr>
          <p:cNvSpPr/>
          <p:nvPr/>
        </p:nvSpPr>
        <p:spPr>
          <a:xfrm>
            <a:off x="8544272" y="742355"/>
            <a:ext cx="3589816" cy="586987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65972C-1489-E964-3B7F-B83037C6B847}"/>
              </a:ext>
            </a:extLst>
          </p:cNvPr>
          <p:cNvSpPr/>
          <p:nvPr/>
        </p:nvSpPr>
        <p:spPr>
          <a:xfrm>
            <a:off x="2783632" y="3573016"/>
            <a:ext cx="2232248" cy="288032"/>
          </a:xfrm>
          <a:prstGeom prst="rect">
            <a:avLst/>
          </a:prstGeom>
          <a:solidFill>
            <a:srgbClr val="F9DFD6">
              <a:alpha val="5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A3B022-31B1-50E7-FFD9-BB9DDA9FD13A}"/>
              </a:ext>
            </a:extLst>
          </p:cNvPr>
          <p:cNvSpPr/>
          <p:nvPr/>
        </p:nvSpPr>
        <p:spPr>
          <a:xfrm>
            <a:off x="8533386" y="1776379"/>
            <a:ext cx="1512000" cy="288032"/>
          </a:xfrm>
          <a:prstGeom prst="rect">
            <a:avLst/>
          </a:prstGeom>
          <a:solidFill>
            <a:srgbClr val="F9DFD6">
              <a:alpha val="5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-form: Shape 27">
            <a:extLst>
              <a:ext uri="{FF2B5EF4-FFF2-40B4-BE49-F238E27FC236}">
                <a16:creationId xmlns:a16="http://schemas.microsoft.com/office/drawing/2014/main" id="{5864EA28-6CF8-1D5C-F263-2C82DBC834C6}"/>
              </a:ext>
            </a:extLst>
          </p:cNvPr>
          <p:cNvSpPr/>
          <p:nvPr/>
        </p:nvSpPr>
        <p:spPr>
          <a:xfrm>
            <a:off x="382772" y="1584251"/>
            <a:ext cx="1807535" cy="1032801"/>
          </a:xfrm>
          <a:custGeom>
            <a:avLst/>
            <a:gdLst>
              <a:gd name="connsiteX0" fmla="*/ 1063256 w 1807535"/>
              <a:gd name="connsiteY0" fmla="*/ 978196 h 1032801"/>
              <a:gd name="connsiteX1" fmla="*/ 1063256 w 1807535"/>
              <a:gd name="connsiteY1" fmla="*/ 978196 h 1032801"/>
              <a:gd name="connsiteX2" fmla="*/ 1169581 w 1807535"/>
              <a:gd name="connsiteY2" fmla="*/ 1020726 h 1032801"/>
              <a:gd name="connsiteX3" fmla="*/ 1222744 w 1807535"/>
              <a:gd name="connsiteY3" fmla="*/ 1031358 h 1032801"/>
              <a:gd name="connsiteX4" fmla="*/ 1807535 w 1807535"/>
              <a:gd name="connsiteY4" fmla="*/ 1031358 h 1032801"/>
              <a:gd name="connsiteX5" fmla="*/ 1775637 w 1807535"/>
              <a:gd name="connsiteY5" fmla="*/ 191386 h 1032801"/>
              <a:gd name="connsiteX6" fmla="*/ 882502 w 1807535"/>
              <a:gd name="connsiteY6" fmla="*/ 95693 h 1032801"/>
              <a:gd name="connsiteX7" fmla="*/ 0 w 1807535"/>
              <a:gd name="connsiteY7" fmla="*/ 0 h 1032801"/>
              <a:gd name="connsiteX8" fmla="*/ 10633 w 1807535"/>
              <a:gd name="connsiteY8" fmla="*/ 499730 h 1032801"/>
              <a:gd name="connsiteX9" fmla="*/ 276447 w 1807535"/>
              <a:gd name="connsiteY9" fmla="*/ 520996 h 1032801"/>
              <a:gd name="connsiteX10" fmla="*/ 414670 w 1807535"/>
              <a:gd name="connsiteY10" fmla="*/ 925033 h 1032801"/>
              <a:gd name="connsiteX11" fmla="*/ 723014 w 1807535"/>
              <a:gd name="connsiteY11" fmla="*/ 839972 h 1032801"/>
              <a:gd name="connsiteX12" fmla="*/ 1063256 w 1807535"/>
              <a:gd name="connsiteY12" fmla="*/ 978196 h 103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535" h="1032801">
                <a:moveTo>
                  <a:pt x="1063256" y="978196"/>
                </a:moveTo>
                <a:lnTo>
                  <a:pt x="1063256" y="978196"/>
                </a:lnTo>
                <a:cubicBezTo>
                  <a:pt x="1098698" y="992373"/>
                  <a:pt x="1133368" y="1008655"/>
                  <a:pt x="1169581" y="1020726"/>
                </a:cubicBezTo>
                <a:cubicBezTo>
                  <a:pt x="1186726" y="1026441"/>
                  <a:pt x="1204675" y="1031057"/>
                  <a:pt x="1222744" y="1031358"/>
                </a:cubicBezTo>
                <a:cubicBezTo>
                  <a:pt x="1417647" y="1034606"/>
                  <a:pt x="1612605" y="1031358"/>
                  <a:pt x="1807535" y="1031358"/>
                </a:cubicBezTo>
                <a:lnTo>
                  <a:pt x="1775637" y="191386"/>
                </a:lnTo>
                <a:lnTo>
                  <a:pt x="882502" y="95693"/>
                </a:lnTo>
                <a:lnTo>
                  <a:pt x="0" y="0"/>
                </a:lnTo>
                <a:lnTo>
                  <a:pt x="10633" y="499730"/>
                </a:lnTo>
                <a:lnTo>
                  <a:pt x="276447" y="520996"/>
                </a:lnTo>
                <a:lnTo>
                  <a:pt x="414670" y="925033"/>
                </a:lnTo>
                <a:lnTo>
                  <a:pt x="723014" y="839972"/>
                </a:lnTo>
                <a:lnTo>
                  <a:pt x="1063256" y="978196"/>
                </a:lnTo>
                <a:close/>
              </a:path>
            </a:pathLst>
          </a:custGeom>
          <a:solidFill>
            <a:srgbClr val="FFFF99">
              <a:alpha val="5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6C263A-4445-9A24-BA97-5A10D9C93A5A}"/>
              </a:ext>
            </a:extLst>
          </p:cNvPr>
          <p:cNvSpPr/>
          <p:nvPr/>
        </p:nvSpPr>
        <p:spPr>
          <a:xfrm>
            <a:off x="10255918" y="1784353"/>
            <a:ext cx="487011" cy="272085"/>
          </a:xfrm>
          <a:prstGeom prst="rect">
            <a:avLst/>
          </a:prstGeom>
          <a:solidFill>
            <a:srgbClr val="FFFF99">
              <a:alpha val="5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-form: Shape 29">
            <a:extLst>
              <a:ext uri="{FF2B5EF4-FFF2-40B4-BE49-F238E27FC236}">
                <a16:creationId xmlns:a16="http://schemas.microsoft.com/office/drawing/2014/main" id="{8B4D8FD6-4CB6-E901-FEEE-89DEB9D148D5}"/>
              </a:ext>
            </a:extLst>
          </p:cNvPr>
          <p:cNvSpPr/>
          <p:nvPr/>
        </p:nvSpPr>
        <p:spPr>
          <a:xfrm>
            <a:off x="365760" y="1536192"/>
            <a:ext cx="1088136" cy="1207008"/>
          </a:xfrm>
          <a:custGeom>
            <a:avLst/>
            <a:gdLst>
              <a:gd name="connsiteX0" fmla="*/ 9144 w 1088136"/>
              <a:gd name="connsiteY0" fmla="*/ 1197864 h 1207008"/>
              <a:gd name="connsiteX1" fmla="*/ 192024 w 1088136"/>
              <a:gd name="connsiteY1" fmla="*/ 1207008 h 1207008"/>
              <a:gd name="connsiteX2" fmla="*/ 137160 w 1088136"/>
              <a:gd name="connsiteY2" fmla="*/ 182880 h 1207008"/>
              <a:gd name="connsiteX3" fmla="*/ 868680 w 1088136"/>
              <a:gd name="connsiteY3" fmla="*/ 237744 h 1207008"/>
              <a:gd name="connsiteX4" fmla="*/ 859536 w 1088136"/>
              <a:gd name="connsiteY4" fmla="*/ 1005840 h 1207008"/>
              <a:gd name="connsiteX5" fmla="*/ 978408 w 1088136"/>
              <a:gd name="connsiteY5" fmla="*/ 1188720 h 1207008"/>
              <a:gd name="connsiteX6" fmla="*/ 1088136 w 1088136"/>
              <a:gd name="connsiteY6" fmla="*/ 1188720 h 1207008"/>
              <a:gd name="connsiteX7" fmla="*/ 1088136 w 1088136"/>
              <a:gd name="connsiteY7" fmla="*/ 859536 h 1207008"/>
              <a:gd name="connsiteX8" fmla="*/ 1005840 w 1088136"/>
              <a:gd name="connsiteY8" fmla="*/ 713232 h 1207008"/>
              <a:gd name="connsiteX9" fmla="*/ 1005840 w 1088136"/>
              <a:gd name="connsiteY9" fmla="*/ 91440 h 1207008"/>
              <a:gd name="connsiteX10" fmla="*/ 0 w 1088136"/>
              <a:gd name="connsiteY10" fmla="*/ 0 h 1207008"/>
              <a:gd name="connsiteX11" fmla="*/ 9144 w 1088136"/>
              <a:gd name="connsiteY11" fmla="*/ 1197864 h 120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88136" h="1207008">
                <a:moveTo>
                  <a:pt x="9144" y="1197864"/>
                </a:moveTo>
                <a:lnTo>
                  <a:pt x="192024" y="1207008"/>
                </a:lnTo>
                <a:lnTo>
                  <a:pt x="137160" y="182880"/>
                </a:lnTo>
                <a:lnTo>
                  <a:pt x="868680" y="237744"/>
                </a:lnTo>
                <a:lnTo>
                  <a:pt x="859536" y="1005840"/>
                </a:lnTo>
                <a:lnTo>
                  <a:pt x="978408" y="1188720"/>
                </a:lnTo>
                <a:lnTo>
                  <a:pt x="1088136" y="1188720"/>
                </a:lnTo>
                <a:lnTo>
                  <a:pt x="1088136" y="859536"/>
                </a:lnTo>
                <a:lnTo>
                  <a:pt x="1005840" y="713232"/>
                </a:lnTo>
                <a:lnTo>
                  <a:pt x="1005840" y="91440"/>
                </a:lnTo>
                <a:lnTo>
                  <a:pt x="0" y="0"/>
                </a:lnTo>
                <a:lnTo>
                  <a:pt x="9144" y="1197864"/>
                </a:lnTo>
                <a:close/>
              </a:path>
            </a:pathLst>
          </a:custGeom>
          <a:solidFill>
            <a:srgbClr val="C0E7ED">
              <a:alpha val="5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-form: Shape 30">
            <a:extLst>
              <a:ext uri="{FF2B5EF4-FFF2-40B4-BE49-F238E27FC236}">
                <a16:creationId xmlns:a16="http://schemas.microsoft.com/office/drawing/2014/main" id="{B1FBD7E0-1B92-4EEA-F358-E714D2542B18}"/>
              </a:ext>
            </a:extLst>
          </p:cNvPr>
          <p:cNvSpPr/>
          <p:nvPr/>
        </p:nvSpPr>
        <p:spPr>
          <a:xfrm>
            <a:off x="4078224" y="2889504"/>
            <a:ext cx="1014984" cy="548640"/>
          </a:xfrm>
          <a:custGeom>
            <a:avLst/>
            <a:gdLst>
              <a:gd name="connsiteX0" fmla="*/ 0 w 1014984"/>
              <a:gd name="connsiteY0" fmla="*/ 347472 h 548640"/>
              <a:gd name="connsiteX1" fmla="*/ 27432 w 1014984"/>
              <a:gd name="connsiteY1" fmla="*/ 0 h 548640"/>
              <a:gd name="connsiteX2" fmla="*/ 1014984 w 1014984"/>
              <a:gd name="connsiteY2" fmla="*/ 27432 h 548640"/>
              <a:gd name="connsiteX3" fmla="*/ 1014984 w 1014984"/>
              <a:gd name="connsiteY3" fmla="*/ 283464 h 548640"/>
              <a:gd name="connsiteX4" fmla="*/ 329184 w 1014984"/>
              <a:gd name="connsiteY4" fmla="*/ 292608 h 548640"/>
              <a:gd name="connsiteX5" fmla="*/ 329184 w 1014984"/>
              <a:gd name="connsiteY5" fmla="*/ 548640 h 548640"/>
              <a:gd name="connsiteX6" fmla="*/ 192024 w 1014984"/>
              <a:gd name="connsiteY6" fmla="*/ 548640 h 548640"/>
              <a:gd name="connsiteX7" fmla="*/ 0 w 1014984"/>
              <a:gd name="connsiteY7" fmla="*/ 347472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4984" h="548640">
                <a:moveTo>
                  <a:pt x="0" y="347472"/>
                </a:moveTo>
                <a:lnTo>
                  <a:pt x="27432" y="0"/>
                </a:lnTo>
                <a:lnTo>
                  <a:pt x="1014984" y="27432"/>
                </a:lnTo>
                <a:lnTo>
                  <a:pt x="1014984" y="283464"/>
                </a:lnTo>
                <a:lnTo>
                  <a:pt x="329184" y="292608"/>
                </a:lnTo>
                <a:lnTo>
                  <a:pt x="329184" y="548640"/>
                </a:lnTo>
                <a:lnTo>
                  <a:pt x="192024" y="548640"/>
                </a:lnTo>
                <a:lnTo>
                  <a:pt x="0" y="347472"/>
                </a:lnTo>
                <a:close/>
              </a:path>
            </a:pathLst>
          </a:custGeom>
          <a:solidFill>
            <a:srgbClr val="C0E7ED">
              <a:alpha val="5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ree-form: Shape 31">
            <a:extLst>
              <a:ext uri="{FF2B5EF4-FFF2-40B4-BE49-F238E27FC236}">
                <a16:creationId xmlns:a16="http://schemas.microsoft.com/office/drawing/2014/main" id="{D1088D63-5C49-BF06-1E9C-F963C79FA255}"/>
              </a:ext>
            </a:extLst>
          </p:cNvPr>
          <p:cNvSpPr/>
          <p:nvPr/>
        </p:nvSpPr>
        <p:spPr>
          <a:xfrm>
            <a:off x="8531352" y="2222678"/>
            <a:ext cx="3602736" cy="548640"/>
          </a:xfrm>
          <a:custGeom>
            <a:avLst/>
            <a:gdLst>
              <a:gd name="connsiteX0" fmla="*/ 0 w 3602736"/>
              <a:gd name="connsiteY0" fmla="*/ 9144 h 548640"/>
              <a:gd name="connsiteX1" fmla="*/ 0 w 3602736"/>
              <a:gd name="connsiteY1" fmla="*/ 548640 h 548640"/>
              <a:gd name="connsiteX2" fmla="*/ 2578608 w 3602736"/>
              <a:gd name="connsiteY2" fmla="*/ 548640 h 548640"/>
              <a:gd name="connsiteX3" fmla="*/ 2578608 w 3602736"/>
              <a:gd name="connsiteY3" fmla="*/ 338328 h 548640"/>
              <a:gd name="connsiteX4" fmla="*/ 3602736 w 3602736"/>
              <a:gd name="connsiteY4" fmla="*/ 356616 h 548640"/>
              <a:gd name="connsiteX5" fmla="*/ 3593592 w 3602736"/>
              <a:gd name="connsiteY5" fmla="*/ 0 h 548640"/>
              <a:gd name="connsiteX6" fmla="*/ 0 w 3602736"/>
              <a:gd name="connsiteY6" fmla="*/ 9144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2736" h="548640">
                <a:moveTo>
                  <a:pt x="0" y="9144"/>
                </a:moveTo>
                <a:lnTo>
                  <a:pt x="0" y="548640"/>
                </a:lnTo>
                <a:lnTo>
                  <a:pt x="2578608" y="548640"/>
                </a:lnTo>
                <a:lnTo>
                  <a:pt x="2578608" y="338328"/>
                </a:lnTo>
                <a:lnTo>
                  <a:pt x="3602736" y="356616"/>
                </a:lnTo>
                <a:lnTo>
                  <a:pt x="3593592" y="0"/>
                </a:lnTo>
                <a:lnTo>
                  <a:pt x="0" y="9144"/>
                </a:lnTo>
                <a:close/>
              </a:path>
            </a:pathLst>
          </a:custGeom>
          <a:solidFill>
            <a:srgbClr val="C0E7ED">
              <a:alpha val="5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9E520D3-C217-E410-61C4-6F8CFCD433A4}"/>
              </a:ext>
            </a:extLst>
          </p:cNvPr>
          <p:cNvCxnSpPr>
            <a:cxnSpLocks/>
            <a:stCxn id="30" idx="6"/>
            <a:endCxn id="17" idx="0"/>
          </p:cNvCxnSpPr>
          <p:nvPr/>
        </p:nvCxnSpPr>
        <p:spPr>
          <a:xfrm>
            <a:off x="1453896" y="2724912"/>
            <a:ext cx="324633" cy="1771004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ECE21B3-BDF2-34CA-0485-77A3CF6131BF}"/>
              </a:ext>
            </a:extLst>
          </p:cNvPr>
          <p:cNvCxnSpPr>
            <a:cxnSpLocks/>
            <a:stCxn id="31" idx="5"/>
            <a:endCxn id="15" idx="0"/>
          </p:cNvCxnSpPr>
          <p:nvPr/>
        </p:nvCxnSpPr>
        <p:spPr>
          <a:xfrm>
            <a:off x="4407408" y="3438144"/>
            <a:ext cx="995338" cy="126842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-form: Shape 40">
            <a:extLst>
              <a:ext uri="{FF2B5EF4-FFF2-40B4-BE49-F238E27FC236}">
                <a16:creationId xmlns:a16="http://schemas.microsoft.com/office/drawing/2014/main" id="{16DDBE86-29EA-FADF-51A4-4DE8485433DA}"/>
              </a:ext>
            </a:extLst>
          </p:cNvPr>
          <p:cNvSpPr/>
          <p:nvPr/>
        </p:nvSpPr>
        <p:spPr>
          <a:xfrm>
            <a:off x="822960" y="2468880"/>
            <a:ext cx="1088136" cy="1389888"/>
          </a:xfrm>
          <a:custGeom>
            <a:avLst/>
            <a:gdLst>
              <a:gd name="connsiteX0" fmla="*/ 0 w 1088136"/>
              <a:gd name="connsiteY0" fmla="*/ 100584 h 1389888"/>
              <a:gd name="connsiteX1" fmla="*/ 246888 w 1088136"/>
              <a:gd name="connsiteY1" fmla="*/ 0 h 1389888"/>
              <a:gd name="connsiteX2" fmla="*/ 694944 w 1088136"/>
              <a:gd name="connsiteY2" fmla="*/ 960120 h 1389888"/>
              <a:gd name="connsiteX3" fmla="*/ 886968 w 1088136"/>
              <a:gd name="connsiteY3" fmla="*/ 1097280 h 1389888"/>
              <a:gd name="connsiteX4" fmla="*/ 1088136 w 1088136"/>
              <a:gd name="connsiteY4" fmla="*/ 1097280 h 1389888"/>
              <a:gd name="connsiteX5" fmla="*/ 1088136 w 1088136"/>
              <a:gd name="connsiteY5" fmla="*/ 1389888 h 1389888"/>
              <a:gd name="connsiteX6" fmla="*/ 676656 w 1088136"/>
              <a:gd name="connsiteY6" fmla="*/ 1380744 h 1389888"/>
              <a:gd name="connsiteX7" fmla="*/ 338328 w 1088136"/>
              <a:gd name="connsiteY7" fmla="*/ 914400 h 1389888"/>
              <a:gd name="connsiteX8" fmla="*/ 0 w 1088136"/>
              <a:gd name="connsiteY8" fmla="*/ 100584 h 138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136" h="1389888">
                <a:moveTo>
                  <a:pt x="0" y="100584"/>
                </a:moveTo>
                <a:lnTo>
                  <a:pt x="246888" y="0"/>
                </a:lnTo>
                <a:lnTo>
                  <a:pt x="694944" y="960120"/>
                </a:lnTo>
                <a:lnTo>
                  <a:pt x="886968" y="1097280"/>
                </a:lnTo>
                <a:lnTo>
                  <a:pt x="1088136" y="1097280"/>
                </a:lnTo>
                <a:lnTo>
                  <a:pt x="1088136" y="1389888"/>
                </a:lnTo>
                <a:lnTo>
                  <a:pt x="676656" y="1380744"/>
                </a:lnTo>
                <a:lnTo>
                  <a:pt x="338328" y="914400"/>
                </a:lnTo>
                <a:lnTo>
                  <a:pt x="0" y="100584"/>
                </a:lnTo>
                <a:close/>
              </a:path>
            </a:pathLst>
          </a:custGeom>
          <a:solidFill>
            <a:srgbClr val="EDC8E9">
              <a:alpha val="50196"/>
            </a:srgb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-form: Shape 41">
            <a:extLst>
              <a:ext uri="{FF2B5EF4-FFF2-40B4-BE49-F238E27FC236}">
                <a16:creationId xmlns:a16="http://schemas.microsoft.com/office/drawing/2014/main" id="{E6F1AB94-E928-9F1A-8CB7-DA5D09FCB3ED}"/>
              </a:ext>
            </a:extLst>
          </p:cNvPr>
          <p:cNvSpPr/>
          <p:nvPr/>
        </p:nvSpPr>
        <p:spPr>
          <a:xfrm>
            <a:off x="8485632" y="3191942"/>
            <a:ext cx="3511296" cy="612648"/>
          </a:xfrm>
          <a:custGeom>
            <a:avLst/>
            <a:gdLst>
              <a:gd name="connsiteX0" fmla="*/ 0 w 3511296"/>
              <a:gd name="connsiteY0" fmla="*/ 18288 h 612648"/>
              <a:gd name="connsiteX1" fmla="*/ 18288 w 3511296"/>
              <a:gd name="connsiteY1" fmla="*/ 612648 h 612648"/>
              <a:gd name="connsiteX2" fmla="*/ 2852928 w 3511296"/>
              <a:gd name="connsiteY2" fmla="*/ 603504 h 612648"/>
              <a:gd name="connsiteX3" fmla="*/ 2852928 w 3511296"/>
              <a:gd name="connsiteY3" fmla="*/ 329184 h 612648"/>
              <a:gd name="connsiteX4" fmla="*/ 3511296 w 3511296"/>
              <a:gd name="connsiteY4" fmla="*/ 338328 h 612648"/>
              <a:gd name="connsiteX5" fmla="*/ 3493008 w 3511296"/>
              <a:gd name="connsiteY5" fmla="*/ 0 h 612648"/>
              <a:gd name="connsiteX6" fmla="*/ 0 w 3511296"/>
              <a:gd name="connsiteY6" fmla="*/ 18288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1296" h="612648">
                <a:moveTo>
                  <a:pt x="0" y="18288"/>
                </a:moveTo>
                <a:lnTo>
                  <a:pt x="18288" y="612648"/>
                </a:lnTo>
                <a:lnTo>
                  <a:pt x="2852928" y="603504"/>
                </a:lnTo>
                <a:lnTo>
                  <a:pt x="2852928" y="329184"/>
                </a:lnTo>
                <a:lnTo>
                  <a:pt x="3511296" y="338328"/>
                </a:lnTo>
                <a:lnTo>
                  <a:pt x="3493008" y="0"/>
                </a:lnTo>
                <a:lnTo>
                  <a:pt x="0" y="18288"/>
                </a:lnTo>
                <a:close/>
              </a:path>
            </a:pathLst>
          </a:custGeom>
          <a:solidFill>
            <a:srgbClr val="EDC8E9">
              <a:alpha val="50196"/>
            </a:srgb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-form: Shape 42">
            <a:extLst>
              <a:ext uri="{FF2B5EF4-FFF2-40B4-BE49-F238E27FC236}">
                <a16:creationId xmlns:a16="http://schemas.microsoft.com/office/drawing/2014/main" id="{FB7376E2-DAE0-51C0-76CB-76578C38AC60}"/>
              </a:ext>
            </a:extLst>
          </p:cNvPr>
          <p:cNvSpPr/>
          <p:nvPr/>
        </p:nvSpPr>
        <p:spPr>
          <a:xfrm>
            <a:off x="1920240" y="2962656"/>
            <a:ext cx="5129784" cy="1060704"/>
          </a:xfrm>
          <a:custGeom>
            <a:avLst/>
            <a:gdLst>
              <a:gd name="connsiteX0" fmla="*/ 0 w 5129784"/>
              <a:gd name="connsiteY0" fmla="*/ 612648 h 1060704"/>
              <a:gd name="connsiteX1" fmla="*/ 9144 w 5129784"/>
              <a:gd name="connsiteY1" fmla="*/ 960120 h 1060704"/>
              <a:gd name="connsiteX2" fmla="*/ 2779776 w 5129784"/>
              <a:gd name="connsiteY2" fmla="*/ 914400 h 1060704"/>
              <a:gd name="connsiteX3" fmla="*/ 2779776 w 5129784"/>
              <a:gd name="connsiteY3" fmla="*/ 1060704 h 1060704"/>
              <a:gd name="connsiteX4" fmla="*/ 5129784 w 5129784"/>
              <a:gd name="connsiteY4" fmla="*/ 1051560 h 1060704"/>
              <a:gd name="connsiteX5" fmla="*/ 5120640 w 5129784"/>
              <a:gd name="connsiteY5" fmla="*/ 18288 h 1060704"/>
              <a:gd name="connsiteX6" fmla="*/ 4059936 w 5129784"/>
              <a:gd name="connsiteY6" fmla="*/ 0 h 1060704"/>
              <a:gd name="connsiteX7" fmla="*/ 4087368 w 5129784"/>
              <a:gd name="connsiteY7" fmla="*/ 621792 h 1060704"/>
              <a:gd name="connsiteX8" fmla="*/ 0 w 5129784"/>
              <a:gd name="connsiteY8" fmla="*/ 612648 h 106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29784" h="1060704">
                <a:moveTo>
                  <a:pt x="0" y="612648"/>
                </a:moveTo>
                <a:lnTo>
                  <a:pt x="9144" y="960120"/>
                </a:lnTo>
                <a:lnTo>
                  <a:pt x="2779776" y="914400"/>
                </a:lnTo>
                <a:lnTo>
                  <a:pt x="2779776" y="1060704"/>
                </a:lnTo>
                <a:lnTo>
                  <a:pt x="5129784" y="1051560"/>
                </a:lnTo>
                <a:lnTo>
                  <a:pt x="5120640" y="18288"/>
                </a:lnTo>
                <a:lnTo>
                  <a:pt x="4059936" y="0"/>
                </a:lnTo>
                <a:lnTo>
                  <a:pt x="4087368" y="621792"/>
                </a:lnTo>
                <a:lnTo>
                  <a:pt x="0" y="612648"/>
                </a:lnTo>
                <a:close/>
              </a:path>
            </a:pathLst>
          </a:custGeom>
          <a:solidFill>
            <a:srgbClr val="00FF0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-form: Shape 43">
            <a:extLst>
              <a:ext uri="{FF2B5EF4-FFF2-40B4-BE49-F238E27FC236}">
                <a16:creationId xmlns:a16="http://schemas.microsoft.com/office/drawing/2014/main" id="{725DE7E6-707F-C143-E5C6-37989E264DD0}"/>
              </a:ext>
            </a:extLst>
          </p:cNvPr>
          <p:cNvSpPr/>
          <p:nvPr/>
        </p:nvSpPr>
        <p:spPr>
          <a:xfrm>
            <a:off x="8522208" y="4197782"/>
            <a:ext cx="3008376" cy="941832"/>
          </a:xfrm>
          <a:custGeom>
            <a:avLst/>
            <a:gdLst>
              <a:gd name="connsiteX0" fmla="*/ 0 w 3008376"/>
              <a:gd name="connsiteY0" fmla="*/ 73152 h 941832"/>
              <a:gd name="connsiteX1" fmla="*/ 9144 w 3008376"/>
              <a:gd name="connsiteY1" fmla="*/ 941832 h 941832"/>
              <a:gd name="connsiteX2" fmla="*/ 1078992 w 3008376"/>
              <a:gd name="connsiteY2" fmla="*/ 941832 h 941832"/>
              <a:gd name="connsiteX3" fmla="*/ 1088136 w 3008376"/>
              <a:gd name="connsiteY3" fmla="*/ 649224 h 941832"/>
              <a:gd name="connsiteX4" fmla="*/ 3008376 w 3008376"/>
              <a:gd name="connsiteY4" fmla="*/ 640080 h 941832"/>
              <a:gd name="connsiteX5" fmla="*/ 2980944 w 3008376"/>
              <a:gd name="connsiteY5" fmla="*/ 0 h 941832"/>
              <a:gd name="connsiteX6" fmla="*/ 0 w 3008376"/>
              <a:gd name="connsiteY6" fmla="*/ 73152 h 941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8376" h="941832">
                <a:moveTo>
                  <a:pt x="0" y="73152"/>
                </a:moveTo>
                <a:lnTo>
                  <a:pt x="9144" y="941832"/>
                </a:lnTo>
                <a:lnTo>
                  <a:pt x="1078992" y="941832"/>
                </a:lnTo>
                <a:lnTo>
                  <a:pt x="1088136" y="649224"/>
                </a:lnTo>
                <a:lnTo>
                  <a:pt x="3008376" y="640080"/>
                </a:lnTo>
                <a:lnTo>
                  <a:pt x="2980944" y="0"/>
                </a:lnTo>
                <a:lnTo>
                  <a:pt x="0" y="73152"/>
                </a:lnTo>
                <a:close/>
              </a:path>
            </a:pathLst>
          </a:custGeom>
          <a:solidFill>
            <a:srgbClr val="00FF0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EB8202-6DAC-732F-AEE8-035874B6C0C9}"/>
              </a:ext>
            </a:extLst>
          </p:cNvPr>
          <p:cNvSpPr/>
          <p:nvPr/>
        </p:nvSpPr>
        <p:spPr>
          <a:xfrm>
            <a:off x="2460362" y="1513665"/>
            <a:ext cx="1475398" cy="331160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70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2" grpId="0" animBg="1"/>
      <p:bldP spid="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4DF38-96C2-1638-856D-62ED1053D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Eloïse Guran | Run 2b dismantling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65BC4-90E5-B836-0941-6B8FDD538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19-05-2025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A211B2-8635-2EA7-537C-986F26C0B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210"/>
            <a:ext cx="9055998" cy="609413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DAE3E07-5D6F-2B17-7E50-BD2CF3E91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– 02/06 to 16/06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CF836-7FE5-FE49-83C5-86CDC0AB7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EBB16F-2E8A-7302-1FA0-9200D41235C7}"/>
              </a:ext>
            </a:extLst>
          </p:cNvPr>
          <p:cNvSpPr/>
          <p:nvPr/>
        </p:nvSpPr>
        <p:spPr>
          <a:xfrm>
            <a:off x="3639075" y="1510474"/>
            <a:ext cx="4104456" cy="720080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9BCCE7-8722-C2DF-5E48-09407F9FB434}"/>
              </a:ext>
            </a:extLst>
          </p:cNvPr>
          <p:cNvSpPr/>
          <p:nvPr/>
        </p:nvSpPr>
        <p:spPr>
          <a:xfrm>
            <a:off x="3639075" y="3633656"/>
            <a:ext cx="4104456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AAAEF7-E2B0-E998-3BD5-5DB59BCD2701}"/>
              </a:ext>
            </a:extLst>
          </p:cNvPr>
          <p:cNvSpPr/>
          <p:nvPr/>
        </p:nvSpPr>
        <p:spPr>
          <a:xfrm>
            <a:off x="3639075" y="4482109"/>
            <a:ext cx="4104456" cy="551017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0CA723-172D-704F-952C-F2436229AF43}"/>
              </a:ext>
            </a:extLst>
          </p:cNvPr>
          <p:cNvSpPr/>
          <p:nvPr/>
        </p:nvSpPr>
        <p:spPr>
          <a:xfrm>
            <a:off x="3639075" y="5326255"/>
            <a:ext cx="4104456" cy="5510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E2EDB8-3720-E7A5-C1F1-396D961059AC}"/>
              </a:ext>
            </a:extLst>
          </p:cNvPr>
          <p:cNvSpPr txBox="1"/>
          <p:nvPr/>
        </p:nvSpPr>
        <p:spPr>
          <a:xfrm>
            <a:off x="9055998" y="4709315"/>
            <a:ext cx="3136002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/!\ Be careful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 not everything will be locked out some equipment/cable will still be powered /!\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38B021-0E3B-FE5A-96BA-69511B904A3E}"/>
              </a:ext>
            </a:extLst>
          </p:cNvPr>
          <p:cNvSpPr txBox="1"/>
          <p:nvPr/>
        </p:nvSpPr>
        <p:spPr>
          <a:xfrm>
            <a:off x="9055998" y="692696"/>
            <a:ext cx="313600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Main activities on 1</a:t>
            </a:r>
            <a:r>
              <a:rPr lang="en-GB" sz="2000" baseline="30000" dirty="0">
                <a:solidFill>
                  <a:schemeClr val="bg2">
                    <a:lumMod val="10000"/>
                  </a:schemeClr>
                </a:solidFill>
              </a:rPr>
              <a:t>st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week: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Optics removal (TCC4, streak room, 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MAD removal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Electrical lockout (partial)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Leak detection test (electron line)</a:t>
            </a:r>
          </a:p>
        </p:txBody>
      </p:sp>
    </p:spTree>
    <p:extLst>
      <p:ext uri="{BB962C8B-B14F-4D97-AF65-F5344CB8AC3E}">
        <p14:creationId xmlns:p14="http://schemas.microsoft.com/office/powerpoint/2010/main" val="836591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ED192B-BD48-8E07-48F4-AB8510E89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2"/>
            <a:ext cx="5111947" cy="493201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MAD removed on Wednesday 11/06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New door installed on Thursday 12/06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New badge reader on the new door installed on Friday 13/06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dirty="0"/>
              <a:t>No transport during those dates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dirty="0"/>
              <a:t>Please continue accessing through the PAD every time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828AD3-C0E6-753B-8B42-0C17C6A91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Removal of the MAD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3A1D6-CBB3-851D-0FB1-D84CC997A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19-05-2025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A9F45-25D4-A97D-38A9-28DD59384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0E77F-0B0E-C8F7-C687-30F9F0213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 descr="A yellow and blue metal gated area with pipes and a red and blue sign&#10;&#10;AI-generated content may be incorrect.">
            <a:extLst>
              <a:ext uri="{FF2B5EF4-FFF2-40B4-BE49-F238E27FC236}">
                <a16:creationId xmlns:a16="http://schemas.microsoft.com/office/drawing/2014/main" id="{F59C2EFD-5889-88FC-A6DC-2D3ECE10F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981" y="1268762"/>
            <a:ext cx="6312024" cy="355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95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6B5785-A19C-68EB-67A6-146D601FA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005065"/>
            <a:ext cx="11376022" cy="165618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b="0" dirty="0"/>
              <a:t>Main activities: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Rubidium recycling in TCC4 </a:t>
            </a:r>
            <a:r>
              <a:rPr lang="en-GB" b="0" dirty="0">
                <a:sym typeface="Wingdings" panose="05000000000000000000" pitchFamily="2" charset="2"/>
              </a:rPr>
              <a:t> nobody in TCC4 except GWA team</a:t>
            </a:r>
            <a:r>
              <a:rPr lang="en-GB" b="0" dirty="0"/>
              <a:t> </a:t>
            </a:r>
            <a:endParaRPr lang="en-GB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RF work in TCV4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IT (TCV4 &amp; streak room)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0E0267-52EC-4E96-CB4B-B8AC91C72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2b dismantling – 16/06 to 23/06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A7F75-43BC-BBB2-DAE0-7DDED11DB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19-05-2025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22A65-E3ED-E0C4-8D64-EAE290A0C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Eloïse Guran | Run 2b &amp; run 2c preparations | Collaboration meeting 24-26 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035F6-9A7E-2495-CDB0-13D422A6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6C2884-E325-0E2F-FC25-5FCA67DE9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12192000" cy="2991724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0404D66-D2D1-1DEB-F138-EBF3BBA1B677}"/>
              </a:ext>
            </a:extLst>
          </p:cNvPr>
          <p:cNvSpPr txBox="1">
            <a:spLocks/>
          </p:cNvSpPr>
          <p:nvPr/>
        </p:nvSpPr>
        <p:spPr>
          <a:xfrm>
            <a:off x="407988" y="5783290"/>
            <a:ext cx="11376022" cy="4675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/!\ Access restricted only to those team /!\</a:t>
            </a:r>
          </a:p>
        </p:txBody>
      </p:sp>
    </p:spTree>
    <p:extLst>
      <p:ext uri="{BB962C8B-B14F-4D97-AF65-F5344CB8AC3E}">
        <p14:creationId xmlns:p14="http://schemas.microsoft.com/office/powerpoint/2010/main" val="2088360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</Template>
  <TotalTime>5816</TotalTime>
  <Words>898</Words>
  <Application>Microsoft Office PowerPoint</Application>
  <PresentationFormat>Widescreen</PresentationFormat>
  <Paragraphs>157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ADLaM Display</vt:lpstr>
      <vt:lpstr>Arial</vt:lpstr>
      <vt:lpstr>Calibri</vt:lpstr>
      <vt:lpstr>Wingdings</vt:lpstr>
      <vt:lpstr>Office Theme</vt:lpstr>
      <vt:lpstr>Run 2b dismantling</vt:lpstr>
      <vt:lpstr>Global planning</vt:lpstr>
      <vt:lpstr>General information</vt:lpstr>
      <vt:lpstr>General information</vt:lpstr>
      <vt:lpstr>Run 2b dismantling - planning</vt:lpstr>
      <vt:lpstr>Run 2b dismantling - sequence</vt:lpstr>
      <vt:lpstr>Run 2b dismantling – 02/06 to 16/06</vt:lpstr>
      <vt:lpstr>Removal of the MAD</vt:lpstr>
      <vt:lpstr>Run 2b dismantling – 16/06 to 23/06</vt:lpstr>
      <vt:lpstr>Run 2b dismantling – 16/06 to 30/06</vt:lpstr>
      <vt:lpstr>Run 2b dismantling – preparations</vt:lpstr>
      <vt:lpstr>Proposed organisation during dismantling</vt:lpstr>
      <vt:lpstr>Run 2b decabling – Mid-Sept to mid-Nov 2025</vt:lpstr>
      <vt:lpstr>Surface building for CTD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Eloise Daria Guran</dc:creator>
  <cp:lastModifiedBy>Eloise Daria Guran</cp:lastModifiedBy>
  <cp:revision>118</cp:revision>
  <cp:lastPrinted>2020-01-30T13:49:18Z</cp:lastPrinted>
  <dcterms:created xsi:type="dcterms:W3CDTF">2024-11-05T08:30:21Z</dcterms:created>
  <dcterms:modified xsi:type="dcterms:W3CDTF">2025-05-19T06:51:43Z</dcterms:modified>
</cp:coreProperties>
</file>