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Relationship Id="rId10" Type="http://schemas.openxmlformats.org/officeDocument/2006/relationships/hyperlink" Target="https://gitlab.cern.ch/sitong/4TopAnalysis" TargetMode="External"/><Relationship Id="rId9" Type="http://schemas.openxmlformats.org/officeDocument/2006/relationships/hyperlink" Target="https://github.com/physicist87/SSBNanoAODANCode" TargetMode="External"/><Relationship Id="rId5" Type="http://schemas.openxmlformats.org/officeDocument/2006/relationships/hyperlink" Target="https://github.com/jaehyeok/hcalllp/for-cmssw-13-3-X/babymaker" TargetMode="External"/><Relationship Id="rId6" Type="http://schemas.openxmlformats.org/officeDocument/2006/relationships/hyperlink" Target="https://github.com/jaehyeok/nanoprocessing/tree/master" TargetMode="External"/><Relationship Id="rId7" Type="http://schemas.openxmlformats.org/officeDocument/2006/relationships/hyperlink" Target="https://github.com/jaehyeok/RPV/tree/master/rpv_macros" TargetMode="External"/><Relationship Id="rId8" Type="http://schemas.openxmlformats.org/officeDocument/2006/relationships/hyperlink" Target="https://github.com/physicist87/SSBNanoNtupl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3659" y="0"/>
            <a:ext cx="2890342" cy="20525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 flipH="1">
            <a:off x="1541625" y="199525"/>
            <a:ext cx="4207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KUHepEx lab of Prof. JaeHyeok Yoo</a:t>
            </a:r>
            <a:endParaRPr b="1" sz="1800">
              <a:solidFill>
                <a:schemeClr val="dk2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0" l="11837" r="13429" t="0"/>
          <a:stretch/>
        </p:blipFill>
        <p:spPr>
          <a:xfrm>
            <a:off x="0" y="0"/>
            <a:ext cx="643300" cy="8608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134525" y="2430850"/>
            <a:ext cx="2890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80000"/>
                </a:solidFill>
              </a:rPr>
              <a:t>Opinions &amp; comments</a:t>
            </a:r>
            <a:endParaRPr sz="1800">
              <a:solidFill>
                <a:srgbClr val="980000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AutoNum type="arabicPeriod"/>
            </a:pPr>
            <a:r>
              <a:rPr lang="en" sz="1700">
                <a:solidFill>
                  <a:schemeClr val="dk2"/>
                </a:solidFill>
              </a:rPr>
              <a:t>Well-satisfied overall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AutoNum type="arabicPeriod"/>
            </a:pPr>
            <a:r>
              <a:rPr lang="en" sz="1700">
                <a:solidFill>
                  <a:schemeClr val="dk2"/>
                </a:solidFill>
              </a:rPr>
              <a:t>Thanks for taking care of my vegetarian food!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AutoNum type="arabicPeriod"/>
            </a:pPr>
            <a:r>
              <a:rPr lang="en" sz="1700">
                <a:solidFill>
                  <a:schemeClr val="dk2"/>
                </a:solidFill>
              </a:rPr>
              <a:t>Haeyun Hwang wishes KCMS to make an LLM tool like chatGPT, wanting to </a:t>
            </a:r>
            <a:r>
              <a:rPr lang="en" sz="1700">
                <a:solidFill>
                  <a:schemeClr val="dk2"/>
                </a:solidFill>
              </a:rPr>
              <a:t>contribute for that!</a:t>
            </a:r>
            <a:r>
              <a:rPr lang="en" sz="1700">
                <a:solidFill>
                  <a:schemeClr val="dk2"/>
                </a:solidFill>
              </a:rPr>
              <a:t> 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64550" y="663325"/>
            <a:ext cx="56637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b="1" lang="en" sz="1800">
                <a:solidFill>
                  <a:schemeClr val="dk2"/>
                </a:solidFill>
              </a:rPr>
              <a:t>LLP search</a:t>
            </a:r>
            <a:endParaRPr b="1"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Ntuplizer to produce flat root files from RAW/RECO </a:t>
            </a:r>
            <a:r>
              <a:rPr lang="en" sz="1800">
                <a:solidFill>
                  <a:schemeClr val="dk2"/>
                </a:solidFill>
              </a:rPr>
              <a:t>(</a:t>
            </a:r>
            <a:r>
              <a:rPr lang="en" sz="1800" u="sng">
                <a:solidFill>
                  <a:schemeClr val="hlink"/>
                </a:solidFill>
                <a:hlinkClick r:id="rId5"/>
              </a:rPr>
              <a:t>link</a:t>
            </a:r>
            <a:r>
              <a:rPr lang="en" sz="1800">
                <a:solidFill>
                  <a:schemeClr val="dk2"/>
                </a:solidFill>
              </a:rPr>
              <a:t>). Access request needed</a:t>
            </a:r>
            <a:endParaRPr sz="1800">
              <a:solidFill>
                <a:schemeClr val="dk2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b="1" lang="en" sz="1800">
                <a:solidFill>
                  <a:schemeClr val="dk2"/>
                </a:solidFill>
              </a:rPr>
              <a:t>RPV </a:t>
            </a:r>
            <a:r>
              <a:rPr b="1" lang="en" sz="1800">
                <a:solidFill>
                  <a:schemeClr val="dk2"/>
                </a:solidFill>
              </a:rPr>
              <a:t>SUSY</a:t>
            </a:r>
            <a:endParaRPr b="1"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Processing </a:t>
            </a:r>
            <a:r>
              <a:rPr lang="en" sz="1800">
                <a:solidFill>
                  <a:schemeClr val="dk2"/>
                </a:solidFill>
              </a:rPr>
              <a:t>NanoAOD to group-formatted ROOT files (</a:t>
            </a:r>
            <a:r>
              <a:rPr lang="en" sz="1800" u="sng">
                <a:solidFill>
                  <a:schemeClr val="hlink"/>
                </a:solidFill>
                <a:hlinkClick r:id="rId6"/>
              </a:rPr>
              <a:t>link</a:t>
            </a:r>
            <a:r>
              <a:rPr lang="en"/>
              <a:t>) </a:t>
            </a:r>
            <a:r>
              <a:rPr lang="en" sz="1800">
                <a:solidFill>
                  <a:schemeClr val="dk2"/>
                </a:solidFill>
              </a:rPr>
              <a:t>and analyzer</a:t>
            </a:r>
            <a:r>
              <a:rPr lang="en"/>
              <a:t> (</a:t>
            </a:r>
            <a:r>
              <a:rPr lang="en" sz="1800" u="sng">
                <a:solidFill>
                  <a:schemeClr val="hlink"/>
                </a:solidFill>
                <a:hlinkClick r:id="rId7"/>
              </a:rPr>
              <a:t>link</a:t>
            </a:r>
            <a:r>
              <a:rPr lang="en" sz="1800">
                <a:solidFill>
                  <a:schemeClr val="dk2"/>
                </a:solidFill>
              </a:rPr>
              <a:t>)</a:t>
            </a:r>
            <a:endParaRPr sz="1800">
              <a:solidFill>
                <a:schemeClr val="dk2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3.    ttbar CP violation study</a:t>
            </a:r>
            <a:endParaRPr b="1"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Nt</a:t>
            </a:r>
            <a:r>
              <a:rPr lang="en" sz="1800">
                <a:solidFill>
                  <a:schemeClr val="dk2"/>
                </a:solidFill>
              </a:rPr>
              <a:t>uplizer for NANOAOD processing (</a:t>
            </a:r>
            <a:r>
              <a:rPr lang="en" sz="1800" u="sng">
                <a:solidFill>
                  <a:schemeClr val="hlink"/>
                </a:solidFill>
                <a:hlinkClick r:id="rId8"/>
              </a:rPr>
              <a:t>link</a:t>
            </a:r>
            <a:r>
              <a:rPr lang="en" sz="1800">
                <a:solidFill>
                  <a:schemeClr val="dk2"/>
                </a:solidFill>
              </a:rPr>
              <a:t>) and analyzer (</a:t>
            </a:r>
            <a:r>
              <a:rPr lang="en" sz="1800" u="sng">
                <a:solidFill>
                  <a:schemeClr val="hlink"/>
                </a:solidFill>
                <a:hlinkClick r:id="rId9"/>
              </a:rPr>
              <a:t>link</a:t>
            </a:r>
            <a:r>
              <a:rPr lang="en" sz="1800">
                <a:solidFill>
                  <a:schemeClr val="dk2"/>
                </a:solidFill>
              </a:rPr>
              <a:t>)</a:t>
            </a:r>
            <a:endParaRPr sz="1800">
              <a:solidFill>
                <a:schemeClr val="dk2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4.    4Top analysis</a:t>
            </a:r>
            <a:endParaRPr b="1"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Processor for NANOAOD ( </a:t>
            </a:r>
            <a:r>
              <a:rPr lang="en" sz="1800" u="sng">
                <a:solidFill>
                  <a:schemeClr val="hlink"/>
                </a:solidFill>
                <a:hlinkClick r:id="rId10"/>
              </a:rPr>
              <a:t>link</a:t>
            </a:r>
            <a:r>
              <a:rPr lang="en" sz="1800">
                <a:solidFill>
                  <a:schemeClr val="dk2"/>
                </a:solidFill>
              </a:rPr>
              <a:t>). Developed and maintained by CMU group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6253575" y="1969150"/>
            <a:ext cx="2890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 few people are missing in this photo</a:t>
            </a:r>
            <a:r>
              <a:rPr lang="en" sz="1800">
                <a:solidFill>
                  <a:schemeClr val="dk2"/>
                </a:solidFill>
              </a:rPr>
              <a:t>!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