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969" r:id="rId2"/>
    <p:sldId id="970" r:id="rId3"/>
    <p:sldId id="971" r:id="rId4"/>
    <p:sldId id="1034" r:id="rId5"/>
    <p:sldId id="1033" r:id="rId6"/>
    <p:sldId id="1005" r:id="rId7"/>
    <p:sldId id="1003" r:id="rId8"/>
    <p:sldId id="1007" r:id="rId9"/>
    <p:sldId id="1008" r:id="rId10"/>
    <p:sldId id="1010" r:id="rId11"/>
    <p:sldId id="1012" r:id="rId12"/>
    <p:sldId id="1015" r:id="rId13"/>
    <p:sldId id="1016" r:id="rId14"/>
    <p:sldId id="1017" r:id="rId15"/>
    <p:sldId id="1018" r:id="rId16"/>
    <p:sldId id="1019" r:id="rId17"/>
    <p:sldId id="1021" r:id="rId18"/>
    <p:sldId id="1022" r:id="rId19"/>
    <p:sldId id="1023" r:id="rId20"/>
    <p:sldId id="1024" r:id="rId21"/>
    <p:sldId id="1025" r:id="rId22"/>
    <p:sldId id="1026" r:id="rId23"/>
    <p:sldId id="1027" r:id="rId24"/>
    <p:sldId id="1028" r:id="rId25"/>
    <p:sldId id="1035" r:id="rId26"/>
    <p:sldId id="1029" r:id="rId27"/>
    <p:sldId id="1041" r:id="rId28"/>
    <p:sldId id="1006" r:id="rId29"/>
    <p:sldId id="1037" r:id="rId30"/>
    <p:sldId id="1040" r:id="rId31"/>
    <p:sldId id="1036" r:id="rId32"/>
    <p:sldId id="1001" r:id="rId3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ca Sabato" initials="LS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39"/>
    <p:restoredTop sz="96703"/>
  </p:normalViewPr>
  <p:slideViewPr>
    <p:cSldViewPr snapToGrid="0" snapToObjects="1">
      <p:cViewPr>
        <p:scale>
          <a:sx n="113" d="100"/>
          <a:sy n="113" d="100"/>
        </p:scale>
        <p:origin x="704" y="2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0" d="100"/>
          <a:sy n="90" d="100"/>
        </p:scale>
        <p:origin x="3840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handoutMaster" Target="handoutMasters/handoutMaster1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A0C2AE-3DFF-A44D-9BB3-CC7ABA3062CD}" type="datetimeFigureOut">
              <a:rPr lang="it-IT" smtClean="0"/>
              <a:t>16/05/25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7E6B43-6B08-E646-ACD4-84BFC0871A2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0863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C0F2D9-5415-574F-9AE3-CF8585AFB932}" type="datetimeFigureOut">
              <a:rPr lang="it-IT" smtClean="0"/>
              <a:t>16/05/25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2023B3-9ECD-1E47-A3FB-9E8BF791AF5A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9520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48908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01196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60843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56910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757029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817049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7212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7433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22912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909586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088153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056067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2919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466045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571025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452474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0703804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2349952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5EE030-C56B-524E-A669-7CEDF695A65E}" type="slidenum">
              <a:rPr lang="it-IT" smtClean="0"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7725802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5EE030-C56B-524E-A669-7CEDF695A65E}" type="slidenum">
              <a:rPr lang="it-IT" smtClean="0"/>
              <a:t>29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1705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40707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9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12305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41208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828455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97302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4022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6" t="21037" r="9524" b="20578"/>
          <a:stretch/>
        </p:blipFill>
        <p:spPr>
          <a:xfrm>
            <a:off x="10871194" y="2540"/>
            <a:ext cx="1320799" cy="525463"/>
          </a:xfrm>
          <a:prstGeom prst="rect">
            <a:avLst/>
          </a:prstGeom>
        </p:spPr>
      </p:pic>
      <p:sp>
        <p:nvSpPr>
          <p:cNvPr id="11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13/11/2023</a:t>
            </a:r>
            <a:endParaRPr lang="it-IT" dirty="0"/>
          </a:p>
        </p:txBody>
      </p:sp>
      <p:sp>
        <p:nvSpPr>
          <p:cNvPr id="12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FCCIS 2023 WP2 Workshop</a:t>
            </a:r>
          </a:p>
        </p:txBody>
      </p:sp>
    </p:spTree>
    <p:extLst>
      <p:ext uri="{BB962C8B-B14F-4D97-AF65-F5344CB8AC3E}">
        <p14:creationId xmlns:p14="http://schemas.microsoft.com/office/powerpoint/2010/main" val="543231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  <p:sp>
        <p:nvSpPr>
          <p:cNvPr id="9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13/11/2023</a:t>
            </a:r>
            <a:endParaRPr lang="it-IT" dirty="0"/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FCCIS 2023 WP2 Workshop</a:t>
            </a:r>
          </a:p>
        </p:txBody>
      </p:sp>
    </p:spTree>
    <p:extLst>
      <p:ext uri="{BB962C8B-B14F-4D97-AF65-F5344CB8AC3E}">
        <p14:creationId xmlns:p14="http://schemas.microsoft.com/office/powerpoint/2010/main" val="880632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  <p:sp>
        <p:nvSpPr>
          <p:cNvPr id="9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13/11/2023</a:t>
            </a:r>
            <a:endParaRPr lang="it-IT" dirty="0"/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FCCIS 2023 WP2 Workshop</a:t>
            </a:r>
          </a:p>
        </p:txBody>
      </p:sp>
    </p:spTree>
    <p:extLst>
      <p:ext uri="{BB962C8B-B14F-4D97-AF65-F5344CB8AC3E}">
        <p14:creationId xmlns:p14="http://schemas.microsoft.com/office/powerpoint/2010/main" val="3322920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Fare clic per modificare lo stile del titolo dello schema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685800" indent="-228600">
              <a:buFont typeface="Courier New" charset="0"/>
              <a:buChar char="o"/>
              <a:defRPr/>
            </a:lvl2pPr>
          </a:lstStyle>
          <a:p>
            <a:pPr lvl="0"/>
            <a:r>
              <a:rPr lang="it-IT" dirty="0" smtClean="0"/>
              <a:t>Fare clic per modificare gli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6" t="21037" r="9524" b="20578"/>
          <a:stretch/>
        </p:blipFill>
        <p:spPr>
          <a:xfrm>
            <a:off x="10871194" y="2540"/>
            <a:ext cx="1320799" cy="525463"/>
          </a:xfrm>
          <a:prstGeom prst="rect">
            <a:avLst/>
          </a:prstGeom>
        </p:spPr>
      </p:pic>
      <p:sp>
        <p:nvSpPr>
          <p:cNvPr id="9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13/11/2023</a:t>
            </a:r>
            <a:endParaRPr lang="it-IT" dirty="0"/>
          </a:p>
        </p:txBody>
      </p:sp>
      <p:sp>
        <p:nvSpPr>
          <p:cNvPr id="11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FCCIS 2023 WP2 Workshop</a:t>
            </a:r>
          </a:p>
        </p:txBody>
      </p:sp>
    </p:spTree>
    <p:extLst>
      <p:ext uri="{BB962C8B-B14F-4D97-AF65-F5344CB8AC3E}">
        <p14:creationId xmlns:p14="http://schemas.microsoft.com/office/powerpoint/2010/main" val="1132080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  <p:sp>
        <p:nvSpPr>
          <p:cNvPr id="9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13/11/2023</a:t>
            </a:r>
            <a:endParaRPr lang="it-IT" dirty="0"/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FCCIS 2023 WP2 Workshop</a:t>
            </a:r>
          </a:p>
        </p:txBody>
      </p:sp>
    </p:spTree>
    <p:extLst>
      <p:ext uri="{BB962C8B-B14F-4D97-AF65-F5344CB8AC3E}">
        <p14:creationId xmlns:p14="http://schemas.microsoft.com/office/powerpoint/2010/main" val="1750276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  <p:sp>
        <p:nvSpPr>
          <p:cNvPr id="10" name="Segnaposto data 3"/>
          <p:cNvSpPr>
            <a:spLocks noGrp="1"/>
          </p:cNvSpPr>
          <p:nvPr>
            <p:ph type="dt" sz="half" idx="13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13/11/2023</a:t>
            </a:r>
            <a:endParaRPr lang="it-IT" dirty="0"/>
          </a:p>
        </p:txBody>
      </p:sp>
      <p:sp>
        <p:nvSpPr>
          <p:cNvPr id="11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FCCIS 2023 WP2 Workshop</a:t>
            </a:r>
          </a:p>
        </p:txBody>
      </p:sp>
    </p:spTree>
    <p:extLst>
      <p:ext uri="{BB962C8B-B14F-4D97-AF65-F5344CB8AC3E}">
        <p14:creationId xmlns:p14="http://schemas.microsoft.com/office/powerpoint/2010/main" val="17838108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  <p:sp>
        <p:nvSpPr>
          <p:cNvPr id="12" name="Segnaposto data 3"/>
          <p:cNvSpPr>
            <a:spLocks noGrp="1"/>
          </p:cNvSpPr>
          <p:nvPr>
            <p:ph type="dt" sz="half" idx="13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13/11/2023</a:t>
            </a:r>
            <a:endParaRPr lang="it-IT" dirty="0"/>
          </a:p>
        </p:txBody>
      </p:sp>
      <p:sp>
        <p:nvSpPr>
          <p:cNvPr id="13" name="Segnaposto piè di pagina 4"/>
          <p:cNvSpPr>
            <a:spLocks noGrp="1"/>
          </p:cNvSpPr>
          <p:nvPr>
            <p:ph type="ftr" sz="quarter" idx="14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FCCIS 2023 WP2 Workshop</a:t>
            </a:r>
          </a:p>
        </p:txBody>
      </p:sp>
    </p:spTree>
    <p:extLst>
      <p:ext uri="{BB962C8B-B14F-4D97-AF65-F5344CB8AC3E}">
        <p14:creationId xmlns:p14="http://schemas.microsoft.com/office/powerpoint/2010/main" val="1637714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  <p:sp>
        <p:nvSpPr>
          <p:cNvPr id="8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13/11/2023</a:t>
            </a:r>
            <a:endParaRPr lang="it-IT" dirty="0"/>
          </a:p>
        </p:txBody>
      </p:sp>
      <p:sp>
        <p:nvSpPr>
          <p:cNvPr id="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FCCIS 2023 WP2 Workshop</a:t>
            </a:r>
          </a:p>
        </p:txBody>
      </p:sp>
    </p:spTree>
    <p:extLst>
      <p:ext uri="{BB962C8B-B14F-4D97-AF65-F5344CB8AC3E}">
        <p14:creationId xmlns:p14="http://schemas.microsoft.com/office/powerpoint/2010/main" val="7684541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  <p:sp>
        <p:nvSpPr>
          <p:cNvPr id="8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13/11/2023</a:t>
            </a:r>
            <a:endParaRPr lang="it-IT" dirty="0"/>
          </a:p>
        </p:txBody>
      </p:sp>
      <p:sp>
        <p:nvSpPr>
          <p:cNvPr id="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FCCIS 2023 WP2 Workshop</a:t>
            </a:r>
          </a:p>
        </p:txBody>
      </p:sp>
    </p:spTree>
    <p:extLst>
      <p:ext uri="{BB962C8B-B14F-4D97-AF65-F5344CB8AC3E}">
        <p14:creationId xmlns:p14="http://schemas.microsoft.com/office/powerpoint/2010/main" val="442800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  <p:sp>
        <p:nvSpPr>
          <p:cNvPr id="10" name="Segnaposto data 3"/>
          <p:cNvSpPr>
            <a:spLocks noGrp="1"/>
          </p:cNvSpPr>
          <p:nvPr>
            <p:ph type="dt" sz="half" idx="13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13/11/2023</a:t>
            </a:r>
            <a:endParaRPr lang="it-IT" dirty="0"/>
          </a:p>
        </p:txBody>
      </p:sp>
      <p:sp>
        <p:nvSpPr>
          <p:cNvPr id="11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FCCIS 2023 WP2 Workshop</a:t>
            </a:r>
          </a:p>
        </p:txBody>
      </p:sp>
    </p:spTree>
    <p:extLst>
      <p:ext uri="{BB962C8B-B14F-4D97-AF65-F5344CB8AC3E}">
        <p14:creationId xmlns:p14="http://schemas.microsoft.com/office/powerpoint/2010/main" val="1119233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  <p:sp>
        <p:nvSpPr>
          <p:cNvPr id="10" name="Segnaposto data 3"/>
          <p:cNvSpPr>
            <a:spLocks noGrp="1"/>
          </p:cNvSpPr>
          <p:nvPr>
            <p:ph type="dt" sz="half" idx="13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13/11/2023</a:t>
            </a:r>
            <a:endParaRPr lang="it-IT" dirty="0"/>
          </a:p>
        </p:txBody>
      </p:sp>
      <p:sp>
        <p:nvSpPr>
          <p:cNvPr id="11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FCCIS 2023 WP2 Workshop</a:t>
            </a:r>
          </a:p>
        </p:txBody>
      </p:sp>
    </p:spTree>
    <p:extLst>
      <p:ext uri="{BB962C8B-B14F-4D97-AF65-F5344CB8AC3E}">
        <p14:creationId xmlns:p14="http://schemas.microsoft.com/office/powerpoint/2010/main" val="11549940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 rotWithShape="1"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6" t="21037" r="9524" b="20578"/>
          <a:stretch/>
        </p:blipFill>
        <p:spPr>
          <a:xfrm>
            <a:off x="10871194" y="2540"/>
            <a:ext cx="1320799" cy="525463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145" y="20548"/>
            <a:ext cx="1389600" cy="468000"/>
          </a:xfrm>
          <a:prstGeom prst="rect">
            <a:avLst/>
          </a:prstGeom>
        </p:spPr>
      </p:pic>
      <p:sp>
        <p:nvSpPr>
          <p:cNvPr id="10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13/11/2023</a:t>
            </a:r>
            <a:endParaRPr lang="it-IT" dirty="0"/>
          </a:p>
        </p:txBody>
      </p:sp>
      <p:sp>
        <p:nvSpPr>
          <p:cNvPr id="11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FCCIS 2023 WP2 Workshop</a:t>
            </a:r>
          </a:p>
        </p:txBody>
      </p:sp>
    </p:spTree>
    <p:extLst>
      <p:ext uri="{BB962C8B-B14F-4D97-AF65-F5344CB8AC3E}">
        <p14:creationId xmlns:p14="http://schemas.microsoft.com/office/powerpoint/2010/main" val="942231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hart.ch/" TargetMode="External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1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7.png"/><Relationship Id="rId10" Type="http://schemas.openxmlformats.org/officeDocument/2006/relationships/image" Target="../media/image8.jpg"/><Relationship Id="rId11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hyperlink" Target="https://indico.cern.ch/event/1298458/contributions/5978296/attachments/2873331/5035617/2024_06_12_FCC-IS_week.pdf" TargetMode="External"/><Relationship Id="rId5" Type="http://schemas.openxmlformats.org/officeDocument/2006/relationships/hyperlink" Target="https://indico.cern.ch/event/1298458/contributions/5978298/attachments/2876422/5037505/FCC_week2024_RS.pdf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98458/contributions/5977868/attachments/2875447/5035492/2024.06.11_FCCee_fillingschemes.pdf" TargetMode="External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6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Relationship Id="rId3" Type="http://schemas.openxmlformats.org/officeDocument/2006/relationships/hyperlink" Target="https://indico.cern.ch/event/830024/contributions/3488306/attachments/1877924/3093116/The_Furman_Pivi_model_in_PyECLOUD.pdf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02105/contributions/5390895/attachments/2659031/4607694/2023_06_06_FCC_week.pdf" TargetMode="External"/><Relationship Id="rId4" Type="http://schemas.openxmlformats.org/officeDocument/2006/relationships/hyperlink" Target="https://indico.global/event/9304/contributions/90629/attachments/41492/77664/2023_09_12_FCC_ecloud_meeting.pdf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2.png"/><Relationship Id="rId5" Type="http://schemas.openxmlformats.org/officeDocument/2006/relationships/hyperlink" Target="https://indico.cern.ch/event/1523070/contributions/6408054/attachments/3039977/5369551/FYaman_18March2025.pdf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98458/contributions/5978306/attachments/2873359/5035736/2024_06_12_FCC_week.pdf" TargetMode="External"/><Relationship Id="rId4" Type="http://schemas.openxmlformats.org/officeDocument/2006/relationships/image" Target="../media/image13.png"/><Relationship Id="rId5" Type="http://schemas.openxmlformats.org/officeDocument/2006/relationships/hyperlink" Target="https://cds.cern.ch/record/2141829/files/tupty006.pdf" TargetMode="External"/><Relationship Id="rId6" Type="http://schemas.openxmlformats.org/officeDocument/2006/relationships/image" Target="../media/image130.png"/><Relationship Id="rId7" Type="http://schemas.openxmlformats.org/officeDocument/2006/relationships/image" Target="../media/image14.png"/><Relationship Id="rId8" Type="http://schemas.openxmlformats.org/officeDocument/2006/relationships/image" Target="../media/image15.png"/><Relationship Id="rId9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 smtClean="0"/>
              <a:t> </a:t>
            </a:r>
            <a:fld id="{9F7E5C5A-3969-704F-AEA7-11C99A8BC4C7}" type="slidenum">
              <a:rPr lang="it-IT" smtClean="0"/>
              <a:t>1</a:t>
            </a:fld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2888388" y="5956937"/>
            <a:ext cx="90014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This work was performed under the auspices of, and with support from, the Swiss Accelerator Research and Technology (CHART) program </a:t>
            </a:r>
            <a:r>
              <a:rPr lang="en-GB" sz="1600" dirty="0" smtClean="0"/>
              <a:t>(</a:t>
            </a:r>
            <a:r>
              <a:rPr lang="en-GB" sz="1600" dirty="0" smtClean="0">
                <a:hlinkClick r:id="rId3"/>
              </a:rPr>
              <a:t>www.chart.ch</a:t>
            </a:r>
            <a:r>
              <a:rPr lang="en-GB" sz="1600" dirty="0" smtClean="0"/>
              <a:t>).</a:t>
            </a:r>
            <a:endParaRPr lang="en-GB" sz="1600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25" y="5821475"/>
            <a:ext cx="2616279" cy="900000"/>
          </a:xfrm>
          <a:prstGeom prst="rect">
            <a:avLst/>
          </a:prstGeom>
        </p:spPr>
      </p:pic>
      <p:sp>
        <p:nvSpPr>
          <p:cNvPr id="14" name="Titolo 1"/>
          <p:cNvSpPr>
            <a:spLocks noGrp="1"/>
          </p:cNvSpPr>
          <p:nvPr>
            <p:ph type="ctrTitle"/>
          </p:nvPr>
        </p:nvSpPr>
        <p:spPr>
          <a:xfrm>
            <a:off x="745926" y="351530"/>
            <a:ext cx="10549728" cy="1903985"/>
          </a:xfrm>
        </p:spPr>
        <p:txBody>
          <a:bodyPr>
            <a:normAutofit/>
          </a:bodyPr>
          <a:lstStyle/>
          <a:p>
            <a:r>
              <a:rPr lang="en-GB" sz="5400" dirty="0" smtClean="0"/>
              <a:t>Electron-Cloud Effects </a:t>
            </a:r>
            <a:r>
              <a:rPr lang="en-GB" sz="5400" dirty="0"/>
              <a:t>and </a:t>
            </a:r>
            <a:r>
              <a:rPr lang="en-GB" sz="5400" dirty="0" smtClean="0"/>
              <a:t>Possible Mitigation Strategies</a:t>
            </a:r>
            <a:endParaRPr lang="en-GB" sz="5400" dirty="0"/>
          </a:p>
        </p:txBody>
      </p:sp>
      <p:sp>
        <p:nvSpPr>
          <p:cNvPr id="20" name="Sottotitolo 2"/>
          <p:cNvSpPr>
            <a:spLocks noGrp="1"/>
          </p:cNvSpPr>
          <p:nvPr>
            <p:ph type="subTitle" idx="1"/>
          </p:nvPr>
        </p:nvSpPr>
        <p:spPr>
          <a:xfrm>
            <a:off x="316925" y="2255515"/>
            <a:ext cx="11572960" cy="3746026"/>
          </a:xfrm>
        </p:spPr>
        <p:txBody>
          <a:bodyPr>
            <a:normAutofit fontScale="92500" lnSpcReduction="20000"/>
          </a:bodyPr>
          <a:lstStyle/>
          <a:p>
            <a:r>
              <a:rPr lang="it-IT" sz="3300" b="1" dirty="0" smtClean="0"/>
              <a:t>Sabato Luca</a:t>
            </a:r>
            <a:r>
              <a:rPr lang="it-IT" sz="3300" b="1" baseline="30000" dirty="0" smtClean="0"/>
              <a:t>1</a:t>
            </a:r>
            <a:endParaRPr lang="it-IT" sz="3300" i="1" baseline="-25000" dirty="0" smtClean="0"/>
          </a:p>
          <a:p>
            <a:endParaRPr lang="it-IT" sz="400" dirty="0" smtClean="0"/>
          </a:p>
          <a:p>
            <a:pPr algn="l">
              <a:lnSpc>
                <a:spcPct val="120000"/>
              </a:lnSpc>
            </a:pPr>
            <a:r>
              <a:rPr lang="it-IT" i="1" dirty="0" err="1" smtClean="0">
                <a:solidFill>
                  <a:prstClr val="black"/>
                </a:solidFill>
              </a:rPr>
              <a:t>Mether</a:t>
            </a:r>
            <a:r>
              <a:rPr lang="it-IT" i="1" dirty="0" smtClean="0">
                <a:solidFill>
                  <a:prstClr val="black"/>
                </a:solidFill>
              </a:rPr>
              <a:t> </a:t>
            </a:r>
            <a:r>
              <a:rPr lang="it-IT" i="1" dirty="0" smtClean="0">
                <a:solidFill>
                  <a:prstClr val="black"/>
                </a:solidFill>
              </a:rPr>
              <a:t>Lotta</a:t>
            </a:r>
            <a:r>
              <a:rPr lang="it-IT" i="1" baseline="30000" dirty="0" smtClean="0">
                <a:solidFill>
                  <a:prstClr val="black"/>
                </a:solidFill>
              </a:rPr>
              <a:t>2</a:t>
            </a:r>
            <a:r>
              <a:rPr lang="it-IT" i="1" dirty="0" smtClean="0">
                <a:solidFill>
                  <a:prstClr val="black"/>
                </a:solidFill>
              </a:rPr>
              <a:t>, </a:t>
            </a:r>
            <a:r>
              <a:rPr lang="it-IT" i="1" dirty="0">
                <a:solidFill>
                  <a:prstClr val="black"/>
                </a:solidFill>
              </a:rPr>
              <a:t>Tatiana </a:t>
            </a:r>
            <a:r>
              <a:rPr lang="it-IT" i="1" dirty="0" smtClean="0">
                <a:solidFill>
                  <a:prstClr val="black"/>
                </a:solidFill>
              </a:rPr>
              <a:t>Pieloni</a:t>
            </a:r>
            <a:r>
              <a:rPr lang="it-IT" i="1" baseline="30000" dirty="0" smtClean="0">
                <a:solidFill>
                  <a:prstClr val="black"/>
                </a:solidFill>
              </a:rPr>
              <a:t>1</a:t>
            </a:r>
            <a:r>
              <a:rPr lang="it-IT" i="1" dirty="0" smtClean="0">
                <a:solidFill>
                  <a:prstClr val="black"/>
                </a:solidFill>
              </a:rPr>
              <a:t>, </a:t>
            </a:r>
            <a:r>
              <a:rPr lang="en-GB" i="1" dirty="0" err="1" smtClean="0"/>
              <a:t>Cantún</a:t>
            </a:r>
            <a:r>
              <a:rPr lang="en-GB" i="1" dirty="0" smtClean="0"/>
              <a:t> Karla</a:t>
            </a:r>
            <a:r>
              <a:rPr lang="en-GB" i="1" baseline="30000" dirty="0" smtClean="0"/>
              <a:t>3</a:t>
            </a:r>
            <a:r>
              <a:rPr lang="en-GB" i="1" dirty="0" smtClean="0"/>
              <a:t>, </a:t>
            </a:r>
            <a:r>
              <a:rPr lang="en-GB" i="1" dirty="0" err="1" smtClean="0"/>
              <a:t>Maury</a:t>
            </a:r>
            <a:r>
              <a:rPr lang="en-GB" i="1" dirty="0" smtClean="0"/>
              <a:t> Humberto</a:t>
            </a:r>
            <a:r>
              <a:rPr lang="en-GB" i="1" baseline="30000" dirty="0" smtClean="0"/>
              <a:t>4</a:t>
            </a:r>
            <a:r>
              <a:rPr lang="en-GB" i="1" dirty="0" smtClean="0"/>
              <a:t>, </a:t>
            </a:r>
            <a:r>
              <a:rPr lang="en-GB" i="1" dirty="0" err="1" smtClean="0"/>
              <a:t>Yaman</a:t>
            </a:r>
            <a:r>
              <a:rPr lang="en-GB" i="1" dirty="0" smtClean="0"/>
              <a:t> </a:t>
            </a:r>
            <a:r>
              <a:rPr lang="en-GB" i="1" dirty="0" smtClean="0"/>
              <a:t>Fatih</a:t>
            </a:r>
            <a:r>
              <a:rPr lang="en-GB" i="1" baseline="30000" dirty="0" smtClean="0"/>
              <a:t>5</a:t>
            </a:r>
          </a:p>
          <a:p>
            <a:pPr algn="l"/>
            <a:endParaRPr lang="en-GB" dirty="0" smtClean="0"/>
          </a:p>
          <a:p>
            <a:pPr algn="l"/>
            <a:endParaRPr lang="en-GB" dirty="0" smtClean="0"/>
          </a:p>
          <a:p>
            <a:pPr algn="l"/>
            <a:endParaRPr lang="en-GB" sz="2800" dirty="0" smtClean="0"/>
          </a:p>
          <a:p>
            <a:pPr algn="l"/>
            <a:endParaRPr lang="en-GB" sz="2800" dirty="0" smtClean="0"/>
          </a:p>
          <a:p>
            <a:pPr algn="l"/>
            <a:endParaRPr lang="en-GB" sz="2800" dirty="0"/>
          </a:p>
          <a:p>
            <a:pPr algn="l"/>
            <a:r>
              <a:rPr lang="en-GB" sz="2800" dirty="0" smtClean="0"/>
              <a:t>FCC-</a:t>
            </a:r>
            <a:r>
              <a:rPr lang="en-GB" sz="2800" dirty="0" err="1" smtClean="0"/>
              <a:t>ee</a:t>
            </a:r>
            <a:r>
              <a:rPr lang="en-GB" sz="2800" dirty="0" smtClean="0"/>
              <a:t> </a:t>
            </a:r>
            <a:r>
              <a:rPr lang="en-GB" sz="2800" dirty="0"/>
              <a:t>Electron Cloud Meeting</a:t>
            </a:r>
          </a:p>
          <a:p>
            <a:pPr algn="r"/>
            <a:r>
              <a:rPr lang="en-GB" sz="1800" dirty="0" smtClean="0"/>
              <a:t>16</a:t>
            </a:r>
            <a:r>
              <a:rPr lang="en-GB" sz="1800" baseline="30000" dirty="0" smtClean="0"/>
              <a:t>th</a:t>
            </a:r>
            <a:r>
              <a:rPr lang="en-GB" sz="1800" dirty="0" smtClean="0"/>
              <a:t> </a:t>
            </a:r>
            <a:r>
              <a:rPr lang="en-GB" sz="1800" dirty="0" smtClean="0"/>
              <a:t>May 2025</a:t>
            </a:r>
            <a:endParaRPr lang="en-GB" sz="1800" dirty="0"/>
          </a:p>
        </p:txBody>
      </p:sp>
      <p:pic>
        <p:nvPicPr>
          <p:cNvPr id="21" name="Immagin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0708" y="3500358"/>
            <a:ext cx="1280000" cy="720000"/>
          </a:xfrm>
          <a:prstGeom prst="rect">
            <a:avLst/>
          </a:prstGeom>
        </p:spPr>
      </p:pic>
      <p:pic>
        <p:nvPicPr>
          <p:cNvPr id="22" name="Immagine 21"/>
          <p:cNvPicPr>
            <a:picLocks noChangeAspect="1"/>
          </p:cNvPicPr>
          <p:nvPr/>
        </p:nvPicPr>
        <p:blipFill rotWithShape="1">
          <a:blip r:embed="rId6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6" t="21037" r="9524" b="20578"/>
          <a:stretch/>
        </p:blipFill>
        <p:spPr>
          <a:xfrm>
            <a:off x="150889" y="3500358"/>
            <a:ext cx="1320799" cy="525463"/>
          </a:xfrm>
          <a:prstGeom prst="rect">
            <a:avLst/>
          </a:prstGeom>
        </p:spPr>
      </p:pic>
      <p:pic>
        <p:nvPicPr>
          <p:cNvPr id="23" name="Immagine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964" y="3550836"/>
            <a:ext cx="1316571" cy="720000"/>
          </a:xfrm>
          <a:prstGeom prst="rect">
            <a:avLst/>
          </a:prstGeom>
        </p:spPr>
      </p:pic>
      <p:pic>
        <p:nvPicPr>
          <p:cNvPr id="24" name="Immagine 2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7140" y="3555753"/>
            <a:ext cx="1738609" cy="720000"/>
          </a:xfrm>
          <a:prstGeom prst="rect">
            <a:avLst/>
          </a:prstGeom>
        </p:spPr>
      </p:pic>
      <p:pic>
        <p:nvPicPr>
          <p:cNvPr id="25" name="Immagine 24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"/>
          <a:stretch/>
        </p:blipFill>
        <p:spPr>
          <a:xfrm>
            <a:off x="6675008" y="3590220"/>
            <a:ext cx="2193959" cy="720000"/>
          </a:xfrm>
          <a:prstGeom prst="rect">
            <a:avLst/>
          </a:prstGeom>
        </p:spPr>
      </p:pic>
      <p:pic>
        <p:nvPicPr>
          <p:cNvPr id="26" name="Immagine 25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2" r="-1"/>
          <a:stretch/>
        </p:blipFill>
        <p:spPr>
          <a:xfrm>
            <a:off x="8917430" y="3550836"/>
            <a:ext cx="1235670" cy="720000"/>
          </a:xfrm>
          <a:prstGeom prst="rect">
            <a:avLst/>
          </a:prstGeom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921" y="3624245"/>
            <a:ext cx="1800000" cy="519610"/>
          </a:xfrm>
          <a:prstGeom prst="rect">
            <a:avLst/>
          </a:prstGeom>
        </p:spPr>
      </p:pic>
      <p:sp>
        <p:nvSpPr>
          <p:cNvPr id="7" name="Rettangolo 6"/>
          <p:cNvSpPr/>
          <p:nvPr/>
        </p:nvSpPr>
        <p:spPr>
          <a:xfrm>
            <a:off x="133669" y="4417177"/>
            <a:ext cx="119222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Acknowledgments: </a:t>
            </a:r>
            <a:r>
              <a:rPr lang="en-GB" sz="2000" i="1" dirty="0" err="1">
                <a:solidFill>
                  <a:prstClr val="black"/>
                </a:solidFill>
              </a:rPr>
              <a:t>Bartosik</a:t>
            </a:r>
            <a:r>
              <a:rPr lang="en-GB" sz="2000" i="1" dirty="0">
                <a:solidFill>
                  <a:prstClr val="black"/>
                </a:solidFill>
              </a:rPr>
              <a:t> Hannes</a:t>
            </a:r>
            <a:r>
              <a:rPr lang="en-GB" sz="2000" i="1" baseline="30000" dirty="0">
                <a:solidFill>
                  <a:prstClr val="black"/>
                </a:solidFill>
              </a:rPr>
              <a:t>2</a:t>
            </a:r>
            <a:r>
              <a:rPr lang="en-GB" sz="2000" i="1" dirty="0">
                <a:solidFill>
                  <a:prstClr val="black"/>
                </a:solidFill>
              </a:rPr>
              <a:t>,</a:t>
            </a:r>
            <a:r>
              <a:rPr lang="en-GB" sz="2000" dirty="0"/>
              <a:t> </a:t>
            </a:r>
            <a:r>
              <a:rPr lang="en-GB" sz="2000" i="1" dirty="0"/>
              <a:t>Carli Christian</a:t>
            </a:r>
            <a:r>
              <a:rPr lang="en-GB" sz="2000" i="1" baseline="30000" dirty="0">
                <a:solidFill>
                  <a:prstClr val="black"/>
                </a:solidFill>
              </a:rPr>
              <a:t>2</a:t>
            </a:r>
            <a:r>
              <a:rPr lang="en-GB" sz="2000" i="1" dirty="0">
                <a:solidFill>
                  <a:prstClr val="black"/>
                </a:solidFill>
              </a:rPr>
              <a:t>, </a:t>
            </a:r>
            <a:r>
              <a:rPr lang="en-GB" sz="2000" i="1" dirty="0" err="1">
                <a:solidFill>
                  <a:prstClr val="black"/>
                </a:solidFill>
              </a:rPr>
              <a:t>Iadarola</a:t>
            </a:r>
            <a:r>
              <a:rPr lang="en-GB" sz="2000" i="1" dirty="0">
                <a:solidFill>
                  <a:prstClr val="black"/>
                </a:solidFill>
              </a:rPr>
              <a:t> Giovanni</a:t>
            </a:r>
            <a:r>
              <a:rPr lang="en-GB" sz="2000" i="1" baseline="30000" dirty="0">
                <a:solidFill>
                  <a:prstClr val="black"/>
                </a:solidFill>
              </a:rPr>
              <a:t>2</a:t>
            </a:r>
            <a:r>
              <a:rPr lang="en-GB" sz="2000" i="1" dirty="0"/>
              <a:t>, </a:t>
            </a:r>
            <a:r>
              <a:rPr lang="en-GB" sz="2000" i="1" dirty="0" err="1"/>
              <a:t>Oide</a:t>
            </a:r>
            <a:r>
              <a:rPr lang="en-GB" sz="2000" i="1" dirty="0"/>
              <a:t> Katsunobu</a:t>
            </a:r>
            <a:r>
              <a:rPr lang="en-GB" sz="2000" i="1" baseline="30000" dirty="0"/>
              <a:t>7</a:t>
            </a:r>
            <a:r>
              <a:rPr lang="en-GB" sz="2000" dirty="0"/>
              <a:t>, </a:t>
            </a:r>
            <a:r>
              <a:rPr lang="en-GB" sz="2000" i="1" dirty="0"/>
              <a:t>Zimmermann Frank</a:t>
            </a:r>
            <a:r>
              <a:rPr lang="en-GB" sz="2000" i="1" baseline="30000" dirty="0"/>
              <a:t>1</a:t>
            </a:r>
            <a:r>
              <a:rPr lang="en-GB" sz="2000" i="1" dirty="0"/>
              <a:t>, </a:t>
            </a:r>
            <a:r>
              <a:rPr lang="en-GB" sz="2000" i="1" dirty="0" err="1"/>
              <a:t>Zobov</a:t>
            </a:r>
            <a:r>
              <a:rPr lang="en-GB" sz="2000" i="1" dirty="0"/>
              <a:t> Mikhail</a:t>
            </a:r>
            <a:r>
              <a:rPr lang="en-GB" sz="2000" i="1" baseline="30000" dirty="0"/>
              <a:t>6</a:t>
            </a:r>
            <a:r>
              <a:rPr lang="en-GB" sz="2000" i="1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8" name="Rettangolo 7"/>
          <p:cNvSpPr/>
          <p:nvPr/>
        </p:nvSpPr>
        <p:spPr>
          <a:xfrm>
            <a:off x="43354" y="3441959"/>
            <a:ext cx="11676443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GB" sz="2400" i="1" baseline="30000" dirty="0" smtClean="0"/>
              <a:t>1</a:t>
            </a:r>
            <a:r>
              <a:rPr lang="en-GB" sz="2400" i="1" baseline="30000" dirty="0"/>
              <a:t> </a:t>
            </a:r>
            <a:r>
              <a:rPr lang="en-GB" sz="2400" i="1" dirty="0" smtClean="0"/>
              <a:t>                    </a:t>
            </a:r>
            <a:r>
              <a:rPr lang="en-GB" sz="2400" i="1" baseline="30000" dirty="0" smtClean="0"/>
              <a:t>2	</a:t>
            </a:r>
            <a:r>
              <a:rPr lang="en-GB" sz="2400" i="1" baseline="30000" dirty="0"/>
              <a:t>	3		4		5		</a:t>
            </a:r>
            <a:r>
              <a:rPr lang="en-GB" sz="2400" i="1" dirty="0" smtClean="0"/>
              <a:t>         </a:t>
            </a:r>
            <a:r>
              <a:rPr lang="en-GB" sz="2400" i="1" baseline="30000" dirty="0" smtClean="0"/>
              <a:t>6                         7</a:t>
            </a:r>
            <a:endParaRPr lang="en-GB" sz="2400" i="1" baseline="30000" dirty="0"/>
          </a:p>
        </p:txBody>
      </p:sp>
    </p:spTree>
    <p:extLst>
      <p:ext uri="{BB962C8B-B14F-4D97-AF65-F5344CB8AC3E}">
        <p14:creationId xmlns:p14="http://schemas.microsoft.com/office/powerpoint/2010/main" val="38681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/>
              <a:t>Mitigation: Bunch Spacing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10</a:t>
            </a:fld>
            <a:endParaRPr lang="it-IT" dirty="0"/>
          </a:p>
        </p:txBody>
      </p:sp>
      <p:graphicFrame>
        <p:nvGraphicFramePr>
          <p:cNvPr id="24" name="Tabel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2730297"/>
              </p:ext>
            </p:extLst>
          </p:nvPr>
        </p:nvGraphicFramePr>
        <p:xfrm>
          <a:off x="6242908" y="1811405"/>
          <a:ext cx="5014123" cy="266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2324"/>
                <a:gridCol w="910472"/>
                <a:gridCol w="828680"/>
                <a:gridCol w="812800"/>
                <a:gridCol w="889847"/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Element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25 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30 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</a:rPr>
                        <a:t>40 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rPr>
                        <a:t>50 ns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Drift Space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1.3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1.5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&gt; 1.6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Dipole</a:t>
                      </a:r>
                    </a:p>
                    <a:p>
                      <a:r>
                        <a:rPr lang="en-GB" noProof="0" dirty="0" smtClean="0"/>
                        <a:t>(</a:t>
                      </a:r>
                      <a:r>
                        <a:rPr lang="en-GB" sz="1800" dirty="0" smtClean="0"/>
                        <a:t>15.2 </a:t>
                      </a:r>
                      <a:r>
                        <a:rPr lang="en-GB" sz="1800" dirty="0" err="1" smtClean="0"/>
                        <a:t>mT</a:t>
                      </a:r>
                      <a:r>
                        <a:rPr lang="en-GB" noProof="0" dirty="0" smtClean="0"/>
                        <a:t>)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1.1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1.2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1.3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Quadrupole</a:t>
                      </a:r>
                    </a:p>
                    <a:p>
                      <a:r>
                        <a:rPr lang="en-GB" sz="1800" dirty="0" smtClean="0"/>
                        <a:t>(1.45 T/m)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1.0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1.1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1.3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err="1" smtClean="0"/>
                        <a:t>Sextupole</a:t>
                      </a:r>
                      <a:endParaRPr lang="en-GB" noProof="0" dirty="0" smtClean="0"/>
                    </a:p>
                    <a:p>
                      <a:r>
                        <a:rPr lang="en-GB" sz="1800" dirty="0" smtClean="0"/>
                        <a:t>(72.5 T/m</a:t>
                      </a:r>
                      <a:r>
                        <a:rPr lang="en-GB" sz="1800" baseline="30000" dirty="0" smtClean="0"/>
                        <a:t>2</a:t>
                      </a:r>
                      <a:r>
                        <a:rPr lang="en-GB" sz="1800" baseline="0" dirty="0" smtClean="0"/>
                        <a:t>)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smtClean="0">
                          <a:solidFill>
                            <a:schemeClr val="tx1"/>
                          </a:solidFill>
                        </a:rPr>
                        <a:t>1.1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1.3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1.4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CasellaDiTesto 2"/>
          <p:cNvSpPr txBox="1"/>
          <p:nvPr/>
        </p:nvSpPr>
        <p:spPr>
          <a:xfrm>
            <a:off x="8894975" y="1163525"/>
            <a:ext cx="2167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</a:rPr>
              <a:t>Larger bunch spacing</a:t>
            </a:r>
            <a:endParaRPr lang="en-GB" dirty="0">
              <a:ln>
                <a:solidFill>
                  <a:schemeClr val="accent6">
                    <a:lumMod val="75000"/>
                  </a:schemeClr>
                </a:solidFill>
              </a:ln>
            </a:endParaRPr>
          </a:p>
        </p:txBody>
      </p:sp>
      <p:sp>
        <p:nvSpPr>
          <p:cNvPr id="5" name="Parentesi graffa chiusa 4"/>
          <p:cNvSpPr/>
          <p:nvPr/>
        </p:nvSpPr>
        <p:spPr>
          <a:xfrm rot="16200000">
            <a:off x="9839344" y="401654"/>
            <a:ext cx="278780" cy="2518886"/>
          </a:xfrm>
          <a:prstGeom prst="rightBrace">
            <a:avLst>
              <a:gd name="adj1" fmla="val 40334"/>
              <a:gd name="adj2" fmla="val 50000"/>
            </a:avLst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chemeClr val="accent6">
                    <a:lumMod val="50000"/>
                  </a:schemeClr>
                </a:solidFill>
              </a:ln>
            </a:endParaRPr>
          </a:p>
        </p:txBody>
      </p:sp>
      <p:sp>
        <p:nvSpPr>
          <p:cNvPr id="1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Electron-Cloud Effects and Possible </a:t>
            </a:r>
            <a:r>
              <a:rPr lang="en-GB" dirty="0" smtClean="0"/>
              <a:t>Mitigation </a:t>
            </a:r>
            <a:r>
              <a:rPr lang="en-GB" dirty="0"/>
              <a:t>Strategies</a:t>
            </a:r>
          </a:p>
        </p:txBody>
      </p:sp>
      <p:sp>
        <p:nvSpPr>
          <p:cNvPr id="16" name="CasellaDiTesto 15"/>
          <p:cNvSpPr txBox="1"/>
          <p:nvPr/>
        </p:nvSpPr>
        <p:spPr>
          <a:xfrm>
            <a:off x="340821" y="946513"/>
            <a:ext cx="75966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smtClean="0"/>
              <a:t>The </a:t>
            </a:r>
            <a:r>
              <a:rPr lang="en-GB" dirty="0" smtClean="0">
                <a:solidFill>
                  <a:schemeClr val="accent1"/>
                </a:solidFill>
              </a:rPr>
              <a:t>SEY </a:t>
            </a:r>
            <a:r>
              <a:rPr lang="en-GB" dirty="0" err="1" smtClean="0">
                <a:solidFill>
                  <a:schemeClr val="accent1"/>
                </a:solidFill>
              </a:rPr>
              <a:t>multipacting</a:t>
            </a:r>
            <a:r>
              <a:rPr lang="en-GB" dirty="0" smtClean="0">
                <a:solidFill>
                  <a:schemeClr val="accent1"/>
                </a:solidFill>
              </a:rPr>
              <a:t> thresholds </a:t>
            </a:r>
            <a:r>
              <a:rPr lang="en-GB" dirty="0" smtClean="0"/>
              <a:t>are extremely </a:t>
            </a:r>
            <a:r>
              <a:rPr lang="en-GB" dirty="0" smtClean="0">
                <a:solidFill>
                  <a:schemeClr val="accent1"/>
                </a:solidFill>
              </a:rPr>
              <a:t>tight</a:t>
            </a:r>
            <a:r>
              <a:rPr lang="en-GB" dirty="0" smtClean="0"/>
              <a:t> for </a:t>
            </a:r>
            <a:r>
              <a:rPr lang="en-GB" dirty="0" smtClean="0">
                <a:solidFill>
                  <a:schemeClr val="accent1"/>
                </a:solidFill>
              </a:rPr>
              <a:t>baseline parameters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E-cloud could be mitigated using </a:t>
            </a:r>
            <a:r>
              <a:rPr lang="en-GB" dirty="0" smtClean="0">
                <a:solidFill>
                  <a:schemeClr val="accent1"/>
                </a:solidFill>
              </a:rPr>
              <a:t>larger bunch spacing </a:t>
            </a:r>
            <a:endParaRPr lang="en-GB" dirty="0">
              <a:solidFill>
                <a:schemeClr val="accent1"/>
              </a:solidFill>
            </a:endParaRPr>
          </a:p>
        </p:txBody>
      </p:sp>
      <p:grpSp>
        <p:nvGrpSpPr>
          <p:cNvPr id="7" name="Gruppo 6"/>
          <p:cNvGrpSpPr/>
          <p:nvPr/>
        </p:nvGrpSpPr>
        <p:grpSpPr>
          <a:xfrm>
            <a:off x="1092724" y="1649025"/>
            <a:ext cx="3600000" cy="2977207"/>
            <a:chOff x="838200" y="2332077"/>
            <a:chExt cx="3600000" cy="2977207"/>
          </a:xfrm>
        </p:grpSpPr>
        <p:pic>
          <p:nvPicPr>
            <p:cNvPr id="6" name="Immagin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" y="2363829"/>
              <a:ext cx="3600000" cy="2945455"/>
            </a:xfrm>
            <a:prstGeom prst="rect">
              <a:avLst/>
            </a:prstGeom>
          </p:spPr>
        </p:pic>
        <p:sp>
          <p:nvSpPr>
            <p:cNvPr id="17" name="CasellaDiTesto 16"/>
            <p:cNvSpPr txBox="1"/>
            <p:nvPr/>
          </p:nvSpPr>
          <p:spPr>
            <a:xfrm>
              <a:off x="1282045" y="2332077"/>
              <a:ext cx="22058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 err="1" smtClean="0"/>
                <a:t>Dipole</a:t>
              </a:r>
              <a:r>
                <a:rPr lang="it-IT" dirty="0" smtClean="0"/>
                <a:t> 50 ns</a:t>
              </a:r>
              <a:endParaRPr lang="it-IT" dirty="0"/>
            </a:p>
          </p:txBody>
        </p:sp>
      </p:grpSp>
      <p:sp>
        <p:nvSpPr>
          <p:cNvPr id="18" name="CasellaDiTesto 17"/>
          <p:cNvSpPr txBox="1"/>
          <p:nvPr/>
        </p:nvSpPr>
        <p:spPr>
          <a:xfrm>
            <a:off x="340820" y="4628911"/>
            <a:ext cx="1143378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smtClean="0"/>
              <a:t> If the </a:t>
            </a:r>
            <a:r>
              <a:rPr lang="en-GB" dirty="0" smtClean="0">
                <a:solidFill>
                  <a:schemeClr val="accent1"/>
                </a:solidFill>
              </a:rPr>
              <a:t>bunch spacing is larger </a:t>
            </a:r>
            <a:r>
              <a:rPr lang="en-GB" dirty="0" smtClean="0"/>
              <a:t>(e.g., 2 times: 25 ns -&gt; 50 ns), in order to </a:t>
            </a:r>
            <a:r>
              <a:rPr lang="en-GB" dirty="0" smtClean="0">
                <a:solidFill>
                  <a:schemeClr val="accent1"/>
                </a:solidFill>
              </a:rPr>
              <a:t>keep</a:t>
            </a:r>
            <a:r>
              <a:rPr lang="en-GB" dirty="0" smtClean="0"/>
              <a:t> the </a:t>
            </a:r>
            <a:r>
              <a:rPr lang="en-GB" dirty="0" smtClean="0">
                <a:solidFill>
                  <a:schemeClr val="accent1"/>
                </a:solidFill>
              </a:rPr>
              <a:t>beam current constant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larger bunch intensities </a:t>
            </a:r>
            <a:r>
              <a:rPr lang="en-GB" dirty="0" smtClean="0"/>
              <a:t>are needed (e.g</a:t>
            </a:r>
            <a:r>
              <a:rPr lang="en-GB" dirty="0"/>
              <a:t>., 2 </a:t>
            </a:r>
            <a:r>
              <a:rPr lang="en-GB" dirty="0" smtClean="0"/>
              <a:t>times: 2.15 </a:t>
            </a:r>
            <a:r>
              <a:rPr lang="it-IT" dirty="0" smtClean="0"/>
              <a:t>x 10</a:t>
            </a:r>
            <a:r>
              <a:rPr lang="it-IT" baseline="30000" dirty="0" smtClean="0"/>
              <a:t>11 </a:t>
            </a:r>
            <a:r>
              <a:rPr lang="en-GB" dirty="0" smtClean="0"/>
              <a:t>ppb -&gt; 4.30 </a:t>
            </a:r>
            <a:r>
              <a:rPr lang="it-IT" dirty="0"/>
              <a:t>x 10</a:t>
            </a:r>
            <a:r>
              <a:rPr lang="it-IT" baseline="30000" dirty="0"/>
              <a:t>11 </a:t>
            </a:r>
            <a:r>
              <a:rPr lang="en-GB" dirty="0"/>
              <a:t>ppb </a:t>
            </a:r>
            <a:r>
              <a:rPr lang="en-GB" dirty="0" smtClean="0"/>
              <a:t>) 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 It could lead to </a:t>
            </a:r>
            <a:r>
              <a:rPr lang="en-GB" dirty="0" smtClean="0">
                <a:solidFill>
                  <a:schemeClr val="accent1"/>
                </a:solidFill>
              </a:rPr>
              <a:t>issues</a:t>
            </a:r>
            <a:r>
              <a:rPr lang="en-GB" dirty="0" smtClean="0"/>
              <a:t> with other </a:t>
            </a:r>
            <a:r>
              <a:rPr lang="en-GB" dirty="0" smtClean="0">
                <a:solidFill>
                  <a:schemeClr val="accent1"/>
                </a:solidFill>
              </a:rPr>
              <a:t>collective effects</a:t>
            </a:r>
            <a:r>
              <a:rPr lang="en-GB" dirty="0"/>
              <a:t> </a:t>
            </a:r>
            <a:r>
              <a:rPr lang="en-GB" dirty="0" smtClean="0"/>
              <a:t>(beam-beam</a:t>
            </a:r>
            <a:r>
              <a:rPr lang="it-IT" dirty="0" smtClean="0"/>
              <a:t>, </a:t>
            </a:r>
            <a:r>
              <a:rPr lang="en-GB" dirty="0" smtClean="0"/>
              <a:t>beam-coupling impedance), </a:t>
            </a:r>
            <a:r>
              <a:rPr lang="en-US" dirty="0"/>
              <a:t>more details </a:t>
            </a:r>
            <a:r>
              <a:rPr lang="en-US" dirty="0" smtClean="0"/>
              <a:t>in</a:t>
            </a:r>
            <a:r>
              <a:rPr lang="en-GB" dirty="0" smtClean="0"/>
              <a:t>: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GB" i="1" dirty="0" smtClean="0">
                <a:hlinkClick r:id="rId4"/>
              </a:rPr>
              <a:t>Mauro </a:t>
            </a:r>
            <a:r>
              <a:rPr lang="en-GB" i="1" dirty="0">
                <a:hlinkClick r:id="rId4"/>
              </a:rPr>
              <a:t>Migliorati, “FCC-ee single beam collective effects”, FCC week </a:t>
            </a:r>
            <a:r>
              <a:rPr lang="en-GB" i="1" dirty="0" smtClean="0">
                <a:hlinkClick r:id="rId4"/>
              </a:rPr>
              <a:t>2024</a:t>
            </a:r>
            <a:endParaRPr lang="en-GB" i="1" dirty="0" smtClean="0"/>
          </a:p>
          <a:p>
            <a:pPr marL="742950" lvl="1" indent="-285750">
              <a:buFont typeface="Courier New" charset="0"/>
              <a:buChar char="o"/>
            </a:pPr>
            <a:r>
              <a:rPr lang="en-GB" i="1" dirty="0">
                <a:hlinkClick r:id="rId5"/>
              </a:rPr>
              <a:t>Roxana Roos, “Xsuite simulations of beam-beam effects with impedance contribution”, FCC week </a:t>
            </a:r>
            <a:r>
              <a:rPr lang="en-GB" i="1" dirty="0" smtClean="0">
                <a:hlinkClick r:id="rId5"/>
              </a:rPr>
              <a:t>2024</a:t>
            </a:r>
            <a:endParaRPr lang="en-GB" i="1" dirty="0" smtClean="0"/>
          </a:p>
          <a:p>
            <a:pPr marL="742950" lvl="1" indent="-285750">
              <a:buFont typeface="Courier New" charset="0"/>
              <a:buChar char="o"/>
            </a:pPr>
            <a:endParaRPr lang="en-GB" i="1" dirty="0"/>
          </a:p>
          <a:p>
            <a:pPr lvl="1"/>
            <a:endParaRPr lang="en-GB" dirty="0" smtClean="0"/>
          </a:p>
        </p:txBody>
      </p:sp>
      <p:sp>
        <p:nvSpPr>
          <p:cNvPr id="28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16</a:t>
            </a:r>
            <a:r>
              <a:rPr lang="it-IT" smtClean="0"/>
              <a:t>/05/2025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99902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/>
              <a:t>Mitigation: </a:t>
            </a:r>
            <a:r>
              <a:rPr lang="en-GB" dirty="0" smtClean="0"/>
              <a:t>Charge Accumulation Phase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11</a:t>
            </a:fld>
            <a:endParaRPr lang="it-IT" dirty="0"/>
          </a:p>
        </p:txBody>
      </p:sp>
      <p:sp>
        <p:nvSpPr>
          <p:cNvPr id="95" name="Rettangolo 94"/>
          <p:cNvSpPr/>
          <p:nvPr/>
        </p:nvSpPr>
        <p:spPr>
          <a:xfrm>
            <a:off x="-829044" y="9349769"/>
            <a:ext cx="371563" cy="3190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8" name="Rettangolo 97"/>
          <p:cNvSpPr/>
          <p:nvPr/>
        </p:nvSpPr>
        <p:spPr>
          <a:xfrm>
            <a:off x="-1096405" y="9927513"/>
            <a:ext cx="371563" cy="3190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CasellaDiTesto 16"/>
          <p:cNvSpPr txBox="1"/>
          <p:nvPr/>
        </p:nvSpPr>
        <p:spPr>
          <a:xfrm>
            <a:off x="223439" y="4197328"/>
            <a:ext cx="115925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bunch intensities 1.00 and 1.50</a:t>
            </a:r>
            <a:r>
              <a:rPr lang="it-IT" dirty="0"/>
              <a:t> x 10</a:t>
            </a:r>
            <a:r>
              <a:rPr lang="it-IT" baseline="30000" dirty="0"/>
              <a:t>11</a:t>
            </a:r>
            <a:r>
              <a:rPr lang="en-GB" dirty="0" smtClean="0"/>
              <a:t> ppb are the most critical cases</a:t>
            </a:r>
          </a:p>
          <a:p>
            <a:endParaRPr lang="en-GB" dirty="0" smtClean="0"/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During the charge accumulation phase: </a:t>
            </a:r>
            <a:r>
              <a:rPr lang="en-GB" dirty="0" smtClean="0">
                <a:solidFill>
                  <a:schemeClr val="accent1"/>
                </a:solidFill>
              </a:rPr>
              <a:t>do not fill the bunches of the train uniformly</a:t>
            </a:r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In this way the </a:t>
            </a:r>
            <a:r>
              <a:rPr lang="en-GB" dirty="0" smtClean="0">
                <a:solidFill>
                  <a:schemeClr val="accent1"/>
                </a:solidFill>
              </a:rPr>
              <a:t>critical bunch intensities </a:t>
            </a:r>
            <a:r>
              <a:rPr lang="en-GB" dirty="0" smtClean="0"/>
              <a:t>will be reached with a </a:t>
            </a:r>
            <a:r>
              <a:rPr lang="en-GB" dirty="0" smtClean="0">
                <a:solidFill>
                  <a:schemeClr val="accent1"/>
                </a:solidFill>
              </a:rPr>
              <a:t>larger bunch spacing</a:t>
            </a:r>
            <a:endParaRPr lang="en-GB" dirty="0" smtClean="0"/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Two options were presented </a:t>
            </a:r>
            <a:r>
              <a:rPr lang="en-GB" dirty="0"/>
              <a:t>by </a:t>
            </a:r>
            <a:r>
              <a:rPr lang="en-GB" i="1" dirty="0">
                <a:hlinkClick r:id="rId3"/>
              </a:rPr>
              <a:t>Hannes Bartosik, “Booster and collider filling scheme”, FCC week </a:t>
            </a:r>
            <a:r>
              <a:rPr lang="en-GB" i="1" dirty="0" smtClean="0">
                <a:hlinkClick r:id="rId3"/>
              </a:rPr>
              <a:t>2024</a:t>
            </a:r>
            <a:endParaRPr lang="en-GB" i="1" dirty="0"/>
          </a:p>
        </p:txBody>
      </p:sp>
      <p:grpSp>
        <p:nvGrpSpPr>
          <p:cNvPr id="16" name="Gruppo 15"/>
          <p:cNvGrpSpPr/>
          <p:nvPr/>
        </p:nvGrpSpPr>
        <p:grpSpPr>
          <a:xfrm>
            <a:off x="4853663" y="1306694"/>
            <a:ext cx="6627571" cy="2880000"/>
            <a:chOff x="4853663" y="1306694"/>
            <a:chExt cx="6627571" cy="2880000"/>
          </a:xfrm>
        </p:grpSpPr>
        <p:pic>
          <p:nvPicPr>
            <p:cNvPr id="6" name="Immagine 5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12" t="9479" r="8764"/>
            <a:stretch/>
          </p:blipFill>
          <p:spPr>
            <a:xfrm>
              <a:off x="4853663" y="1306694"/>
              <a:ext cx="6627571" cy="2880000"/>
            </a:xfrm>
            <a:prstGeom prst="rect">
              <a:avLst/>
            </a:prstGeom>
          </p:spPr>
        </p:pic>
        <p:sp>
          <p:nvSpPr>
            <p:cNvPr id="8" name="Rettangolo 7"/>
            <p:cNvSpPr/>
            <p:nvPr/>
          </p:nvSpPr>
          <p:spPr>
            <a:xfrm>
              <a:off x="5205046" y="3844515"/>
              <a:ext cx="6148754" cy="1245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" name="CasellaDiTesto 8"/>
            <p:cNvSpPr txBox="1"/>
            <p:nvPr/>
          </p:nvSpPr>
          <p:spPr>
            <a:xfrm>
              <a:off x="6751577" y="3776513"/>
              <a:ext cx="4203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dirty="0" smtClean="0"/>
                <a:t>100</a:t>
              </a:r>
              <a:endParaRPr lang="it-IT" sz="1200" dirty="0"/>
            </a:p>
          </p:txBody>
        </p:sp>
        <p:sp>
          <p:nvSpPr>
            <p:cNvPr id="20" name="CasellaDiTesto 19"/>
            <p:cNvSpPr txBox="1"/>
            <p:nvPr/>
          </p:nvSpPr>
          <p:spPr>
            <a:xfrm>
              <a:off x="9561892" y="3780162"/>
              <a:ext cx="4203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dirty="0" smtClean="0"/>
                <a:t>101</a:t>
              </a:r>
              <a:endParaRPr lang="it-IT" sz="1200" dirty="0"/>
            </a:p>
          </p:txBody>
        </p:sp>
      </p:grpSp>
      <p:sp>
        <p:nvSpPr>
          <p:cNvPr id="5" name="CasellaDiTesto 4"/>
          <p:cNvSpPr txBox="1"/>
          <p:nvPr/>
        </p:nvSpPr>
        <p:spPr>
          <a:xfrm>
            <a:off x="6951221" y="1720778"/>
            <a:ext cx="2825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1"/>
                </a:solidFill>
              </a:rPr>
              <a:t>bunch intensities increase uniformly</a:t>
            </a:r>
            <a:endParaRPr lang="it-IT" sz="1400" dirty="0">
              <a:solidFill>
                <a:schemeClr val="accent1"/>
              </a:solidFill>
            </a:endParaRPr>
          </a:p>
        </p:txBody>
      </p:sp>
      <p:pic>
        <p:nvPicPr>
          <p:cNvPr id="18" name="Immagin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197" y="974926"/>
            <a:ext cx="3960000" cy="3240000"/>
          </a:xfrm>
          <a:prstGeom prst="rect">
            <a:avLst/>
          </a:prstGeom>
        </p:spPr>
      </p:pic>
      <p:sp>
        <p:nvSpPr>
          <p:cNvPr id="22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Electron-Cloud Effects and Possible </a:t>
            </a:r>
            <a:r>
              <a:rPr lang="en-GB" dirty="0" smtClean="0"/>
              <a:t>Mitigation </a:t>
            </a:r>
            <a:r>
              <a:rPr lang="en-GB" dirty="0"/>
              <a:t>Strategies</a:t>
            </a:r>
          </a:p>
        </p:txBody>
      </p:sp>
      <p:sp>
        <p:nvSpPr>
          <p:cNvPr id="25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16</a:t>
            </a:r>
            <a:r>
              <a:rPr lang="it-IT" smtClean="0"/>
              <a:t>/05/2025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98445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magin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914" y="1056941"/>
            <a:ext cx="3960000" cy="3240000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479"/>
          <a:stretch/>
        </p:blipFill>
        <p:spPr>
          <a:xfrm>
            <a:off x="4780694" y="945181"/>
            <a:ext cx="4568830" cy="360000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/>
              <a:t>Charge </a:t>
            </a:r>
            <a:r>
              <a:rPr lang="en-GB" dirty="0" smtClean="0"/>
              <a:t>Accumulation </a:t>
            </a:r>
            <a:r>
              <a:rPr lang="en-GB" dirty="0"/>
              <a:t>P</a:t>
            </a:r>
            <a:r>
              <a:rPr lang="en-GB" dirty="0" smtClean="0"/>
              <a:t>hase</a:t>
            </a:r>
            <a:r>
              <a:rPr lang="en-GB" dirty="0"/>
              <a:t>: </a:t>
            </a:r>
            <a:r>
              <a:rPr lang="en-GB" dirty="0" smtClean="0"/>
              <a:t>Dipole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12</a:t>
            </a:fld>
            <a:endParaRPr lang="it-IT" dirty="0"/>
          </a:p>
        </p:txBody>
      </p:sp>
      <p:sp>
        <p:nvSpPr>
          <p:cNvPr id="95" name="Rettangolo 94"/>
          <p:cNvSpPr/>
          <p:nvPr/>
        </p:nvSpPr>
        <p:spPr>
          <a:xfrm>
            <a:off x="-829044" y="9349769"/>
            <a:ext cx="371563" cy="3190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8" name="Rettangolo 97"/>
          <p:cNvSpPr/>
          <p:nvPr/>
        </p:nvSpPr>
        <p:spPr>
          <a:xfrm>
            <a:off x="-1096405" y="9927513"/>
            <a:ext cx="371563" cy="3190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4" name="Connettore 1 13"/>
          <p:cNvCxnSpPr/>
          <p:nvPr/>
        </p:nvCxnSpPr>
        <p:spPr>
          <a:xfrm flipH="1">
            <a:off x="6867204" y="1362910"/>
            <a:ext cx="0" cy="2807092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Tabella 15"/>
          <p:cNvGraphicFramePr>
            <a:graphicFrameLocks noGrp="1"/>
          </p:cNvGraphicFramePr>
          <p:nvPr>
            <p:extLst/>
          </p:nvPr>
        </p:nvGraphicFramePr>
        <p:xfrm>
          <a:off x="5798487" y="4699451"/>
          <a:ext cx="5938106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6293"/>
                <a:gridCol w="3131813"/>
              </a:tblGrid>
              <a:tr h="370840">
                <a:tc>
                  <a:txBody>
                    <a:bodyPr/>
                    <a:lstStyle/>
                    <a:p>
                      <a:pPr algn="r"/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SEY </a:t>
                      </a:r>
                      <a:r>
                        <a:rPr lang="en-GB" noProof="0" dirty="0" err="1" smtClean="0"/>
                        <a:t>multipacting</a:t>
                      </a:r>
                      <a:r>
                        <a:rPr lang="en-GB" noProof="0" dirty="0" smtClean="0"/>
                        <a:t> thresholds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During charge</a:t>
                      </a:r>
                      <a:r>
                        <a:rPr lang="en-GB" baseline="0" noProof="0" dirty="0" smtClean="0"/>
                        <a:t> accumulation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957"/>
          <a:stretch/>
        </p:blipFill>
        <p:spPr>
          <a:xfrm>
            <a:off x="7634390" y="937894"/>
            <a:ext cx="4412688" cy="3600000"/>
          </a:xfrm>
          <a:prstGeom prst="rect">
            <a:avLst/>
          </a:prstGeom>
        </p:spPr>
      </p:pic>
      <p:cxnSp>
        <p:nvCxnSpPr>
          <p:cNvPr id="18" name="Connettore 1 17"/>
          <p:cNvCxnSpPr/>
          <p:nvPr/>
        </p:nvCxnSpPr>
        <p:spPr>
          <a:xfrm flipH="1">
            <a:off x="9740135" y="1365550"/>
            <a:ext cx="0" cy="2807092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asellaDiTesto 5"/>
          <p:cNvSpPr txBox="1"/>
          <p:nvPr/>
        </p:nvSpPr>
        <p:spPr>
          <a:xfrm>
            <a:off x="6122019" y="959706"/>
            <a:ext cx="3771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Option 1			Option 2</a:t>
            </a:r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341746" y="5712767"/>
            <a:ext cx="116285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Using the </a:t>
            </a:r>
            <a:r>
              <a:rPr lang="en-GB" dirty="0" smtClean="0">
                <a:solidFill>
                  <a:schemeClr val="accent1"/>
                </a:solidFill>
              </a:rPr>
              <a:t>two options </a:t>
            </a:r>
            <a:r>
              <a:rPr lang="en-GB" dirty="0" smtClean="0"/>
              <a:t>with special filling schemes during the charge accumulation phase, the </a:t>
            </a:r>
            <a:r>
              <a:rPr lang="en-GB" dirty="0" smtClean="0">
                <a:solidFill>
                  <a:schemeClr val="accent1"/>
                </a:solidFill>
              </a:rPr>
              <a:t>SEY </a:t>
            </a:r>
            <a:r>
              <a:rPr lang="en-GB" dirty="0" err="1" smtClean="0">
                <a:solidFill>
                  <a:schemeClr val="accent1"/>
                </a:solidFill>
              </a:rPr>
              <a:t>multipacting</a:t>
            </a:r>
            <a:r>
              <a:rPr lang="en-GB" dirty="0" smtClean="0">
                <a:solidFill>
                  <a:schemeClr val="accent1"/>
                </a:solidFill>
              </a:rPr>
              <a:t> thresholds</a:t>
            </a:r>
            <a:r>
              <a:rPr lang="en-GB" dirty="0" smtClean="0"/>
              <a:t> are </a:t>
            </a:r>
            <a:r>
              <a:rPr lang="en-GB" dirty="0">
                <a:solidFill>
                  <a:schemeClr val="accent1"/>
                </a:solidFill>
              </a:rPr>
              <a:t>h</a:t>
            </a:r>
            <a:r>
              <a:rPr lang="en-GB" dirty="0" smtClean="0">
                <a:solidFill>
                  <a:schemeClr val="accent1"/>
                </a:solidFill>
              </a:rPr>
              <a:t>igher </a:t>
            </a:r>
            <a:r>
              <a:rPr lang="en-GB" dirty="0" smtClean="0"/>
              <a:t>and they tend to the SEY </a:t>
            </a:r>
            <a:r>
              <a:rPr lang="en-GB" dirty="0" err="1" smtClean="0"/>
              <a:t>multipacting</a:t>
            </a:r>
            <a:r>
              <a:rPr lang="en-GB" dirty="0" smtClean="0"/>
              <a:t> thresholds in the case of the nominal bunch intensity</a:t>
            </a:r>
            <a:endParaRPr lang="en-GB" dirty="0"/>
          </a:p>
        </p:txBody>
      </p:sp>
      <p:graphicFrame>
        <p:nvGraphicFramePr>
          <p:cNvPr id="26" name="Tabella 25"/>
          <p:cNvGraphicFramePr>
            <a:graphicFrameLocks noGrp="1"/>
          </p:cNvGraphicFramePr>
          <p:nvPr>
            <p:extLst/>
          </p:nvPr>
        </p:nvGraphicFramePr>
        <p:xfrm>
          <a:off x="160375" y="4369239"/>
          <a:ext cx="5021775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4862"/>
                <a:gridCol w="290691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Bunch population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SEY </a:t>
                      </a:r>
                      <a:r>
                        <a:rPr lang="en-GB" noProof="0" dirty="0" err="1" smtClean="0"/>
                        <a:t>multipacting</a:t>
                      </a:r>
                      <a:r>
                        <a:rPr lang="en-GB" noProof="0" dirty="0" smtClean="0"/>
                        <a:t> thresholds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nominal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 smtClean="0"/>
                        <a:t>below 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Electron-Cloud Effects and Possible </a:t>
            </a:r>
            <a:r>
              <a:rPr lang="en-GB" dirty="0" smtClean="0"/>
              <a:t>Mitigation </a:t>
            </a:r>
            <a:r>
              <a:rPr lang="en-GB" dirty="0"/>
              <a:t>Strategies</a:t>
            </a:r>
          </a:p>
        </p:txBody>
      </p:sp>
      <p:sp>
        <p:nvSpPr>
          <p:cNvPr id="17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16</a:t>
            </a:r>
            <a:r>
              <a:rPr lang="it-IT" smtClean="0"/>
              <a:t>/05/2025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74507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/>
              <a:t>Charge </a:t>
            </a:r>
            <a:r>
              <a:rPr lang="en-GB" dirty="0" smtClean="0"/>
              <a:t>Accumulation </a:t>
            </a:r>
            <a:r>
              <a:rPr lang="en-GB" dirty="0"/>
              <a:t>P</a:t>
            </a:r>
            <a:r>
              <a:rPr lang="en-GB" dirty="0" smtClean="0"/>
              <a:t>hase</a:t>
            </a:r>
            <a:r>
              <a:rPr lang="en-GB" dirty="0"/>
              <a:t>: </a:t>
            </a:r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13</a:t>
            </a:fld>
            <a:endParaRPr lang="it-IT" dirty="0"/>
          </a:p>
        </p:txBody>
      </p:sp>
      <p:sp>
        <p:nvSpPr>
          <p:cNvPr id="95" name="Rettangolo 94"/>
          <p:cNvSpPr/>
          <p:nvPr/>
        </p:nvSpPr>
        <p:spPr>
          <a:xfrm>
            <a:off x="-829044" y="9349769"/>
            <a:ext cx="371563" cy="3190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8" name="Rettangolo 97"/>
          <p:cNvSpPr/>
          <p:nvPr/>
        </p:nvSpPr>
        <p:spPr>
          <a:xfrm>
            <a:off x="-1096405" y="9927513"/>
            <a:ext cx="371563" cy="3190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17" name="Tabel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7638660"/>
              </p:ext>
            </p:extLst>
          </p:nvPr>
        </p:nvGraphicFramePr>
        <p:xfrm>
          <a:off x="2216075" y="1769725"/>
          <a:ext cx="8470124" cy="360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3191"/>
                <a:gridCol w="1204856"/>
                <a:gridCol w="3431690"/>
                <a:gridCol w="1776383"/>
                <a:gridCol w="734004"/>
              </a:tblGrid>
              <a:tr h="545841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Element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Field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Special filling schemes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during</a:t>
                      </a:r>
                      <a:r>
                        <a:rPr lang="en-GB" baseline="0" noProof="0" dirty="0" smtClean="0"/>
                        <a:t> charge accumulation phase</a:t>
                      </a:r>
                      <a:endParaRPr lang="en-GB" noProof="0" dirty="0" smtClean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Uniform 25</a:t>
                      </a:r>
                      <a:r>
                        <a:rPr lang="en-GB" baseline="0" noProof="0" dirty="0" smtClean="0"/>
                        <a:t> ns</a:t>
                      </a:r>
                      <a:endParaRPr lang="en-GB" noProof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noProof="0" dirty="0" smtClean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Drift Space</a:t>
                      </a:r>
                      <a:endParaRPr lang="en-GB" noProof="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-</a:t>
                      </a:r>
                      <a:endParaRPr lang="en-GB" noProof="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nominal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aseline="0" noProof="0" dirty="0" smtClean="0"/>
                        <a:t>below 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Dipole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800" noProof="0" dirty="0" smtClean="0"/>
                        <a:t>15.2 </a:t>
                      </a:r>
                      <a:r>
                        <a:rPr lang="en-GB" sz="1800" noProof="0" dirty="0" err="1" smtClean="0"/>
                        <a:t>mT</a:t>
                      </a:r>
                      <a:endParaRPr lang="en-GB" noProof="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nominal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aseline="0" noProof="0" dirty="0" smtClean="0"/>
                        <a:t>below 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Quadrupole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800" noProof="0" dirty="0" smtClean="0"/>
                        <a:t>1.45 T/m</a:t>
                      </a:r>
                      <a:endParaRPr lang="en-GB" noProof="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1.1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nominal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1.1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aseline="0" noProof="0" dirty="0" smtClean="0"/>
                        <a:t>below 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 err="1" smtClean="0"/>
                        <a:t>Sextupole</a:t>
                      </a:r>
                      <a:endParaRPr lang="en-GB" noProof="0" dirty="0" smtClean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800" noProof="0" dirty="0" smtClean="0"/>
                        <a:t>72.5 T/m</a:t>
                      </a:r>
                      <a:r>
                        <a:rPr lang="en-GB" sz="1800" baseline="30000" noProof="0" dirty="0" smtClean="0"/>
                        <a:t>2</a:t>
                      </a:r>
                      <a:endParaRPr lang="en-GB" noProof="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1.1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nominal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1.1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aseline="0" noProof="0" dirty="0" smtClean="0"/>
                        <a:t>below 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CasellaDiTesto 18"/>
          <p:cNvSpPr txBox="1"/>
          <p:nvPr/>
        </p:nvSpPr>
        <p:spPr>
          <a:xfrm>
            <a:off x="679176" y="1020520"/>
            <a:ext cx="1143130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GB" sz="2000" dirty="0" smtClean="0"/>
              <a:t>The </a:t>
            </a:r>
            <a:r>
              <a:rPr lang="en-GB" sz="2000" dirty="0" smtClean="0">
                <a:solidFill>
                  <a:schemeClr val="accent1"/>
                </a:solidFill>
              </a:rPr>
              <a:t>two </a:t>
            </a:r>
            <a:r>
              <a:rPr lang="en-GB" sz="2000" dirty="0">
                <a:solidFill>
                  <a:schemeClr val="accent1"/>
                </a:solidFill>
              </a:rPr>
              <a:t>options </a:t>
            </a:r>
            <a:r>
              <a:rPr lang="en-GB" sz="2000" dirty="0"/>
              <a:t>with special filling schemes </a:t>
            </a:r>
            <a:r>
              <a:rPr lang="en-GB" sz="2000" dirty="0" smtClean="0">
                <a:solidFill>
                  <a:schemeClr val="accent1"/>
                </a:solidFill>
              </a:rPr>
              <a:t>are</a:t>
            </a:r>
            <a:r>
              <a:rPr lang="en-GB" sz="2000" dirty="0" smtClean="0"/>
              <a:t> also </a:t>
            </a:r>
            <a:r>
              <a:rPr lang="en-GB" sz="2000" dirty="0" smtClean="0">
                <a:solidFill>
                  <a:schemeClr val="accent1"/>
                </a:solidFill>
              </a:rPr>
              <a:t>effective</a:t>
            </a:r>
            <a:r>
              <a:rPr lang="en-GB" sz="2000" dirty="0" smtClean="0"/>
              <a:t> for the </a:t>
            </a:r>
            <a:r>
              <a:rPr lang="en-GB" sz="2000" dirty="0" smtClean="0">
                <a:solidFill>
                  <a:schemeClr val="accent1"/>
                </a:solidFill>
              </a:rPr>
              <a:t>other analysed elements</a:t>
            </a:r>
          </a:p>
          <a:p>
            <a:pPr marL="342900" indent="-342900">
              <a:buFont typeface="Arial" charset="0"/>
              <a:buChar char="•"/>
            </a:pPr>
            <a:r>
              <a:rPr lang="en-GB" sz="2000" dirty="0" smtClean="0">
                <a:solidFill>
                  <a:schemeClr val="accent1"/>
                </a:solidFill>
              </a:rPr>
              <a:t>Quadrupoles</a:t>
            </a:r>
            <a:r>
              <a:rPr lang="en-GB" sz="2000" dirty="0" smtClean="0"/>
              <a:t> and </a:t>
            </a:r>
            <a:r>
              <a:rPr lang="en-GB" sz="2000" dirty="0" err="1" smtClean="0">
                <a:solidFill>
                  <a:schemeClr val="accent1"/>
                </a:solidFill>
              </a:rPr>
              <a:t>sextupoles</a:t>
            </a:r>
            <a:r>
              <a:rPr lang="en-GB" sz="2000" dirty="0" smtClean="0">
                <a:solidFill>
                  <a:schemeClr val="accent1"/>
                </a:solidFill>
              </a:rPr>
              <a:t> </a:t>
            </a:r>
            <a:r>
              <a:rPr lang="en-GB" sz="2000" dirty="0"/>
              <a:t>h</a:t>
            </a:r>
            <a:r>
              <a:rPr lang="en-GB" sz="2000" dirty="0" smtClean="0"/>
              <a:t>ave the lowest SEY </a:t>
            </a:r>
            <a:r>
              <a:rPr lang="en-GB" sz="2000" dirty="0" err="1" smtClean="0"/>
              <a:t>multipacting</a:t>
            </a:r>
            <a:r>
              <a:rPr lang="en-GB" sz="2000" dirty="0" smtClean="0"/>
              <a:t> thresholds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</p:txBody>
      </p:sp>
      <p:sp>
        <p:nvSpPr>
          <p:cNvPr id="13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Electron-Cloud Effects and Possible </a:t>
            </a:r>
            <a:r>
              <a:rPr lang="en-GB" dirty="0" smtClean="0"/>
              <a:t>Mitigation </a:t>
            </a:r>
            <a:r>
              <a:rPr lang="en-GB" dirty="0"/>
              <a:t>Strategies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555587" y="5425622"/>
            <a:ext cx="11239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A potential concern with this approach is having </a:t>
            </a:r>
            <a:r>
              <a:rPr lang="en-GB" sz="2000" dirty="0" smtClean="0">
                <a:solidFill>
                  <a:schemeClr val="accent1"/>
                </a:solidFill>
              </a:rPr>
              <a:t>bunches</a:t>
            </a:r>
            <a:r>
              <a:rPr lang="en-GB" sz="2000" dirty="0" smtClean="0"/>
              <a:t> of significantly </a:t>
            </a:r>
            <a:r>
              <a:rPr lang="en-GB" sz="2000" dirty="0" smtClean="0">
                <a:solidFill>
                  <a:schemeClr val="accent1"/>
                </a:solidFill>
              </a:rPr>
              <a:t>different intensities </a:t>
            </a:r>
            <a:r>
              <a:rPr lang="en-GB" sz="2000" dirty="0" smtClean="0"/>
              <a:t>in the collider at the </a:t>
            </a:r>
            <a:r>
              <a:rPr lang="en-GB" sz="2000" dirty="0" smtClean="0">
                <a:solidFill>
                  <a:schemeClr val="accent1"/>
                </a:solidFill>
              </a:rPr>
              <a:t>same time</a:t>
            </a:r>
            <a:r>
              <a:rPr lang="en-GB" sz="2000" dirty="0" smtClean="0"/>
              <a:t>, which may make </a:t>
            </a:r>
            <a:r>
              <a:rPr lang="en-GB" sz="2000" dirty="0" smtClean="0">
                <a:solidFill>
                  <a:schemeClr val="accent1"/>
                </a:solidFill>
              </a:rPr>
              <a:t>difficult to find </a:t>
            </a:r>
            <a:r>
              <a:rPr lang="en-GB" sz="2000" dirty="0" smtClean="0"/>
              <a:t>a </a:t>
            </a:r>
            <a:r>
              <a:rPr lang="en-GB" sz="2000" dirty="0" smtClean="0">
                <a:solidFill>
                  <a:schemeClr val="accent1"/>
                </a:solidFill>
              </a:rPr>
              <a:t>working point </a:t>
            </a:r>
            <a:r>
              <a:rPr lang="en-GB" sz="2000" dirty="0" smtClean="0"/>
              <a:t>that </a:t>
            </a:r>
            <a:r>
              <a:rPr lang="en-GB" sz="2000" dirty="0" smtClean="0">
                <a:solidFill>
                  <a:schemeClr val="accent1"/>
                </a:solidFill>
              </a:rPr>
              <a:t>ensures stability </a:t>
            </a:r>
            <a:r>
              <a:rPr lang="en-GB" sz="2000" dirty="0" smtClean="0"/>
              <a:t>for all bunches</a:t>
            </a:r>
          </a:p>
        </p:txBody>
      </p:sp>
      <p:sp>
        <p:nvSpPr>
          <p:cNvPr id="7" name="Rettangolo 6"/>
          <p:cNvSpPr/>
          <p:nvPr/>
        </p:nvSpPr>
        <p:spPr>
          <a:xfrm>
            <a:off x="555588" y="6097650"/>
            <a:ext cx="112390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See </a:t>
            </a:r>
            <a:r>
              <a:rPr lang="en-GB" sz="1400" i="1" dirty="0"/>
              <a:t>Roxana </a:t>
            </a:r>
            <a:r>
              <a:rPr lang="en-GB" sz="1400" i="1" dirty="0" err="1"/>
              <a:t>Soos</a:t>
            </a:r>
            <a:r>
              <a:rPr lang="en-GB" sz="1400" i="1" dirty="0"/>
              <a:t>, “Beam-Beam and Wakefield-Induced Collective Instabilities and Mitigation Strategies in the FCC-</a:t>
            </a:r>
            <a:r>
              <a:rPr lang="en-GB" sz="1400" i="1" dirty="0" err="1"/>
              <a:t>ee</a:t>
            </a:r>
            <a:r>
              <a:rPr lang="en-GB" sz="1400" i="1" dirty="0"/>
              <a:t> at Z Energy”, FCC week 2025</a:t>
            </a:r>
          </a:p>
        </p:txBody>
      </p:sp>
      <p:sp>
        <p:nvSpPr>
          <p:cNvPr id="1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16</a:t>
            </a:r>
            <a:r>
              <a:rPr lang="it-IT" smtClean="0"/>
              <a:t>/05/2025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04872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14</a:t>
            </a:fld>
            <a:endParaRPr lang="it-IT" dirty="0"/>
          </a:p>
        </p:txBody>
      </p:sp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838200" y="952500"/>
            <a:ext cx="10515600" cy="5224463"/>
          </a:xfrm>
        </p:spPr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dirty="0" smtClean="0">
                <a:solidFill>
                  <a:schemeClr val="bg2"/>
                </a:solidFill>
              </a:rPr>
              <a:t>Introduction</a:t>
            </a:r>
          </a:p>
          <a:p>
            <a:endParaRPr lang="en-GB" dirty="0" smtClean="0">
              <a:solidFill>
                <a:schemeClr val="bg2"/>
              </a:solidFill>
            </a:endParaRPr>
          </a:p>
          <a:p>
            <a:r>
              <a:rPr lang="en-GB" dirty="0" smtClean="0">
                <a:solidFill>
                  <a:schemeClr val="bg2"/>
                </a:solidFill>
              </a:rPr>
              <a:t>Mitigation Techniques</a:t>
            </a:r>
          </a:p>
          <a:p>
            <a:endParaRPr lang="en-GB" dirty="0"/>
          </a:p>
          <a:p>
            <a:r>
              <a:rPr lang="en-GB" b="1" dirty="0" smtClean="0"/>
              <a:t>Non-Uniform Bunch Spacing</a:t>
            </a:r>
            <a:endParaRPr lang="en-GB" b="1" dirty="0"/>
          </a:p>
          <a:p>
            <a:endParaRPr lang="en-GB" dirty="0" smtClean="0"/>
          </a:p>
          <a:p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Conclusions and Outlooks</a:t>
            </a:r>
          </a:p>
          <a:p>
            <a:endParaRPr lang="en-GB" dirty="0" smtClean="0">
              <a:solidFill>
                <a:schemeClr val="bg2"/>
              </a:solidFill>
            </a:endParaRPr>
          </a:p>
        </p:txBody>
      </p:sp>
      <p:sp>
        <p:nvSpPr>
          <p:cNvPr id="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Electron-Cloud Effects and Possible </a:t>
            </a:r>
            <a:r>
              <a:rPr lang="en-GB" dirty="0" smtClean="0"/>
              <a:t>Mitigation </a:t>
            </a:r>
            <a:r>
              <a:rPr lang="en-GB" dirty="0"/>
              <a:t>Strategies</a:t>
            </a:r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16</a:t>
            </a:r>
            <a:r>
              <a:rPr lang="it-IT" smtClean="0"/>
              <a:t>/05/2025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4901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/>
              <a:t>Trains with </a:t>
            </a:r>
            <a:r>
              <a:rPr lang="en-GB" dirty="0" smtClean="0"/>
              <a:t>Non-Uniform Bunch Spacing</a:t>
            </a:r>
            <a:endParaRPr lang="en-GB" dirty="0"/>
          </a:p>
        </p:txBody>
      </p:sp>
      <p:sp>
        <p:nvSpPr>
          <p:cNvPr id="37" name="CasellaDiTesto 36"/>
          <p:cNvSpPr txBox="1"/>
          <p:nvPr/>
        </p:nvSpPr>
        <p:spPr>
          <a:xfrm>
            <a:off x="394297" y="944824"/>
            <a:ext cx="1170820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Analysed trains with uniform bunch spacing</a:t>
            </a:r>
          </a:p>
          <a:p>
            <a:pPr marL="285750" indent="-285750">
              <a:buFont typeface="Arial" charset="0"/>
              <a:buChar char="•"/>
            </a:pPr>
            <a:endParaRPr lang="en-GB" dirty="0" smtClean="0"/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Trains with 25 ns bunch spacing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Trains with smaller bunch spacing and with small gaps in order to mitigate the e-cloud (keeping the same train duration):</a:t>
            </a:r>
          </a:p>
          <a:p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Trains </a:t>
            </a:r>
            <a:r>
              <a:rPr lang="en-GB" dirty="0"/>
              <a:t>with </a:t>
            </a:r>
            <a:r>
              <a:rPr lang="en-GB" dirty="0" smtClean="0"/>
              <a:t>10 </a:t>
            </a:r>
            <a:r>
              <a:rPr lang="en-GB" dirty="0"/>
              <a:t>ns bunch </a:t>
            </a:r>
            <a:r>
              <a:rPr lang="en-GB" dirty="0" smtClean="0"/>
              <a:t>spacing (2 bunches + 3 empty bunches)</a:t>
            </a:r>
            <a:endParaRPr lang="en-GB" dirty="0"/>
          </a:p>
          <a:p>
            <a:endParaRPr lang="en-GB" dirty="0"/>
          </a:p>
        </p:txBody>
      </p:sp>
      <p:sp>
        <p:nvSpPr>
          <p:cNvPr id="31" name="Corda 30"/>
          <p:cNvSpPr/>
          <p:nvPr/>
        </p:nvSpPr>
        <p:spPr>
          <a:xfrm>
            <a:off x="903589" y="2090111"/>
            <a:ext cx="108000" cy="1800537"/>
          </a:xfrm>
          <a:prstGeom prst="chord">
            <a:avLst>
              <a:gd name="adj1" fmla="val 10783581"/>
              <a:gd name="adj2" fmla="val 215998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15</a:t>
            </a:fld>
            <a:endParaRPr lang="it-IT" dirty="0"/>
          </a:p>
        </p:txBody>
      </p:sp>
      <p:sp>
        <p:nvSpPr>
          <p:cNvPr id="18" name="Segnaposto contenuto 2"/>
          <p:cNvSpPr txBox="1">
            <a:spLocks/>
          </p:cNvSpPr>
          <p:nvPr/>
        </p:nvSpPr>
        <p:spPr>
          <a:xfrm>
            <a:off x="0" y="2011543"/>
            <a:ext cx="11603308" cy="414004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charset="0"/>
              <a:buChar char="•"/>
            </a:pPr>
            <a:endParaRPr lang="en-GB" sz="2000" dirty="0" smtClean="0"/>
          </a:p>
          <a:p>
            <a:pPr marL="285750" indent="-285750">
              <a:buFont typeface="Arial" charset="0"/>
              <a:buChar char="•"/>
            </a:pPr>
            <a:endParaRPr lang="en-GB" sz="2000" dirty="0" smtClean="0"/>
          </a:p>
        </p:txBody>
      </p:sp>
      <p:sp>
        <p:nvSpPr>
          <p:cNvPr id="11" name="CasellaDiTesto 10"/>
          <p:cNvSpPr txBox="1"/>
          <p:nvPr/>
        </p:nvSpPr>
        <p:spPr>
          <a:xfrm>
            <a:off x="6248400" y="2929420"/>
            <a:ext cx="1055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mtClean="0"/>
              <a:t>Time [ns]</a:t>
            </a:r>
            <a:endParaRPr lang="it-IT"/>
          </a:p>
        </p:txBody>
      </p:sp>
      <p:sp>
        <p:nvSpPr>
          <p:cNvPr id="32" name="CasellaDiTesto 31"/>
          <p:cNvSpPr txBox="1"/>
          <p:nvPr/>
        </p:nvSpPr>
        <p:spPr>
          <a:xfrm>
            <a:off x="821108" y="1799471"/>
            <a:ext cx="62555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1                 2                  3                               280</a:t>
            </a:r>
            <a:endParaRPr lang="it-IT" sz="1600" dirty="0"/>
          </a:p>
        </p:txBody>
      </p:sp>
      <p:sp>
        <p:nvSpPr>
          <p:cNvPr id="33" name="CasellaDiTesto 32"/>
          <p:cNvSpPr txBox="1"/>
          <p:nvPr/>
        </p:nvSpPr>
        <p:spPr>
          <a:xfrm>
            <a:off x="821107" y="2978711"/>
            <a:ext cx="62555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0               25                50  </a:t>
            </a:r>
            <a:endParaRPr lang="it-IT" sz="1600" dirty="0"/>
          </a:p>
        </p:txBody>
      </p:sp>
      <p:sp>
        <p:nvSpPr>
          <p:cNvPr id="34" name="Corda 33"/>
          <p:cNvSpPr/>
          <p:nvPr/>
        </p:nvSpPr>
        <p:spPr>
          <a:xfrm>
            <a:off x="1778696" y="2078442"/>
            <a:ext cx="108000" cy="1800537"/>
          </a:xfrm>
          <a:prstGeom prst="chord">
            <a:avLst>
              <a:gd name="adj1" fmla="val 10783581"/>
              <a:gd name="adj2" fmla="val 215998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Corda 34"/>
          <p:cNvSpPr/>
          <p:nvPr/>
        </p:nvSpPr>
        <p:spPr>
          <a:xfrm>
            <a:off x="2717270" y="2083384"/>
            <a:ext cx="108000" cy="1800537"/>
          </a:xfrm>
          <a:prstGeom prst="chord">
            <a:avLst>
              <a:gd name="adj1" fmla="val 10783581"/>
              <a:gd name="adj2" fmla="val 215998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CasellaDiTesto 35"/>
          <p:cNvSpPr txBox="1"/>
          <p:nvPr/>
        </p:nvSpPr>
        <p:spPr>
          <a:xfrm>
            <a:off x="3319003" y="2158082"/>
            <a:ext cx="5116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 smtClean="0"/>
              <a:t>...</a:t>
            </a:r>
            <a:endParaRPr lang="it-IT" sz="3200" b="1" dirty="0"/>
          </a:p>
        </p:txBody>
      </p:sp>
      <p:sp>
        <p:nvSpPr>
          <p:cNvPr id="38" name="Corda 37"/>
          <p:cNvSpPr/>
          <p:nvPr/>
        </p:nvSpPr>
        <p:spPr>
          <a:xfrm>
            <a:off x="4380719" y="2080224"/>
            <a:ext cx="108000" cy="1800537"/>
          </a:xfrm>
          <a:prstGeom prst="chord">
            <a:avLst>
              <a:gd name="adj1" fmla="val 10783581"/>
              <a:gd name="adj2" fmla="val 215998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8" name="Connettore 2 7"/>
          <p:cNvCxnSpPr/>
          <p:nvPr/>
        </p:nvCxnSpPr>
        <p:spPr>
          <a:xfrm flipV="1">
            <a:off x="872988" y="2990380"/>
            <a:ext cx="5416824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orda 38"/>
          <p:cNvSpPr/>
          <p:nvPr/>
        </p:nvSpPr>
        <p:spPr>
          <a:xfrm>
            <a:off x="903589" y="4849330"/>
            <a:ext cx="108000" cy="1800537"/>
          </a:xfrm>
          <a:prstGeom prst="chord">
            <a:avLst>
              <a:gd name="adj1" fmla="val 10783581"/>
              <a:gd name="adj2" fmla="val 215998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CasellaDiTesto 39"/>
          <p:cNvSpPr txBox="1"/>
          <p:nvPr/>
        </p:nvSpPr>
        <p:spPr>
          <a:xfrm>
            <a:off x="6248400" y="5688639"/>
            <a:ext cx="1055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mtClean="0"/>
              <a:t>Time [ns]</a:t>
            </a:r>
            <a:endParaRPr lang="it-IT"/>
          </a:p>
        </p:txBody>
      </p:sp>
      <p:sp>
        <p:nvSpPr>
          <p:cNvPr id="41" name="CasellaDiTesto 40"/>
          <p:cNvSpPr txBox="1"/>
          <p:nvPr/>
        </p:nvSpPr>
        <p:spPr>
          <a:xfrm>
            <a:off x="821108" y="4558690"/>
            <a:ext cx="62555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1     2                              3                               280</a:t>
            </a:r>
            <a:endParaRPr lang="it-IT" sz="1600" dirty="0"/>
          </a:p>
        </p:txBody>
      </p:sp>
      <p:sp>
        <p:nvSpPr>
          <p:cNvPr id="42" name="CasellaDiTesto 41"/>
          <p:cNvSpPr txBox="1"/>
          <p:nvPr/>
        </p:nvSpPr>
        <p:spPr>
          <a:xfrm>
            <a:off x="821107" y="5737930"/>
            <a:ext cx="62555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0    10    20    30   40   50</a:t>
            </a:r>
            <a:endParaRPr lang="it-IT" sz="1600" dirty="0"/>
          </a:p>
        </p:txBody>
      </p:sp>
      <p:sp>
        <p:nvSpPr>
          <p:cNvPr id="43" name="Corda 42"/>
          <p:cNvSpPr/>
          <p:nvPr/>
        </p:nvSpPr>
        <p:spPr>
          <a:xfrm>
            <a:off x="1242033" y="4837661"/>
            <a:ext cx="108000" cy="1800537"/>
          </a:xfrm>
          <a:prstGeom prst="chord">
            <a:avLst>
              <a:gd name="adj1" fmla="val 10783581"/>
              <a:gd name="adj2" fmla="val 215998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mtClean="0"/>
              <a:t> </a:t>
            </a:r>
            <a:endParaRPr lang="it-IT"/>
          </a:p>
        </p:txBody>
      </p:sp>
      <p:sp>
        <p:nvSpPr>
          <p:cNvPr id="44" name="Corda 43"/>
          <p:cNvSpPr/>
          <p:nvPr/>
        </p:nvSpPr>
        <p:spPr>
          <a:xfrm>
            <a:off x="2717270" y="4842603"/>
            <a:ext cx="108000" cy="1800537"/>
          </a:xfrm>
          <a:prstGeom prst="chord">
            <a:avLst>
              <a:gd name="adj1" fmla="val 10783581"/>
              <a:gd name="adj2" fmla="val 215998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5" name="CasellaDiTesto 44"/>
          <p:cNvSpPr txBox="1"/>
          <p:nvPr/>
        </p:nvSpPr>
        <p:spPr>
          <a:xfrm>
            <a:off x="3319003" y="4917301"/>
            <a:ext cx="5116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 smtClean="0"/>
              <a:t>...</a:t>
            </a:r>
            <a:endParaRPr lang="it-IT" sz="3200" b="1" dirty="0"/>
          </a:p>
        </p:txBody>
      </p:sp>
      <p:sp>
        <p:nvSpPr>
          <p:cNvPr id="46" name="Corda 45"/>
          <p:cNvSpPr/>
          <p:nvPr/>
        </p:nvSpPr>
        <p:spPr>
          <a:xfrm>
            <a:off x="4380719" y="4839443"/>
            <a:ext cx="108000" cy="1800537"/>
          </a:xfrm>
          <a:prstGeom prst="chord">
            <a:avLst>
              <a:gd name="adj1" fmla="val 10783581"/>
              <a:gd name="adj2" fmla="val 215998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47" name="Connettore 2 46"/>
          <p:cNvCxnSpPr/>
          <p:nvPr/>
        </p:nvCxnSpPr>
        <p:spPr>
          <a:xfrm flipV="1">
            <a:off x="872988" y="5749599"/>
            <a:ext cx="5416824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CasellaDiTesto 47"/>
          <p:cNvSpPr txBox="1"/>
          <p:nvPr/>
        </p:nvSpPr>
        <p:spPr>
          <a:xfrm>
            <a:off x="1543684" y="5374433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e     e    e</a:t>
            </a:r>
            <a:endParaRPr lang="it-IT" dirty="0"/>
          </a:p>
        </p:txBody>
      </p:sp>
      <p:sp>
        <p:nvSpPr>
          <p:cNvPr id="28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Electron-Cloud Effects and Possible </a:t>
            </a:r>
            <a:r>
              <a:rPr lang="en-GB" dirty="0" smtClean="0"/>
              <a:t>Mitigation </a:t>
            </a:r>
            <a:r>
              <a:rPr lang="en-GB" dirty="0"/>
              <a:t>Strategies</a:t>
            </a:r>
          </a:p>
        </p:txBody>
      </p:sp>
      <p:sp>
        <p:nvSpPr>
          <p:cNvPr id="29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16</a:t>
            </a:r>
            <a:r>
              <a:rPr lang="it-IT" smtClean="0"/>
              <a:t>/05/2025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6241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/>
      <p:bldP spid="41" grpId="0"/>
      <p:bldP spid="42" grpId="0"/>
      <p:bldP spid="43" grpId="0" animBg="1"/>
      <p:bldP spid="44" grpId="0" animBg="1"/>
      <p:bldP spid="45" grpId="0"/>
      <p:bldP spid="46" grpId="0" animBg="1"/>
      <p:bldP spid="4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 smtClean="0"/>
              <a:t>Bunch Spacing</a:t>
            </a:r>
            <a:endParaRPr lang="en-GB" dirty="0"/>
          </a:p>
        </p:txBody>
      </p:sp>
      <p:sp>
        <p:nvSpPr>
          <p:cNvPr id="37" name="CasellaDiTesto 36"/>
          <p:cNvSpPr txBox="1"/>
          <p:nvPr/>
        </p:nvSpPr>
        <p:spPr>
          <a:xfrm>
            <a:off x="394297" y="944824"/>
            <a:ext cx="1170820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/>
              <a:t>Analysed some cases with </a:t>
            </a:r>
            <a:r>
              <a:rPr lang="en-GB" dirty="0">
                <a:solidFill>
                  <a:schemeClr val="accent1"/>
                </a:solidFill>
              </a:rPr>
              <a:t>few bunch passages </a:t>
            </a:r>
            <a:r>
              <a:rPr lang="en-GB" dirty="0" smtClean="0"/>
              <a:t>and a </a:t>
            </a:r>
            <a:r>
              <a:rPr lang="en-GB" dirty="0">
                <a:solidFill>
                  <a:schemeClr val="accent1"/>
                </a:solidFill>
              </a:rPr>
              <a:t>small </a:t>
            </a:r>
            <a:r>
              <a:rPr lang="en-GB" dirty="0" smtClean="0">
                <a:solidFill>
                  <a:schemeClr val="accent1"/>
                </a:solidFill>
              </a:rPr>
              <a:t>gap</a:t>
            </a:r>
            <a:endParaRPr lang="en-GB" dirty="0" smtClean="0"/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Considering </a:t>
            </a:r>
            <a:r>
              <a:rPr lang="en-GB" dirty="0" smtClean="0">
                <a:solidFill>
                  <a:schemeClr val="accent1"/>
                </a:solidFill>
              </a:rPr>
              <a:t>larger bunch spacing (20 ns and 15 ns)</a:t>
            </a:r>
            <a:r>
              <a:rPr lang="en-GB" dirty="0" smtClean="0"/>
              <a:t>, </a:t>
            </a:r>
            <a:r>
              <a:rPr lang="en-GB" dirty="0"/>
              <a:t>the </a:t>
            </a:r>
            <a:r>
              <a:rPr lang="en-GB" dirty="0">
                <a:solidFill>
                  <a:schemeClr val="accent1"/>
                </a:solidFill>
              </a:rPr>
              <a:t>small gap </a:t>
            </a:r>
            <a:r>
              <a:rPr lang="en-GB" dirty="0"/>
              <a:t>is </a:t>
            </a:r>
            <a:r>
              <a:rPr lang="en-GB" dirty="0" smtClean="0">
                <a:solidFill>
                  <a:schemeClr val="accent1"/>
                </a:solidFill>
              </a:rPr>
              <a:t>not long enough </a:t>
            </a:r>
            <a:r>
              <a:rPr lang="en-GB" dirty="0"/>
              <a:t>to </a:t>
            </a:r>
            <a:r>
              <a:rPr lang="en-GB" dirty="0">
                <a:solidFill>
                  <a:schemeClr val="accent1"/>
                </a:solidFill>
              </a:rPr>
              <a:t>mitigate the </a:t>
            </a:r>
            <a:r>
              <a:rPr lang="en-GB" dirty="0" smtClean="0">
                <a:solidFill>
                  <a:schemeClr val="accent1"/>
                </a:solidFill>
              </a:rPr>
              <a:t>e-cloud</a:t>
            </a:r>
            <a:endParaRPr lang="en-GB" dirty="0"/>
          </a:p>
          <a:p>
            <a:pPr marL="742950" lvl="1" indent="-285750">
              <a:buFont typeface="Courier New" charset="0"/>
              <a:buChar char="o"/>
            </a:pPr>
            <a:r>
              <a:rPr lang="en-GB" dirty="0"/>
              <a:t> </a:t>
            </a:r>
            <a:r>
              <a:rPr lang="en-GB" dirty="0" smtClean="0"/>
              <a:t>e-cloud </a:t>
            </a:r>
            <a:r>
              <a:rPr lang="en-GB" dirty="0">
                <a:solidFill>
                  <a:srgbClr val="FF0000"/>
                </a:solidFill>
              </a:rPr>
              <a:t>after</a:t>
            </a:r>
            <a:r>
              <a:rPr lang="en-GB" dirty="0"/>
              <a:t> the </a:t>
            </a:r>
            <a:r>
              <a:rPr lang="en-GB" dirty="0" smtClean="0">
                <a:solidFill>
                  <a:srgbClr val="FF0000"/>
                </a:solidFill>
              </a:rPr>
              <a:t>bunch passages </a:t>
            </a:r>
            <a:r>
              <a:rPr lang="en-GB" dirty="0" smtClean="0"/>
              <a:t>and </a:t>
            </a:r>
            <a:r>
              <a:rPr lang="en-GB" dirty="0"/>
              <a:t>the </a:t>
            </a:r>
            <a:r>
              <a:rPr lang="en-GB" dirty="0">
                <a:solidFill>
                  <a:srgbClr val="FF0000"/>
                </a:solidFill>
              </a:rPr>
              <a:t>small gap </a:t>
            </a:r>
            <a:r>
              <a:rPr lang="en-GB" dirty="0"/>
              <a:t>is </a:t>
            </a:r>
            <a:r>
              <a:rPr lang="en-GB" dirty="0" smtClean="0"/>
              <a:t>larger than </a:t>
            </a:r>
            <a:r>
              <a:rPr lang="en-GB" dirty="0"/>
              <a:t>the initial e-cloud </a:t>
            </a:r>
            <a:r>
              <a:rPr lang="en-GB" dirty="0" smtClean="0"/>
              <a:t>density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Considering </a:t>
            </a:r>
            <a:r>
              <a:rPr lang="en-GB" dirty="0">
                <a:solidFill>
                  <a:schemeClr val="accent1"/>
                </a:solidFill>
              </a:rPr>
              <a:t>very small bunch spacing (10 ns and 5 ns)</a:t>
            </a:r>
            <a:r>
              <a:rPr lang="en-GB" dirty="0"/>
              <a:t>, the </a:t>
            </a:r>
            <a:r>
              <a:rPr lang="en-GB" dirty="0">
                <a:solidFill>
                  <a:schemeClr val="accent1"/>
                </a:solidFill>
              </a:rPr>
              <a:t>small gap </a:t>
            </a:r>
            <a:r>
              <a:rPr lang="en-GB" dirty="0"/>
              <a:t>is long </a:t>
            </a:r>
            <a:r>
              <a:rPr lang="en-GB" dirty="0">
                <a:solidFill>
                  <a:schemeClr val="accent1"/>
                </a:solidFill>
              </a:rPr>
              <a:t>enough</a:t>
            </a:r>
            <a:r>
              <a:rPr lang="en-GB" dirty="0"/>
              <a:t> to </a:t>
            </a:r>
            <a:r>
              <a:rPr lang="en-GB" dirty="0">
                <a:solidFill>
                  <a:schemeClr val="accent1"/>
                </a:solidFill>
              </a:rPr>
              <a:t>mitigate the e-cloud</a:t>
            </a:r>
            <a:endParaRPr lang="en-GB" dirty="0"/>
          </a:p>
          <a:p>
            <a:pPr marL="742950" lvl="1" indent="-285750">
              <a:buFont typeface="Courier New" charset="0"/>
              <a:buChar char="o"/>
            </a:pPr>
            <a:r>
              <a:rPr lang="en-GB" dirty="0"/>
              <a:t> e-cloud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after </a:t>
            </a:r>
            <a:r>
              <a:rPr lang="en-GB" dirty="0"/>
              <a:t>the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bunch passages </a:t>
            </a:r>
            <a:r>
              <a:rPr lang="en-GB" dirty="0"/>
              <a:t>and the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small gap </a:t>
            </a:r>
            <a:r>
              <a:rPr lang="en-GB" dirty="0"/>
              <a:t>is smaller than the initial e-cloud density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16</a:t>
            </a:fld>
            <a:endParaRPr lang="it-IT" dirty="0"/>
          </a:p>
        </p:txBody>
      </p:sp>
      <p:grpSp>
        <p:nvGrpSpPr>
          <p:cNvPr id="6" name="Gruppo 5"/>
          <p:cNvGrpSpPr/>
          <p:nvPr/>
        </p:nvGrpSpPr>
        <p:grpSpPr>
          <a:xfrm>
            <a:off x="129430" y="2512954"/>
            <a:ext cx="5920684" cy="3986234"/>
            <a:chOff x="6144640" y="2197087"/>
            <a:chExt cx="5920684" cy="3986234"/>
          </a:xfrm>
        </p:grpSpPr>
        <p:sp>
          <p:nvSpPr>
            <p:cNvPr id="9" name="CasellaDiTesto 8"/>
            <p:cNvSpPr txBox="1"/>
            <p:nvPr/>
          </p:nvSpPr>
          <p:spPr>
            <a:xfrm>
              <a:off x="6784058" y="2197087"/>
              <a:ext cx="47956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Bunch spacing </a:t>
              </a:r>
              <a:r>
                <a:rPr lang="en-GB" dirty="0" smtClean="0">
                  <a:solidFill>
                    <a:schemeClr val="accent1"/>
                  </a:solidFill>
                </a:rPr>
                <a:t>15 ns </a:t>
              </a:r>
              <a:r>
                <a:rPr lang="en-GB" dirty="0" smtClean="0"/>
                <a:t>with </a:t>
              </a:r>
              <a:r>
                <a:rPr lang="en-GB" dirty="0">
                  <a:solidFill>
                    <a:schemeClr val="accent1"/>
                  </a:solidFill>
                </a:rPr>
                <a:t>3</a:t>
              </a:r>
              <a:r>
                <a:rPr lang="en-GB" dirty="0" smtClean="0">
                  <a:solidFill>
                    <a:schemeClr val="accent1"/>
                  </a:solidFill>
                </a:rPr>
                <a:t> bunches </a:t>
              </a:r>
              <a:r>
                <a:rPr lang="en-GB" dirty="0" smtClean="0"/>
                <a:t>and </a:t>
              </a:r>
              <a:r>
                <a:rPr lang="en-GB" dirty="0">
                  <a:solidFill>
                    <a:schemeClr val="accent1"/>
                  </a:solidFill>
                </a:rPr>
                <a:t>2</a:t>
              </a:r>
              <a:r>
                <a:rPr lang="en-GB" dirty="0" smtClean="0">
                  <a:solidFill>
                    <a:schemeClr val="accent1"/>
                  </a:solidFill>
                </a:rPr>
                <a:t> empty</a:t>
              </a:r>
              <a:endParaRPr lang="en-GB" dirty="0">
                <a:solidFill>
                  <a:schemeClr val="accent1"/>
                </a:solidFill>
              </a:endParaRPr>
            </a:p>
          </p:txBody>
        </p:sp>
        <p:pic>
          <p:nvPicPr>
            <p:cNvPr id="5" name="Immagine 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794"/>
            <a:stretch/>
          </p:blipFill>
          <p:spPr>
            <a:xfrm>
              <a:off x="6144640" y="2583321"/>
              <a:ext cx="5920684" cy="3600000"/>
            </a:xfrm>
            <a:prstGeom prst="rect">
              <a:avLst/>
            </a:prstGeom>
          </p:spPr>
        </p:pic>
        <p:cxnSp>
          <p:nvCxnSpPr>
            <p:cNvPr id="14" name="Connettore 1 13"/>
            <p:cNvCxnSpPr/>
            <p:nvPr/>
          </p:nvCxnSpPr>
          <p:spPr>
            <a:xfrm>
              <a:off x="6902204" y="5546346"/>
              <a:ext cx="4520120" cy="0"/>
            </a:xfrm>
            <a:prstGeom prst="line">
              <a:avLst/>
            </a:prstGeom>
            <a:ln w="254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ttore 1 14"/>
            <p:cNvCxnSpPr/>
            <p:nvPr/>
          </p:nvCxnSpPr>
          <p:spPr>
            <a:xfrm>
              <a:off x="6921802" y="5345351"/>
              <a:ext cx="4520120" cy="0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Electron-Cloud Effects and Possible </a:t>
            </a:r>
            <a:r>
              <a:rPr lang="en-GB" dirty="0" smtClean="0"/>
              <a:t>Mitigation </a:t>
            </a:r>
            <a:r>
              <a:rPr lang="en-GB" dirty="0"/>
              <a:t>Strategies</a:t>
            </a:r>
          </a:p>
        </p:txBody>
      </p:sp>
      <p:grpSp>
        <p:nvGrpSpPr>
          <p:cNvPr id="22" name="Gruppo 21"/>
          <p:cNvGrpSpPr/>
          <p:nvPr/>
        </p:nvGrpSpPr>
        <p:grpSpPr>
          <a:xfrm>
            <a:off x="6057153" y="2539631"/>
            <a:ext cx="5884081" cy="3959557"/>
            <a:chOff x="6134085" y="1652295"/>
            <a:chExt cx="5884081" cy="3959557"/>
          </a:xfrm>
        </p:grpSpPr>
        <p:sp>
          <p:nvSpPr>
            <p:cNvPr id="23" name="CasellaDiTesto 22"/>
            <p:cNvSpPr txBox="1"/>
            <p:nvPr/>
          </p:nvSpPr>
          <p:spPr>
            <a:xfrm>
              <a:off x="6784058" y="1652295"/>
              <a:ext cx="46785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Bunch spacing </a:t>
              </a:r>
              <a:r>
                <a:rPr lang="en-GB" dirty="0" smtClean="0">
                  <a:solidFill>
                    <a:schemeClr val="accent1"/>
                  </a:solidFill>
                </a:rPr>
                <a:t>5 ns </a:t>
              </a:r>
              <a:r>
                <a:rPr lang="en-GB" dirty="0" smtClean="0"/>
                <a:t>with </a:t>
              </a:r>
              <a:r>
                <a:rPr lang="en-GB" dirty="0" smtClean="0">
                  <a:solidFill>
                    <a:schemeClr val="accent1"/>
                  </a:solidFill>
                </a:rPr>
                <a:t>2 bunches </a:t>
              </a:r>
              <a:r>
                <a:rPr lang="en-GB" dirty="0" smtClean="0"/>
                <a:t>and </a:t>
              </a:r>
              <a:r>
                <a:rPr lang="en-GB" dirty="0" smtClean="0">
                  <a:solidFill>
                    <a:schemeClr val="accent1"/>
                  </a:solidFill>
                </a:rPr>
                <a:t>8 empty</a:t>
              </a:r>
              <a:endParaRPr lang="en-GB" dirty="0">
                <a:solidFill>
                  <a:schemeClr val="accent1"/>
                </a:solidFill>
              </a:endParaRPr>
            </a:p>
          </p:txBody>
        </p:sp>
        <p:pic>
          <p:nvPicPr>
            <p:cNvPr id="24" name="Immagine 23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2" t="8511" r="22" b="-285"/>
            <a:stretch/>
          </p:blipFill>
          <p:spPr>
            <a:xfrm>
              <a:off x="6134085" y="2011852"/>
              <a:ext cx="5884081" cy="3600000"/>
            </a:xfrm>
            <a:prstGeom prst="rect">
              <a:avLst/>
            </a:prstGeom>
          </p:spPr>
        </p:pic>
        <p:cxnSp>
          <p:nvCxnSpPr>
            <p:cNvPr id="25" name="Connettore 1 24"/>
            <p:cNvCxnSpPr/>
            <p:nvPr/>
          </p:nvCxnSpPr>
          <p:spPr>
            <a:xfrm>
              <a:off x="6873020" y="4456798"/>
              <a:ext cx="4520120" cy="0"/>
            </a:xfrm>
            <a:prstGeom prst="line">
              <a:avLst/>
            </a:prstGeom>
            <a:ln w="254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ttore 1 25"/>
            <p:cNvCxnSpPr/>
            <p:nvPr/>
          </p:nvCxnSpPr>
          <p:spPr>
            <a:xfrm>
              <a:off x="6873020" y="5093831"/>
              <a:ext cx="4520120" cy="0"/>
            </a:xfrm>
            <a:prstGeom prst="line">
              <a:avLst/>
            </a:prstGeom>
            <a:ln w="25400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16</a:t>
            </a:r>
            <a:r>
              <a:rPr lang="it-IT" smtClean="0"/>
              <a:t>/05/2025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40941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/>
              <a:t>Short Bunch </a:t>
            </a:r>
            <a:r>
              <a:rPr lang="en-GB" dirty="0" smtClean="0"/>
              <a:t>Spacing: 10 ns vs 5 ns</a:t>
            </a:r>
            <a:endParaRPr lang="en-GB" dirty="0"/>
          </a:p>
        </p:txBody>
      </p:sp>
      <p:sp>
        <p:nvSpPr>
          <p:cNvPr id="37" name="CasellaDiTesto 36"/>
          <p:cNvSpPr txBox="1"/>
          <p:nvPr/>
        </p:nvSpPr>
        <p:spPr>
          <a:xfrm>
            <a:off x="394297" y="944824"/>
            <a:ext cx="1170820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Considering the passage a </a:t>
            </a:r>
            <a:r>
              <a:rPr lang="en-GB" dirty="0" smtClean="0">
                <a:solidFill>
                  <a:schemeClr val="accent1"/>
                </a:solidFill>
              </a:rPr>
              <a:t>full train </a:t>
            </a:r>
            <a:r>
              <a:rPr lang="en-GB" dirty="0" smtClean="0"/>
              <a:t>of 280 bunches and the following train gap </a:t>
            </a:r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A </a:t>
            </a:r>
            <a:r>
              <a:rPr lang="en-GB" dirty="0" smtClean="0">
                <a:solidFill>
                  <a:schemeClr val="accent1"/>
                </a:solidFill>
              </a:rPr>
              <a:t>better e-cloud mitigation </a:t>
            </a:r>
            <a:r>
              <a:rPr lang="en-GB" dirty="0" smtClean="0"/>
              <a:t>is obtained using filling schemes with </a:t>
            </a:r>
            <a:r>
              <a:rPr lang="en-GB" dirty="0" smtClean="0">
                <a:solidFill>
                  <a:schemeClr val="accent1"/>
                </a:solidFill>
              </a:rPr>
              <a:t>5 ns bunch spacing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17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99593"/>
            <a:ext cx="0" cy="0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838200" y="1653725"/>
            <a:ext cx="4795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Bunch spacing </a:t>
            </a:r>
            <a:r>
              <a:rPr lang="en-GB" dirty="0" smtClean="0">
                <a:solidFill>
                  <a:schemeClr val="accent1"/>
                </a:solidFill>
              </a:rPr>
              <a:t>10 ns </a:t>
            </a:r>
            <a:r>
              <a:rPr lang="en-GB" dirty="0" smtClean="0"/>
              <a:t>with 2 bunches and 3 empty</a:t>
            </a:r>
            <a:endParaRPr lang="en-GB" dirty="0"/>
          </a:p>
        </p:txBody>
      </p:sp>
      <p:sp>
        <p:nvSpPr>
          <p:cNvPr id="51" name="CasellaDiTesto 50"/>
          <p:cNvSpPr txBox="1"/>
          <p:nvPr/>
        </p:nvSpPr>
        <p:spPr>
          <a:xfrm>
            <a:off x="6784058" y="1652295"/>
            <a:ext cx="4678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Bunch spacing </a:t>
            </a:r>
            <a:r>
              <a:rPr lang="en-GB" dirty="0" smtClean="0">
                <a:solidFill>
                  <a:schemeClr val="accent1"/>
                </a:solidFill>
              </a:rPr>
              <a:t>5 ns </a:t>
            </a:r>
            <a:r>
              <a:rPr lang="en-GB" dirty="0" smtClean="0"/>
              <a:t>with 2 bunches and 8 empty</a:t>
            </a:r>
            <a:endParaRPr lang="en-GB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178" y="1980987"/>
            <a:ext cx="3600000" cy="3240000"/>
          </a:xfrm>
          <a:prstGeom prst="rect">
            <a:avLst/>
          </a:prstGeom>
        </p:spPr>
      </p:pic>
      <p:sp>
        <p:nvSpPr>
          <p:cNvPr id="13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Electron-Cloud Effects and Possible </a:t>
            </a:r>
            <a:r>
              <a:rPr lang="en-GB" dirty="0" smtClean="0"/>
              <a:t>Mitigation </a:t>
            </a:r>
            <a:r>
              <a:rPr lang="en-GB" dirty="0"/>
              <a:t>Strategies</a:t>
            </a:r>
          </a:p>
        </p:txBody>
      </p:sp>
      <p:pic>
        <p:nvPicPr>
          <p:cNvPr id="15" name="Immagin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1156" y="1980987"/>
            <a:ext cx="3600000" cy="3240000"/>
          </a:xfrm>
          <a:prstGeom prst="rect">
            <a:avLst/>
          </a:prstGeom>
        </p:spPr>
      </p:pic>
      <p:sp>
        <p:nvSpPr>
          <p:cNvPr id="1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16</a:t>
            </a:r>
            <a:r>
              <a:rPr lang="it-IT" smtClean="0"/>
              <a:t>/05/2025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3641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o 7"/>
          <p:cNvGrpSpPr/>
          <p:nvPr/>
        </p:nvGrpSpPr>
        <p:grpSpPr>
          <a:xfrm>
            <a:off x="200402" y="1313142"/>
            <a:ext cx="3600000" cy="3240000"/>
            <a:chOff x="26778" y="961146"/>
            <a:chExt cx="3600000" cy="3240000"/>
          </a:xfrm>
        </p:grpSpPr>
        <p:pic>
          <p:nvPicPr>
            <p:cNvPr id="3" name="Immagine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778" y="961146"/>
              <a:ext cx="3600000" cy="3240000"/>
            </a:xfrm>
            <a:prstGeom prst="rect">
              <a:avLst/>
            </a:prstGeom>
          </p:spPr>
        </p:pic>
        <p:sp>
          <p:nvSpPr>
            <p:cNvPr id="35" name="CasellaDiTesto 34"/>
            <p:cNvSpPr txBox="1"/>
            <p:nvPr/>
          </p:nvSpPr>
          <p:spPr>
            <a:xfrm>
              <a:off x="473826" y="1026804"/>
              <a:ext cx="22626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 smtClean="0"/>
                <a:t>2b+8e	</a:t>
              </a:r>
              <a:endParaRPr lang="it-IT" dirty="0"/>
            </a:p>
          </p:txBody>
        </p:sp>
      </p:grp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18</a:t>
            </a:fld>
            <a:endParaRPr lang="it-IT" dirty="0"/>
          </a:p>
        </p:txBody>
      </p:sp>
      <p:sp>
        <p:nvSpPr>
          <p:cNvPr id="95" name="Rettangolo 94"/>
          <p:cNvSpPr/>
          <p:nvPr/>
        </p:nvSpPr>
        <p:spPr>
          <a:xfrm>
            <a:off x="-829044" y="9349769"/>
            <a:ext cx="371563" cy="3190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8" name="Rettangolo 97"/>
          <p:cNvSpPr/>
          <p:nvPr/>
        </p:nvSpPr>
        <p:spPr>
          <a:xfrm>
            <a:off x="-1096405" y="9927513"/>
            <a:ext cx="371563" cy="3190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CasellaDiTesto 31"/>
          <p:cNvSpPr txBox="1"/>
          <p:nvPr/>
        </p:nvSpPr>
        <p:spPr>
          <a:xfrm>
            <a:off x="367562" y="5755115"/>
            <a:ext cx="116285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Using filling schemes with </a:t>
            </a:r>
            <a:r>
              <a:rPr lang="en-GB" dirty="0" smtClean="0">
                <a:solidFill>
                  <a:schemeClr val="accent1"/>
                </a:solidFill>
              </a:rPr>
              <a:t>non-uniform bunch spacing</a:t>
            </a:r>
            <a:r>
              <a:rPr lang="en-GB" dirty="0" smtClean="0"/>
              <a:t>, the strict constraint on the </a:t>
            </a:r>
            <a:r>
              <a:rPr lang="en-GB" dirty="0" smtClean="0">
                <a:solidFill>
                  <a:schemeClr val="accent1"/>
                </a:solidFill>
              </a:rPr>
              <a:t>SEY </a:t>
            </a:r>
            <a:r>
              <a:rPr lang="en-GB" dirty="0" err="1" smtClean="0">
                <a:solidFill>
                  <a:schemeClr val="accent1"/>
                </a:solidFill>
              </a:rPr>
              <a:t>multipacting</a:t>
            </a:r>
            <a:r>
              <a:rPr lang="en-GB" dirty="0" smtClean="0">
                <a:solidFill>
                  <a:schemeClr val="accent1"/>
                </a:solidFill>
              </a:rPr>
              <a:t> thresholds </a:t>
            </a:r>
            <a:r>
              <a:rPr lang="en-GB" dirty="0" smtClean="0"/>
              <a:t>for critical bunch intensities </a:t>
            </a:r>
            <a:r>
              <a:rPr lang="en-GB" dirty="0" smtClean="0">
                <a:solidFill>
                  <a:schemeClr val="accent1"/>
                </a:solidFill>
              </a:rPr>
              <a:t>could be mitigated</a:t>
            </a:r>
          </a:p>
        </p:txBody>
      </p:sp>
      <p:grpSp>
        <p:nvGrpSpPr>
          <p:cNvPr id="18" name="Gruppo 17"/>
          <p:cNvGrpSpPr/>
          <p:nvPr/>
        </p:nvGrpSpPr>
        <p:grpSpPr>
          <a:xfrm>
            <a:off x="2924599" y="1312225"/>
            <a:ext cx="3600000" cy="3240000"/>
            <a:chOff x="2750975" y="895525"/>
            <a:chExt cx="3600000" cy="3240000"/>
          </a:xfrm>
        </p:grpSpPr>
        <p:pic>
          <p:nvPicPr>
            <p:cNvPr id="7" name="Immagine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50975" y="895525"/>
              <a:ext cx="3600000" cy="3240000"/>
            </a:xfrm>
            <a:prstGeom prst="rect">
              <a:avLst/>
            </a:prstGeom>
          </p:spPr>
        </p:pic>
        <p:sp>
          <p:nvSpPr>
            <p:cNvPr id="43" name="CasellaDiTesto 42"/>
            <p:cNvSpPr txBox="1"/>
            <p:nvPr/>
          </p:nvSpPr>
          <p:spPr>
            <a:xfrm>
              <a:off x="3188513" y="954840"/>
              <a:ext cx="22626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/>
                <a:t>4b+16e	</a:t>
              </a:r>
            </a:p>
          </p:txBody>
        </p:sp>
      </p:grp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/>
              <a:t>Short Bunch </a:t>
            </a:r>
            <a:r>
              <a:rPr lang="en-GB" dirty="0" smtClean="0"/>
              <a:t>Spacing 5 ns: Dipole</a:t>
            </a:r>
            <a:endParaRPr lang="en-GB" dirty="0"/>
          </a:p>
        </p:txBody>
      </p:sp>
      <p:grpSp>
        <p:nvGrpSpPr>
          <p:cNvPr id="17" name="Gruppo 16"/>
          <p:cNvGrpSpPr/>
          <p:nvPr/>
        </p:nvGrpSpPr>
        <p:grpSpPr>
          <a:xfrm>
            <a:off x="5660371" y="1308538"/>
            <a:ext cx="3600000" cy="3240000"/>
            <a:chOff x="5486747" y="891838"/>
            <a:chExt cx="3600000" cy="3240000"/>
          </a:xfrm>
        </p:grpSpPr>
        <p:pic>
          <p:nvPicPr>
            <p:cNvPr id="12" name="Immagine 1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6747" y="891838"/>
              <a:ext cx="3600000" cy="3240000"/>
            </a:xfrm>
            <a:prstGeom prst="rect">
              <a:avLst/>
            </a:prstGeom>
          </p:spPr>
        </p:pic>
        <p:sp>
          <p:nvSpPr>
            <p:cNvPr id="29" name="CasellaDiTesto 28"/>
            <p:cNvSpPr txBox="1"/>
            <p:nvPr/>
          </p:nvSpPr>
          <p:spPr>
            <a:xfrm>
              <a:off x="5930968" y="954402"/>
              <a:ext cx="22626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 smtClean="0"/>
                <a:t>5b+20e	</a:t>
              </a:r>
              <a:endParaRPr lang="it-IT" dirty="0"/>
            </a:p>
          </p:txBody>
        </p:sp>
      </p:grpSp>
      <p:grpSp>
        <p:nvGrpSpPr>
          <p:cNvPr id="16" name="Gruppo 15"/>
          <p:cNvGrpSpPr/>
          <p:nvPr/>
        </p:nvGrpSpPr>
        <p:grpSpPr>
          <a:xfrm>
            <a:off x="8396143" y="1312225"/>
            <a:ext cx="3600000" cy="3240000"/>
            <a:chOff x="8222519" y="895525"/>
            <a:chExt cx="3600000" cy="3240000"/>
          </a:xfrm>
        </p:grpSpPr>
        <p:pic>
          <p:nvPicPr>
            <p:cNvPr id="15" name="Immagine 14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2519" y="895525"/>
              <a:ext cx="3600000" cy="3240000"/>
            </a:xfrm>
            <a:prstGeom prst="rect">
              <a:avLst/>
            </a:prstGeom>
          </p:spPr>
        </p:pic>
        <p:sp>
          <p:nvSpPr>
            <p:cNvPr id="34" name="CasellaDiTesto 33"/>
            <p:cNvSpPr txBox="1"/>
            <p:nvPr/>
          </p:nvSpPr>
          <p:spPr>
            <a:xfrm>
              <a:off x="8666740" y="954510"/>
              <a:ext cx="22626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/>
                <a:t>8b+32e </a:t>
              </a:r>
              <a:r>
                <a:rPr lang="it-IT" dirty="0" smtClean="0"/>
                <a:t>	</a:t>
              </a:r>
              <a:endParaRPr lang="it-IT" dirty="0"/>
            </a:p>
          </p:txBody>
        </p:sp>
      </p:grpSp>
      <p:graphicFrame>
        <p:nvGraphicFramePr>
          <p:cNvPr id="27" name="Tabella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5283595"/>
              </p:ext>
            </p:extLst>
          </p:nvPr>
        </p:nvGraphicFramePr>
        <p:xfrm>
          <a:off x="2012489" y="4550750"/>
          <a:ext cx="8171567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836"/>
                <a:gridCol w="1585731"/>
                <a:gridCol w="1170000"/>
                <a:gridCol w="1170000"/>
                <a:gridCol w="1170000"/>
                <a:gridCol w="1170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Bunch population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Uniform 25 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2b+8e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4b+16e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5b+20e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8b+32e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nominal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 smtClean="0"/>
                        <a:t>below 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6" name="CasellaDiTesto 45"/>
          <p:cNvSpPr txBox="1"/>
          <p:nvPr/>
        </p:nvSpPr>
        <p:spPr>
          <a:xfrm>
            <a:off x="394297" y="967974"/>
            <a:ext cx="11708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Considering different </a:t>
            </a:r>
            <a:r>
              <a:rPr lang="en-GB" dirty="0" smtClean="0">
                <a:solidFill>
                  <a:schemeClr val="accent1"/>
                </a:solidFill>
              </a:rPr>
              <a:t>filling patterns</a:t>
            </a:r>
            <a:endParaRPr lang="en-GB" dirty="0">
              <a:solidFill>
                <a:schemeClr val="accent1"/>
              </a:solidFill>
            </a:endParaRPr>
          </a:p>
        </p:txBody>
      </p:sp>
      <p:graphicFrame>
        <p:nvGraphicFramePr>
          <p:cNvPr id="47" name="Tabella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4767635"/>
              </p:ext>
            </p:extLst>
          </p:nvPr>
        </p:nvGraphicFramePr>
        <p:xfrm>
          <a:off x="2012489" y="4548538"/>
          <a:ext cx="5831567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836"/>
                <a:gridCol w="1585731"/>
                <a:gridCol w="1170000"/>
                <a:gridCol w="1170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Bunch population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Uniform 25 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2b+8e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4b+16e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nominal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 smtClean="0"/>
                        <a:t>below 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8" name="Tabella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7256743"/>
              </p:ext>
            </p:extLst>
          </p:nvPr>
        </p:nvGraphicFramePr>
        <p:xfrm>
          <a:off x="2015787" y="4548538"/>
          <a:ext cx="4661567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836"/>
                <a:gridCol w="1585731"/>
                <a:gridCol w="1170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Bunch population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Uniform 25 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2b+8e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nominal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 smtClean="0"/>
                        <a:t>below 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6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Electron-Cloud Effects and Possible </a:t>
            </a:r>
            <a:r>
              <a:rPr lang="en-GB" dirty="0" smtClean="0"/>
              <a:t>Mitigation </a:t>
            </a:r>
            <a:r>
              <a:rPr lang="en-GB" dirty="0"/>
              <a:t>Strategies</a:t>
            </a:r>
          </a:p>
        </p:txBody>
      </p:sp>
      <p:sp>
        <p:nvSpPr>
          <p:cNvPr id="28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16</a:t>
            </a:r>
            <a:r>
              <a:rPr lang="it-IT" smtClean="0"/>
              <a:t>/05/2025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56099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/>
              <a:t>Short Bunch Spacing 5 ns: </a:t>
            </a:r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19</a:t>
            </a:fld>
            <a:endParaRPr lang="it-IT" dirty="0"/>
          </a:p>
        </p:txBody>
      </p:sp>
      <p:graphicFrame>
        <p:nvGraphicFramePr>
          <p:cNvPr id="15" name="Tabel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295343"/>
              </p:ext>
            </p:extLst>
          </p:nvPr>
        </p:nvGraphicFramePr>
        <p:xfrm>
          <a:off x="793102" y="1145365"/>
          <a:ext cx="105300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/>
                <a:gridCol w="1170000"/>
                <a:gridCol w="2070000"/>
                <a:gridCol w="1530000"/>
                <a:gridCol w="1080000"/>
                <a:gridCol w="1080000"/>
                <a:gridCol w="1080000"/>
                <a:gridCol w="1080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err="1" smtClean="0"/>
                        <a:t>Element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Field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Bunch population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Uniform 25 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2b+8e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4b+16e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5b+20e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8b+32e</a:t>
                      </a:r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Drift Space</a:t>
                      </a:r>
                      <a:endParaRPr lang="en-GB" noProof="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-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nominal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1.4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 smtClean="0"/>
                        <a:t>below 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1.4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Dipole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15.2 </a:t>
                      </a:r>
                      <a:r>
                        <a:rPr lang="en-GB" sz="1800" dirty="0" err="1" smtClean="0"/>
                        <a:t>mT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nominal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 smtClean="0"/>
                        <a:t>below 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Quadrupole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1.45 T/m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nominal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1.1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1.3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1.3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1.3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 smtClean="0"/>
                        <a:t>below 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noProof="0" dirty="0" smtClean="0">
                          <a:solidFill>
                            <a:schemeClr val="tx1"/>
                          </a:solidFill>
                        </a:rPr>
                        <a:t>1.2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noProof="0" dirty="0" smtClean="0">
                          <a:solidFill>
                            <a:schemeClr val="tx1"/>
                          </a:solidFill>
                        </a:rPr>
                        <a:t>1.3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1.3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 err="1" smtClean="0"/>
                        <a:t>Sextupole</a:t>
                      </a:r>
                      <a:endParaRPr lang="en-GB" noProof="0" dirty="0" smtClean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72.5 T/m</a:t>
                      </a:r>
                      <a:r>
                        <a:rPr lang="en-GB" sz="1800" baseline="30000" dirty="0" smtClean="0"/>
                        <a:t>2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nominal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1.1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1.4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1.5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1.5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 smtClean="0"/>
                        <a:t>below 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noProof="0" dirty="0" smtClean="0">
                          <a:solidFill>
                            <a:schemeClr val="tx1"/>
                          </a:solidFill>
                        </a:rPr>
                        <a:t>1.3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noProof="0" dirty="0" smtClean="0">
                          <a:solidFill>
                            <a:schemeClr val="tx1"/>
                          </a:solidFill>
                        </a:rPr>
                        <a:t>1.5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1.5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CasellaDiTesto 2"/>
          <p:cNvSpPr txBox="1"/>
          <p:nvPr/>
        </p:nvSpPr>
        <p:spPr>
          <a:xfrm>
            <a:off x="163454" y="4746730"/>
            <a:ext cx="117892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/>
              <a:t>Using filling schemes with </a:t>
            </a:r>
            <a:r>
              <a:rPr lang="en-GB" dirty="0" smtClean="0">
                <a:solidFill>
                  <a:schemeClr val="accent1"/>
                </a:solidFill>
              </a:rPr>
              <a:t>non-uniform </a:t>
            </a:r>
            <a:r>
              <a:rPr lang="en-GB" dirty="0">
                <a:solidFill>
                  <a:schemeClr val="accent1"/>
                </a:solidFill>
              </a:rPr>
              <a:t>bunch spacing</a:t>
            </a:r>
            <a:r>
              <a:rPr lang="en-GB" dirty="0"/>
              <a:t>, the strict constraint on the </a:t>
            </a:r>
            <a:r>
              <a:rPr lang="en-GB" dirty="0">
                <a:solidFill>
                  <a:schemeClr val="accent1"/>
                </a:solidFill>
              </a:rPr>
              <a:t>SEY </a:t>
            </a:r>
            <a:r>
              <a:rPr lang="en-GB" dirty="0" err="1">
                <a:solidFill>
                  <a:schemeClr val="accent1"/>
                </a:solidFill>
              </a:rPr>
              <a:t>multipacting</a:t>
            </a:r>
            <a:r>
              <a:rPr lang="en-GB" dirty="0">
                <a:solidFill>
                  <a:schemeClr val="accent1"/>
                </a:solidFill>
              </a:rPr>
              <a:t> thresholds </a:t>
            </a:r>
            <a:r>
              <a:rPr lang="en-GB" dirty="0" smtClean="0">
                <a:solidFill>
                  <a:schemeClr val="accent1"/>
                </a:solidFill>
              </a:rPr>
              <a:t>could </a:t>
            </a:r>
            <a:r>
              <a:rPr lang="en-GB" dirty="0">
                <a:solidFill>
                  <a:schemeClr val="accent1"/>
                </a:solidFill>
              </a:rPr>
              <a:t>be </a:t>
            </a:r>
            <a:r>
              <a:rPr lang="en-GB" dirty="0" smtClean="0">
                <a:solidFill>
                  <a:schemeClr val="accent1"/>
                </a:solidFill>
              </a:rPr>
              <a:t>mitigated</a:t>
            </a:r>
            <a:r>
              <a:rPr lang="en-GB" dirty="0" smtClean="0"/>
              <a:t>, for all the analysed magnetic elements</a:t>
            </a:r>
            <a:endParaRPr lang="en-GB" dirty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 The filling schemes with the patterns </a:t>
            </a:r>
            <a:r>
              <a:rPr lang="en-GB" dirty="0" smtClean="0">
                <a:solidFill>
                  <a:schemeClr val="accent1"/>
                </a:solidFill>
              </a:rPr>
              <a:t>4b16e</a:t>
            </a:r>
            <a:r>
              <a:rPr lang="en-GB" dirty="0" smtClean="0"/>
              <a:t> and </a:t>
            </a:r>
            <a:r>
              <a:rPr lang="en-GB" dirty="0" smtClean="0">
                <a:solidFill>
                  <a:schemeClr val="accent1"/>
                </a:solidFill>
              </a:rPr>
              <a:t>5b20e</a:t>
            </a:r>
            <a:r>
              <a:rPr lang="en-GB" dirty="0" smtClean="0"/>
              <a:t> are the </a:t>
            </a:r>
            <a:r>
              <a:rPr lang="en-GB" dirty="0" smtClean="0">
                <a:solidFill>
                  <a:schemeClr val="accent1"/>
                </a:solidFill>
              </a:rPr>
              <a:t>most promising</a:t>
            </a:r>
            <a:endParaRPr lang="en-GB" dirty="0"/>
          </a:p>
        </p:txBody>
      </p:sp>
      <p:sp>
        <p:nvSpPr>
          <p:cNvPr id="11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Electron-Cloud Effects and Possible </a:t>
            </a:r>
            <a:r>
              <a:rPr lang="en-GB" dirty="0" smtClean="0"/>
              <a:t>Mitigation </a:t>
            </a:r>
            <a:r>
              <a:rPr lang="en-GB" dirty="0"/>
              <a:t>Strategies</a:t>
            </a:r>
          </a:p>
        </p:txBody>
      </p:sp>
      <p:sp>
        <p:nvSpPr>
          <p:cNvPr id="6" name="Cornice 5"/>
          <p:cNvSpPr/>
          <p:nvPr/>
        </p:nvSpPr>
        <p:spPr>
          <a:xfrm>
            <a:off x="8121364" y="1032256"/>
            <a:ext cx="972000" cy="3564086"/>
          </a:xfrm>
          <a:prstGeom prst="frame">
            <a:avLst>
              <a:gd name="adj1" fmla="val 4572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3" name="Cornice 12"/>
          <p:cNvSpPr/>
          <p:nvPr/>
        </p:nvSpPr>
        <p:spPr>
          <a:xfrm>
            <a:off x="9212206" y="1032102"/>
            <a:ext cx="972000" cy="3564000"/>
          </a:xfrm>
          <a:prstGeom prst="frame">
            <a:avLst>
              <a:gd name="adj1" fmla="val 4572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2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16</a:t>
            </a:r>
            <a:r>
              <a:rPr lang="it-IT" smtClean="0"/>
              <a:t>/05/2025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14022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</a:t>
            </a:fld>
            <a:endParaRPr lang="it-IT" dirty="0"/>
          </a:p>
        </p:txBody>
      </p:sp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838200" y="952500"/>
            <a:ext cx="10515600" cy="5224463"/>
          </a:xfrm>
        </p:spPr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dirty="0" smtClean="0"/>
              <a:t>Introduction</a:t>
            </a:r>
          </a:p>
          <a:p>
            <a:endParaRPr lang="en-GB" dirty="0" smtClean="0"/>
          </a:p>
          <a:p>
            <a:r>
              <a:rPr lang="en-GB" dirty="0" smtClean="0"/>
              <a:t>Mitigation Techniques</a:t>
            </a:r>
          </a:p>
          <a:p>
            <a:endParaRPr lang="en-GB" dirty="0"/>
          </a:p>
          <a:p>
            <a:r>
              <a:rPr lang="en-GB" dirty="0" smtClean="0"/>
              <a:t>Non-Uniform Bunch Spacing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Conclusions and Outlooks</a:t>
            </a:r>
            <a:endParaRPr lang="en-GB" dirty="0" smtClean="0"/>
          </a:p>
        </p:txBody>
      </p:sp>
      <p:sp>
        <p:nvSpPr>
          <p:cNvPr id="8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16</a:t>
            </a:r>
            <a:r>
              <a:rPr lang="it-IT" dirty="0" smtClean="0"/>
              <a:t>/05/2025</a:t>
            </a:r>
            <a:endParaRPr lang="it-IT" dirty="0"/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Electron-Cloud Effects and Possible </a:t>
            </a:r>
            <a:r>
              <a:rPr lang="en-GB" dirty="0" smtClean="0"/>
              <a:t>Mitigation </a:t>
            </a:r>
            <a:r>
              <a:rPr lang="en-GB" dirty="0"/>
              <a:t>Strategies</a:t>
            </a:r>
          </a:p>
        </p:txBody>
      </p:sp>
    </p:spTree>
    <p:extLst>
      <p:ext uri="{BB962C8B-B14F-4D97-AF65-F5344CB8AC3E}">
        <p14:creationId xmlns:p14="http://schemas.microsoft.com/office/powerpoint/2010/main" val="183609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 smtClean="0"/>
              <a:t>Higher Total Bunches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20</a:t>
            </a:fld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279201" y="938657"/>
            <a:ext cx="1178929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/>
              <a:t>Having a </a:t>
            </a:r>
            <a:r>
              <a:rPr lang="en-GB" dirty="0">
                <a:solidFill>
                  <a:schemeClr val="accent1"/>
                </a:solidFill>
              </a:rPr>
              <a:t>larger number of </a:t>
            </a:r>
            <a:r>
              <a:rPr lang="en-GB" dirty="0" smtClean="0">
                <a:solidFill>
                  <a:schemeClr val="accent1"/>
                </a:solidFill>
              </a:rPr>
              <a:t>bunches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GB" dirty="0"/>
              <a:t> </a:t>
            </a:r>
            <a:r>
              <a:rPr lang="en-GB" dirty="0" smtClean="0"/>
              <a:t>allows </a:t>
            </a:r>
            <a:r>
              <a:rPr lang="en-GB" dirty="0"/>
              <a:t>for a </a:t>
            </a:r>
            <a:r>
              <a:rPr lang="en-GB" dirty="0">
                <a:solidFill>
                  <a:schemeClr val="accent1"/>
                </a:solidFill>
              </a:rPr>
              <a:t>reduction</a:t>
            </a:r>
            <a:r>
              <a:rPr lang="en-GB" dirty="0"/>
              <a:t> in </a:t>
            </a:r>
            <a:r>
              <a:rPr lang="en-GB" dirty="0">
                <a:solidFill>
                  <a:schemeClr val="accent1"/>
                </a:solidFill>
              </a:rPr>
              <a:t>nominal bunch intensity </a:t>
            </a:r>
            <a:r>
              <a:rPr lang="en-GB" dirty="0"/>
              <a:t>while maintaining the same beam current</a:t>
            </a:r>
            <a:endParaRPr lang="en-GB" dirty="0" smtClean="0"/>
          </a:p>
          <a:p>
            <a:pPr marL="742950" lvl="1" indent="-285750">
              <a:buFont typeface="Courier New" charset="0"/>
              <a:buChar char="o"/>
            </a:pP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reducing </a:t>
            </a:r>
            <a:r>
              <a:rPr lang="en-GB" dirty="0">
                <a:solidFill>
                  <a:schemeClr val="accent1"/>
                </a:solidFill>
              </a:rPr>
              <a:t>the severity </a:t>
            </a:r>
            <a:r>
              <a:rPr lang="en-GB" dirty="0"/>
              <a:t>of </a:t>
            </a:r>
            <a:r>
              <a:rPr lang="en-GB" dirty="0">
                <a:solidFill>
                  <a:schemeClr val="accent1"/>
                </a:solidFill>
              </a:rPr>
              <a:t>other collective effects </a:t>
            </a:r>
            <a:r>
              <a:rPr lang="en-GB" dirty="0"/>
              <a:t>(beam-coupling impedance and beam-beam</a:t>
            </a:r>
            <a:r>
              <a:rPr lang="en-GB" dirty="0" smtClean="0"/>
              <a:t>)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The </a:t>
            </a:r>
            <a:r>
              <a:rPr lang="en-GB" dirty="0"/>
              <a:t>filling schemes with the patterns </a:t>
            </a:r>
            <a:r>
              <a:rPr lang="en-GB" dirty="0" smtClean="0">
                <a:solidFill>
                  <a:schemeClr val="accent1"/>
                </a:solidFill>
              </a:rPr>
              <a:t>5b20e </a:t>
            </a:r>
            <a:r>
              <a:rPr lang="en-GB" dirty="0" smtClean="0"/>
              <a:t>has been analysed</a:t>
            </a:r>
          </a:p>
          <a:p>
            <a:pPr marL="285750" indent="-285750">
              <a:buFont typeface="Arial" charset="0"/>
              <a:buChar char="•"/>
            </a:pPr>
            <a:endParaRPr lang="en-GB" dirty="0" smtClean="0"/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endParaRPr lang="en-GB" dirty="0" smtClean="0"/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endParaRPr lang="en-GB" dirty="0" smtClean="0"/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endParaRPr lang="en-GB" dirty="0" smtClean="0"/>
          </a:p>
          <a:p>
            <a:pPr marL="285750" indent="-285750">
              <a:buFont typeface="Arial" charset="0"/>
              <a:buChar char="•"/>
            </a:pPr>
            <a:endParaRPr lang="en-GB" dirty="0" smtClean="0"/>
          </a:p>
          <a:p>
            <a:pPr marL="285750" indent="-285750">
              <a:buFont typeface="Arial" charset="0"/>
              <a:buChar char="•"/>
            </a:pPr>
            <a:endParaRPr lang="en-GB" dirty="0" smtClean="0"/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Additional </a:t>
            </a:r>
            <a:r>
              <a:rPr lang="en-GB" dirty="0" smtClean="0">
                <a:solidFill>
                  <a:schemeClr val="accent1"/>
                </a:solidFill>
              </a:rPr>
              <a:t>bunches</a:t>
            </a:r>
            <a:r>
              <a:rPr lang="en-GB" dirty="0" smtClean="0"/>
              <a:t> are </a:t>
            </a:r>
            <a:r>
              <a:rPr lang="en-GB" dirty="0" smtClean="0">
                <a:solidFill>
                  <a:schemeClr val="accent1"/>
                </a:solidFill>
              </a:rPr>
              <a:t>added</a:t>
            </a:r>
            <a:r>
              <a:rPr lang="en-GB" dirty="0" smtClean="0"/>
              <a:t>, </a:t>
            </a:r>
            <a:r>
              <a:rPr lang="en-GB" dirty="0" smtClean="0">
                <a:solidFill>
                  <a:schemeClr val="accent1"/>
                </a:solidFill>
              </a:rPr>
              <a:t>reducing</a:t>
            </a:r>
            <a:r>
              <a:rPr lang="en-GB" dirty="0" smtClean="0"/>
              <a:t> the number of empty bunches that form the </a:t>
            </a:r>
            <a:r>
              <a:rPr lang="en-GB" dirty="0" smtClean="0">
                <a:solidFill>
                  <a:schemeClr val="accent1"/>
                </a:solidFill>
              </a:rPr>
              <a:t>gap</a:t>
            </a:r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7931898"/>
              </p:ext>
            </p:extLst>
          </p:nvPr>
        </p:nvGraphicFramePr>
        <p:xfrm>
          <a:off x="1615041" y="5030516"/>
          <a:ext cx="9000000" cy="11694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000"/>
                <a:gridCol w="1080000"/>
                <a:gridCol w="1080000"/>
                <a:gridCol w="1080000"/>
                <a:gridCol w="1080000"/>
                <a:gridCol w="1080000"/>
              </a:tblGrid>
              <a:tr h="427442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Filling pattern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smtClean="0"/>
                        <a:t>4b+16e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6b+19e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7b+18e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8b+17e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10b+15e</a:t>
                      </a:r>
                    </a:p>
                  </a:txBody>
                  <a:tcPr/>
                </a:tc>
              </a:tr>
              <a:tr h="371012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Total bunches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11,200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13,440 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15,680 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17,920 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22,400 </a:t>
                      </a:r>
                      <a:endParaRPr lang="en-GB" noProof="0" dirty="0"/>
                    </a:p>
                  </a:txBody>
                  <a:tcPr/>
                </a:tc>
              </a:tr>
              <a:tr h="371012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Nominal bunch</a:t>
                      </a:r>
                      <a:r>
                        <a:rPr lang="en-GB" baseline="0" noProof="0" dirty="0" smtClean="0"/>
                        <a:t> intensity </a:t>
                      </a:r>
                      <a:r>
                        <a:rPr lang="is-IS" baseline="0" noProof="0" dirty="0" smtClean="0"/>
                        <a:t>[x10</a:t>
                      </a:r>
                      <a:r>
                        <a:rPr lang="is-IS" baseline="30000" noProof="0" dirty="0" smtClean="0"/>
                        <a:t>11</a:t>
                      </a:r>
                      <a:r>
                        <a:rPr lang="is-IS" baseline="0" noProof="0" dirty="0" smtClean="0"/>
                        <a:t> ppb]​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2.15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1.79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1.54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1.34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1.08</a:t>
                      </a:r>
                      <a:endParaRPr lang="en-GB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5" name="CasellaDiTesto 164"/>
          <p:cNvSpPr txBox="1"/>
          <p:nvPr/>
        </p:nvSpPr>
        <p:spPr>
          <a:xfrm>
            <a:off x="1704208" y="2860780"/>
            <a:ext cx="342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763"/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</a:rPr>
              <a:t>6</a:t>
            </a:r>
          </a:p>
        </p:txBody>
      </p:sp>
      <p:sp>
        <p:nvSpPr>
          <p:cNvPr id="169" name="CasellaDiTesto 168"/>
          <p:cNvSpPr txBox="1"/>
          <p:nvPr/>
        </p:nvSpPr>
        <p:spPr>
          <a:xfrm>
            <a:off x="1982370" y="2865179"/>
            <a:ext cx="342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763"/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</a:rPr>
              <a:t>7</a:t>
            </a:r>
          </a:p>
        </p:txBody>
      </p:sp>
      <p:sp>
        <p:nvSpPr>
          <p:cNvPr id="170" name="CasellaDiTesto 169"/>
          <p:cNvSpPr txBox="1"/>
          <p:nvPr/>
        </p:nvSpPr>
        <p:spPr>
          <a:xfrm>
            <a:off x="2260578" y="2863091"/>
            <a:ext cx="342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763"/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</a:t>
            </a:r>
          </a:p>
        </p:txBody>
      </p:sp>
      <p:sp>
        <p:nvSpPr>
          <p:cNvPr id="171" name="CasellaDiTesto 170"/>
          <p:cNvSpPr txBox="1"/>
          <p:nvPr/>
        </p:nvSpPr>
        <p:spPr>
          <a:xfrm>
            <a:off x="2528457" y="2868289"/>
            <a:ext cx="342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763"/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9</a:t>
            </a:r>
            <a:endParaRPr lang="it-I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173" name="Tabella 17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2061656"/>
              </p:ext>
            </p:extLst>
          </p:nvPr>
        </p:nvGraphicFramePr>
        <p:xfrm>
          <a:off x="1611501" y="5033809"/>
          <a:ext cx="5760000" cy="11694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000"/>
                <a:gridCol w="1080000"/>
                <a:gridCol w="1080000"/>
              </a:tblGrid>
              <a:tr h="427442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Filling pattern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smtClean="0"/>
                        <a:t>4b+16e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6b+19e</a:t>
                      </a:r>
                    </a:p>
                  </a:txBody>
                  <a:tcPr/>
                </a:tc>
              </a:tr>
              <a:tr h="371012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Total bunches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11,200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13,440 </a:t>
                      </a:r>
                      <a:endParaRPr lang="en-GB" noProof="0" dirty="0"/>
                    </a:p>
                  </a:txBody>
                  <a:tcPr/>
                </a:tc>
              </a:tr>
              <a:tr h="371012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Nominal bunch</a:t>
                      </a:r>
                      <a:r>
                        <a:rPr lang="en-GB" baseline="0" noProof="0" dirty="0" smtClean="0"/>
                        <a:t> intensity </a:t>
                      </a:r>
                      <a:r>
                        <a:rPr lang="is-IS" baseline="0" noProof="0" dirty="0" smtClean="0"/>
                        <a:t>[x10</a:t>
                      </a:r>
                      <a:r>
                        <a:rPr lang="is-IS" baseline="30000" noProof="0" dirty="0" smtClean="0"/>
                        <a:t>11</a:t>
                      </a:r>
                      <a:r>
                        <a:rPr lang="is-IS" baseline="0" noProof="0" dirty="0" smtClean="0"/>
                        <a:t> ppb]​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2.15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1.79</a:t>
                      </a:r>
                      <a:endParaRPr lang="en-GB" noProof="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72" name="Tabella 17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1039323"/>
              </p:ext>
            </p:extLst>
          </p:nvPr>
        </p:nvGraphicFramePr>
        <p:xfrm>
          <a:off x="1637901" y="5034963"/>
          <a:ext cx="4680000" cy="11694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000"/>
                <a:gridCol w="1080000"/>
              </a:tblGrid>
              <a:tr h="427442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Filling pattern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5b+20e</a:t>
                      </a:r>
                    </a:p>
                  </a:txBody>
                  <a:tcPr/>
                </a:tc>
              </a:tr>
              <a:tr h="371012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Total bunches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11,200</a:t>
                      </a:r>
                    </a:p>
                  </a:txBody>
                  <a:tcPr/>
                </a:tc>
              </a:tr>
              <a:tr h="371012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Nominal bunch</a:t>
                      </a:r>
                      <a:r>
                        <a:rPr lang="en-GB" baseline="0" noProof="0" dirty="0" smtClean="0"/>
                        <a:t> intensity </a:t>
                      </a:r>
                      <a:r>
                        <a:rPr lang="is-IS" baseline="0" noProof="0" dirty="0" smtClean="0"/>
                        <a:t>[x10</a:t>
                      </a:r>
                      <a:r>
                        <a:rPr lang="is-IS" baseline="30000" noProof="0" dirty="0" smtClean="0"/>
                        <a:t>11</a:t>
                      </a:r>
                      <a:r>
                        <a:rPr lang="is-IS" baseline="0" noProof="0" dirty="0" smtClean="0"/>
                        <a:t> ppb]​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2.15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4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Electron-Cloud Effects and Possible </a:t>
            </a:r>
            <a:r>
              <a:rPr lang="en-GB" dirty="0" smtClean="0"/>
              <a:t>Mitigation </a:t>
            </a:r>
            <a:r>
              <a:rPr lang="en-GB" dirty="0"/>
              <a:t>Strategies</a:t>
            </a:r>
          </a:p>
        </p:txBody>
      </p:sp>
      <p:grpSp>
        <p:nvGrpSpPr>
          <p:cNvPr id="204" name="Gruppo 203"/>
          <p:cNvGrpSpPr/>
          <p:nvPr/>
        </p:nvGrpSpPr>
        <p:grpSpPr>
          <a:xfrm>
            <a:off x="354856" y="2155561"/>
            <a:ext cx="11520370" cy="2820359"/>
            <a:chOff x="289048" y="1787075"/>
            <a:chExt cx="11520370" cy="2820359"/>
          </a:xfrm>
        </p:grpSpPr>
        <p:sp>
          <p:nvSpPr>
            <p:cNvPr id="205" name="Corda 204"/>
            <p:cNvSpPr/>
            <p:nvPr/>
          </p:nvSpPr>
          <p:spPr>
            <a:xfrm>
              <a:off x="8255241" y="2797277"/>
              <a:ext cx="108000" cy="1800537"/>
            </a:xfrm>
            <a:prstGeom prst="chord">
              <a:avLst>
                <a:gd name="adj1" fmla="val 10783581"/>
                <a:gd name="adj2" fmla="val 2159986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06" name="Corda 205"/>
            <p:cNvSpPr/>
            <p:nvPr/>
          </p:nvSpPr>
          <p:spPr>
            <a:xfrm>
              <a:off x="7987431" y="2806897"/>
              <a:ext cx="108000" cy="1800537"/>
            </a:xfrm>
            <a:prstGeom prst="chord">
              <a:avLst>
                <a:gd name="adj1" fmla="val 10783581"/>
                <a:gd name="adj2" fmla="val 2159986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07" name="Corda 206"/>
            <p:cNvSpPr/>
            <p:nvPr/>
          </p:nvSpPr>
          <p:spPr>
            <a:xfrm>
              <a:off x="7717243" y="2804838"/>
              <a:ext cx="108000" cy="1800537"/>
            </a:xfrm>
            <a:prstGeom prst="chord">
              <a:avLst>
                <a:gd name="adj1" fmla="val 10783581"/>
                <a:gd name="adj2" fmla="val 2159986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08" name="Corda 207"/>
            <p:cNvSpPr/>
            <p:nvPr/>
          </p:nvSpPr>
          <p:spPr>
            <a:xfrm>
              <a:off x="7446138" y="2804636"/>
              <a:ext cx="108000" cy="1800537"/>
            </a:xfrm>
            <a:prstGeom prst="chord">
              <a:avLst>
                <a:gd name="adj1" fmla="val 10783581"/>
                <a:gd name="adj2" fmla="val 2159986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09" name="Corda 208"/>
            <p:cNvSpPr/>
            <p:nvPr/>
          </p:nvSpPr>
          <p:spPr>
            <a:xfrm>
              <a:off x="7172159" y="2806121"/>
              <a:ext cx="108000" cy="1800537"/>
            </a:xfrm>
            <a:prstGeom prst="chord">
              <a:avLst>
                <a:gd name="adj1" fmla="val 10783581"/>
                <a:gd name="adj2" fmla="val 2159986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10" name="Corda 209"/>
            <p:cNvSpPr/>
            <p:nvPr/>
          </p:nvSpPr>
          <p:spPr>
            <a:xfrm>
              <a:off x="925713" y="2798485"/>
              <a:ext cx="108000" cy="1800537"/>
            </a:xfrm>
            <a:prstGeom prst="chord">
              <a:avLst>
                <a:gd name="adj1" fmla="val 10783581"/>
                <a:gd name="adj2" fmla="val 2159986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mtClean="0"/>
                <a:t> </a:t>
              </a:r>
              <a:endParaRPr lang="it-IT"/>
            </a:p>
          </p:txBody>
        </p:sp>
        <p:sp>
          <p:nvSpPr>
            <p:cNvPr id="211" name="Corda 210"/>
            <p:cNvSpPr/>
            <p:nvPr/>
          </p:nvSpPr>
          <p:spPr>
            <a:xfrm>
              <a:off x="394196" y="2799786"/>
              <a:ext cx="108000" cy="1800537"/>
            </a:xfrm>
            <a:prstGeom prst="chord">
              <a:avLst>
                <a:gd name="adj1" fmla="val 10783581"/>
                <a:gd name="adj2" fmla="val 2159986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12" name="CasellaDiTesto 211"/>
            <p:cNvSpPr txBox="1"/>
            <p:nvPr/>
          </p:nvSpPr>
          <p:spPr>
            <a:xfrm>
              <a:off x="10754321" y="3711741"/>
              <a:ext cx="10550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Time [ns]</a:t>
              </a:r>
              <a:endParaRPr lang="it-IT" dirty="0"/>
            </a:p>
          </p:txBody>
        </p:sp>
        <p:sp>
          <p:nvSpPr>
            <p:cNvPr id="213" name="CasellaDiTesto 212"/>
            <p:cNvSpPr txBox="1"/>
            <p:nvPr/>
          </p:nvSpPr>
          <p:spPr>
            <a:xfrm>
              <a:off x="9485246" y="2487856"/>
              <a:ext cx="8850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763"/>
              <a:r>
                <a:rPr lang="it-IT" dirty="0" smtClean="0"/>
                <a:t>280</a:t>
              </a:r>
              <a:endParaRPr lang="it-IT" dirty="0"/>
            </a:p>
          </p:txBody>
        </p:sp>
        <p:sp>
          <p:nvSpPr>
            <p:cNvPr id="214" name="Corda 213"/>
            <p:cNvSpPr/>
            <p:nvPr/>
          </p:nvSpPr>
          <p:spPr>
            <a:xfrm>
              <a:off x="662098" y="2798485"/>
              <a:ext cx="108000" cy="1800537"/>
            </a:xfrm>
            <a:prstGeom prst="chord">
              <a:avLst>
                <a:gd name="adj1" fmla="val 10783581"/>
                <a:gd name="adj2" fmla="val 2159986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mtClean="0"/>
                <a:t> </a:t>
              </a:r>
              <a:endParaRPr lang="it-IT"/>
            </a:p>
          </p:txBody>
        </p:sp>
        <p:sp>
          <p:nvSpPr>
            <p:cNvPr id="215" name="Corda 214"/>
            <p:cNvSpPr/>
            <p:nvPr/>
          </p:nvSpPr>
          <p:spPr>
            <a:xfrm>
              <a:off x="1193816" y="2804372"/>
              <a:ext cx="108000" cy="1800537"/>
            </a:xfrm>
            <a:prstGeom prst="chord">
              <a:avLst>
                <a:gd name="adj1" fmla="val 10783581"/>
                <a:gd name="adj2" fmla="val 2159986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16" name="Corda 215"/>
            <p:cNvSpPr/>
            <p:nvPr/>
          </p:nvSpPr>
          <p:spPr>
            <a:xfrm>
              <a:off x="9700919" y="2798891"/>
              <a:ext cx="108000" cy="1800537"/>
            </a:xfrm>
            <a:prstGeom prst="chord">
              <a:avLst>
                <a:gd name="adj1" fmla="val 10783581"/>
                <a:gd name="adj2" fmla="val 2159986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17" name="Connettore 2 216"/>
            <p:cNvCxnSpPr/>
            <p:nvPr/>
          </p:nvCxnSpPr>
          <p:spPr>
            <a:xfrm flipV="1">
              <a:off x="295471" y="3705635"/>
              <a:ext cx="108000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8" name="CasellaDiTesto 217"/>
            <p:cNvSpPr txBox="1"/>
            <p:nvPr/>
          </p:nvSpPr>
          <p:spPr>
            <a:xfrm>
              <a:off x="289048" y="2486246"/>
              <a:ext cx="3425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763"/>
              <a:r>
                <a:rPr lang="it-IT" dirty="0"/>
                <a:t>1</a:t>
              </a:r>
            </a:p>
          </p:txBody>
        </p:sp>
        <p:sp>
          <p:nvSpPr>
            <p:cNvPr id="219" name="CasellaDiTesto 218"/>
            <p:cNvSpPr txBox="1"/>
            <p:nvPr/>
          </p:nvSpPr>
          <p:spPr>
            <a:xfrm>
              <a:off x="295862" y="3640041"/>
              <a:ext cx="272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0</a:t>
              </a:r>
              <a:endParaRPr lang="it-IT" dirty="0"/>
            </a:p>
          </p:txBody>
        </p:sp>
        <p:sp>
          <p:nvSpPr>
            <p:cNvPr id="220" name="CasellaDiTesto 219"/>
            <p:cNvSpPr txBox="1"/>
            <p:nvPr/>
          </p:nvSpPr>
          <p:spPr>
            <a:xfrm>
              <a:off x="767860" y="3640378"/>
              <a:ext cx="4557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/>
                <a:t>1</a:t>
              </a:r>
              <a:r>
                <a:rPr lang="it-IT" dirty="0" smtClean="0"/>
                <a:t>0</a:t>
              </a:r>
              <a:endParaRPr lang="it-IT" dirty="0"/>
            </a:p>
          </p:txBody>
        </p:sp>
        <p:sp>
          <p:nvSpPr>
            <p:cNvPr id="221" name="CasellaDiTesto 220"/>
            <p:cNvSpPr txBox="1"/>
            <p:nvPr/>
          </p:nvSpPr>
          <p:spPr>
            <a:xfrm>
              <a:off x="8777132" y="2864047"/>
              <a:ext cx="51167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3200" b="1" dirty="0" smtClean="0"/>
                <a:t>...</a:t>
              </a:r>
              <a:endParaRPr lang="it-IT" sz="3200" b="1" dirty="0"/>
            </a:p>
          </p:txBody>
        </p:sp>
        <p:sp>
          <p:nvSpPr>
            <p:cNvPr id="222" name="CasellaDiTesto 221"/>
            <p:cNvSpPr txBox="1"/>
            <p:nvPr/>
          </p:nvSpPr>
          <p:spPr>
            <a:xfrm>
              <a:off x="7074842" y="2505217"/>
              <a:ext cx="34253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763"/>
              <a:r>
                <a:rPr lang="it-IT" sz="1600" dirty="0"/>
                <a:t>6</a:t>
              </a:r>
            </a:p>
          </p:txBody>
        </p:sp>
        <p:sp>
          <p:nvSpPr>
            <p:cNvPr id="223" name="CasellaDiTesto 222"/>
            <p:cNvSpPr txBox="1"/>
            <p:nvPr/>
          </p:nvSpPr>
          <p:spPr>
            <a:xfrm>
              <a:off x="568226" y="2491456"/>
              <a:ext cx="3425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763"/>
              <a:r>
                <a:rPr lang="it-IT" dirty="0"/>
                <a:t>2</a:t>
              </a:r>
            </a:p>
          </p:txBody>
        </p:sp>
        <p:sp>
          <p:nvSpPr>
            <p:cNvPr id="224" name="CasellaDiTesto 223"/>
            <p:cNvSpPr txBox="1"/>
            <p:nvPr/>
          </p:nvSpPr>
          <p:spPr>
            <a:xfrm>
              <a:off x="833117" y="2487242"/>
              <a:ext cx="3425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763"/>
              <a:r>
                <a:rPr lang="it-IT" dirty="0" smtClean="0"/>
                <a:t>3</a:t>
              </a:r>
              <a:endParaRPr lang="it-IT" dirty="0"/>
            </a:p>
          </p:txBody>
        </p:sp>
        <p:sp>
          <p:nvSpPr>
            <p:cNvPr id="225" name="CasellaDiTesto 224"/>
            <p:cNvSpPr txBox="1"/>
            <p:nvPr/>
          </p:nvSpPr>
          <p:spPr>
            <a:xfrm>
              <a:off x="1101520" y="2489474"/>
              <a:ext cx="3425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763"/>
              <a:r>
                <a:rPr lang="it-IT" dirty="0" smtClean="0"/>
                <a:t>4</a:t>
              </a:r>
              <a:endParaRPr lang="it-IT" dirty="0"/>
            </a:p>
          </p:txBody>
        </p:sp>
        <p:sp>
          <p:nvSpPr>
            <p:cNvPr id="226" name="CasellaDiTesto 225"/>
            <p:cNvSpPr txBox="1"/>
            <p:nvPr/>
          </p:nvSpPr>
          <p:spPr>
            <a:xfrm>
              <a:off x="5612087" y="3644310"/>
              <a:ext cx="987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100</a:t>
              </a:r>
              <a:endParaRPr lang="it-IT" dirty="0"/>
            </a:p>
          </p:txBody>
        </p:sp>
        <p:sp>
          <p:nvSpPr>
            <p:cNvPr id="227" name="CasellaDiTesto 226"/>
            <p:cNvSpPr txBox="1"/>
            <p:nvPr/>
          </p:nvSpPr>
          <p:spPr>
            <a:xfrm>
              <a:off x="1319452" y="3639010"/>
              <a:ext cx="4524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mtClean="0"/>
                <a:t>20</a:t>
              </a:r>
              <a:endParaRPr lang="it-IT" dirty="0"/>
            </a:p>
          </p:txBody>
        </p:sp>
        <p:sp>
          <p:nvSpPr>
            <p:cNvPr id="228" name="CasellaDiTesto 227"/>
            <p:cNvSpPr txBox="1"/>
            <p:nvPr/>
          </p:nvSpPr>
          <p:spPr>
            <a:xfrm>
              <a:off x="1857261" y="3639010"/>
              <a:ext cx="4524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30</a:t>
              </a:r>
              <a:endParaRPr lang="it-IT" dirty="0"/>
            </a:p>
          </p:txBody>
        </p:sp>
        <p:sp>
          <p:nvSpPr>
            <p:cNvPr id="229" name="CasellaDiTesto 228"/>
            <p:cNvSpPr txBox="1"/>
            <p:nvPr/>
          </p:nvSpPr>
          <p:spPr>
            <a:xfrm>
              <a:off x="2401773" y="3639010"/>
              <a:ext cx="4524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mtClean="0"/>
                <a:t>4</a:t>
              </a:r>
              <a:r>
                <a:rPr lang="it-IT"/>
                <a:t>0</a:t>
              </a:r>
              <a:endParaRPr lang="it-IT" dirty="0"/>
            </a:p>
          </p:txBody>
        </p:sp>
        <p:sp>
          <p:nvSpPr>
            <p:cNvPr id="230" name="CasellaDiTesto 229"/>
            <p:cNvSpPr txBox="1"/>
            <p:nvPr/>
          </p:nvSpPr>
          <p:spPr>
            <a:xfrm>
              <a:off x="2956577" y="3639010"/>
              <a:ext cx="4524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50</a:t>
              </a:r>
              <a:endParaRPr lang="it-IT" dirty="0"/>
            </a:p>
          </p:txBody>
        </p:sp>
        <p:sp>
          <p:nvSpPr>
            <p:cNvPr id="231" name="CasellaDiTesto 230"/>
            <p:cNvSpPr txBox="1"/>
            <p:nvPr/>
          </p:nvSpPr>
          <p:spPr>
            <a:xfrm>
              <a:off x="3502333" y="3638683"/>
              <a:ext cx="4524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60</a:t>
              </a:r>
              <a:endParaRPr lang="it-IT" dirty="0"/>
            </a:p>
          </p:txBody>
        </p:sp>
        <p:sp>
          <p:nvSpPr>
            <p:cNvPr id="232" name="CasellaDiTesto 231"/>
            <p:cNvSpPr txBox="1"/>
            <p:nvPr/>
          </p:nvSpPr>
          <p:spPr>
            <a:xfrm>
              <a:off x="4044204" y="3638683"/>
              <a:ext cx="4524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mtClean="0"/>
                <a:t>70</a:t>
              </a:r>
              <a:endParaRPr lang="it-IT" dirty="0"/>
            </a:p>
          </p:txBody>
        </p:sp>
        <p:sp>
          <p:nvSpPr>
            <p:cNvPr id="233" name="CasellaDiTesto 232"/>
            <p:cNvSpPr txBox="1"/>
            <p:nvPr/>
          </p:nvSpPr>
          <p:spPr>
            <a:xfrm>
              <a:off x="4601082" y="3638683"/>
              <a:ext cx="4524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mtClean="0"/>
                <a:t>80</a:t>
              </a:r>
              <a:endParaRPr lang="it-IT" dirty="0"/>
            </a:p>
          </p:txBody>
        </p:sp>
        <p:sp>
          <p:nvSpPr>
            <p:cNvPr id="234" name="CasellaDiTesto 233"/>
            <p:cNvSpPr txBox="1"/>
            <p:nvPr/>
          </p:nvSpPr>
          <p:spPr>
            <a:xfrm>
              <a:off x="5135269" y="3638683"/>
              <a:ext cx="4524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mtClean="0"/>
                <a:t>90</a:t>
              </a:r>
              <a:endParaRPr lang="it-IT" dirty="0"/>
            </a:p>
          </p:txBody>
        </p:sp>
        <p:cxnSp>
          <p:nvCxnSpPr>
            <p:cNvPr id="235" name="Connettore 1 234"/>
            <p:cNvCxnSpPr/>
            <p:nvPr/>
          </p:nvCxnSpPr>
          <p:spPr>
            <a:xfrm>
              <a:off x="1519795" y="3639741"/>
              <a:ext cx="0" cy="7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Connettore 1 235"/>
            <p:cNvCxnSpPr/>
            <p:nvPr/>
          </p:nvCxnSpPr>
          <p:spPr>
            <a:xfrm>
              <a:off x="1802370" y="3641858"/>
              <a:ext cx="0" cy="7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Connettore 1 236"/>
            <p:cNvCxnSpPr/>
            <p:nvPr/>
          </p:nvCxnSpPr>
          <p:spPr>
            <a:xfrm>
              <a:off x="2057106" y="3638683"/>
              <a:ext cx="0" cy="7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Connettore 1 237"/>
            <p:cNvCxnSpPr/>
            <p:nvPr/>
          </p:nvCxnSpPr>
          <p:spPr>
            <a:xfrm>
              <a:off x="2342856" y="3638683"/>
              <a:ext cx="0" cy="7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ttore 1 238"/>
            <p:cNvCxnSpPr/>
            <p:nvPr/>
          </p:nvCxnSpPr>
          <p:spPr>
            <a:xfrm>
              <a:off x="2604896" y="3641858"/>
              <a:ext cx="0" cy="7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ttore 1 239"/>
            <p:cNvCxnSpPr/>
            <p:nvPr/>
          </p:nvCxnSpPr>
          <p:spPr>
            <a:xfrm>
              <a:off x="2890646" y="3638683"/>
              <a:ext cx="0" cy="7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ttore 1 240"/>
            <p:cNvCxnSpPr/>
            <p:nvPr/>
          </p:nvCxnSpPr>
          <p:spPr>
            <a:xfrm>
              <a:off x="3160521" y="3638683"/>
              <a:ext cx="0" cy="7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ttore 1 241"/>
            <p:cNvCxnSpPr/>
            <p:nvPr/>
          </p:nvCxnSpPr>
          <p:spPr>
            <a:xfrm>
              <a:off x="3433571" y="3641858"/>
              <a:ext cx="0" cy="7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Connettore 1 242"/>
            <p:cNvCxnSpPr/>
            <p:nvPr/>
          </p:nvCxnSpPr>
          <p:spPr>
            <a:xfrm>
              <a:off x="3705053" y="3641858"/>
              <a:ext cx="0" cy="7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Connettore 1 243"/>
            <p:cNvCxnSpPr/>
            <p:nvPr/>
          </p:nvCxnSpPr>
          <p:spPr>
            <a:xfrm>
              <a:off x="3968578" y="3638683"/>
              <a:ext cx="0" cy="7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Connettore 1 244"/>
            <p:cNvCxnSpPr/>
            <p:nvPr/>
          </p:nvCxnSpPr>
          <p:spPr>
            <a:xfrm>
              <a:off x="4251153" y="3641858"/>
              <a:ext cx="0" cy="7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Connettore 1 245"/>
            <p:cNvCxnSpPr/>
            <p:nvPr/>
          </p:nvCxnSpPr>
          <p:spPr>
            <a:xfrm>
              <a:off x="4521580" y="3641858"/>
              <a:ext cx="0" cy="7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Connettore 1 246"/>
            <p:cNvCxnSpPr/>
            <p:nvPr/>
          </p:nvCxnSpPr>
          <p:spPr>
            <a:xfrm>
              <a:off x="4804155" y="3638683"/>
              <a:ext cx="0" cy="7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Connettore 1 247"/>
            <p:cNvCxnSpPr/>
            <p:nvPr/>
          </p:nvCxnSpPr>
          <p:spPr>
            <a:xfrm>
              <a:off x="5059914" y="3641858"/>
              <a:ext cx="0" cy="7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Connettore 1 248"/>
            <p:cNvCxnSpPr/>
            <p:nvPr/>
          </p:nvCxnSpPr>
          <p:spPr>
            <a:xfrm>
              <a:off x="5339314" y="3641858"/>
              <a:ext cx="0" cy="7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ttore 1 249"/>
            <p:cNvCxnSpPr/>
            <p:nvPr/>
          </p:nvCxnSpPr>
          <p:spPr>
            <a:xfrm>
              <a:off x="5620591" y="3638687"/>
              <a:ext cx="0" cy="7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1" name="CasellaDiTesto 250"/>
            <p:cNvSpPr txBox="1"/>
            <p:nvPr/>
          </p:nvSpPr>
          <p:spPr>
            <a:xfrm>
              <a:off x="6149477" y="3645869"/>
              <a:ext cx="987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110</a:t>
              </a:r>
              <a:endParaRPr lang="it-IT" dirty="0"/>
            </a:p>
          </p:txBody>
        </p:sp>
        <p:cxnSp>
          <p:nvCxnSpPr>
            <p:cNvPr id="252" name="Connettore 1 251"/>
            <p:cNvCxnSpPr/>
            <p:nvPr/>
          </p:nvCxnSpPr>
          <p:spPr>
            <a:xfrm>
              <a:off x="6961827" y="3645233"/>
              <a:ext cx="0" cy="7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3" name="CasellaDiTesto 252"/>
            <p:cNvSpPr txBox="1"/>
            <p:nvPr/>
          </p:nvSpPr>
          <p:spPr>
            <a:xfrm>
              <a:off x="6700544" y="3645816"/>
              <a:ext cx="987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mtClean="0"/>
                <a:t>120</a:t>
              </a:r>
              <a:endParaRPr lang="it-IT" dirty="0"/>
            </a:p>
          </p:txBody>
        </p:sp>
        <p:sp>
          <p:nvSpPr>
            <p:cNvPr id="254" name="CasellaDiTesto 253"/>
            <p:cNvSpPr txBox="1"/>
            <p:nvPr/>
          </p:nvSpPr>
          <p:spPr>
            <a:xfrm>
              <a:off x="7354154" y="2511016"/>
              <a:ext cx="34253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763"/>
              <a:r>
                <a:rPr lang="it-IT" sz="1600" dirty="0"/>
                <a:t>7</a:t>
              </a:r>
            </a:p>
          </p:txBody>
        </p:sp>
        <p:sp>
          <p:nvSpPr>
            <p:cNvPr id="255" name="CasellaDiTesto 254"/>
            <p:cNvSpPr txBox="1"/>
            <p:nvPr/>
          </p:nvSpPr>
          <p:spPr>
            <a:xfrm>
              <a:off x="7623697" y="2513349"/>
              <a:ext cx="34253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763"/>
              <a:r>
                <a:rPr lang="it-IT" sz="1600" dirty="0"/>
                <a:t>8</a:t>
              </a:r>
            </a:p>
          </p:txBody>
        </p:sp>
        <p:sp>
          <p:nvSpPr>
            <p:cNvPr id="256" name="CasellaDiTesto 255"/>
            <p:cNvSpPr txBox="1"/>
            <p:nvPr/>
          </p:nvSpPr>
          <p:spPr>
            <a:xfrm>
              <a:off x="7896116" y="2511937"/>
              <a:ext cx="34253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763"/>
              <a:r>
                <a:rPr lang="it-IT" sz="1600" dirty="0"/>
                <a:t>9</a:t>
              </a:r>
            </a:p>
          </p:txBody>
        </p:sp>
        <p:sp>
          <p:nvSpPr>
            <p:cNvPr id="257" name="Corda 256"/>
            <p:cNvSpPr/>
            <p:nvPr/>
          </p:nvSpPr>
          <p:spPr>
            <a:xfrm>
              <a:off x="1465294" y="2791972"/>
              <a:ext cx="108000" cy="1800537"/>
            </a:xfrm>
            <a:prstGeom prst="chord">
              <a:avLst>
                <a:gd name="adj1" fmla="val 10783581"/>
                <a:gd name="adj2" fmla="val 2159986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58" name="CasellaDiTesto 257"/>
            <p:cNvSpPr txBox="1"/>
            <p:nvPr/>
          </p:nvSpPr>
          <p:spPr>
            <a:xfrm>
              <a:off x="1379068" y="2489420"/>
              <a:ext cx="3425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763"/>
              <a:r>
                <a:rPr lang="it-IT" dirty="0"/>
                <a:t>5</a:t>
              </a:r>
            </a:p>
          </p:txBody>
        </p:sp>
        <p:cxnSp>
          <p:nvCxnSpPr>
            <p:cNvPr id="259" name="Connettore 1 258"/>
            <p:cNvCxnSpPr/>
            <p:nvPr/>
          </p:nvCxnSpPr>
          <p:spPr>
            <a:xfrm>
              <a:off x="5878355" y="3641516"/>
              <a:ext cx="0" cy="7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ttore 1 259"/>
            <p:cNvCxnSpPr/>
            <p:nvPr/>
          </p:nvCxnSpPr>
          <p:spPr>
            <a:xfrm>
              <a:off x="6142043" y="3636981"/>
              <a:ext cx="0" cy="7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ttore 1 260"/>
            <p:cNvCxnSpPr/>
            <p:nvPr/>
          </p:nvCxnSpPr>
          <p:spPr>
            <a:xfrm>
              <a:off x="6413242" y="3639741"/>
              <a:ext cx="0" cy="7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ttore 1 261"/>
            <p:cNvCxnSpPr/>
            <p:nvPr/>
          </p:nvCxnSpPr>
          <p:spPr>
            <a:xfrm>
              <a:off x="6684043" y="3641516"/>
              <a:ext cx="0" cy="7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3" name="CasellaDiTesto 262"/>
            <p:cNvSpPr txBox="1"/>
            <p:nvPr/>
          </p:nvSpPr>
          <p:spPr>
            <a:xfrm>
              <a:off x="7240298" y="3649612"/>
              <a:ext cx="987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130</a:t>
              </a:r>
              <a:endParaRPr lang="it-IT" dirty="0"/>
            </a:p>
          </p:txBody>
        </p:sp>
        <p:sp>
          <p:nvSpPr>
            <p:cNvPr id="264" name="CasellaDiTesto 263"/>
            <p:cNvSpPr txBox="1"/>
            <p:nvPr/>
          </p:nvSpPr>
          <p:spPr>
            <a:xfrm>
              <a:off x="7781485" y="3652467"/>
              <a:ext cx="987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140</a:t>
              </a:r>
              <a:endParaRPr lang="it-IT" dirty="0"/>
            </a:p>
          </p:txBody>
        </p:sp>
        <p:sp>
          <p:nvSpPr>
            <p:cNvPr id="265" name="CasellaDiTesto 264"/>
            <p:cNvSpPr txBox="1"/>
            <p:nvPr/>
          </p:nvSpPr>
          <p:spPr>
            <a:xfrm>
              <a:off x="8119034" y="2509633"/>
              <a:ext cx="4964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763"/>
              <a:r>
                <a:rPr lang="it-IT" sz="1600" smtClean="0"/>
                <a:t>10</a:t>
              </a:r>
              <a:endParaRPr lang="it-IT" sz="1600" dirty="0"/>
            </a:p>
          </p:txBody>
        </p:sp>
        <p:sp>
          <p:nvSpPr>
            <p:cNvPr id="266" name="CasellaDiTesto 265"/>
            <p:cNvSpPr txBox="1"/>
            <p:nvPr/>
          </p:nvSpPr>
          <p:spPr>
            <a:xfrm>
              <a:off x="9980695" y="2958841"/>
              <a:ext cx="10336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mtClean="0"/>
                <a:t>Train gap</a:t>
              </a:r>
              <a:endParaRPr lang="it-IT"/>
            </a:p>
          </p:txBody>
        </p:sp>
        <p:sp>
          <p:nvSpPr>
            <p:cNvPr id="267" name="Parentesi graffa chiusa 266"/>
            <p:cNvSpPr/>
            <p:nvPr/>
          </p:nvSpPr>
          <p:spPr>
            <a:xfrm rot="16200000">
              <a:off x="4914582" y="-2435527"/>
              <a:ext cx="471370" cy="9660861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68" name="CasellaDiTesto 267"/>
            <p:cNvSpPr txBox="1"/>
            <p:nvPr/>
          </p:nvSpPr>
          <p:spPr>
            <a:xfrm>
              <a:off x="4917352" y="1787075"/>
              <a:ext cx="813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Train 1</a:t>
              </a:r>
              <a:endParaRPr lang="it-IT" dirty="0"/>
            </a:p>
          </p:txBody>
        </p:sp>
      </p:grpSp>
      <p:sp>
        <p:nvSpPr>
          <p:cNvPr id="269" name="CasellaDiTesto 268"/>
          <p:cNvSpPr txBox="1"/>
          <p:nvPr/>
        </p:nvSpPr>
        <p:spPr>
          <a:xfrm>
            <a:off x="2743996" y="2868876"/>
            <a:ext cx="563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763"/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10</a:t>
            </a:r>
            <a:endParaRPr lang="it-I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4" name="Corda 163"/>
          <p:cNvSpPr/>
          <p:nvPr/>
        </p:nvSpPr>
        <p:spPr>
          <a:xfrm>
            <a:off x="1809617" y="3159642"/>
            <a:ext cx="108000" cy="1800537"/>
          </a:xfrm>
          <a:prstGeom prst="chord">
            <a:avLst>
              <a:gd name="adj1" fmla="val 10783581"/>
              <a:gd name="adj2" fmla="val 21599860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6" name="Corda 165"/>
          <p:cNvSpPr/>
          <p:nvPr/>
        </p:nvSpPr>
        <p:spPr>
          <a:xfrm>
            <a:off x="2069619" y="3160239"/>
            <a:ext cx="108000" cy="1800537"/>
          </a:xfrm>
          <a:prstGeom prst="chord">
            <a:avLst>
              <a:gd name="adj1" fmla="val 10783581"/>
              <a:gd name="adj2" fmla="val 21599860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7" name="Corda 166"/>
          <p:cNvSpPr/>
          <p:nvPr/>
        </p:nvSpPr>
        <p:spPr>
          <a:xfrm>
            <a:off x="2355724" y="3162935"/>
            <a:ext cx="108000" cy="1800537"/>
          </a:xfrm>
          <a:prstGeom prst="chord">
            <a:avLst>
              <a:gd name="adj1" fmla="val 10783581"/>
              <a:gd name="adj2" fmla="val 21599860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8" name="Corda 167"/>
          <p:cNvSpPr/>
          <p:nvPr/>
        </p:nvSpPr>
        <p:spPr>
          <a:xfrm>
            <a:off x="2619550" y="3162935"/>
            <a:ext cx="108000" cy="1800537"/>
          </a:xfrm>
          <a:prstGeom prst="chord">
            <a:avLst>
              <a:gd name="adj1" fmla="val 10783581"/>
              <a:gd name="adj2" fmla="val 21599860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0" name="Corda 269"/>
          <p:cNvSpPr/>
          <p:nvPr/>
        </p:nvSpPr>
        <p:spPr>
          <a:xfrm>
            <a:off x="2898389" y="3160458"/>
            <a:ext cx="108000" cy="1800537"/>
          </a:xfrm>
          <a:prstGeom prst="chord">
            <a:avLst>
              <a:gd name="adj1" fmla="val 10783581"/>
              <a:gd name="adj2" fmla="val 21599860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5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16</a:t>
            </a:r>
            <a:r>
              <a:rPr lang="it-IT" smtClean="0"/>
              <a:t>/05/2025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27759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" grpId="0"/>
      <p:bldP spid="169" grpId="0"/>
      <p:bldP spid="170" grpId="0"/>
      <p:bldP spid="171" grpId="0"/>
      <p:bldP spid="269" grpId="0"/>
      <p:bldP spid="269" grpId="1"/>
      <p:bldP spid="164" grpId="0" animBg="1"/>
      <p:bldP spid="166" grpId="0" animBg="1"/>
      <p:bldP spid="167" grpId="0" animBg="1"/>
      <p:bldP spid="168" grpId="0" animBg="1"/>
      <p:bldP spid="270" grpId="0" animBg="1"/>
      <p:bldP spid="270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/>
              <a:t>Higher Total Bunches: </a:t>
            </a:r>
            <a:r>
              <a:rPr lang="en-GB" dirty="0" smtClean="0"/>
              <a:t>Dipole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8889200" y="6323486"/>
            <a:ext cx="2743200" cy="365125"/>
          </a:xfrm>
        </p:spPr>
        <p:txBody>
          <a:bodyPr/>
          <a:lstStyle/>
          <a:p>
            <a:fld id="{1916B4AC-299F-EA40-A49D-D37F0BA93485}" type="slidenum">
              <a:rPr lang="it-IT" smtClean="0"/>
              <a:t>21</a:t>
            </a:fld>
            <a:endParaRPr lang="it-IT" dirty="0"/>
          </a:p>
        </p:txBody>
      </p:sp>
      <p:graphicFrame>
        <p:nvGraphicFramePr>
          <p:cNvPr id="27" name="Tabella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698141"/>
              </p:ext>
            </p:extLst>
          </p:nvPr>
        </p:nvGraphicFramePr>
        <p:xfrm>
          <a:off x="2021496" y="4445447"/>
          <a:ext cx="845758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1847"/>
                <a:gridCol w="1750693"/>
                <a:gridCol w="914476"/>
                <a:gridCol w="914476"/>
                <a:gridCol w="914476"/>
                <a:gridCol w="892248"/>
                <a:gridCol w="105936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Bunch population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Uniform 25 ns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5b+20e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6b+19e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7b+18e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8b+17e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10b+15e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nominal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 smtClean="0"/>
                        <a:t>below 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2" name="Gruppo 11"/>
          <p:cNvGrpSpPr/>
          <p:nvPr/>
        </p:nvGrpSpPr>
        <p:grpSpPr>
          <a:xfrm>
            <a:off x="45139" y="1487025"/>
            <a:ext cx="3060000" cy="2761570"/>
            <a:chOff x="12865" y="989301"/>
            <a:chExt cx="3060000" cy="2761570"/>
          </a:xfrm>
        </p:grpSpPr>
        <p:pic>
          <p:nvPicPr>
            <p:cNvPr id="6" name="Immagin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65" y="996871"/>
              <a:ext cx="3060000" cy="2754000"/>
            </a:xfrm>
            <a:prstGeom prst="rect">
              <a:avLst/>
            </a:prstGeom>
          </p:spPr>
        </p:pic>
        <p:sp>
          <p:nvSpPr>
            <p:cNvPr id="49" name="CasellaDiTesto 48"/>
            <p:cNvSpPr txBox="1"/>
            <p:nvPr/>
          </p:nvSpPr>
          <p:spPr>
            <a:xfrm>
              <a:off x="401599" y="989301"/>
              <a:ext cx="19189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 smtClean="0"/>
                <a:t>6b+19e</a:t>
              </a:r>
              <a:endParaRPr lang="it-IT" dirty="0"/>
            </a:p>
          </p:txBody>
        </p:sp>
      </p:grpSp>
      <p:sp>
        <p:nvSpPr>
          <p:cNvPr id="32" name="CasellaDiTesto 31"/>
          <p:cNvSpPr txBox="1"/>
          <p:nvPr/>
        </p:nvSpPr>
        <p:spPr>
          <a:xfrm>
            <a:off x="354330" y="5679115"/>
            <a:ext cx="115333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Filling schemes with non-uniform bunch spacing and a </a:t>
            </a:r>
            <a:r>
              <a:rPr lang="en-GB" dirty="0" smtClean="0">
                <a:solidFill>
                  <a:schemeClr val="accent1"/>
                </a:solidFill>
              </a:rPr>
              <a:t>higher total number </a:t>
            </a:r>
            <a:r>
              <a:rPr lang="en-GB" dirty="0" smtClean="0"/>
              <a:t>of bunches </a:t>
            </a:r>
            <a:r>
              <a:rPr lang="en-GB" dirty="0" smtClean="0">
                <a:solidFill>
                  <a:schemeClr val="accent1"/>
                </a:solidFill>
              </a:rPr>
              <a:t>remain effective </a:t>
            </a:r>
            <a:r>
              <a:rPr lang="en-GB" dirty="0" smtClean="0"/>
              <a:t>in </a:t>
            </a:r>
            <a:r>
              <a:rPr lang="en-GB" dirty="0" smtClean="0">
                <a:solidFill>
                  <a:schemeClr val="accent1"/>
                </a:solidFill>
              </a:rPr>
              <a:t>alleviating </a:t>
            </a:r>
            <a:r>
              <a:rPr lang="en-GB" dirty="0" smtClean="0"/>
              <a:t>the </a:t>
            </a:r>
            <a:r>
              <a:rPr lang="en-GB" dirty="0" smtClean="0">
                <a:solidFill>
                  <a:schemeClr val="accent1"/>
                </a:solidFill>
              </a:rPr>
              <a:t>stringent requirements </a:t>
            </a:r>
            <a:r>
              <a:rPr lang="en-GB" dirty="0" smtClean="0"/>
              <a:t>on the internal surface material of the vacuum chamber</a:t>
            </a:r>
          </a:p>
        </p:txBody>
      </p:sp>
      <p:grpSp>
        <p:nvGrpSpPr>
          <p:cNvPr id="13" name="Gruppo 12"/>
          <p:cNvGrpSpPr/>
          <p:nvPr/>
        </p:nvGrpSpPr>
        <p:grpSpPr>
          <a:xfrm>
            <a:off x="3071139" y="1484537"/>
            <a:ext cx="3060000" cy="2768207"/>
            <a:chOff x="3049623" y="987206"/>
            <a:chExt cx="3060000" cy="2768207"/>
          </a:xfrm>
        </p:grpSpPr>
        <p:pic>
          <p:nvPicPr>
            <p:cNvPr id="7" name="Immagine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9623" y="1001413"/>
              <a:ext cx="3060000" cy="2754000"/>
            </a:xfrm>
            <a:prstGeom prst="rect">
              <a:avLst/>
            </a:prstGeom>
          </p:spPr>
        </p:pic>
        <p:sp>
          <p:nvSpPr>
            <p:cNvPr id="36" name="CasellaDiTesto 35"/>
            <p:cNvSpPr txBox="1"/>
            <p:nvPr/>
          </p:nvSpPr>
          <p:spPr>
            <a:xfrm>
              <a:off x="3437844" y="987206"/>
              <a:ext cx="19189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 smtClean="0"/>
                <a:t>7b+18e</a:t>
              </a:r>
              <a:endParaRPr lang="it-IT" dirty="0"/>
            </a:p>
          </p:txBody>
        </p:sp>
      </p:grpSp>
      <p:grpSp>
        <p:nvGrpSpPr>
          <p:cNvPr id="14" name="Gruppo 13"/>
          <p:cNvGrpSpPr/>
          <p:nvPr/>
        </p:nvGrpSpPr>
        <p:grpSpPr>
          <a:xfrm>
            <a:off x="6104228" y="1488174"/>
            <a:ext cx="3060000" cy="2760421"/>
            <a:chOff x="6082712" y="990450"/>
            <a:chExt cx="3060000" cy="2760421"/>
          </a:xfrm>
        </p:grpSpPr>
        <p:pic>
          <p:nvPicPr>
            <p:cNvPr id="8" name="Immagine 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82712" y="996871"/>
              <a:ext cx="3060000" cy="2754000"/>
            </a:xfrm>
            <a:prstGeom prst="rect">
              <a:avLst/>
            </a:prstGeom>
          </p:spPr>
        </p:pic>
        <p:sp>
          <p:nvSpPr>
            <p:cNvPr id="37" name="CasellaDiTesto 36"/>
            <p:cNvSpPr txBox="1"/>
            <p:nvPr/>
          </p:nvSpPr>
          <p:spPr>
            <a:xfrm>
              <a:off x="6454563" y="990450"/>
              <a:ext cx="19189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 smtClean="0"/>
                <a:t>8b+17e</a:t>
              </a:r>
              <a:endParaRPr lang="it-IT" dirty="0"/>
            </a:p>
          </p:txBody>
        </p:sp>
      </p:grpSp>
      <p:grpSp>
        <p:nvGrpSpPr>
          <p:cNvPr id="17" name="Gruppo 16"/>
          <p:cNvGrpSpPr/>
          <p:nvPr/>
        </p:nvGrpSpPr>
        <p:grpSpPr>
          <a:xfrm>
            <a:off x="9130600" y="1487037"/>
            <a:ext cx="3060000" cy="2761558"/>
            <a:chOff x="9130600" y="989313"/>
            <a:chExt cx="3060000" cy="2761558"/>
          </a:xfrm>
        </p:grpSpPr>
        <p:pic>
          <p:nvPicPr>
            <p:cNvPr id="11" name="Immagine 10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30600" y="996871"/>
              <a:ext cx="3060000" cy="2754000"/>
            </a:xfrm>
            <a:prstGeom prst="rect">
              <a:avLst/>
            </a:prstGeom>
          </p:spPr>
        </p:pic>
        <p:sp>
          <p:nvSpPr>
            <p:cNvPr id="42" name="CasellaDiTesto 41"/>
            <p:cNvSpPr txBox="1"/>
            <p:nvPr/>
          </p:nvSpPr>
          <p:spPr>
            <a:xfrm>
              <a:off x="9519593" y="989313"/>
              <a:ext cx="19189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 smtClean="0"/>
                <a:t>10b+15e</a:t>
              </a:r>
              <a:endParaRPr lang="it-IT" dirty="0"/>
            </a:p>
          </p:txBody>
        </p:sp>
      </p:grpSp>
      <p:sp>
        <p:nvSpPr>
          <p:cNvPr id="44" name="CasellaDiTesto 43"/>
          <p:cNvSpPr txBox="1"/>
          <p:nvPr/>
        </p:nvSpPr>
        <p:spPr>
          <a:xfrm>
            <a:off x="394297" y="1048999"/>
            <a:ext cx="11708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Considering different filling patterns with a </a:t>
            </a:r>
            <a:r>
              <a:rPr lang="en-GB" dirty="0" smtClean="0">
                <a:solidFill>
                  <a:schemeClr val="accent1"/>
                </a:solidFill>
              </a:rPr>
              <a:t>larger number of bunches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24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Electron-Cloud Effects and Possible </a:t>
            </a:r>
            <a:r>
              <a:rPr lang="en-GB" dirty="0" smtClean="0"/>
              <a:t>Mitigation </a:t>
            </a:r>
            <a:r>
              <a:rPr lang="en-GB" dirty="0"/>
              <a:t>Strategies</a:t>
            </a:r>
          </a:p>
        </p:txBody>
      </p:sp>
      <p:graphicFrame>
        <p:nvGraphicFramePr>
          <p:cNvPr id="26" name="Tabella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9945800"/>
              </p:ext>
            </p:extLst>
          </p:nvPr>
        </p:nvGraphicFramePr>
        <p:xfrm>
          <a:off x="2019609" y="4449596"/>
          <a:ext cx="559149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1847"/>
                <a:gridCol w="1750693"/>
                <a:gridCol w="914476"/>
                <a:gridCol w="91447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Bunch population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Uniform 25 ns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5b+20e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6b+19e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nominal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 smtClean="0"/>
                        <a:t>below 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8" name="Tabella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935034"/>
              </p:ext>
            </p:extLst>
          </p:nvPr>
        </p:nvGraphicFramePr>
        <p:xfrm>
          <a:off x="2022262" y="4447454"/>
          <a:ext cx="4677016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1847"/>
                <a:gridCol w="1750693"/>
                <a:gridCol w="91447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Bunch population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Uniform 25 ns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5b+20e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nominal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 smtClean="0"/>
                        <a:t>below 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5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16</a:t>
            </a:r>
            <a:r>
              <a:rPr lang="it-IT" smtClean="0"/>
              <a:t>/05/2025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68312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4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576"/>
            <a:ext cx="10515600" cy="1325563"/>
          </a:xfrm>
        </p:spPr>
        <p:txBody>
          <a:bodyPr/>
          <a:lstStyle/>
          <a:p>
            <a:r>
              <a:rPr lang="en-GB" dirty="0"/>
              <a:t>Higher Total </a:t>
            </a:r>
            <a:r>
              <a:rPr lang="en-GB" dirty="0" smtClean="0"/>
              <a:t>Bunches: Summary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22</a:t>
            </a:fld>
            <a:endParaRPr lang="it-IT" dirty="0"/>
          </a:p>
        </p:txBody>
      </p:sp>
      <p:graphicFrame>
        <p:nvGraphicFramePr>
          <p:cNvPr id="15" name="Tabel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4668563"/>
              </p:ext>
            </p:extLst>
          </p:nvPr>
        </p:nvGraphicFramePr>
        <p:xfrm>
          <a:off x="5882" y="1082581"/>
          <a:ext cx="12171361" cy="388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6913"/>
                <a:gridCol w="1028658"/>
                <a:gridCol w="1424295"/>
                <a:gridCol w="971495"/>
                <a:gridCol w="1512000"/>
                <a:gridCol w="1512000"/>
                <a:gridCol w="1512000"/>
                <a:gridCol w="1512000"/>
                <a:gridCol w="151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err="1" smtClean="0"/>
                        <a:t>Element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Field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Bunch population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Uniform 25 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5b+20e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11,200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2.15x10</a:t>
                      </a:r>
                      <a:r>
                        <a:rPr lang="en-GB" baseline="30000" noProof="0" dirty="0" smtClean="0"/>
                        <a:t>11</a:t>
                      </a:r>
                      <a:r>
                        <a:rPr lang="en-GB" noProof="0" dirty="0" smtClean="0"/>
                        <a:t> ppb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6b+19e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13,440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1.79x10</a:t>
                      </a:r>
                      <a:r>
                        <a:rPr lang="en-GB" baseline="30000" noProof="0" dirty="0" smtClean="0"/>
                        <a:t>11</a:t>
                      </a:r>
                      <a:r>
                        <a:rPr lang="en-GB" noProof="0" dirty="0" smtClean="0"/>
                        <a:t> ppb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7b+18e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15,680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1.54x10</a:t>
                      </a:r>
                      <a:r>
                        <a:rPr lang="en-GB" baseline="30000" noProof="0" dirty="0" smtClean="0"/>
                        <a:t>11</a:t>
                      </a:r>
                      <a:r>
                        <a:rPr lang="en-GB" noProof="0" dirty="0" smtClean="0"/>
                        <a:t> ppb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8b+17e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17,920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1.34x10</a:t>
                      </a:r>
                      <a:r>
                        <a:rPr lang="en-GB" baseline="30000" noProof="0" dirty="0" smtClean="0"/>
                        <a:t>11</a:t>
                      </a:r>
                      <a:r>
                        <a:rPr lang="en-GB" noProof="0" dirty="0" smtClean="0"/>
                        <a:t> ppb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10b+15e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22,400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1.08x10</a:t>
                      </a:r>
                      <a:r>
                        <a:rPr lang="en-GB" baseline="30000" noProof="0" dirty="0" smtClean="0"/>
                        <a:t>11</a:t>
                      </a:r>
                      <a:r>
                        <a:rPr lang="en-GB" noProof="0" dirty="0" smtClean="0"/>
                        <a:t> ppb</a:t>
                      </a:r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Drift Space</a:t>
                      </a:r>
                      <a:endParaRPr lang="en-GB" sz="1600" noProof="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-</a:t>
                      </a:r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nominal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&gt;1.6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&gt;1.6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&gt;1.6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 smtClean="0"/>
                        <a:t>below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&gt;1.6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&gt;1.6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&gt;1.6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Dipole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15.2 </a:t>
                      </a:r>
                      <a:r>
                        <a:rPr lang="en-GB" sz="1600" dirty="0" err="1" smtClean="0"/>
                        <a:t>mT</a:t>
                      </a:r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nominal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 smtClean="0"/>
                        <a:t>below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Quadrupole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1.45 T/m</a:t>
                      </a:r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nominal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1.1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1.2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 smtClean="0"/>
                        <a:t>below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1.2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sz="1600" noProof="0" dirty="0" err="1" smtClean="0"/>
                        <a:t>Sextupole</a:t>
                      </a:r>
                      <a:endParaRPr lang="en-GB" sz="1600" noProof="0" dirty="0" smtClean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72.5 T/m</a:t>
                      </a:r>
                      <a:r>
                        <a:rPr lang="en-GB" sz="1600" baseline="30000" dirty="0" smtClean="0"/>
                        <a:t>2</a:t>
                      </a:r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nominal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1.1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1.5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1.4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1.3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1.2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1.2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 smtClean="0"/>
                        <a:t>below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1.5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1.4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1.3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1.2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1.2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CasellaDiTesto 2"/>
          <p:cNvSpPr txBox="1"/>
          <p:nvPr/>
        </p:nvSpPr>
        <p:spPr>
          <a:xfrm>
            <a:off x="213507" y="5147440"/>
            <a:ext cx="11723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/>
              <a:t>Filling schemes with </a:t>
            </a:r>
            <a:r>
              <a:rPr lang="en-GB" dirty="0" smtClean="0"/>
              <a:t>non-uniform bunch </a:t>
            </a:r>
            <a:r>
              <a:rPr lang="en-GB" dirty="0"/>
              <a:t>spacing and a </a:t>
            </a:r>
            <a:r>
              <a:rPr lang="en-GB" dirty="0">
                <a:solidFill>
                  <a:schemeClr val="accent1"/>
                </a:solidFill>
              </a:rPr>
              <a:t>higher total number </a:t>
            </a:r>
            <a:r>
              <a:rPr lang="en-GB" dirty="0"/>
              <a:t>of bunches </a:t>
            </a:r>
            <a:r>
              <a:rPr lang="en-GB" dirty="0">
                <a:solidFill>
                  <a:schemeClr val="accent1"/>
                </a:solidFill>
              </a:rPr>
              <a:t>remain effective </a:t>
            </a:r>
            <a:r>
              <a:rPr lang="en-GB" dirty="0"/>
              <a:t>in </a:t>
            </a:r>
            <a:r>
              <a:rPr lang="en-GB" dirty="0">
                <a:solidFill>
                  <a:schemeClr val="accent1"/>
                </a:solidFill>
              </a:rPr>
              <a:t>alleviating </a:t>
            </a:r>
            <a:r>
              <a:rPr lang="en-GB" dirty="0"/>
              <a:t>the </a:t>
            </a:r>
            <a:r>
              <a:rPr lang="en-GB" dirty="0">
                <a:solidFill>
                  <a:schemeClr val="accent1"/>
                </a:solidFill>
              </a:rPr>
              <a:t>stringent requirements </a:t>
            </a:r>
            <a:r>
              <a:rPr lang="en-GB" dirty="0"/>
              <a:t>on the internal surface material of the vacuum </a:t>
            </a:r>
            <a:r>
              <a:rPr lang="en-GB" dirty="0" smtClean="0"/>
              <a:t>chamber</a:t>
            </a:r>
          </a:p>
        </p:txBody>
      </p:sp>
      <p:sp>
        <p:nvSpPr>
          <p:cNvPr id="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Electron-Cloud Effects and Possible </a:t>
            </a:r>
            <a:r>
              <a:rPr lang="en-GB" dirty="0" smtClean="0"/>
              <a:t>Mitigation </a:t>
            </a:r>
            <a:r>
              <a:rPr lang="en-GB" dirty="0"/>
              <a:t>Strategies</a:t>
            </a:r>
          </a:p>
        </p:txBody>
      </p:sp>
      <p:sp>
        <p:nvSpPr>
          <p:cNvPr id="10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16</a:t>
            </a:r>
            <a:r>
              <a:rPr lang="it-IT" smtClean="0"/>
              <a:t>/05/2025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3672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23</a:t>
            </a:fld>
            <a:endParaRPr lang="it-IT" dirty="0"/>
          </a:p>
        </p:txBody>
      </p:sp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838200" y="952500"/>
            <a:ext cx="10515600" cy="5224463"/>
          </a:xfrm>
        </p:spPr>
        <p:txBody>
          <a:bodyPr>
            <a:normAutofit/>
          </a:bodyPr>
          <a:lstStyle/>
          <a:p>
            <a:endParaRPr lang="en-GB" dirty="0" smtClean="0">
              <a:solidFill>
                <a:schemeClr val="bg2"/>
              </a:solidFill>
            </a:endParaRPr>
          </a:p>
          <a:p>
            <a:r>
              <a:rPr lang="en-GB" dirty="0" smtClean="0">
                <a:solidFill>
                  <a:schemeClr val="bg2"/>
                </a:solidFill>
              </a:rPr>
              <a:t>Introduction</a:t>
            </a:r>
          </a:p>
          <a:p>
            <a:endParaRPr lang="en-GB" dirty="0" smtClean="0">
              <a:solidFill>
                <a:schemeClr val="bg2"/>
              </a:solidFill>
            </a:endParaRPr>
          </a:p>
          <a:p>
            <a:r>
              <a:rPr lang="en-GB" dirty="0" smtClean="0">
                <a:solidFill>
                  <a:schemeClr val="bg2"/>
                </a:solidFill>
              </a:rPr>
              <a:t>Mitigation Techniques</a:t>
            </a:r>
          </a:p>
          <a:p>
            <a:endParaRPr lang="en-GB" dirty="0">
              <a:solidFill>
                <a:schemeClr val="bg2"/>
              </a:solidFill>
            </a:endParaRPr>
          </a:p>
          <a:p>
            <a:r>
              <a:rPr lang="en-GB" dirty="0" smtClean="0">
                <a:solidFill>
                  <a:schemeClr val="bg2"/>
                </a:solidFill>
              </a:rPr>
              <a:t>Non-Uniform Bunch Spacing</a:t>
            </a:r>
            <a:endParaRPr lang="en-GB" dirty="0">
              <a:solidFill>
                <a:schemeClr val="bg2"/>
              </a:solidFill>
            </a:endParaRPr>
          </a:p>
          <a:p>
            <a:endParaRPr lang="en-GB" dirty="0" smtClean="0"/>
          </a:p>
          <a:p>
            <a:r>
              <a:rPr lang="en-GB" b="1" dirty="0" smtClean="0"/>
              <a:t>Conclusions and Outlooks</a:t>
            </a:r>
            <a:endParaRPr lang="en-GB" b="1" dirty="0" smtClean="0"/>
          </a:p>
        </p:txBody>
      </p:sp>
      <p:sp>
        <p:nvSpPr>
          <p:cNvPr id="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Electron-Cloud Effects and Possible </a:t>
            </a:r>
            <a:r>
              <a:rPr lang="en-GB" dirty="0" smtClean="0"/>
              <a:t>Mitigation </a:t>
            </a:r>
            <a:r>
              <a:rPr lang="en-GB" dirty="0"/>
              <a:t>Strategies</a:t>
            </a:r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16</a:t>
            </a:r>
            <a:r>
              <a:rPr lang="it-IT" smtClean="0"/>
              <a:t>/05/2025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0637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-135581"/>
            <a:ext cx="10515600" cy="1325563"/>
          </a:xfrm>
        </p:spPr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24</a:t>
            </a:fld>
            <a:endParaRPr lang="it-IT" dirty="0"/>
          </a:p>
        </p:txBody>
      </p:sp>
      <p:sp>
        <p:nvSpPr>
          <p:cNvPr id="6" name="Segnaposto contenuto 2"/>
          <p:cNvSpPr txBox="1">
            <a:spLocks/>
          </p:cNvSpPr>
          <p:nvPr/>
        </p:nvSpPr>
        <p:spPr>
          <a:xfrm>
            <a:off x="271849" y="819702"/>
            <a:ext cx="11775989" cy="553664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00000"/>
              </a:lnSpc>
              <a:buFont typeface="Arial" charset="0"/>
              <a:buChar char="•"/>
            </a:pPr>
            <a:r>
              <a:rPr lang="en-GB" sz="2000" dirty="0" smtClean="0">
                <a:sym typeface="Wingdings"/>
              </a:rPr>
              <a:t>The </a:t>
            </a:r>
            <a:r>
              <a:rPr lang="en-GB" sz="2000" dirty="0" smtClean="0">
                <a:solidFill>
                  <a:schemeClr val="accent1"/>
                </a:solidFill>
                <a:sym typeface="Wingdings"/>
              </a:rPr>
              <a:t>material </a:t>
            </a:r>
            <a:r>
              <a:rPr lang="en-GB" sz="2000" dirty="0">
                <a:solidFill>
                  <a:schemeClr val="accent1"/>
                </a:solidFill>
                <a:sym typeface="Wingdings"/>
              </a:rPr>
              <a:t>constraints </a:t>
            </a:r>
            <a:r>
              <a:rPr lang="en-GB" sz="2000" dirty="0">
                <a:sym typeface="Wingdings"/>
              </a:rPr>
              <a:t>in order to avoid e-cloud avalanche </a:t>
            </a:r>
            <a:r>
              <a:rPr lang="en-GB" sz="2000" dirty="0" smtClean="0">
                <a:sym typeface="Wingdings"/>
              </a:rPr>
              <a:t>multiplication are </a:t>
            </a:r>
            <a:r>
              <a:rPr lang="en-GB" sz="2000" dirty="0">
                <a:solidFill>
                  <a:schemeClr val="accent1"/>
                </a:solidFill>
                <a:sym typeface="Wingdings"/>
              </a:rPr>
              <a:t>e</a:t>
            </a:r>
            <a:r>
              <a:rPr lang="en-GB" sz="2000" dirty="0" smtClean="0">
                <a:solidFill>
                  <a:schemeClr val="accent1"/>
                </a:solidFill>
              </a:rPr>
              <a:t>xtremely </a:t>
            </a:r>
            <a:r>
              <a:rPr lang="en-GB" sz="2000" dirty="0">
                <a:solidFill>
                  <a:schemeClr val="accent1"/>
                </a:solidFill>
              </a:rPr>
              <a:t>tight for baseline parameters </a:t>
            </a:r>
            <a:endParaRPr lang="en-GB" sz="2000" dirty="0" smtClean="0">
              <a:solidFill>
                <a:schemeClr val="accent1"/>
              </a:solidFill>
            </a:endParaRPr>
          </a:p>
          <a:p>
            <a:pPr lvl="1">
              <a:lnSpc>
                <a:spcPct val="100000"/>
              </a:lnSpc>
              <a:buFont typeface="Courier New" charset="0"/>
              <a:buChar char="o"/>
            </a:pPr>
            <a:r>
              <a:rPr lang="en-GB" sz="2000" dirty="0" smtClean="0">
                <a:sym typeface="Wingdings"/>
              </a:rPr>
              <a:t>E-cloud </a:t>
            </a:r>
            <a:r>
              <a:rPr lang="en-GB" sz="2000" dirty="0" smtClean="0">
                <a:solidFill>
                  <a:schemeClr val="accent1"/>
                </a:solidFill>
                <a:sym typeface="Wingdings"/>
              </a:rPr>
              <a:t>mitigation techniques </a:t>
            </a:r>
            <a:r>
              <a:rPr lang="en-GB" sz="2000" dirty="0" smtClean="0">
                <a:sym typeface="Wingdings"/>
              </a:rPr>
              <a:t>are needed</a:t>
            </a:r>
            <a:endParaRPr lang="en-GB" sz="2000" dirty="0" smtClean="0">
              <a:solidFill>
                <a:schemeClr val="accent1"/>
              </a:solidFill>
              <a:sym typeface="Wingdings"/>
            </a:endParaRPr>
          </a:p>
          <a:p>
            <a:pPr marL="285750" indent="-285750">
              <a:lnSpc>
                <a:spcPct val="100000"/>
              </a:lnSpc>
              <a:buFont typeface="Arial" charset="0"/>
              <a:buChar char="•"/>
            </a:pPr>
            <a:r>
              <a:rPr lang="en-GB" sz="2000" dirty="0" smtClean="0">
                <a:sym typeface="Wingdings"/>
              </a:rPr>
              <a:t> </a:t>
            </a:r>
            <a:r>
              <a:rPr lang="en-GB" sz="2000" dirty="0" smtClean="0">
                <a:solidFill>
                  <a:schemeClr val="accent1"/>
                </a:solidFill>
                <a:sym typeface="Wingdings"/>
              </a:rPr>
              <a:t>Increase </a:t>
            </a:r>
            <a:r>
              <a:rPr lang="en-GB" sz="2000" dirty="0">
                <a:solidFill>
                  <a:schemeClr val="accent1"/>
                </a:solidFill>
                <a:sym typeface="Wingdings"/>
              </a:rPr>
              <a:t>bunch </a:t>
            </a:r>
            <a:r>
              <a:rPr lang="en-GB" sz="2000" dirty="0" smtClean="0">
                <a:solidFill>
                  <a:schemeClr val="accent1"/>
                </a:solidFill>
                <a:sym typeface="Wingdings"/>
              </a:rPr>
              <a:t>spacing </a:t>
            </a:r>
            <a:r>
              <a:rPr lang="en-GB" sz="2000" dirty="0" smtClean="0">
                <a:sym typeface="Wingdings"/>
              </a:rPr>
              <a:t>could alleviate the stringent constraints</a:t>
            </a:r>
          </a:p>
          <a:p>
            <a:pPr lvl="1">
              <a:lnSpc>
                <a:spcPct val="100000"/>
              </a:lnSpc>
              <a:buFont typeface="Courier New" charset="0"/>
              <a:buChar char="o"/>
            </a:pPr>
            <a:r>
              <a:rPr lang="en-GB" sz="2000" dirty="0" smtClean="0">
                <a:sym typeface="Wingdings"/>
              </a:rPr>
              <a:t>To keep the </a:t>
            </a:r>
            <a:r>
              <a:rPr lang="en-GB" sz="2000" dirty="0">
                <a:sym typeface="Wingdings"/>
              </a:rPr>
              <a:t>beam current </a:t>
            </a:r>
            <a:r>
              <a:rPr lang="en-GB" sz="2000" dirty="0" smtClean="0">
                <a:sym typeface="Wingdings"/>
              </a:rPr>
              <a:t>constant, the bunch intensity has to be increased and it </a:t>
            </a:r>
            <a:r>
              <a:rPr lang="en-GB" sz="2000" dirty="0">
                <a:sym typeface="Wingdings"/>
              </a:rPr>
              <a:t>could lead to </a:t>
            </a:r>
            <a:r>
              <a:rPr lang="en-GB" sz="2000" dirty="0">
                <a:solidFill>
                  <a:schemeClr val="accent1"/>
                </a:solidFill>
                <a:sym typeface="Wingdings"/>
              </a:rPr>
              <a:t>issues</a:t>
            </a:r>
            <a:r>
              <a:rPr lang="en-GB" sz="2000" dirty="0">
                <a:sym typeface="Wingdings"/>
              </a:rPr>
              <a:t> </a:t>
            </a:r>
            <a:r>
              <a:rPr lang="en-GB" sz="2000" dirty="0">
                <a:solidFill>
                  <a:schemeClr val="accent1"/>
                </a:solidFill>
                <a:sym typeface="Wingdings"/>
              </a:rPr>
              <a:t>with</a:t>
            </a:r>
            <a:r>
              <a:rPr lang="en-GB" sz="2000" dirty="0">
                <a:sym typeface="Wingdings"/>
              </a:rPr>
              <a:t> </a:t>
            </a:r>
            <a:r>
              <a:rPr lang="en-GB" sz="2000" dirty="0">
                <a:solidFill>
                  <a:schemeClr val="accent1"/>
                </a:solidFill>
                <a:sym typeface="Wingdings"/>
              </a:rPr>
              <a:t>other collective </a:t>
            </a:r>
            <a:r>
              <a:rPr lang="en-GB" sz="2000" dirty="0" smtClean="0">
                <a:solidFill>
                  <a:schemeClr val="accent1"/>
                </a:solidFill>
                <a:sym typeface="Wingdings"/>
              </a:rPr>
              <a:t>effects</a:t>
            </a:r>
            <a:endParaRPr lang="en-GB" sz="2000" dirty="0">
              <a:solidFill>
                <a:schemeClr val="accent1"/>
              </a:solidFill>
              <a:sym typeface="Wingdings"/>
            </a:endParaRPr>
          </a:p>
          <a:p>
            <a:pPr marL="285750" indent="-285750">
              <a:lnSpc>
                <a:spcPct val="100000"/>
              </a:lnSpc>
              <a:buFont typeface="Arial" charset="0"/>
              <a:buChar char="•"/>
            </a:pPr>
            <a:r>
              <a:rPr lang="en-GB" sz="2000" dirty="0" smtClean="0">
                <a:sym typeface="Wingdings"/>
              </a:rPr>
              <a:t> </a:t>
            </a:r>
            <a:r>
              <a:rPr lang="en-GB" sz="2000" dirty="0" smtClean="0">
                <a:solidFill>
                  <a:schemeClr val="accent1"/>
                </a:solidFill>
                <a:sym typeface="Wingdings"/>
              </a:rPr>
              <a:t>Special </a:t>
            </a:r>
            <a:r>
              <a:rPr lang="en-GB" sz="2000" dirty="0">
                <a:solidFill>
                  <a:schemeClr val="accent1"/>
                </a:solidFill>
                <a:sym typeface="Wingdings"/>
              </a:rPr>
              <a:t>filling schemes </a:t>
            </a:r>
            <a:r>
              <a:rPr lang="en-GB" sz="2000" dirty="0">
                <a:sym typeface="Wingdings"/>
              </a:rPr>
              <a:t>during the </a:t>
            </a:r>
            <a:r>
              <a:rPr lang="en-GB" sz="2000" dirty="0">
                <a:solidFill>
                  <a:schemeClr val="accent1"/>
                </a:solidFill>
                <a:sym typeface="Wingdings"/>
              </a:rPr>
              <a:t>accumulation phase avoid</a:t>
            </a:r>
            <a:r>
              <a:rPr lang="en-GB" sz="2000" dirty="0">
                <a:sym typeface="Wingdings"/>
              </a:rPr>
              <a:t> tight constraints for the </a:t>
            </a:r>
            <a:r>
              <a:rPr lang="en-GB" sz="2000" dirty="0">
                <a:solidFill>
                  <a:schemeClr val="accent1"/>
                </a:solidFill>
                <a:sym typeface="Wingdings"/>
              </a:rPr>
              <a:t>critical bunch </a:t>
            </a:r>
            <a:r>
              <a:rPr lang="en-GB" sz="2000" dirty="0" smtClean="0">
                <a:solidFill>
                  <a:schemeClr val="accent1"/>
                </a:solidFill>
                <a:sym typeface="Wingdings"/>
              </a:rPr>
              <a:t>intensities</a:t>
            </a:r>
          </a:p>
          <a:p>
            <a:pPr lvl="1">
              <a:lnSpc>
                <a:spcPct val="100000"/>
              </a:lnSpc>
              <a:buFont typeface="Courier New" charset="0"/>
              <a:buChar char="o"/>
            </a:pPr>
            <a:r>
              <a:rPr lang="en-GB" sz="2000" dirty="0" smtClean="0"/>
              <a:t> </a:t>
            </a:r>
            <a:r>
              <a:rPr lang="en-GB" sz="2000" dirty="0">
                <a:solidFill>
                  <a:schemeClr val="accent1"/>
                </a:solidFill>
              </a:rPr>
              <a:t>to find </a:t>
            </a:r>
            <a:r>
              <a:rPr lang="en-GB" sz="2000" dirty="0"/>
              <a:t>a </a:t>
            </a:r>
            <a:r>
              <a:rPr lang="en-GB" sz="2000" dirty="0">
                <a:solidFill>
                  <a:schemeClr val="accent1"/>
                </a:solidFill>
              </a:rPr>
              <a:t>working point </a:t>
            </a:r>
            <a:r>
              <a:rPr lang="en-GB" sz="2000" dirty="0"/>
              <a:t>that </a:t>
            </a:r>
            <a:r>
              <a:rPr lang="en-GB" sz="2000" dirty="0">
                <a:solidFill>
                  <a:schemeClr val="accent1"/>
                </a:solidFill>
              </a:rPr>
              <a:t>ensures stability </a:t>
            </a:r>
            <a:r>
              <a:rPr lang="en-GB" sz="2000" dirty="0" smtClean="0"/>
              <a:t>may be difficult, having </a:t>
            </a:r>
            <a:r>
              <a:rPr lang="en-GB" sz="2000" dirty="0">
                <a:solidFill>
                  <a:schemeClr val="accent1"/>
                </a:solidFill>
              </a:rPr>
              <a:t>bunches</a:t>
            </a:r>
            <a:r>
              <a:rPr lang="en-GB" sz="2000" dirty="0"/>
              <a:t> of significantly </a:t>
            </a:r>
            <a:r>
              <a:rPr lang="en-GB" sz="2000" dirty="0">
                <a:solidFill>
                  <a:schemeClr val="accent1"/>
                </a:solidFill>
              </a:rPr>
              <a:t>different intensities </a:t>
            </a:r>
            <a:r>
              <a:rPr lang="en-GB" sz="2000" dirty="0"/>
              <a:t>in the collider at the </a:t>
            </a:r>
            <a:r>
              <a:rPr lang="en-GB" sz="2000" dirty="0">
                <a:solidFill>
                  <a:schemeClr val="accent1"/>
                </a:solidFill>
              </a:rPr>
              <a:t>same </a:t>
            </a:r>
            <a:r>
              <a:rPr lang="en-GB" sz="2000" dirty="0" smtClean="0">
                <a:solidFill>
                  <a:schemeClr val="accent1"/>
                </a:solidFill>
              </a:rPr>
              <a:t>time</a:t>
            </a:r>
            <a:endParaRPr lang="en-GB" sz="2000" dirty="0" smtClean="0">
              <a:solidFill>
                <a:schemeClr val="accent1"/>
              </a:solidFill>
              <a:sym typeface="Wingdings"/>
            </a:endParaRPr>
          </a:p>
          <a:p>
            <a:pPr marL="285750" indent="-285750">
              <a:lnSpc>
                <a:spcPct val="100000"/>
              </a:lnSpc>
              <a:buFont typeface="Arial" charset="0"/>
              <a:buChar char="•"/>
            </a:pPr>
            <a:r>
              <a:rPr lang="en-GB" sz="2000" dirty="0" smtClean="0">
                <a:sym typeface="Wingdings"/>
              </a:rPr>
              <a:t>Using filling schemes with </a:t>
            </a:r>
            <a:r>
              <a:rPr lang="en-GB" sz="2000" dirty="0" smtClean="0">
                <a:solidFill>
                  <a:schemeClr val="accent1"/>
                </a:solidFill>
                <a:sym typeface="Wingdings"/>
              </a:rPr>
              <a:t>non-uniform bunch spacing </a:t>
            </a:r>
            <a:r>
              <a:rPr lang="en-GB" sz="2000" dirty="0" smtClean="0">
                <a:sym typeface="Wingdings"/>
              </a:rPr>
              <a:t>the </a:t>
            </a:r>
            <a:r>
              <a:rPr lang="en-GB" sz="2000" dirty="0" smtClean="0">
                <a:solidFill>
                  <a:schemeClr val="accent1"/>
                </a:solidFill>
                <a:sym typeface="Wingdings"/>
              </a:rPr>
              <a:t>e-cloud formation process </a:t>
            </a:r>
            <a:r>
              <a:rPr lang="en-GB" sz="2000" dirty="0" smtClean="0">
                <a:sym typeface="Wingdings"/>
              </a:rPr>
              <a:t>could be </a:t>
            </a:r>
            <a:r>
              <a:rPr lang="en-GB" sz="2000" dirty="0" smtClean="0">
                <a:solidFill>
                  <a:schemeClr val="accent1"/>
                </a:solidFill>
                <a:sym typeface="Wingdings"/>
              </a:rPr>
              <a:t>mitigated</a:t>
            </a:r>
          </a:p>
          <a:p>
            <a:pPr lvl="1">
              <a:lnSpc>
                <a:spcPct val="100000"/>
              </a:lnSpc>
              <a:buFont typeface="Courier New" charset="0"/>
              <a:buChar char="o"/>
            </a:pPr>
            <a:r>
              <a:rPr lang="en-GB" sz="2000" dirty="0" smtClean="0">
                <a:sym typeface="Wingdings"/>
              </a:rPr>
              <a:t>the </a:t>
            </a:r>
            <a:r>
              <a:rPr lang="en-GB" sz="2000" dirty="0">
                <a:solidFill>
                  <a:schemeClr val="accent1"/>
                </a:solidFill>
                <a:sym typeface="Wingdings"/>
              </a:rPr>
              <a:t>total number</a:t>
            </a:r>
            <a:r>
              <a:rPr lang="en-GB" sz="2000" dirty="0">
                <a:sym typeface="Wingdings"/>
              </a:rPr>
              <a:t> of </a:t>
            </a:r>
            <a:r>
              <a:rPr lang="en-GB" sz="2000" dirty="0" smtClean="0">
                <a:solidFill>
                  <a:schemeClr val="accent1"/>
                </a:solidFill>
                <a:sym typeface="Wingdings"/>
              </a:rPr>
              <a:t>bunches could be increased</a:t>
            </a:r>
            <a:r>
              <a:rPr lang="en-GB" sz="2000" dirty="0" smtClean="0">
                <a:sym typeface="Wingdings"/>
              </a:rPr>
              <a:t>, with a corresponding </a:t>
            </a:r>
            <a:r>
              <a:rPr lang="en-GB" sz="2000" dirty="0" smtClean="0">
                <a:solidFill>
                  <a:schemeClr val="accent1"/>
                </a:solidFill>
                <a:sym typeface="Wingdings"/>
              </a:rPr>
              <a:t>decrease</a:t>
            </a:r>
            <a:r>
              <a:rPr lang="en-GB" sz="2000" dirty="0" smtClean="0">
                <a:sym typeface="Wingdings"/>
              </a:rPr>
              <a:t> of the </a:t>
            </a:r>
            <a:r>
              <a:rPr lang="en-GB" sz="2000" dirty="0" smtClean="0">
                <a:solidFill>
                  <a:schemeClr val="accent1"/>
                </a:solidFill>
                <a:sym typeface="Wingdings"/>
              </a:rPr>
              <a:t>bunch population</a:t>
            </a:r>
            <a:r>
              <a:rPr lang="en-GB" sz="2000" dirty="0" smtClean="0">
                <a:sym typeface="Wingdings"/>
              </a:rPr>
              <a:t>, </a:t>
            </a:r>
            <a:r>
              <a:rPr lang="en-GB" sz="2000" dirty="0">
                <a:sym typeface="Wingdings"/>
              </a:rPr>
              <a:t>while keeping the surface requirements </a:t>
            </a:r>
            <a:r>
              <a:rPr lang="en-GB" sz="2000" dirty="0" smtClean="0">
                <a:sym typeface="Wingdings"/>
              </a:rPr>
              <a:t>achievable</a:t>
            </a:r>
          </a:p>
          <a:p>
            <a:pPr lvl="2">
              <a:lnSpc>
                <a:spcPct val="100000"/>
              </a:lnSpc>
              <a:buFont typeface="Wingdings" charset="2"/>
              <a:buChar char="§"/>
            </a:pPr>
            <a:r>
              <a:rPr lang="en-GB" dirty="0" smtClean="0">
                <a:sym typeface="Wingdings"/>
              </a:rPr>
              <a:t> </a:t>
            </a:r>
            <a:r>
              <a:rPr lang="en-GB" dirty="0" smtClean="0">
                <a:solidFill>
                  <a:schemeClr val="accent1"/>
                </a:solidFill>
                <a:sym typeface="Wingdings"/>
              </a:rPr>
              <a:t>reducing the severity </a:t>
            </a:r>
            <a:r>
              <a:rPr lang="en-GB" dirty="0" smtClean="0">
                <a:sym typeface="Wingdings"/>
              </a:rPr>
              <a:t>of </a:t>
            </a:r>
            <a:r>
              <a:rPr lang="en-GB" dirty="0" smtClean="0">
                <a:solidFill>
                  <a:schemeClr val="accent1"/>
                </a:solidFill>
                <a:sym typeface="Wingdings"/>
              </a:rPr>
              <a:t>other collective effects </a:t>
            </a:r>
            <a:r>
              <a:rPr lang="en-GB" dirty="0" smtClean="0">
                <a:sym typeface="Wingdings"/>
              </a:rPr>
              <a:t>(beam-coupling impedance and beam-beam)</a:t>
            </a:r>
            <a:endParaRPr lang="it-IT" dirty="0" smtClean="0">
              <a:solidFill>
                <a:srgbClr val="FF0000"/>
              </a:solidFill>
              <a:sym typeface="Wingdings"/>
            </a:endParaRPr>
          </a:p>
          <a:p>
            <a:pPr lvl="2">
              <a:lnSpc>
                <a:spcPct val="100000"/>
              </a:lnSpc>
              <a:buFont typeface="Wingdings" charset="2"/>
              <a:buChar char="§"/>
            </a:pPr>
            <a:endParaRPr lang="en-GB" sz="1800" dirty="0" smtClean="0">
              <a:solidFill>
                <a:srgbClr val="FF0000"/>
              </a:solidFill>
              <a:sym typeface="Wingdings"/>
            </a:endParaRPr>
          </a:p>
          <a:p>
            <a:pPr marL="742950" lvl="1" indent="-285750">
              <a:lnSpc>
                <a:spcPct val="100000"/>
              </a:lnSpc>
              <a:buFont typeface="Arial" charset="0"/>
              <a:buChar char="•"/>
            </a:pPr>
            <a:endParaRPr lang="en-GB" sz="1600" dirty="0">
              <a:sym typeface="Wingdings"/>
            </a:endParaRPr>
          </a:p>
          <a:p>
            <a:pPr lvl="2">
              <a:lnSpc>
                <a:spcPct val="100000"/>
              </a:lnSpc>
            </a:pPr>
            <a:endParaRPr lang="en-GB" dirty="0" smtClean="0">
              <a:sym typeface="Wingdings"/>
            </a:endParaRPr>
          </a:p>
          <a:p>
            <a:pPr>
              <a:lnSpc>
                <a:spcPct val="100000"/>
              </a:lnSpc>
            </a:pPr>
            <a:endParaRPr lang="en-GB" sz="2000" dirty="0" smtClean="0"/>
          </a:p>
        </p:txBody>
      </p:sp>
      <p:sp>
        <p:nvSpPr>
          <p:cNvPr id="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Electron-Cloud Effects and Possible </a:t>
            </a:r>
            <a:r>
              <a:rPr lang="en-GB" dirty="0" smtClean="0"/>
              <a:t>Mitigation </a:t>
            </a:r>
            <a:r>
              <a:rPr lang="en-GB" dirty="0"/>
              <a:t>Strategies</a:t>
            </a:r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16</a:t>
            </a:r>
            <a:r>
              <a:rPr lang="it-IT" smtClean="0"/>
              <a:t>/05/2025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24928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-135581"/>
            <a:ext cx="10515600" cy="1325563"/>
          </a:xfrm>
        </p:spPr>
        <p:txBody>
          <a:bodyPr/>
          <a:lstStyle/>
          <a:p>
            <a:r>
              <a:rPr lang="en-GB" dirty="0" smtClean="0"/>
              <a:t>Outlooks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25</a:t>
            </a:fld>
            <a:endParaRPr lang="it-IT" dirty="0"/>
          </a:p>
        </p:txBody>
      </p:sp>
      <p:sp>
        <p:nvSpPr>
          <p:cNvPr id="6" name="Segnaposto contenuto 2"/>
          <p:cNvSpPr txBox="1">
            <a:spLocks/>
          </p:cNvSpPr>
          <p:nvPr/>
        </p:nvSpPr>
        <p:spPr>
          <a:xfrm>
            <a:off x="271849" y="790542"/>
            <a:ext cx="11775989" cy="553664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buFont typeface="Arial" charset="0"/>
              <a:buChar char="•"/>
            </a:pPr>
            <a:r>
              <a:rPr lang="en-GB" sz="1800" dirty="0" smtClean="0">
                <a:sym typeface="Wingdings"/>
              </a:rPr>
              <a:t>Beam-beam</a:t>
            </a:r>
          </a:p>
          <a:p>
            <a:pPr lvl="1">
              <a:lnSpc>
                <a:spcPct val="100000"/>
              </a:lnSpc>
              <a:buFont typeface="Courier New" charset="0"/>
              <a:buChar char="o"/>
            </a:pPr>
            <a:r>
              <a:rPr lang="en-GB" sz="1800" dirty="0" smtClean="0">
                <a:solidFill>
                  <a:schemeClr val="accent6"/>
                </a:solidFill>
                <a:sym typeface="Wingdings"/>
              </a:rPr>
              <a:t>With smaller bunch intensity, </a:t>
            </a:r>
            <a:r>
              <a:rPr lang="en-GB" sz="1800" dirty="0">
                <a:solidFill>
                  <a:schemeClr val="accent6"/>
                </a:solidFill>
                <a:sym typeface="Wingdings"/>
              </a:rPr>
              <a:t>the beam-beam parameter is </a:t>
            </a:r>
            <a:r>
              <a:rPr lang="en-GB" sz="1800" dirty="0" smtClean="0">
                <a:solidFill>
                  <a:schemeClr val="accent6"/>
                </a:solidFill>
                <a:sym typeface="Wingdings"/>
              </a:rPr>
              <a:t>smaller</a:t>
            </a:r>
          </a:p>
          <a:p>
            <a:pPr lvl="1">
              <a:lnSpc>
                <a:spcPct val="100000"/>
              </a:lnSpc>
              <a:buFont typeface="Courier New" charset="0"/>
              <a:buChar char="o"/>
            </a:pPr>
            <a:r>
              <a:rPr lang="en-GB" sz="1800" dirty="0" smtClean="0">
                <a:solidFill>
                  <a:schemeClr val="accent6"/>
                </a:solidFill>
                <a:sym typeface="Wingdings"/>
              </a:rPr>
              <a:t>With 5 ns bunch spacing, two </a:t>
            </a:r>
            <a:r>
              <a:rPr lang="en-GB" sz="1800" dirty="0">
                <a:solidFill>
                  <a:schemeClr val="accent6"/>
                </a:solidFill>
                <a:sym typeface="Wingdings"/>
              </a:rPr>
              <a:t>long range beam-beam interactions per IP separations </a:t>
            </a:r>
            <a:r>
              <a:rPr lang="en-GB" sz="1800" dirty="0" smtClean="0">
                <a:solidFill>
                  <a:schemeClr val="accent6"/>
                </a:solidFill>
                <a:sym typeface="Wingdings"/>
              </a:rPr>
              <a:t> &gt;100 sigma</a:t>
            </a:r>
          </a:p>
          <a:p>
            <a:pPr>
              <a:lnSpc>
                <a:spcPct val="100000"/>
              </a:lnSpc>
            </a:pPr>
            <a:r>
              <a:rPr lang="en-GB" sz="1800" dirty="0" smtClean="0">
                <a:sym typeface="Wingdings"/>
              </a:rPr>
              <a:t>Impedance</a:t>
            </a:r>
          </a:p>
          <a:p>
            <a:pPr lvl="1">
              <a:lnSpc>
                <a:spcPct val="100000"/>
              </a:lnSpc>
              <a:buFont typeface="Courier New" charset="0"/>
              <a:buChar char="o"/>
            </a:pPr>
            <a:r>
              <a:rPr lang="en-GB" sz="1800" dirty="0" smtClean="0">
                <a:solidFill>
                  <a:schemeClr val="accent6"/>
                </a:solidFill>
                <a:sym typeface="Wingdings"/>
              </a:rPr>
              <a:t>Lower </a:t>
            </a:r>
            <a:r>
              <a:rPr lang="en-GB" sz="1800" dirty="0">
                <a:solidFill>
                  <a:schemeClr val="accent6"/>
                </a:solidFill>
                <a:sym typeface="Wingdings"/>
              </a:rPr>
              <a:t>bunch intensities gives margin to the </a:t>
            </a:r>
            <a:r>
              <a:rPr lang="en-GB" sz="1800" dirty="0" smtClean="0">
                <a:solidFill>
                  <a:schemeClr val="accent6"/>
                </a:solidFill>
                <a:sym typeface="Wingdings"/>
              </a:rPr>
              <a:t>instability threshold</a:t>
            </a:r>
            <a:endParaRPr lang="en-GB" sz="1800" dirty="0" smtClean="0">
              <a:solidFill>
                <a:schemeClr val="accent2"/>
              </a:solidFill>
              <a:sym typeface="Wingdings"/>
            </a:endParaRPr>
          </a:p>
          <a:p>
            <a:pPr lvl="1">
              <a:lnSpc>
                <a:spcPct val="100000"/>
              </a:lnSpc>
              <a:buFont typeface="Courier New" charset="0"/>
              <a:buChar char="o"/>
            </a:pPr>
            <a:r>
              <a:rPr lang="en-GB" sz="1800" dirty="0" smtClean="0">
                <a:solidFill>
                  <a:schemeClr val="accent2"/>
                </a:solidFill>
                <a:sym typeface="Wingdings"/>
              </a:rPr>
              <a:t>Filling patterns with non-uniform bunch spacing have to be studied</a:t>
            </a:r>
          </a:p>
          <a:p>
            <a:pPr lvl="1">
              <a:lnSpc>
                <a:spcPct val="100000"/>
              </a:lnSpc>
              <a:buFont typeface="Courier New" charset="0"/>
              <a:buChar char="o"/>
            </a:pPr>
            <a:r>
              <a:rPr lang="en-GB" sz="1800" dirty="0" smtClean="0">
                <a:solidFill>
                  <a:schemeClr val="accent2"/>
                </a:solidFill>
                <a:sym typeface="Wingdings"/>
              </a:rPr>
              <a:t>Two </a:t>
            </a:r>
            <a:r>
              <a:rPr lang="en-GB" sz="1800" dirty="0">
                <a:solidFill>
                  <a:schemeClr val="accent2"/>
                </a:solidFill>
                <a:sym typeface="Wingdings"/>
              </a:rPr>
              <a:t>beams in common beam pipe needs </a:t>
            </a:r>
            <a:r>
              <a:rPr lang="en-GB" sz="1800" dirty="0" smtClean="0">
                <a:solidFill>
                  <a:schemeClr val="accent2"/>
                </a:solidFill>
                <a:sym typeface="Wingdings"/>
              </a:rPr>
              <a:t>an impedance evaluation</a:t>
            </a:r>
            <a:endParaRPr lang="en-GB" sz="1800" dirty="0">
              <a:sym typeface="Wingdings"/>
            </a:endParaRPr>
          </a:p>
          <a:p>
            <a:pPr>
              <a:lnSpc>
                <a:spcPct val="100000"/>
              </a:lnSpc>
            </a:pPr>
            <a:r>
              <a:rPr lang="en-GB" sz="1800" dirty="0" smtClean="0">
                <a:sym typeface="Wingdings"/>
              </a:rPr>
              <a:t>Transient beam loading</a:t>
            </a:r>
          </a:p>
          <a:p>
            <a:pPr lvl="1">
              <a:lnSpc>
                <a:spcPct val="100000"/>
              </a:lnSpc>
              <a:buFont typeface="Courier New" charset="0"/>
              <a:buChar char="o"/>
            </a:pPr>
            <a:r>
              <a:rPr lang="en-GB" sz="1800" dirty="0" smtClean="0">
                <a:solidFill>
                  <a:schemeClr val="accent6"/>
                </a:solidFill>
                <a:sym typeface="Wingdings"/>
              </a:rPr>
              <a:t>The proposed filling schemes lead to a small</a:t>
            </a:r>
            <a:r>
              <a:rPr lang="en-GB" sz="1800" dirty="0" smtClean="0">
                <a:solidFill>
                  <a:schemeClr val="accent2"/>
                </a:solidFill>
                <a:sym typeface="Wingdings"/>
              </a:rPr>
              <a:t> </a:t>
            </a:r>
            <a:r>
              <a:rPr lang="en-GB" sz="1800" dirty="0" smtClean="0">
                <a:solidFill>
                  <a:schemeClr val="accent6"/>
                </a:solidFill>
                <a:sym typeface="Wingdings"/>
              </a:rPr>
              <a:t>change in the bunch-by-bunch effective RF voltage spread (∼10%)</a:t>
            </a:r>
          </a:p>
          <a:p>
            <a:pPr marL="914400" lvl="2" indent="0">
              <a:lnSpc>
                <a:spcPct val="100000"/>
              </a:lnSpc>
              <a:buNone/>
            </a:pPr>
            <a:r>
              <a:rPr lang="en-GB" sz="1400" dirty="0" smtClean="0">
                <a:sym typeface="Wingdings"/>
              </a:rPr>
              <a:t>see </a:t>
            </a:r>
            <a:r>
              <a:rPr lang="en-GB" sz="1400" i="1" dirty="0" smtClean="0">
                <a:sym typeface="Wingdings"/>
              </a:rPr>
              <a:t>Ivan </a:t>
            </a:r>
            <a:r>
              <a:rPr lang="en-GB" sz="1400" i="1" dirty="0" err="1" smtClean="0">
                <a:sym typeface="Wingdings"/>
              </a:rPr>
              <a:t>Karpov</a:t>
            </a:r>
            <a:r>
              <a:rPr lang="en-GB" sz="1400" i="1" dirty="0" smtClean="0">
                <a:sym typeface="Wingdings"/>
              </a:rPr>
              <a:t>, “FCC RF operation scenarios - new baseline”, FCC week 2025</a:t>
            </a:r>
            <a:endParaRPr lang="en-GB" sz="1400" dirty="0" smtClean="0">
              <a:solidFill>
                <a:schemeClr val="accent2"/>
              </a:solidFill>
              <a:sym typeface="Wingdings"/>
            </a:endParaRPr>
          </a:p>
          <a:p>
            <a:pPr>
              <a:lnSpc>
                <a:spcPct val="100000"/>
              </a:lnSpc>
            </a:pPr>
            <a:r>
              <a:rPr lang="en-GB" sz="1800" dirty="0" smtClean="0">
                <a:sym typeface="Wingdings"/>
              </a:rPr>
              <a:t>Luminosity</a:t>
            </a:r>
          </a:p>
          <a:p>
            <a:pPr lvl="1">
              <a:lnSpc>
                <a:spcPct val="100000"/>
              </a:lnSpc>
              <a:buFont typeface="Courier New" charset="0"/>
              <a:buChar char="o"/>
            </a:pPr>
            <a:r>
              <a:rPr lang="en-GB" sz="1800" dirty="0" smtClean="0">
                <a:solidFill>
                  <a:schemeClr val="accent2"/>
                </a:solidFill>
                <a:sym typeface="Wingdings"/>
              </a:rPr>
              <a:t>Increasing the number of bunches and reducing the bunch intensity, keeping a constant beam current -&gt; reduction of luminosity performance </a:t>
            </a:r>
            <a:r>
              <a:rPr lang="en-GB" sz="1800" dirty="0">
                <a:sym typeface="Wingdings"/>
              </a:rPr>
              <a:t>(e.g. </a:t>
            </a:r>
            <a:r>
              <a:rPr lang="en-GB" sz="1800" dirty="0" smtClean="0">
                <a:sym typeface="Wingdings"/>
              </a:rPr>
              <a:t>-17% </a:t>
            </a:r>
            <a:r>
              <a:rPr lang="en-GB" sz="1800" dirty="0">
                <a:sym typeface="Wingdings"/>
              </a:rPr>
              <a:t>for 6b+19e</a:t>
            </a:r>
            <a:r>
              <a:rPr lang="en-GB" sz="1800" dirty="0" smtClean="0">
                <a:sym typeface="Wingdings"/>
              </a:rPr>
              <a:t>)</a:t>
            </a:r>
          </a:p>
          <a:p>
            <a:pPr lvl="1">
              <a:lnSpc>
                <a:spcPct val="100000"/>
              </a:lnSpc>
              <a:buFont typeface="Courier New" charset="0"/>
              <a:buChar char="o"/>
            </a:pPr>
            <a:r>
              <a:rPr lang="en-GB" sz="1800" dirty="0">
                <a:solidFill>
                  <a:schemeClr val="accent6"/>
                </a:solidFill>
                <a:sym typeface="Wingdings"/>
              </a:rPr>
              <a:t>The reduction could be compensated, for example, by decreasing the transverse beam </a:t>
            </a:r>
            <a:r>
              <a:rPr lang="en-GB" sz="1800" dirty="0" smtClean="0">
                <a:solidFill>
                  <a:schemeClr val="accent6"/>
                </a:solidFill>
                <a:sym typeface="Wingdings"/>
              </a:rPr>
              <a:t>size </a:t>
            </a:r>
            <a:r>
              <a:rPr lang="en-GB" sz="1800" dirty="0" smtClean="0">
                <a:sym typeface="Wingdings"/>
              </a:rPr>
              <a:t>(</a:t>
            </a:r>
            <a:r>
              <a:rPr lang="en-GB" sz="1800" dirty="0">
                <a:sym typeface="Wingdings"/>
              </a:rPr>
              <a:t>e.g</a:t>
            </a:r>
            <a:r>
              <a:rPr lang="en-GB" sz="1800" dirty="0" smtClean="0">
                <a:sym typeface="Wingdings"/>
              </a:rPr>
              <a:t>. -10% for 6b+19e)</a:t>
            </a:r>
          </a:p>
          <a:p>
            <a:pPr>
              <a:lnSpc>
                <a:spcPct val="100000"/>
              </a:lnSpc>
            </a:pPr>
            <a:r>
              <a:rPr lang="en-GB" sz="1800" dirty="0">
                <a:sym typeface="Wingdings"/>
              </a:rPr>
              <a:t>Is it possible to </a:t>
            </a:r>
            <a:r>
              <a:rPr lang="en-GB" sz="1800" dirty="0">
                <a:solidFill>
                  <a:schemeClr val="accent2"/>
                </a:solidFill>
                <a:sym typeface="Wingdings"/>
              </a:rPr>
              <a:t>generate the proposed filling schemes using the injector chain</a:t>
            </a:r>
            <a:r>
              <a:rPr lang="en-GB" sz="1800" dirty="0">
                <a:sym typeface="Wingdings"/>
              </a:rPr>
              <a:t>?</a:t>
            </a:r>
            <a:endParaRPr lang="en-GB" sz="1800" dirty="0" smtClean="0">
              <a:sym typeface="Wingdings"/>
            </a:endParaRPr>
          </a:p>
        </p:txBody>
      </p:sp>
      <p:sp>
        <p:nvSpPr>
          <p:cNvPr id="1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Electron-Cloud Effects and Possible </a:t>
            </a:r>
            <a:r>
              <a:rPr lang="en-GB" dirty="0" smtClean="0"/>
              <a:t>Mitigation </a:t>
            </a:r>
            <a:r>
              <a:rPr lang="en-GB" dirty="0"/>
              <a:t>Strategies</a:t>
            </a:r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16</a:t>
            </a:r>
            <a:r>
              <a:rPr lang="it-IT" smtClean="0"/>
              <a:t>/05/2025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85042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/>
              <a:t>Thanks for your attention</a:t>
            </a:r>
            <a:endParaRPr lang="en-GB" b="1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26</a:t>
            </a:fld>
            <a:endParaRPr lang="it-IT"/>
          </a:p>
        </p:txBody>
      </p:sp>
      <p:sp>
        <p:nvSpPr>
          <p:cNvPr id="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Electron-Cloud Effects and Possible </a:t>
            </a:r>
            <a:r>
              <a:rPr lang="en-GB" dirty="0" smtClean="0"/>
              <a:t>Mitigation </a:t>
            </a:r>
            <a:r>
              <a:rPr lang="en-GB" dirty="0"/>
              <a:t>Strategies</a:t>
            </a:r>
          </a:p>
        </p:txBody>
      </p:sp>
      <p:sp>
        <p:nvSpPr>
          <p:cNvPr id="6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16</a:t>
            </a:r>
            <a:r>
              <a:rPr lang="it-IT" smtClean="0"/>
              <a:t>/05/2025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2242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752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EBDD3116-80C2-56A8-2890-EBD9D26A7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3DB54-46C0-AC4D-B02C-AD0A1B7F6F90}" type="slidenum">
              <a:rPr lang="tr-TR" smtClean="0"/>
              <a:t>28</a:t>
            </a:fld>
            <a:endParaRPr lang="tr-TR" dirty="0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9902E045-3375-3555-E746-0A3CC3F972E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2605"/>
          <a:stretch/>
        </p:blipFill>
        <p:spPr>
          <a:xfrm>
            <a:off x="1748166" y="1236926"/>
            <a:ext cx="3372690" cy="18862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15F16864-7034-6D72-1BA5-D322ED6636E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0883"/>
          <a:stretch/>
        </p:blipFill>
        <p:spPr>
          <a:xfrm>
            <a:off x="6573371" y="1236925"/>
            <a:ext cx="3495238" cy="188621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8E58A0A1-B387-0C4D-5F5D-0AB9EBB3A50C}"/>
              </a:ext>
            </a:extLst>
          </p:cNvPr>
          <p:cNvSpPr txBox="1"/>
          <p:nvPr/>
        </p:nvSpPr>
        <p:spPr>
          <a:xfrm>
            <a:off x="292231" y="3119043"/>
            <a:ext cx="531882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ECLOUD Model: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FF0000"/>
                </a:solidFill>
              </a:rPr>
              <a:t>resizes macroparticles </a:t>
            </a:r>
            <a:r>
              <a:rPr lang="en-GB" sz="2400" dirty="0"/>
              <a:t>(MP) upon impact.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elastically backscattered electrons are </a:t>
            </a:r>
            <a:r>
              <a:rPr lang="en-GB" sz="2400" dirty="0">
                <a:solidFill>
                  <a:srgbClr val="FF0000"/>
                </a:solidFill>
              </a:rPr>
              <a:t>emitted with the same energy </a:t>
            </a:r>
            <a:r>
              <a:rPr lang="en-GB" sz="2400" dirty="0"/>
              <a:t>as the impact.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the </a:t>
            </a:r>
            <a:r>
              <a:rPr lang="en-GB" sz="2400" dirty="0" err="1">
                <a:solidFill>
                  <a:srgbClr val="FF0000"/>
                </a:solidFill>
              </a:rPr>
              <a:t>redifussed</a:t>
            </a:r>
            <a:r>
              <a:rPr lang="en-GB" sz="2400" dirty="0"/>
              <a:t> SEY component is not included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004F5F0F-729A-8380-D682-C75EE321112B}"/>
              </a:ext>
            </a:extLst>
          </p:cNvPr>
          <p:cNvSpPr txBox="1"/>
          <p:nvPr/>
        </p:nvSpPr>
        <p:spPr>
          <a:xfrm>
            <a:off x="6391373" y="3227373"/>
            <a:ext cx="588546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Furman-</a:t>
            </a:r>
            <a:r>
              <a:rPr lang="en-GB" sz="2400" dirty="0" err="1"/>
              <a:t>Pivi</a:t>
            </a:r>
            <a:r>
              <a:rPr lang="en-GB" sz="2400" dirty="0"/>
              <a:t> Model: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432FF"/>
                </a:solidFill>
              </a:rPr>
              <a:t>does not rescale macroparticles </a:t>
            </a:r>
            <a:r>
              <a:rPr lang="en-GB" sz="2400" dirty="0"/>
              <a:t>(MP),and uses a </a:t>
            </a:r>
            <a:r>
              <a:rPr lang="en-GB" sz="2400" dirty="0">
                <a:solidFill>
                  <a:srgbClr val="0432FF"/>
                </a:solidFill>
              </a:rPr>
              <a:t>Poisson distribution.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432FF"/>
                </a:solidFill>
              </a:rPr>
              <a:t>emitted energy </a:t>
            </a:r>
            <a:r>
              <a:rPr lang="en-GB" sz="2400" dirty="0"/>
              <a:t>distribution depends on the </a:t>
            </a:r>
            <a:r>
              <a:rPr lang="en-GB" sz="2400" dirty="0">
                <a:solidFill>
                  <a:srgbClr val="0432FF"/>
                </a:solidFill>
              </a:rPr>
              <a:t>event type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the</a:t>
            </a:r>
            <a:r>
              <a:rPr lang="en-GB" sz="2400" dirty="0">
                <a:solidFill>
                  <a:srgbClr val="0432FF"/>
                </a:solidFill>
              </a:rPr>
              <a:t> rediffused </a:t>
            </a:r>
            <a:r>
              <a:rPr lang="en-GB" sz="2400" dirty="0"/>
              <a:t>SEY component is </a:t>
            </a:r>
            <a:r>
              <a:rPr lang="en-GB" sz="2400" dirty="0">
                <a:solidFill>
                  <a:srgbClr val="0432FF"/>
                </a:solidFill>
              </a:rPr>
              <a:t>included</a:t>
            </a:r>
          </a:p>
          <a:p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8671B16C-C5EA-D924-0059-462866732DDD}"/>
              </a:ext>
            </a:extLst>
          </p:cNvPr>
          <p:cNvSpPr txBox="1"/>
          <p:nvPr/>
        </p:nvSpPr>
        <p:spPr>
          <a:xfrm>
            <a:off x="485520" y="6334779"/>
            <a:ext cx="863696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400" b="0" i="0" u="none" strike="noStrike" baseline="0" dirty="0" smtClean="0">
                <a:solidFill>
                  <a:srgbClr val="0053A2"/>
                </a:solidFill>
                <a:latin typeface="CMSS17"/>
                <a:hlinkClick r:id="rId3"/>
              </a:rPr>
              <a:t>E. Wullf, G. Iadarola, “The </a:t>
            </a:r>
            <a:r>
              <a:rPr lang="en-GB" sz="1400" b="0" i="0" u="none" strike="noStrike" baseline="0" dirty="0">
                <a:solidFill>
                  <a:srgbClr val="0053A2"/>
                </a:solidFill>
                <a:latin typeface="CMSS17"/>
                <a:hlinkClick r:id="rId3"/>
              </a:rPr>
              <a:t>Furman-Pivi model in PyECLOUD </a:t>
            </a:r>
            <a:r>
              <a:rPr lang="en-GB" sz="1400" b="0" i="0" u="none" strike="noStrike" baseline="0" dirty="0">
                <a:solidFill>
                  <a:srgbClr val="0053A2"/>
                </a:solidFill>
                <a:latin typeface="CMSS10"/>
                <a:hlinkClick r:id="rId3"/>
              </a:rPr>
              <a:t>Theory, code implementation </a:t>
            </a:r>
            <a:r>
              <a:rPr lang="en-GB" sz="1400" b="0" i="0" u="none" strike="noStrike" baseline="0" dirty="0" smtClean="0">
                <a:solidFill>
                  <a:srgbClr val="0053A2"/>
                </a:solidFill>
                <a:latin typeface="CMSS10"/>
                <a:hlinkClick r:id="rId3"/>
              </a:rPr>
              <a:t>and</a:t>
            </a:r>
            <a:r>
              <a:rPr lang="en-GB" sz="1400" b="0" i="0" u="none" strike="noStrike" dirty="0" smtClean="0">
                <a:solidFill>
                  <a:srgbClr val="0053A2"/>
                </a:solidFill>
                <a:latin typeface="CMSS10"/>
                <a:hlinkClick r:id="rId3"/>
              </a:rPr>
              <a:t> </a:t>
            </a:r>
            <a:r>
              <a:rPr lang="en-GB" sz="1400" b="0" i="0" u="none" strike="noStrike" baseline="0" dirty="0" smtClean="0">
                <a:solidFill>
                  <a:srgbClr val="0053A2"/>
                </a:solidFill>
                <a:latin typeface="CMSS10"/>
                <a:hlinkClick r:id="rId3"/>
              </a:rPr>
              <a:t>simulation results”</a:t>
            </a:r>
            <a:endParaRPr lang="en-GB" sz="1400" b="0" i="0" u="none" strike="noStrike" baseline="0" dirty="0">
              <a:solidFill>
                <a:srgbClr val="0053A2"/>
              </a:solidFill>
              <a:latin typeface="CMSS10"/>
              <a:hlinkClick r:id="rId3"/>
            </a:endParaRPr>
          </a:p>
        </p:txBody>
      </p:sp>
      <p:sp>
        <p:nvSpPr>
          <p:cNvPr id="11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tr-TR" dirty="0" err="1"/>
              <a:t>Furman-Pivi</a:t>
            </a:r>
            <a:r>
              <a:rPr lang="tr-TR" dirty="0"/>
              <a:t> &amp; ECLOUD SEY </a:t>
            </a:r>
            <a:r>
              <a:rPr lang="tr-TR" dirty="0" err="1"/>
              <a:t>Models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983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po 13"/>
          <p:cNvGrpSpPr/>
          <p:nvPr/>
        </p:nvGrpSpPr>
        <p:grpSpPr>
          <a:xfrm>
            <a:off x="2259693" y="3663253"/>
            <a:ext cx="6175432" cy="2160000"/>
            <a:chOff x="2259693" y="3663253"/>
            <a:chExt cx="6175432" cy="2160000"/>
          </a:xfrm>
        </p:grpSpPr>
        <p:pic>
          <p:nvPicPr>
            <p:cNvPr id="6" name="Immagine 5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2846" r="13504" b="25022"/>
            <a:stretch/>
          </p:blipFill>
          <p:spPr>
            <a:xfrm>
              <a:off x="2259693" y="3663253"/>
              <a:ext cx="6175432" cy="2160000"/>
            </a:xfrm>
            <a:prstGeom prst="rect">
              <a:avLst/>
            </a:prstGeom>
          </p:spPr>
        </p:pic>
        <p:sp>
          <p:nvSpPr>
            <p:cNvPr id="10" name="Rettangolo 9"/>
            <p:cNvSpPr/>
            <p:nvPr/>
          </p:nvSpPr>
          <p:spPr>
            <a:xfrm>
              <a:off x="5749925" y="4040395"/>
              <a:ext cx="73025" cy="8041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" name="CasellaDiTesto 3"/>
            <p:cNvSpPr txBox="1"/>
            <p:nvPr/>
          </p:nvSpPr>
          <p:spPr>
            <a:xfrm rot="16200000">
              <a:off x="5666907" y="3990965"/>
              <a:ext cx="19143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rPr>
                <a:t>y</a:t>
              </a:r>
              <a:endParaRPr lang="it-IT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</p:grp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0040" y="57875"/>
            <a:ext cx="10515600" cy="1325563"/>
          </a:xfrm>
        </p:spPr>
        <p:txBody>
          <a:bodyPr/>
          <a:lstStyle/>
          <a:p>
            <a:r>
              <a:rPr lang="en-GB" dirty="0" smtClean="0"/>
              <a:t>E-Cloud </a:t>
            </a:r>
            <a:r>
              <a:rPr lang="en-GB" dirty="0"/>
              <a:t>Stability Simulation </a:t>
            </a:r>
            <a:r>
              <a:rPr lang="en-GB" dirty="0" smtClean="0"/>
              <a:t>Threshold: Dipole</a:t>
            </a:r>
            <a:endParaRPr lang="en-GB" dirty="0"/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29</a:t>
            </a:fld>
            <a:endParaRPr lang="it-IT" dirty="0"/>
          </a:p>
        </p:txBody>
      </p:sp>
      <p:sp>
        <p:nvSpPr>
          <p:cNvPr id="13" name="Segnaposto contenuto 2"/>
          <p:cNvSpPr txBox="1">
            <a:spLocks/>
          </p:cNvSpPr>
          <p:nvPr/>
        </p:nvSpPr>
        <p:spPr>
          <a:xfrm>
            <a:off x="320040" y="945035"/>
            <a:ext cx="11603308" cy="414004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Wingdings" charset="2"/>
              <a:buChar char="Ø"/>
            </a:pPr>
            <a:r>
              <a:rPr lang="en-GB" sz="2000" dirty="0" smtClean="0"/>
              <a:t>⍴</a:t>
            </a:r>
            <a:r>
              <a:rPr lang="en-GB" sz="2000" baseline="-25000" dirty="0" err="1" smtClean="0"/>
              <a:t>e,th</a:t>
            </a:r>
            <a:r>
              <a:rPr lang="en-GB" sz="2000" dirty="0"/>
              <a:t> </a:t>
            </a:r>
            <a:r>
              <a:rPr lang="en-GB" sz="2000" dirty="0" smtClean="0"/>
              <a:t>=2</a:t>
            </a:r>
            <a:r>
              <a:rPr lang="it-IT" sz="2000" dirty="0" smtClean="0"/>
              <a:t>.42</a:t>
            </a:r>
            <a:r>
              <a:rPr lang="en-GB" sz="2000" dirty="0" smtClean="0"/>
              <a:t> </a:t>
            </a:r>
            <a:r>
              <a:rPr lang="en-GB" sz="2000" dirty="0"/>
              <a:t>⋅</a:t>
            </a:r>
            <a:r>
              <a:rPr lang="en-GB" sz="2000" dirty="0" smtClean="0"/>
              <a:t>10</a:t>
            </a:r>
            <a:r>
              <a:rPr lang="en-GB" sz="2000" baseline="30000" dirty="0" smtClean="0"/>
              <a:t>10</a:t>
            </a:r>
            <a:r>
              <a:rPr lang="en-GB" sz="2000" dirty="0" smtClean="0"/>
              <a:t> </a:t>
            </a:r>
            <a:r>
              <a:rPr lang="en-GB" sz="2000" dirty="0"/>
              <a:t>e</a:t>
            </a:r>
            <a:r>
              <a:rPr lang="en-GB" sz="2000" baseline="30000" dirty="0"/>
              <a:t>-</a:t>
            </a:r>
            <a:r>
              <a:rPr lang="en-GB" sz="2000" dirty="0"/>
              <a:t>/</a:t>
            </a:r>
            <a:r>
              <a:rPr lang="en-GB" sz="2000" dirty="0" smtClean="0"/>
              <a:t>m</a:t>
            </a:r>
            <a:r>
              <a:rPr lang="en-GB" sz="2000" baseline="30000" dirty="0" smtClean="0"/>
              <a:t>3 </a:t>
            </a:r>
            <a:r>
              <a:rPr lang="en-GB" sz="2000" dirty="0"/>
              <a:t>	</a:t>
            </a:r>
            <a:r>
              <a:rPr lang="en-GB" sz="2000" dirty="0" smtClean="0"/>
              <a:t>considering </a:t>
            </a:r>
            <a:r>
              <a:rPr lang="en-GB" sz="2000" dirty="0"/>
              <a:t>only the </a:t>
            </a:r>
            <a:r>
              <a:rPr lang="en-GB" sz="2000" dirty="0" smtClean="0"/>
              <a:t>dipole length </a:t>
            </a:r>
            <a:r>
              <a:rPr lang="en-GB" sz="2000" dirty="0" err="1"/>
              <a:t>L</a:t>
            </a:r>
            <a:r>
              <a:rPr lang="en-GB" sz="2000" baseline="-25000" dirty="0" err="1"/>
              <a:t>dipole</a:t>
            </a:r>
            <a:r>
              <a:rPr lang="en-GB" sz="2000" dirty="0"/>
              <a:t> = 62.8  km (</a:t>
            </a:r>
            <a:r>
              <a:rPr lang="en-GB" sz="2000" dirty="0" err="1"/>
              <a:t>L</a:t>
            </a:r>
            <a:r>
              <a:rPr lang="en-GB" sz="2000" baseline="-25000" dirty="0" err="1"/>
              <a:t>dipole</a:t>
            </a:r>
            <a:r>
              <a:rPr lang="en-GB" sz="2000" baseline="-25000" dirty="0"/>
              <a:t> </a:t>
            </a:r>
            <a:r>
              <a:rPr lang="en-GB" sz="2000" dirty="0"/>
              <a:t>/L = 69.24%)</a:t>
            </a:r>
            <a:endParaRPr lang="en-GB" sz="2000" baseline="30000" dirty="0"/>
          </a:p>
          <a:p>
            <a:pPr lvl="1">
              <a:buFont typeface="Wingdings" charset="2"/>
              <a:buChar char="Ø"/>
            </a:pPr>
            <a:endParaRPr lang="en-GB" sz="2000" baseline="30000" dirty="0"/>
          </a:p>
          <a:p>
            <a:pPr lvl="1">
              <a:buFont typeface="Wingdings" charset="2"/>
              <a:buChar char="Ø"/>
            </a:pPr>
            <a:endParaRPr lang="en-GB" sz="2000" baseline="30000" dirty="0" smtClean="0"/>
          </a:p>
          <a:p>
            <a:pPr lvl="1">
              <a:buFont typeface="Wingdings" charset="2"/>
              <a:buChar char="Ø"/>
            </a:pPr>
            <a:endParaRPr lang="en-GB" sz="1600" dirty="0" smtClean="0"/>
          </a:p>
          <a:p>
            <a:pPr marL="285750" indent="-285750">
              <a:buFont typeface="Arial" charset="0"/>
              <a:buChar char="•"/>
            </a:pPr>
            <a:endParaRPr lang="en-GB" sz="2000" dirty="0" smtClean="0"/>
          </a:p>
          <a:p>
            <a:pPr marL="285750" indent="-285750">
              <a:buFont typeface="Arial" charset="0"/>
              <a:buChar char="•"/>
            </a:pPr>
            <a:endParaRPr lang="en-GB" sz="2000" dirty="0" smtClean="0"/>
          </a:p>
        </p:txBody>
      </p:sp>
      <p:sp>
        <p:nvSpPr>
          <p:cNvPr id="20" name="CasellaDiTesto 19"/>
          <p:cNvSpPr txBox="1"/>
          <p:nvPr/>
        </p:nvSpPr>
        <p:spPr>
          <a:xfrm>
            <a:off x="3581400" y="1286407"/>
            <a:ext cx="1149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Horizontal</a:t>
            </a:r>
            <a:endParaRPr lang="it-IT" dirty="0"/>
          </a:p>
        </p:txBody>
      </p:sp>
      <p:sp>
        <p:nvSpPr>
          <p:cNvPr id="26" name="CasellaDiTesto 25"/>
          <p:cNvSpPr txBox="1"/>
          <p:nvPr/>
        </p:nvSpPr>
        <p:spPr>
          <a:xfrm>
            <a:off x="6827927" y="1299030"/>
            <a:ext cx="889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Vertical</a:t>
            </a:r>
            <a:endParaRPr lang="it-IT" dirty="0"/>
          </a:p>
        </p:txBody>
      </p:sp>
      <p:sp>
        <p:nvSpPr>
          <p:cNvPr id="27" name="CasellaDiTesto 26"/>
          <p:cNvSpPr txBox="1"/>
          <p:nvPr/>
        </p:nvSpPr>
        <p:spPr>
          <a:xfrm>
            <a:off x="938562" y="2111505"/>
            <a:ext cx="1082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Centroid</a:t>
            </a:r>
            <a:r>
              <a:rPr lang="it-IT" dirty="0" smtClean="0"/>
              <a:t>/</a:t>
            </a:r>
          </a:p>
          <a:p>
            <a:r>
              <a:rPr lang="it-IT" dirty="0" smtClean="0"/>
              <a:t>Sigma</a:t>
            </a: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02" r="14215" b="73160"/>
          <a:stretch/>
        </p:blipFill>
        <p:spPr>
          <a:xfrm>
            <a:off x="2269647" y="1572854"/>
            <a:ext cx="6068372" cy="2160000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32" t="4675" b="74373"/>
          <a:stretch/>
        </p:blipFill>
        <p:spPr>
          <a:xfrm>
            <a:off x="8341608" y="1609620"/>
            <a:ext cx="1334115" cy="2880000"/>
          </a:xfrm>
          <a:prstGeom prst="rect">
            <a:avLst/>
          </a:prstGeom>
        </p:spPr>
      </p:pic>
      <p:sp>
        <p:nvSpPr>
          <p:cNvPr id="30" name="Cornice 29"/>
          <p:cNvSpPr/>
          <p:nvPr/>
        </p:nvSpPr>
        <p:spPr>
          <a:xfrm>
            <a:off x="8361043" y="1976558"/>
            <a:ext cx="1237343" cy="1020742"/>
          </a:xfrm>
          <a:prstGeom prst="frame">
            <a:avLst>
              <a:gd name="adj1" fmla="val 22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31" name="Cornice 30"/>
          <p:cNvSpPr/>
          <p:nvPr/>
        </p:nvSpPr>
        <p:spPr>
          <a:xfrm>
            <a:off x="8359879" y="3004713"/>
            <a:ext cx="1237343" cy="495180"/>
          </a:xfrm>
          <a:prstGeom prst="frame">
            <a:avLst>
              <a:gd name="adj1" fmla="val 5495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cxnSp>
        <p:nvCxnSpPr>
          <p:cNvPr id="32" name="Connettore 2 31"/>
          <p:cNvCxnSpPr/>
          <p:nvPr/>
        </p:nvCxnSpPr>
        <p:spPr>
          <a:xfrm>
            <a:off x="9589919" y="2604173"/>
            <a:ext cx="306000" cy="0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asellaDiTesto 36"/>
          <p:cNvSpPr txBox="1"/>
          <p:nvPr/>
        </p:nvSpPr>
        <p:spPr>
          <a:xfrm>
            <a:off x="9828182" y="2436138"/>
            <a:ext cx="637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1">
                    <a:lumMod val="50000"/>
                  </a:schemeClr>
                </a:solidFill>
              </a:rPr>
              <a:t>Stable</a:t>
            </a: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8" name="Cornice 37"/>
          <p:cNvSpPr/>
          <p:nvPr/>
        </p:nvSpPr>
        <p:spPr>
          <a:xfrm>
            <a:off x="8363468" y="3505270"/>
            <a:ext cx="1237343" cy="789188"/>
          </a:xfrm>
          <a:prstGeom prst="frame">
            <a:avLst>
              <a:gd name="adj1" fmla="val 2223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cxnSp>
        <p:nvCxnSpPr>
          <p:cNvPr id="41" name="Connettore 2 40"/>
          <p:cNvCxnSpPr/>
          <p:nvPr/>
        </p:nvCxnSpPr>
        <p:spPr>
          <a:xfrm>
            <a:off x="9589392" y="3871755"/>
            <a:ext cx="306527" cy="713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CasellaDiTesto 41"/>
          <p:cNvSpPr txBox="1"/>
          <p:nvPr/>
        </p:nvSpPr>
        <p:spPr>
          <a:xfrm>
            <a:off x="9828182" y="3728051"/>
            <a:ext cx="11823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>
                <a:solidFill>
                  <a:srgbClr val="C00000"/>
                </a:solidFill>
              </a:rPr>
              <a:t>Very</a:t>
            </a:r>
            <a:r>
              <a:rPr lang="it-IT" sz="1400" dirty="0" smtClean="0">
                <a:solidFill>
                  <a:srgbClr val="C00000"/>
                </a:solidFill>
              </a:rPr>
              <a:t> </a:t>
            </a:r>
            <a:r>
              <a:rPr lang="it-IT" sz="1400" dirty="0" err="1" smtClean="0">
                <a:solidFill>
                  <a:srgbClr val="C00000"/>
                </a:solidFill>
              </a:rPr>
              <a:t>unstable</a:t>
            </a:r>
            <a:endParaRPr lang="it-IT" sz="1400" dirty="0">
              <a:solidFill>
                <a:srgbClr val="C00000"/>
              </a:solidFill>
            </a:endParaRPr>
          </a:p>
        </p:txBody>
      </p:sp>
      <p:cxnSp>
        <p:nvCxnSpPr>
          <p:cNvPr id="43" name="Connettore 2 42"/>
          <p:cNvCxnSpPr/>
          <p:nvPr/>
        </p:nvCxnSpPr>
        <p:spPr>
          <a:xfrm>
            <a:off x="9600811" y="3231594"/>
            <a:ext cx="306000" cy="0"/>
          </a:xfrm>
          <a:prstGeom prst="straightConnector1">
            <a:avLst/>
          </a:prstGeom>
          <a:ln w="127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CasellaDiTesto 43"/>
          <p:cNvSpPr txBox="1"/>
          <p:nvPr/>
        </p:nvSpPr>
        <p:spPr>
          <a:xfrm>
            <a:off x="9828182" y="3085084"/>
            <a:ext cx="834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>
                <a:solidFill>
                  <a:schemeClr val="accent6">
                    <a:lumMod val="75000"/>
                  </a:schemeClr>
                </a:solidFill>
              </a:rPr>
              <a:t>Unstable</a:t>
            </a:r>
            <a:endParaRPr lang="it-IT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3" name="Rettangolo 22"/>
          <p:cNvSpPr/>
          <p:nvPr/>
        </p:nvSpPr>
        <p:spPr>
          <a:xfrm>
            <a:off x="9832" y="5793284"/>
            <a:ext cx="113439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Arial" charset="0"/>
              <a:buChar char="•"/>
            </a:pPr>
            <a:r>
              <a:rPr lang="en-GB" sz="2000" dirty="0" smtClean="0"/>
              <a:t> </a:t>
            </a:r>
            <a:r>
              <a:rPr lang="en-GB" sz="2000" dirty="0" smtClean="0">
                <a:solidFill>
                  <a:schemeClr val="accent1"/>
                </a:solidFill>
              </a:rPr>
              <a:t>Theoretical</a:t>
            </a:r>
            <a:r>
              <a:rPr lang="en-GB" sz="2000" dirty="0" smtClean="0"/>
              <a:t> </a:t>
            </a:r>
            <a:r>
              <a:rPr lang="en-GB" sz="2000" dirty="0"/>
              <a:t>and </a:t>
            </a:r>
            <a:r>
              <a:rPr lang="en-GB" sz="2000" dirty="0">
                <a:solidFill>
                  <a:schemeClr val="accent1"/>
                </a:solidFill>
              </a:rPr>
              <a:t>numerical</a:t>
            </a:r>
            <a:r>
              <a:rPr lang="en-GB" sz="2000" dirty="0"/>
              <a:t> e-cloud density stability </a:t>
            </a:r>
            <a:r>
              <a:rPr lang="en-GB" sz="2000" dirty="0">
                <a:solidFill>
                  <a:schemeClr val="accent1"/>
                </a:solidFill>
              </a:rPr>
              <a:t>threshold</a:t>
            </a:r>
            <a:r>
              <a:rPr lang="en-GB" sz="2000" dirty="0"/>
              <a:t> </a:t>
            </a:r>
            <a:r>
              <a:rPr lang="en-GB" sz="2000" dirty="0" smtClean="0"/>
              <a:t>have the </a:t>
            </a:r>
            <a:r>
              <a:rPr lang="en-GB" sz="2000" dirty="0" smtClean="0">
                <a:solidFill>
                  <a:schemeClr val="accent1"/>
                </a:solidFill>
              </a:rPr>
              <a:t>same </a:t>
            </a:r>
            <a:r>
              <a:rPr lang="en-GB" sz="2000" dirty="0">
                <a:solidFill>
                  <a:schemeClr val="accent1"/>
                </a:solidFill>
              </a:rPr>
              <a:t>order of </a:t>
            </a:r>
            <a:r>
              <a:rPr lang="en-GB" sz="2000" dirty="0" smtClean="0">
                <a:solidFill>
                  <a:schemeClr val="accent1"/>
                </a:solidFill>
              </a:rPr>
              <a:t>magnitude</a:t>
            </a:r>
          </a:p>
          <a:p>
            <a:pPr marL="800100" lvl="1" indent="-342900">
              <a:buFont typeface="Arial" charset="0"/>
              <a:buChar char="•"/>
            </a:pPr>
            <a:r>
              <a:rPr lang="en-GB" sz="2000" dirty="0"/>
              <a:t> </a:t>
            </a:r>
            <a:r>
              <a:rPr lang="en-GB" sz="2000" dirty="0">
                <a:solidFill>
                  <a:schemeClr val="accent1"/>
                </a:solidFill>
              </a:rPr>
              <a:t>Vertical </a:t>
            </a:r>
            <a:r>
              <a:rPr lang="en-GB" sz="2000" dirty="0" smtClean="0">
                <a:solidFill>
                  <a:schemeClr val="accent1"/>
                </a:solidFill>
              </a:rPr>
              <a:t>motion is </a:t>
            </a:r>
            <a:r>
              <a:rPr lang="en-GB" sz="2000" dirty="0">
                <a:solidFill>
                  <a:schemeClr val="accent1"/>
                </a:solidFill>
              </a:rPr>
              <a:t>unstable </a:t>
            </a:r>
          </a:p>
          <a:p>
            <a:pPr marL="800100" lvl="1" indent="-342900">
              <a:buFont typeface="Arial" charset="0"/>
              <a:buChar char="•"/>
            </a:pPr>
            <a:endParaRPr lang="en-GB" sz="2000" dirty="0">
              <a:solidFill>
                <a:schemeClr val="accent1"/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9928694" y="1566577"/>
            <a:ext cx="15392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B = 14.15 </a:t>
            </a:r>
            <a:r>
              <a:rPr lang="en-GB" sz="2000" dirty="0" err="1"/>
              <a:t>mT</a:t>
            </a:r>
            <a:endParaRPr lang="it-IT" sz="2000" dirty="0"/>
          </a:p>
        </p:txBody>
      </p:sp>
      <p:sp>
        <p:nvSpPr>
          <p:cNvPr id="29" name="CasellaDiTesto 28"/>
          <p:cNvSpPr txBox="1"/>
          <p:nvPr/>
        </p:nvSpPr>
        <p:spPr>
          <a:xfrm>
            <a:off x="-21387" y="4307413"/>
            <a:ext cx="2476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 smtClean="0"/>
              <a:t>Normalised</a:t>
            </a:r>
            <a:r>
              <a:rPr lang="it-IT" sz="1600" dirty="0" smtClean="0"/>
              <a:t> </a:t>
            </a:r>
            <a:r>
              <a:rPr lang="it-IT" sz="1600" dirty="0" err="1" smtClean="0"/>
              <a:t>emittance</a:t>
            </a:r>
            <a:r>
              <a:rPr lang="it-IT" sz="1600" dirty="0" smtClean="0"/>
              <a:t>/</a:t>
            </a:r>
          </a:p>
          <a:p>
            <a:r>
              <a:rPr lang="it-IT" sz="1600" dirty="0" err="1"/>
              <a:t>Normalised</a:t>
            </a:r>
            <a:r>
              <a:rPr lang="it-IT" sz="1600" dirty="0"/>
              <a:t> </a:t>
            </a:r>
            <a:r>
              <a:rPr lang="it-IT" sz="1600" dirty="0" err="1" smtClean="0"/>
              <a:t>emittance</a:t>
            </a:r>
            <a:r>
              <a:rPr lang="it-IT" sz="1600" dirty="0" smtClean="0"/>
              <a:t> [t=0]</a:t>
            </a: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27665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6" grpId="0"/>
      <p:bldP spid="27" grpId="0"/>
      <p:bldP spid="30" grpId="0" animBg="1"/>
      <p:bldP spid="31" grpId="0" animBg="1"/>
      <p:bldP spid="37" grpId="0"/>
      <p:bldP spid="38" grpId="0" animBg="1"/>
      <p:bldP spid="42" grpId="0"/>
      <p:bldP spid="44" grpId="0"/>
      <p:bldP spid="23" grpId="0"/>
      <p:bldP spid="3" grpId="0"/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3</a:t>
            </a:fld>
            <a:endParaRPr lang="it-IT" dirty="0"/>
          </a:p>
        </p:txBody>
      </p:sp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838200" y="952500"/>
            <a:ext cx="10515600" cy="5224463"/>
          </a:xfrm>
        </p:spPr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b="1" dirty="0" smtClean="0"/>
              <a:t>Introduction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Mitigation Techniques</a:t>
            </a:r>
          </a:p>
          <a:p>
            <a:endParaRPr lang="en-GB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Non-Uniform Bunch Spacing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  <a:p>
            <a:endParaRPr lang="en-GB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Conclusions and Outlooks</a:t>
            </a:r>
          </a:p>
          <a:p>
            <a:endParaRPr lang="en-GB" dirty="0" smtClean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Electron-Cloud Effects and Possible </a:t>
            </a:r>
            <a:r>
              <a:rPr lang="en-GB" dirty="0" smtClean="0"/>
              <a:t>Mitigation </a:t>
            </a:r>
            <a:r>
              <a:rPr lang="en-GB" dirty="0"/>
              <a:t>Strategies</a:t>
            </a:r>
          </a:p>
        </p:txBody>
      </p:sp>
      <p:sp>
        <p:nvSpPr>
          <p:cNvPr id="10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16</a:t>
            </a:r>
            <a:r>
              <a:rPr lang="it-IT" smtClean="0"/>
              <a:t>/05/2025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3804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30</a:t>
            </a:fld>
            <a:endParaRPr lang="it-IT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500" y="1092200"/>
            <a:ext cx="8255000" cy="466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11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31</a:t>
            </a:fld>
            <a:endParaRPr lang="it-IT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7796" y="493776"/>
            <a:ext cx="5852160" cy="3182112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7796" y="3675888"/>
            <a:ext cx="5852160" cy="3182112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36" y="1709928"/>
            <a:ext cx="5852160" cy="3182112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4425696" y="357616"/>
            <a:ext cx="2408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Courtesy of Ivan </a:t>
            </a:r>
            <a:r>
              <a:rPr lang="en-GB" i="1" dirty="0" err="1" smtClean="0"/>
              <a:t>Karpov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99126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32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8414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 smtClean="0"/>
              <a:t>E-Cloud Build-up Studies for Baseline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4</a:t>
            </a:fld>
            <a:endParaRPr lang="it-IT" dirty="0"/>
          </a:p>
        </p:txBody>
      </p:sp>
      <p:sp>
        <p:nvSpPr>
          <p:cNvPr id="21" name="Segnaposto contenuto 2"/>
          <p:cNvSpPr txBox="1">
            <a:spLocks/>
          </p:cNvSpPr>
          <p:nvPr/>
        </p:nvSpPr>
        <p:spPr>
          <a:xfrm>
            <a:off x="266937" y="3352789"/>
            <a:ext cx="11527430" cy="26491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 Important to understand the impact of </a:t>
            </a:r>
            <a:r>
              <a:rPr lang="en-US" sz="2000" dirty="0" smtClean="0">
                <a:solidFill>
                  <a:schemeClr val="accent1"/>
                </a:solidFill>
              </a:rPr>
              <a:t>lower bunch intensity</a:t>
            </a:r>
            <a:r>
              <a:rPr lang="en-US" sz="2000" dirty="0" smtClean="0"/>
              <a:t> (we will need to </a:t>
            </a:r>
            <a:r>
              <a:rPr lang="en-US" sz="2000" dirty="0" smtClean="0">
                <a:solidFill>
                  <a:schemeClr val="accent1"/>
                </a:solidFill>
              </a:rPr>
              <a:t>fill the ring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 The bunches are gradually filled from </a:t>
            </a:r>
            <a:r>
              <a:rPr lang="en-US" sz="2000" dirty="0"/>
              <a:t>the booster </a:t>
            </a:r>
            <a:r>
              <a:rPr lang="en-US" sz="2000" dirty="0" smtClean="0"/>
              <a:t>at collision energy (</a:t>
            </a:r>
            <a:r>
              <a:rPr lang="en-US" sz="2000" dirty="0" smtClean="0">
                <a:solidFill>
                  <a:schemeClr val="accent1"/>
                </a:solidFill>
              </a:rPr>
              <a:t>top-up injection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 </a:t>
            </a:r>
            <a:r>
              <a:rPr lang="en-US" sz="2000" dirty="0" smtClean="0">
                <a:solidFill>
                  <a:schemeClr val="accent1"/>
                </a:solidFill>
              </a:rPr>
              <a:t>E-cloud </a:t>
            </a:r>
            <a:r>
              <a:rPr lang="en-US" sz="2000" dirty="0" smtClean="0"/>
              <a:t>becomes</a:t>
            </a:r>
            <a:r>
              <a:rPr lang="en-US" sz="2000" dirty="0" smtClean="0">
                <a:solidFill>
                  <a:schemeClr val="accent1"/>
                </a:solidFill>
              </a:rPr>
              <a:t> too severe</a:t>
            </a:r>
            <a:r>
              <a:rPr lang="en-US" sz="2000" dirty="0" smtClean="0"/>
              <a:t> with </a:t>
            </a:r>
            <a:r>
              <a:rPr lang="en-US" sz="2000" dirty="0" smtClean="0">
                <a:solidFill>
                  <a:schemeClr val="accent1"/>
                </a:solidFill>
              </a:rPr>
              <a:t>bunch spacing &lt; </a:t>
            </a:r>
            <a:r>
              <a:rPr lang="en-US" sz="2000" dirty="0">
                <a:solidFill>
                  <a:schemeClr val="accent1"/>
                </a:solidFill>
              </a:rPr>
              <a:t>25 ns</a:t>
            </a:r>
            <a:r>
              <a:rPr lang="en-US" sz="2000" dirty="0"/>
              <a:t>, more details </a:t>
            </a:r>
            <a:r>
              <a:rPr lang="en-US" sz="2000" dirty="0" smtClean="0"/>
              <a:t>in:</a:t>
            </a:r>
          </a:p>
          <a:p>
            <a:pPr lvl="1"/>
            <a:r>
              <a:rPr lang="en-US" sz="1800" i="1" dirty="0" smtClean="0">
                <a:hlinkClick r:id="rId3"/>
              </a:rPr>
              <a:t>“</a:t>
            </a:r>
            <a:r>
              <a:rPr lang="en-US" sz="1800" i="1" dirty="0">
                <a:hlinkClick r:id="rId3"/>
              </a:rPr>
              <a:t>Electron cloud studies”, </a:t>
            </a:r>
            <a:r>
              <a:rPr lang="en-US" sz="1800" i="1" dirty="0" smtClean="0">
                <a:hlinkClick r:id="rId3"/>
              </a:rPr>
              <a:t>FCC week 2023</a:t>
            </a:r>
            <a:endParaRPr lang="en-US" sz="1800" i="1" dirty="0" smtClean="0"/>
          </a:p>
          <a:p>
            <a:pPr lvl="1"/>
            <a:r>
              <a:rPr lang="en-US" sz="1800" i="1" dirty="0" smtClean="0">
                <a:hlinkClick r:id="rId4"/>
              </a:rPr>
              <a:t>“</a:t>
            </a:r>
            <a:r>
              <a:rPr lang="en-US" sz="1800" i="1" dirty="0">
                <a:hlinkClick r:id="rId4"/>
              </a:rPr>
              <a:t>Update on the Electron </a:t>
            </a:r>
            <a:r>
              <a:rPr lang="en-US" sz="1800" i="1" dirty="0" smtClean="0">
                <a:hlinkClick r:id="rId4"/>
              </a:rPr>
              <a:t>Cloud Studies </a:t>
            </a:r>
            <a:r>
              <a:rPr lang="en-US" sz="1800" i="1" dirty="0">
                <a:hlinkClick r:id="rId4"/>
              </a:rPr>
              <a:t>for FCC-ee”</a:t>
            </a:r>
            <a:r>
              <a:rPr lang="en-US" sz="1800" i="1" dirty="0" smtClean="0">
                <a:hlinkClick r:id="rId4"/>
              </a:rPr>
              <a:t>, FCC e-cloud meeting 12/09/2023</a:t>
            </a:r>
            <a:endParaRPr lang="en-US" sz="1800" i="1" dirty="0" smtClean="0"/>
          </a:p>
          <a:p>
            <a:endParaRPr 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7670177" y="1258232"/>
            <a:ext cx="24484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/>
              <a:t>From Feasible Study Report</a:t>
            </a:r>
            <a:endParaRPr lang="en-GB" sz="1600" i="1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781300" y="267493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Electron-Cloud Effects and Possible </a:t>
            </a:r>
            <a:r>
              <a:rPr lang="en-GB" dirty="0" smtClean="0"/>
              <a:t>Mitigation </a:t>
            </a:r>
            <a:r>
              <a:rPr lang="en-GB" dirty="0"/>
              <a:t>Strategies</a:t>
            </a:r>
          </a:p>
        </p:txBody>
      </p:sp>
      <p:graphicFrame>
        <p:nvGraphicFramePr>
          <p:cNvPr id="14" name="Tabel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2474107"/>
              </p:ext>
            </p:extLst>
          </p:nvPr>
        </p:nvGraphicFramePr>
        <p:xfrm>
          <a:off x="1886439" y="1596944"/>
          <a:ext cx="8242126" cy="1455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5711"/>
                <a:gridCol w="1586108"/>
                <a:gridCol w="1766170"/>
                <a:gridCol w="1039660"/>
                <a:gridCol w="2154477"/>
              </a:tblGrid>
              <a:tr h="858691"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Bunch</a:t>
                      </a:r>
                      <a:r>
                        <a:rPr lang="it-IT" dirty="0" smtClean="0"/>
                        <a:t> </a:t>
                      </a:r>
                      <a:r>
                        <a:rPr lang="it-IT" dirty="0" err="1" smtClean="0"/>
                        <a:t>Intensity</a:t>
                      </a:r>
                      <a:endParaRPr lang="it-IT" dirty="0" smtClean="0"/>
                    </a:p>
                    <a:p>
                      <a:r>
                        <a:rPr lang="it-IT" dirty="0" smtClean="0"/>
                        <a:t>[x10</a:t>
                      </a:r>
                      <a:r>
                        <a:rPr lang="it-IT" baseline="30000" dirty="0" smtClean="0"/>
                        <a:t>11 </a:t>
                      </a:r>
                      <a:r>
                        <a:rPr lang="it-IT" baseline="0" dirty="0" err="1" smtClean="0"/>
                        <a:t>ppb</a:t>
                      </a:r>
                      <a:r>
                        <a:rPr lang="it-IT" dirty="0" smtClean="0"/>
                        <a:t>]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Bunch</a:t>
                      </a:r>
                      <a:r>
                        <a:rPr lang="it-IT" dirty="0" smtClean="0"/>
                        <a:t> </a:t>
                      </a:r>
                      <a:r>
                        <a:rPr lang="it-IT" dirty="0" err="1" smtClean="0"/>
                        <a:t>Spacing</a:t>
                      </a:r>
                      <a:endParaRPr lang="it-IT" dirty="0" smtClean="0"/>
                    </a:p>
                    <a:p>
                      <a:r>
                        <a:rPr lang="it-IT" dirty="0" smtClean="0"/>
                        <a:t>[ns]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Number</a:t>
                      </a:r>
                      <a:r>
                        <a:rPr lang="it-IT" dirty="0" smtClean="0"/>
                        <a:t> </a:t>
                      </a:r>
                      <a:r>
                        <a:rPr lang="it-IT" dirty="0" err="1" smtClean="0"/>
                        <a:t>bunches</a:t>
                      </a:r>
                      <a:r>
                        <a:rPr lang="it-IT" dirty="0" smtClean="0"/>
                        <a:t> /</a:t>
                      </a:r>
                      <a:r>
                        <a:rPr lang="it-IT" baseline="0" dirty="0" smtClean="0"/>
                        <a:t> Train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Number</a:t>
                      </a:r>
                      <a:r>
                        <a:rPr lang="it-IT" dirty="0" smtClean="0"/>
                        <a:t> </a:t>
                      </a:r>
                      <a:r>
                        <a:rPr lang="it-IT" dirty="0" err="1" smtClean="0"/>
                        <a:t>Trains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Gap </a:t>
                      </a:r>
                      <a:r>
                        <a:rPr lang="it-IT" dirty="0" err="1" smtClean="0"/>
                        <a:t>Length</a:t>
                      </a:r>
                      <a:r>
                        <a:rPr lang="it-IT" baseline="0" dirty="0" smtClean="0"/>
                        <a:t> </a:t>
                      </a:r>
                      <a:r>
                        <a:rPr lang="it-IT" dirty="0" smtClean="0"/>
                        <a:t>[ns]</a:t>
                      </a:r>
                    </a:p>
                    <a:p>
                      <a:r>
                        <a:rPr lang="it-IT" dirty="0" smtClean="0"/>
                        <a:t>(gap/</a:t>
                      </a:r>
                      <a:r>
                        <a:rPr lang="it-IT" dirty="0" err="1" smtClean="0"/>
                        <a:t>bunch</a:t>
                      </a:r>
                      <a:r>
                        <a:rPr lang="it-IT" dirty="0" smtClean="0"/>
                        <a:t> </a:t>
                      </a:r>
                      <a:r>
                        <a:rPr lang="it-IT" dirty="0" err="1" smtClean="0"/>
                        <a:t>spacing</a:t>
                      </a:r>
                      <a:r>
                        <a:rPr lang="it-IT" dirty="0" smtClean="0"/>
                        <a:t>)</a:t>
                      </a:r>
                      <a:endParaRPr lang="it-IT" dirty="0"/>
                    </a:p>
                  </a:txBody>
                  <a:tcPr/>
                </a:tc>
              </a:tr>
              <a:tr h="596889">
                <a:tc>
                  <a:txBody>
                    <a:bodyPr/>
                    <a:lstStyle/>
                    <a:p>
                      <a:r>
                        <a:rPr lang="it-IT" dirty="0" smtClean="0"/>
                        <a:t>2.15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25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280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575 (23)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16</a:t>
            </a:r>
            <a:r>
              <a:rPr lang="it-IT" smtClean="0"/>
              <a:t>/05/2025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45114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/>
              <a:t>E-Cloud Build-Up </a:t>
            </a:r>
            <a:r>
              <a:rPr lang="en-GB" dirty="0" smtClean="0"/>
              <a:t>Studies: Dipole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5</a:t>
            </a:fld>
            <a:endParaRPr lang="it-IT" dirty="0"/>
          </a:p>
        </p:txBody>
      </p:sp>
      <p:graphicFrame>
        <p:nvGraphicFramePr>
          <p:cNvPr id="30" name="Tabella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568560"/>
              </p:ext>
            </p:extLst>
          </p:nvPr>
        </p:nvGraphicFramePr>
        <p:xfrm>
          <a:off x="3558825" y="4655473"/>
          <a:ext cx="5021775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4862"/>
                <a:gridCol w="290691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Bunch population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SEY </a:t>
                      </a:r>
                      <a:r>
                        <a:rPr lang="en-GB" noProof="0" dirty="0" err="1" smtClean="0"/>
                        <a:t>multipacting</a:t>
                      </a:r>
                      <a:r>
                        <a:rPr lang="en-GB" noProof="0" dirty="0" smtClean="0"/>
                        <a:t> thresholds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nominal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 smtClean="0"/>
                        <a:t>below 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1" name="CasellaDiTesto 30"/>
          <p:cNvSpPr txBox="1"/>
          <p:nvPr/>
        </p:nvSpPr>
        <p:spPr>
          <a:xfrm>
            <a:off x="478380" y="4232988"/>
            <a:ext cx="7006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bunch intensities 1.00 and 1.50 </a:t>
            </a:r>
            <a:r>
              <a:rPr lang="it-IT" dirty="0"/>
              <a:t>x 10</a:t>
            </a:r>
            <a:r>
              <a:rPr lang="it-IT" baseline="30000" dirty="0"/>
              <a:t>11</a:t>
            </a:r>
            <a:r>
              <a:rPr lang="en-GB" dirty="0"/>
              <a:t> ppb </a:t>
            </a:r>
            <a:r>
              <a:rPr lang="en-GB" dirty="0" smtClean="0"/>
              <a:t>are the most critical cases</a:t>
            </a:r>
            <a:endParaRPr lang="en-GB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308" y="949956"/>
            <a:ext cx="3960000" cy="3240000"/>
          </a:xfrm>
          <a:prstGeom prst="rect">
            <a:avLst/>
          </a:prstGeom>
        </p:spPr>
      </p:pic>
      <p:sp>
        <p:nvSpPr>
          <p:cNvPr id="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Electron-Cloud Effects and Possible </a:t>
            </a:r>
            <a:r>
              <a:rPr lang="en-GB" dirty="0" smtClean="0"/>
              <a:t>Mitigation </a:t>
            </a:r>
            <a:r>
              <a:rPr lang="en-GB" dirty="0"/>
              <a:t>Strategies</a:t>
            </a:r>
          </a:p>
        </p:txBody>
      </p:sp>
      <p:sp>
        <p:nvSpPr>
          <p:cNvPr id="3" name="Rettangolo 2"/>
          <p:cNvSpPr/>
          <p:nvPr/>
        </p:nvSpPr>
        <p:spPr>
          <a:xfrm>
            <a:off x="7846815" y="1938364"/>
            <a:ext cx="31339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Secondary Emission Yield (SEY)</a:t>
            </a:r>
            <a:endParaRPr lang="en-GB" dirty="0"/>
          </a:p>
        </p:txBody>
      </p:sp>
      <p:pic>
        <p:nvPicPr>
          <p:cNvPr id="1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8537" y="2307696"/>
            <a:ext cx="1800000" cy="768000"/>
          </a:xfrm>
          <a:prstGeom prst="rect">
            <a:avLst/>
          </a:prstGeom>
        </p:spPr>
      </p:pic>
      <p:sp>
        <p:nvSpPr>
          <p:cNvPr id="1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16</a:t>
            </a:r>
            <a:r>
              <a:rPr lang="it-IT" smtClean="0"/>
              <a:t>/05/2025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45285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 smtClean="0"/>
              <a:t>SEY Models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6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3372" y="1368729"/>
            <a:ext cx="3960000" cy="3240000"/>
          </a:xfrm>
          <a:prstGeom prst="rect">
            <a:avLst/>
          </a:prstGeom>
        </p:spPr>
      </p:pic>
      <p:sp>
        <p:nvSpPr>
          <p:cNvPr id="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Electron-Cloud Effects and Possible </a:t>
            </a:r>
            <a:r>
              <a:rPr lang="en-GB" dirty="0" smtClean="0"/>
              <a:t>Mitigation </a:t>
            </a:r>
            <a:r>
              <a:rPr lang="en-GB" dirty="0"/>
              <a:t>Strategies</a:t>
            </a:r>
          </a:p>
        </p:txBody>
      </p:sp>
      <p:pic>
        <p:nvPicPr>
          <p:cNvPr id="11" name="Picture 4" descr="A graph of different colored lines&#10;&#10;AI-generated content may be incorrect.">
            <a:extLst>
              <a:ext uri="{FF2B5EF4-FFF2-40B4-BE49-F238E27FC236}">
                <a16:creationId xmlns="" xmlns:a16="http://schemas.microsoft.com/office/drawing/2014/main" id="{92459C39-F41A-2D88-393C-0B7C46403B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7344" y="1368729"/>
            <a:ext cx="3676648" cy="3219495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2489251" y="1386983"/>
            <a:ext cx="1615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mtClean="0"/>
              <a:t>ECLOUD Model</a:t>
            </a:r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7579399" y="1375983"/>
            <a:ext cx="197041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dirty="0" err="1" smtClean="0"/>
              <a:t>Furman</a:t>
            </a:r>
            <a:r>
              <a:rPr lang="it-IT" dirty="0" smtClean="0"/>
              <a:t>-Pivi Model</a:t>
            </a:r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9724014" y="3899575"/>
            <a:ext cx="22447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/>
              <a:t>Courtesy of </a:t>
            </a:r>
            <a:r>
              <a:rPr lang="en-GB" sz="1600" i="1" dirty="0" err="1" smtClean="0"/>
              <a:t>Fatih</a:t>
            </a:r>
            <a:r>
              <a:rPr lang="en-GB" sz="1600" i="1" dirty="0" smtClean="0"/>
              <a:t> </a:t>
            </a:r>
            <a:r>
              <a:rPr lang="en-GB" sz="1600" i="1" dirty="0" err="1" smtClean="0"/>
              <a:t>Yaman</a:t>
            </a:r>
            <a:r>
              <a:rPr lang="en-GB" sz="1600" i="1" dirty="0" smtClean="0"/>
              <a:t> </a:t>
            </a:r>
            <a:endParaRPr lang="en-GB" sz="1600" i="1" dirty="0"/>
          </a:p>
        </p:txBody>
      </p:sp>
      <p:sp>
        <p:nvSpPr>
          <p:cNvPr id="13" name="Segnaposto contenuto 2"/>
          <p:cNvSpPr txBox="1">
            <a:spLocks/>
          </p:cNvSpPr>
          <p:nvPr/>
        </p:nvSpPr>
        <p:spPr>
          <a:xfrm>
            <a:off x="441366" y="4595718"/>
            <a:ext cx="11527430" cy="20315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chemeClr val="accent1"/>
                </a:solidFill>
              </a:rPr>
              <a:t>Furman-</a:t>
            </a:r>
            <a:r>
              <a:rPr lang="en-US" sz="2000" dirty="0" err="1">
                <a:solidFill>
                  <a:schemeClr val="accent1"/>
                </a:solidFill>
              </a:rPr>
              <a:t>Pivi</a:t>
            </a:r>
            <a:r>
              <a:rPr lang="en-US" sz="2000" dirty="0">
                <a:solidFill>
                  <a:schemeClr val="accent1"/>
                </a:solidFill>
              </a:rPr>
              <a:t> model </a:t>
            </a:r>
            <a:r>
              <a:rPr lang="en-US" sz="2000" dirty="0"/>
              <a:t>is more pessimistic:</a:t>
            </a:r>
          </a:p>
          <a:p>
            <a:pPr lvl="1">
              <a:buFont typeface="Arial" charset="0"/>
              <a:buChar char="•"/>
            </a:pP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chemeClr val="accent1"/>
                </a:solidFill>
              </a:rPr>
              <a:t>Multipacting</a:t>
            </a:r>
            <a:r>
              <a:rPr lang="en-US" sz="2000" dirty="0" smtClean="0">
                <a:solidFill>
                  <a:schemeClr val="accent1"/>
                </a:solidFill>
              </a:rPr>
              <a:t> </a:t>
            </a:r>
            <a:r>
              <a:rPr lang="en-US" sz="2000" dirty="0"/>
              <a:t>occurs for </a:t>
            </a:r>
            <a:r>
              <a:rPr lang="en-US" sz="2000" dirty="0">
                <a:solidFill>
                  <a:schemeClr val="accent1"/>
                </a:solidFill>
              </a:rPr>
              <a:t>lower SEY</a:t>
            </a:r>
          </a:p>
          <a:p>
            <a:pPr lvl="1">
              <a:buFont typeface="Arial" charset="0"/>
              <a:buChar char="•"/>
            </a:pPr>
            <a:r>
              <a:rPr lang="en-US" sz="2000" dirty="0" smtClean="0"/>
              <a:t> </a:t>
            </a:r>
            <a:r>
              <a:rPr lang="en-US" sz="2000" dirty="0" smtClean="0">
                <a:solidFill>
                  <a:schemeClr val="accent1"/>
                </a:solidFill>
              </a:rPr>
              <a:t>Larger </a:t>
            </a:r>
            <a:r>
              <a:rPr lang="en-US" sz="2000" dirty="0">
                <a:solidFill>
                  <a:schemeClr val="accent1"/>
                </a:solidFill>
              </a:rPr>
              <a:t>e-cloud </a:t>
            </a:r>
            <a:r>
              <a:rPr lang="en-US" sz="2000" dirty="0" smtClean="0">
                <a:solidFill>
                  <a:schemeClr val="accent1"/>
                </a:solidFill>
              </a:rPr>
              <a:t>density</a:t>
            </a:r>
          </a:p>
          <a:p>
            <a:pPr lvl="1">
              <a:buFont typeface="Arial" charset="0"/>
              <a:buChar char="•"/>
            </a:pPr>
            <a:endParaRPr lang="en-US" sz="2000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US" sz="1700" dirty="0" smtClean="0"/>
              <a:t>More details in: </a:t>
            </a:r>
            <a:r>
              <a:rPr lang="en-US" sz="1700" i="1" dirty="0" smtClean="0">
                <a:hlinkClick r:id="rId5"/>
              </a:rPr>
              <a:t>F. </a:t>
            </a:r>
            <a:r>
              <a:rPr lang="en-US" sz="1700" i="1" dirty="0" err="1" smtClean="0">
                <a:hlinkClick r:id="rId5"/>
              </a:rPr>
              <a:t>Yaman</a:t>
            </a:r>
            <a:r>
              <a:rPr lang="en-US" sz="1700" i="1" dirty="0">
                <a:hlinkClick r:id="rId5"/>
              </a:rPr>
              <a:t>, </a:t>
            </a:r>
            <a:r>
              <a:rPr lang="en-US" sz="1700" i="1" dirty="0" smtClean="0">
                <a:hlinkClick r:id="rId5"/>
              </a:rPr>
              <a:t>“Electron </a:t>
            </a:r>
            <a:r>
              <a:rPr lang="en-US" sz="1700" i="1" dirty="0">
                <a:hlinkClick r:id="rId5"/>
              </a:rPr>
              <a:t>cloud simulations using the Furman-</a:t>
            </a:r>
            <a:r>
              <a:rPr lang="en-US" sz="1700" i="1" dirty="0" err="1">
                <a:hlinkClick r:id="rId5"/>
              </a:rPr>
              <a:t>Pivi</a:t>
            </a:r>
            <a:r>
              <a:rPr lang="en-US" sz="1700" i="1" dirty="0">
                <a:hlinkClick r:id="rId5"/>
              </a:rPr>
              <a:t> model</a:t>
            </a:r>
            <a:r>
              <a:rPr lang="en-US" sz="1700" i="1" dirty="0" smtClean="0">
                <a:hlinkClick r:id="rId5"/>
              </a:rPr>
              <a:t>”, FCC-</a:t>
            </a:r>
            <a:r>
              <a:rPr lang="en-US" sz="1700" i="1" dirty="0" err="1" smtClean="0">
                <a:hlinkClick r:id="rId5"/>
              </a:rPr>
              <a:t>ee</a:t>
            </a:r>
            <a:r>
              <a:rPr lang="en-US" sz="1700" i="1" dirty="0" smtClean="0">
                <a:hlinkClick r:id="rId5"/>
              </a:rPr>
              <a:t> electron </a:t>
            </a:r>
            <a:r>
              <a:rPr lang="en-US" sz="1700" i="1" dirty="0">
                <a:hlinkClick r:id="rId5"/>
              </a:rPr>
              <a:t>c</a:t>
            </a:r>
            <a:r>
              <a:rPr lang="en-US" sz="1700" i="1" dirty="0" smtClean="0">
                <a:hlinkClick r:id="rId5"/>
              </a:rPr>
              <a:t>loud </a:t>
            </a:r>
            <a:r>
              <a:rPr lang="en-US" sz="1700" i="1" dirty="0">
                <a:hlinkClick r:id="rId5"/>
              </a:rPr>
              <a:t>m</a:t>
            </a:r>
            <a:r>
              <a:rPr lang="en-US" sz="1700" i="1" dirty="0" smtClean="0">
                <a:hlinkClick r:id="rId5"/>
              </a:rPr>
              <a:t>eeting 18/03/2025</a:t>
            </a:r>
            <a:endParaRPr lang="en-US" sz="1700" i="1" dirty="0"/>
          </a:p>
          <a:p>
            <a:pPr lvl="1"/>
            <a:endParaRPr lang="en-US" sz="2000" i="1" dirty="0" smtClean="0">
              <a:solidFill>
                <a:srgbClr val="FF0000"/>
              </a:solidFill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345071" y="975622"/>
            <a:ext cx="71197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Simulations based on different parametrisations of the surface SEY</a:t>
            </a:r>
            <a:endParaRPr lang="en-GB" sz="2000" dirty="0"/>
          </a:p>
        </p:txBody>
      </p:sp>
      <p:sp>
        <p:nvSpPr>
          <p:cNvPr id="17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16</a:t>
            </a:r>
            <a:r>
              <a:rPr lang="it-IT" smtClean="0"/>
              <a:t>/05/2025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76639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/>
              <a:t>E-Cloud Build-Up Studies: </a:t>
            </a:r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7</a:t>
            </a:fld>
            <a:endParaRPr lang="it-IT" dirty="0"/>
          </a:p>
        </p:txBody>
      </p:sp>
      <p:graphicFrame>
        <p:nvGraphicFramePr>
          <p:cNvPr id="15" name="Tabella 14"/>
          <p:cNvGraphicFramePr>
            <a:graphicFrameLocks noGrp="1"/>
          </p:cNvGraphicFramePr>
          <p:nvPr>
            <p:extLst/>
          </p:nvPr>
        </p:nvGraphicFramePr>
        <p:xfrm>
          <a:off x="2870683" y="2191310"/>
          <a:ext cx="6132585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9310"/>
                <a:gridCol w="1199556"/>
                <a:gridCol w="2100753"/>
                <a:gridCol w="132296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err="1" smtClean="0"/>
                        <a:t>Element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Field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err="1" smtClean="0"/>
                        <a:t>Bunch</a:t>
                      </a:r>
                      <a:r>
                        <a:rPr lang="it-IT" dirty="0" smtClean="0"/>
                        <a:t> </a:t>
                      </a:r>
                      <a:r>
                        <a:rPr lang="it-IT" dirty="0" err="1" smtClean="0"/>
                        <a:t>population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err="1" smtClean="0"/>
                        <a:t>Thresholds</a:t>
                      </a:r>
                      <a:endParaRPr lang="it-IT" dirty="0" smtClean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Drift Space</a:t>
                      </a:r>
                      <a:endParaRPr lang="en-GB" noProof="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-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nominal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 smtClean="0"/>
                        <a:t>below 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Dipole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15.2 </a:t>
                      </a:r>
                      <a:r>
                        <a:rPr lang="en-GB" sz="1800" dirty="0" err="1" smtClean="0"/>
                        <a:t>mT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nominal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 smtClean="0"/>
                        <a:t>below 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Quadrupole</a:t>
                      </a:r>
                    </a:p>
                    <a:p>
                      <a:pPr algn="ctr"/>
                      <a:endParaRPr lang="en-GB" noProof="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1.45 T/m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nominal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1.1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 smtClean="0"/>
                        <a:t>below 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 err="1" smtClean="0"/>
                        <a:t>Sextupole</a:t>
                      </a:r>
                      <a:endParaRPr lang="en-GB" noProof="0" dirty="0" smtClean="0"/>
                    </a:p>
                    <a:p>
                      <a:pPr algn="ctr"/>
                      <a:endParaRPr lang="en-GB" noProof="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72.5 T/m</a:t>
                      </a:r>
                      <a:r>
                        <a:rPr lang="en-GB" sz="1800" baseline="30000" dirty="0" smtClean="0"/>
                        <a:t>2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nominal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1.1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 smtClean="0"/>
                        <a:t>below 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CasellaDiTesto 2"/>
          <p:cNvSpPr txBox="1"/>
          <p:nvPr/>
        </p:nvSpPr>
        <p:spPr>
          <a:xfrm>
            <a:off x="445496" y="974388"/>
            <a:ext cx="1143130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GB" sz="2000" dirty="0" smtClean="0"/>
              <a:t> </a:t>
            </a:r>
            <a:r>
              <a:rPr lang="en-GB" sz="2000" dirty="0"/>
              <a:t>The </a:t>
            </a:r>
            <a:r>
              <a:rPr lang="en-GB" sz="2000" dirty="0">
                <a:solidFill>
                  <a:schemeClr val="accent1"/>
                </a:solidFill>
              </a:rPr>
              <a:t>SEY </a:t>
            </a:r>
            <a:r>
              <a:rPr lang="en-GB" sz="2000" dirty="0" err="1">
                <a:solidFill>
                  <a:schemeClr val="accent1"/>
                </a:solidFill>
              </a:rPr>
              <a:t>multipacting</a:t>
            </a:r>
            <a:r>
              <a:rPr lang="en-GB" sz="2000" dirty="0">
                <a:solidFill>
                  <a:schemeClr val="accent1"/>
                </a:solidFill>
              </a:rPr>
              <a:t> thresholds </a:t>
            </a:r>
            <a:r>
              <a:rPr lang="en-GB" sz="2000" dirty="0"/>
              <a:t>are extremely </a:t>
            </a:r>
            <a:r>
              <a:rPr lang="en-GB" sz="2000" dirty="0">
                <a:solidFill>
                  <a:schemeClr val="accent1"/>
                </a:solidFill>
              </a:rPr>
              <a:t>tight</a:t>
            </a:r>
            <a:r>
              <a:rPr lang="en-GB" sz="2000" dirty="0"/>
              <a:t> for </a:t>
            </a:r>
            <a:r>
              <a:rPr lang="en-GB" sz="2000" dirty="0">
                <a:solidFill>
                  <a:schemeClr val="accent1"/>
                </a:solidFill>
              </a:rPr>
              <a:t>baseline parameters </a:t>
            </a:r>
            <a:endParaRPr lang="en-GB" sz="2000" dirty="0" smtClean="0"/>
          </a:p>
          <a:p>
            <a:pPr marL="342900" indent="-342900">
              <a:buFont typeface="Arial" charset="0"/>
              <a:buChar char="•"/>
            </a:pPr>
            <a:r>
              <a:rPr lang="en-GB" sz="2000" dirty="0" smtClean="0"/>
              <a:t> </a:t>
            </a:r>
            <a:r>
              <a:rPr lang="en-GB" sz="2000" dirty="0" smtClean="0">
                <a:solidFill>
                  <a:schemeClr val="accent1"/>
                </a:solidFill>
              </a:rPr>
              <a:t>Quadrupoles</a:t>
            </a:r>
            <a:r>
              <a:rPr lang="en-GB" sz="2000" dirty="0" smtClean="0"/>
              <a:t> and </a:t>
            </a:r>
            <a:r>
              <a:rPr lang="en-GB" sz="2000" dirty="0" err="1" smtClean="0">
                <a:solidFill>
                  <a:schemeClr val="accent1"/>
                </a:solidFill>
              </a:rPr>
              <a:t>sextupoles</a:t>
            </a:r>
            <a:r>
              <a:rPr lang="en-GB" sz="2000" dirty="0" smtClean="0">
                <a:solidFill>
                  <a:schemeClr val="accent1"/>
                </a:solidFill>
              </a:rPr>
              <a:t> </a:t>
            </a:r>
            <a:r>
              <a:rPr lang="en-GB" sz="2000" dirty="0" smtClean="0"/>
              <a:t>have the </a:t>
            </a:r>
            <a:r>
              <a:rPr lang="en-GB" sz="2000" dirty="0" smtClean="0">
                <a:solidFill>
                  <a:schemeClr val="accent1"/>
                </a:solidFill>
              </a:rPr>
              <a:t>lowest SEY </a:t>
            </a:r>
            <a:r>
              <a:rPr lang="en-GB" sz="2000" dirty="0" err="1" smtClean="0">
                <a:solidFill>
                  <a:schemeClr val="accent1"/>
                </a:solidFill>
              </a:rPr>
              <a:t>multipacting</a:t>
            </a:r>
            <a:r>
              <a:rPr lang="en-GB" sz="2000" dirty="0" smtClean="0">
                <a:solidFill>
                  <a:schemeClr val="accent1"/>
                </a:solidFill>
              </a:rPr>
              <a:t> thresholds</a:t>
            </a:r>
            <a:endParaRPr lang="en-GB" sz="2000" dirty="0" smtClean="0"/>
          </a:p>
          <a:p>
            <a:pPr marL="342900" indent="-342900">
              <a:buFont typeface="Arial" charset="0"/>
              <a:buChar char="•"/>
            </a:pPr>
            <a:r>
              <a:rPr lang="en-GB" sz="2000" dirty="0" smtClean="0"/>
              <a:t> Bunch </a:t>
            </a:r>
            <a:r>
              <a:rPr lang="en-GB" sz="2000" dirty="0"/>
              <a:t>intensities </a:t>
            </a:r>
            <a:r>
              <a:rPr lang="en-GB" sz="2000" dirty="0" smtClean="0"/>
              <a:t>1.00 </a:t>
            </a:r>
            <a:r>
              <a:rPr lang="en-GB" sz="2000" dirty="0"/>
              <a:t>and </a:t>
            </a:r>
            <a:r>
              <a:rPr lang="en-GB" sz="2000" dirty="0" smtClean="0"/>
              <a:t>1.50 </a:t>
            </a:r>
            <a:r>
              <a:rPr lang="it-IT" sz="2000" dirty="0" smtClean="0"/>
              <a:t>x 10</a:t>
            </a:r>
            <a:r>
              <a:rPr lang="it-IT" sz="2000" baseline="30000" dirty="0" smtClean="0"/>
              <a:t>11</a:t>
            </a:r>
            <a:r>
              <a:rPr lang="en-GB" sz="2000" dirty="0" smtClean="0"/>
              <a:t> </a:t>
            </a:r>
            <a:r>
              <a:rPr lang="en-GB" sz="2000" dirty="0"/>
              <a:t>ppb are the most critical cases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Electron-Cloud Effects and Possible </a:t>
            </a:r>
            <a:r>
              <a:rPr lang="en-GB" dirty="0" smtClean="0"/>
              <a:t>Mitigation </a:t>
            </a:r>
            <a:r>
              <a:rPr lang="en-GB" dirty="0"/>
              <a:t>Strategies</a:t>
            </a:r>
          </a:p>
        </p:txBody>
      </p:sp>
      <p:sp>
        <p:nvSpPr>
          <p:cNvPr id="12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16</a:t>
            </a:r>
            <a:r>
              <a:rPr lang="it-IT" smtClean="0"/>
              <a:t>/05/2025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6337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 smtClean="0"/>
              <a:t>Stability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8</a:t>
            </a:fld>
            <a:endParaRPr lang="it-IT" dirty="0"/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Electron-Cloud Effects and Possible </a:t>
            </a:r>
            <a:r>
              <a:rPr lang="en-GB" dirty="0" smtClean="0"/>
              <a:t>Mitigation </a:t>
            </a:r>
            <a:r>
              <a:rPr lang="en-GB" dirty="0"/>
              <a:t>Strategies</a:t>
            </a:r>
          </a:p>
        </p:txBody>
      </p:sp>
      <p:sp>
        <p:nvSpPr>
          <p:cNvPr id="14" name="CasellaDiTesto 13"/>
          <p:cNvSpPr txBox="1"/>
          <p:nvPr/>
        </p:nvSpPr>
        <p:spPr>
          <a:xfrm>
            <a:off x="47168" y="5510523"/>
            <a:ext cx="118834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sz="2000" dirty="0" smtClean="0"/>
              <a:t>Theoretical threshold has been verified by means of </a:t>
            </a:r>
            <a:r>
              <a:rPr lang="en-GB" sz="2000" dirty="0" err="1" smtClean="0">
                <a:solidFill>
                  <a:schemeClr val="accent1"/>
                </a:solidFill>
              </a:rPr>
              <a:t>PyECLOUD-PyHEADTAIL</a:t>
            </a:r>
            <a:r>
              <a:rPr lang="en-GB" sz="2000" dirty="0" smtClean="0"/>
              <a:t> simulations, more details in:</a:t>
            </a:r>
          </a:p>
          <a:p>
            <a:pPr lvl="1"/>
            <a:r>
              <a:rPr lang="en-US" sz="2000" i="1" dirty="0" smtClean="0">
                <a:hlinkClick r:id="rId3"/>
              </a:rPr>
              <a:t>“</a:t>
            </a:r>
            <a:r>
              <a:rPr lang="en-US" sz="2000" i="1" dirty="0">
                <a:hlinkClick r:id="rId3"/>
              </a:rPr>
              <a:t>Electron Cloud studies for the FCC-ee”, FCC week </a:t>
            </a:r>
            <a:r>
              <a:rPr lang="en-US" sz="2000" i="1" dirty="0" smtClean="0">
                <a:hlinkClick r:id="rId3"/>
              </a:rPr>
              <a:t>2024</a:t>
            </a:r>
            <a:endParaRPr lang="en-GB" sz="2000" i="1" dirty="0" smtClean="0"/>
          </a:p>
          <a:p>
            <a:pPr marL="1257300" lvl="2" indent="-342900">
              <a:buFont typeface="Courier New" charset="0"/>
              <a:buChar char="o"/>
            </a:pPr>
            <a:endParaRPr lang="en-GB" sz="2000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421341" y="926140"/>
            <a:ext cx="1145546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 E-cloud </a:t>
            </a:r>
            <a:r>
              <a:rPr lang="en-GB" sz="2000" dirty="0" err="1" smtClean="0"/>
              <a:t>multipacting</a:t>
            </a:r>
            <a:r>
              <a:rPr lang="en-GB" sz="2000" dirty="0" smtClean="0"/>
              <a:t> has to be avoided</a:t>
            </a:r>
          </a:p>
          <a:p>
            <a:pPr marL="800100" lvl="1" indent="-342900">
              <a:buFont typeface="Arial" charset="0"/>
              <a:buChar char="•"/>
            </a:pPr>
            <a:r>
              <a:rPr lang="en-GB" sz="2000" dirty="0" smtClean="0"/>
              <a:t> </a:t>
            </a:r>
            <a:r>
              <a:rPr lang="en-GB" sz="2000" dirty="0" smtClean="0">
                <a:solidFill>
                  <a:schemeClr val="accent1"/>
                </a:solidFill>
              </a:rPr>
              <a:t>Above the SEY </a:t>
            </a:r>
            <a:r>
              <a:rPr lang="en-GB" sz="2000" dirty="0" err="1" smtClean="0">
                <a:solidFill>
                  <a:schemeClr val="accent1"/>
                </a:solidFill>
              </a:rPr>
              <a:t>multipacting</a:t>
            </a:r>
            <a:r>
              <a:rPr lang="en-GB" sz="2000" dirty="0" smtClean="0">
                <a:solidFill>
                  <a:schemeClr val="accent1"/>
                </a:solidFill>
              </a:rPr>
              <a:t> threshold</a:t>
            </a:r>
            <a:r>
              <a:rPr lang="en-GB" sz="2000" dirty="0" smtClean="0"/>
              <a:t>, the e-cloud leads to </a:t>
            </a:r>
            <a:r>
              <a:rPr lang="en-GB" sz="2000" dirty="0" smtClean="0">
                <a:solidFill>
                  <a:schemeClr val="accent1"/>
                </a:solidFill>
              </a:rPr>
              <a:t>beam instabilities</a:t>
            </a:r>
          </a:p>
          <a:p>
            <a:pPr marL="800100" lvl="1" indent="-342900">
              <a:buFont typeface="Arial" charset="0"/>
              <a:buChar char="•"/>
            </a:pPr>
            <a:r>
              <a:rPr lang="en-GB" sz="2000" dirty="0" smtClean="0"/>
              <a:t> The </a:t>
            </a:r>
            <a:r>
              <a:rPr lang="en-GB" sz="2000" dirty="0" smtClean="0">
                <a:solidFill>
                  <a:schemeClr val="accent1"/>
                </a:solidFill>
              </a:rPr>
              <a:t>central </a:t>
            </a:r>
            <a:r>
              <a:rPr lang="en-GB" sz="2000" dirty="0">
                <a:solidFill>
                  <a:schemeClr val="accent1"/>
                </a:solidFill>
              </a:rPr>
              <a:t>density </a:t>
            </a:r>
            <a:r>
              <a:rPr lang="en-GB" sz="2000" dirty="0"/>
              <a:t>is </a:t>
            </a:r>
            <a:r>
              <a:rPr lang="en-GB" sz="2000" dirty="0" smtClean="0">
                <a:solidFill>
                  <a:schemeClr val="accent1"/>
                </a:solidFill>
              </a:rPr>
              <a:t>above </a:t>
            </a:r>
            <a:r>
              <a:rPr lang="en-GB" sz="2000" dirty="0"/>
              <a:t>the </a:t>
            </a:r>
            <a:r>
              <a:rPr lang="en-GB" sz="2000" dirty="0">
                <a:solidFill>
                  <a:schemeClr val="accent1"/>
                </a:solidFill>
              </a:rPr>
              <a:t>stability </a:t>
            </a:r>
            <a:r>
              <a:rPr lang="en-GB" sz="2000" dirty="0" smtClean="0">
                <a:solidFill>
                  <a:schemeClr val="accent1"/>
                </a:solidFill>
              </a:rPr>
              <a:t>threshold</a:t>
            </a:r>
          </a:p>
          <a:p>
            <a:pPr marL="342900" indent="-342900">
              <a:buFont typeface="Arial" charset="0"/>
              <a:buChar char="•"/>
            </a:pPr>
            <a:endParaRPr lang="en-GB" sz="2000" dirty="0">
              <a:solidFill>
                <a:schemeClr val="accent1"/>
              </a:solidFill>
            </a:endParaRPr>
          </a:p>
          <a:p>
            <a:endParaRPr lang="en-GB" sz="2000" dirty="0" smtClean="0">
              <a:solidFill>
                <a:schemeClr val="accent1"/>
              </a:solidFill>
            </a:endParaRPr>
          </a:p>
          <a:p>
            <a:endParaRPr lang="en-GB" sz="2000" dirty="0">
              <a:solidFill>
                <a:schemeClr val="accent1"/>
              </a:solidFill>
            </a:endParaRPr>
          </a:p>
          <a:p>
            <a:endParaRPr lang="en-GB" sz="2000" dirty="0" smtClean="0">
              <a:solidFill>
                <a:schemeClr val="accent1"/>
              </a:solidFill>
            </a:endParaRPr>
          </a:p>
          <a:p>
            <a:endParaRPr lang="en-GB" sz="2000" dirty="0">
              <a:solidFill>
                <a:schemeClr val="accent1"/>
              </a:solidFill>
            </a:endParaRPr>
          </a:p>
          <a:p>
            <a:endParaRPr lang="en-GB" sz="2000" dirty="0" smtClean="0">
              <a:solidFill>
                <a:schemeClr val="accent1"/>
              </a:solidFill>
            </a:endParaRPr>
          </a:p>
          <a:p>
            <a:endParaRPr lang="en-GB" sz="2000" dirty="0">
              <a:solidFill>
                <a:schemeClr val="accent1"/>
              </a:solidFill>
            </a:endParaRPr>
          </a:p>
          <a:p>
            <a:endParaRPr lang="en-GB" sz="2000" dirty="0" smtClean="0">
              <a:solidFill>
                <a:schemeClr val="accent1"/>
              </a:solidFill>
            </a:endParaRPr>
          </a:p>
          <a:p>
            <a:r>
              <a:rPr lang="en-GB" sz="2000" dirty="0" smtClean="0">
                <a:solidFill>
                  <a:schemeClr val="accent1"/>
                </a:solidFill>
              </a:rPr>
              <a:t> 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657" y="2209927"/>
            <a:ext cx="3600000" cy="2945454"/>
          </a:xfrm>
          <a:prstGeom prst="rect">
            <a:avLst/>
          </a:prstGeom>
        </p:spPr>
      </p:pic>
      <p:sp>
        <p:nvSpPr>
          <p:cNvPr id="15" name="CasellaDiTesto 14"/>
          <p:cNvSpPr txBox="1"/>
          <p:nvPr/>
        </p:nvSpPr>
        <p:spPr>
          <a:xfrm>
            <a:off x="5200888" y="4518921"/>
            <a:ext cx="68995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>
                <a:hlinkClick r:id="rId5"/>
              </a:rPr>
              <a:t>K</a:t>
            </a:r>
            <a:r>
              <a:rPr lang="en-GB" sz="1600" i="1" dirty="0">
                <a:hlinkClick r:id="rId5"/>
              </a:rPr>
              <a:t>. </a:t>
            </a:r>
            <a:r>
              <a:rPr lang="en-GB" sz="1600" i="1" dirty="0" err="1">
                <a:hlinkClick r:id="rId5"/>
              </a:rPr>
              <a:t>Ohmi</a:t>
            </a:r>
            <a:r>
              <a:rPr lang="en-GB" sz="1600" i="1" dirty="0">
                <a:hlinkClick r:id="rId5"/>
              </a:rPr>
              <a:t> et al., “Study of Electron Cloud Instabilities in FCC-</a:t>
            </a:r>
            <a:r>
              <a:rPr lang="en-GB" sz="1600" i="1" dirty="0" err="1">
                <a:hlinkClick r:id="rId5"/>
              </a:rPr>
              <a:t>hh</a:t>
            </a:r>
            <a:r>
              <a:rPr lang="en-GB" sz="1600" i="1" dirty="0">
                <a:hlinkClick r:id="rId5"/>
              </a:rPr>
              <a:t>”, Proc. of </a:t>
            </a:r>
            <a:r>
              <a:rPr lang="en-GB" sz="1600" i="1" dirty="0" smtClean="0">
                <a:hlinkClick r:id="rId5"/>
              </a:rPr>
              <a:t>IPAC2015</a:t>
            </a:r>
            <a:endParaRPr lang="en-GB" sz="16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/>
              <p:cNvSpPr txBox="1"/>
              <p:nvPr/>
            </p:nvSpPr>
            <p:spPr>
              <a:xfrm>
                <a:off x="5516524" y="3674335"/>
                <a:ext cx="1989711" cy="8183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𝜔</m:t>
                          </m:r>
                        </m:e>
                        <m:sub>
                          <m:r>
                            <a:rPr lang="it-IT" b="0" i="1" smtClean="0">
                              <a:latin typeface="Cambria Math" charset="0"/>
                            </a:rPr>
                            <m:t>𝑒</m:t>
                          </m:r>
                        </m:sub>
                      </m:sSub>
                      <m:r>
                        <a:rPr lang="it-IT" b="0" i="1" smtClean="0">
                          <a:latin typeface="Cambria Math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it-IT" b="0" i="1" smtClean="0">
                              <a:latin typeface="Cambria Math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bg-BG" b="0" i="1" smtClean="0">
                                  <a:latin typeface="Cambria Math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𝑝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𝑒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is-IS" b="0" i="1" smtClean="0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it-IT" b="0" i="1" smtClean="0">
                                          <a:latin typeface="Cambria Math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it-IT" b="0" i="1" smtClean="0">
                                          <a:latin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</m:e>
                      </m:rad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6" name="CasellaDiTesto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6524" y="3674335"/>
                <a:ext cx="1989711" cy="818366"/>
              </a:xfrm>
              <a:prstGeom prst="rect">
                <a:avLst/>
              </a:prstGeom>
              <a:blipFill rotWithShape="0">
                <a:blip r:embed="rId6"/>
                <a:stretch>
                  <a:fillRect b="-74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/>
              <p:cNvSpPr txBox="1"/>
              <p:nvPr/>
            </p:nvSpPr>
            <p:spPr>
              <a:xfrm>
                <a:off x="8062747" y="3787326"/>
                <a:ext cx="1476493" cy="5330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cs-CZ" i="1" smtClean="0">
                              <a:latin typeface="Cambria Math" charset="0"/>
                            </a:rPr>
                          </m:ctrlPr>
                        </m:mPr>
                        <m:mr>
                          <m:e>
                            <m:r>
                              <m:rPr>
                                <m:brk m:alnAt="7"/>
                              </m:rPr>
                              <a:rPr lang="it-IT" b="0" i="1" smtClean="0">
                                <a:latin typeface="Cambria Math" charset="0"/>
                              </a:rPr>
                              <m:t>𝐾</m:t>
                            </m:r>
                            <m:r>
                              <a:rPr lang="it-IT" b="0" i="1" smtClean="0">
                                <a:latin typeface="Cambria Math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it-IT" b="0" i="1" smtClean="0">
                                    <a:latin typeface="Cambria Math" charset="0"/>
                                  </a:rPr>
                                  <m:t>𝑒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b="0" i="1" smtClean="0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it-IT" b="0" i="1" smtClean="0">
                                    <a:latin typeface="Cambria Math" charset="0"/>
                                  </a:rPr>
                                  <m:t>𝑧</m:t>
                                </m:r>
                              </m:sub>
                            </m:sSub>
                            <m:r>
                              <m:rPr>
                                <m:brk m:alnAt="7"/>
                              </m:rPr>
                              <a:rPr lang="it-IT" b="0" i="1" smtClean="0">
                                <a:latin typeface="Cambria Math" charset="0"/>
                              </a:rPr>
                              <m:t>/</m:t>
                            </m:r>
                            <m:r>
                              <a:rPr lang="it-IT" b="0" i="1" smtClean="0">
                                <a:latin typeface="Cambria Math" charset="0"/>
                              </a:rPr>
                              <m:t>𝑐</m:t>
                            </m:r>
                          </m:e>
                        </m:mr>
                        <m:mr>
                          <m:e>
                            <m:r>
                              <a:rPr lang="it-IT" b="0" i="1" smtClean="0">
                                <a:latin typeface="Cambria Math" charset="0"/>
                              </a:rPr>
                              <m:t>𝑄</m:t>
                            </m:r>
                            <m:r>
                              <a:rPr lang="it-IT" b="0" i="1" smtClean="0">
                                <a:latin typeface="Cambria Math" charset="0"/>
                              </a:rPr>
                              <m:t>=</m:t>
                            </m:r>
                            <m:r>
                              <m:rPr>
                                <m:sty m:val="p"/>
                              </m:rPr>
                              <a:rPr lang="it-IT" b="0" i="0" smtClean="0">
                                <a:latin typeface="Cambria Math" charset="0"/>
                              </a:rPr>
                              <m:t>min</m:t>
                            </m:r>
                            <m:r>
                              <a:rPr lang="it-IT" b="0" i="1" smtClean="0">
                                <a:latin typeface="Cambria Math" charset="0"/>
                              </a:rPr>
                              <m:t>⁡</m:t>
                            </m:r>
                            <m:d>
                              <m:dPr>
                                <m:ctrlPr>
                                  <a:rPr lang="is-IS" b="0" i="1" smtClean="0">
                                    <a:latin typeface="Cambria Math" charset="0"/>
                                  </a:rPr>
                                </m:ctrlPr>
                              </m:dPr>
                              <m:e>
                                <m:r>
                                  <a:rPr lang="it-IT" i="1" smtClean="0">
                                    <a:latin typeface="Cambria Math" charset="0"/>
                                  </a:rPr>
                                  <m:t>𝐾</m:t>
                                </m:r>
                                <m:r>
                                  <a:rPr lang="it-IT" b="0" i="1" smtClean="0">
                                    <a:latin typeface="Cambria Math" charset="0"/>
                                  </a:rPr>
                                  <m:t>,7</m:t>
                                </m:r>
                              </m:e>
                            </m:d>
                          </m:e>
                        </m:mr>
                      </m:m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7" name="CasellaDiTesto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2747" y="3787326"/>
                <a:ext cx="1476493" cy="53309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asellaDiTesto 17"/>
              <p:cNvSpPr txBox="1"/>
              <p:nvPr/>
            </p:nvSpPr>
            <p:spPr>
              <a:xfrm>
                <a:off x="6858763" y="2746045"/>
                <a:ext cx="2407967" cy="78008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220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𝜌</m:t>
                          </m:r>
                        </m:e>
                        <m:sub>
                          <m:r>
                            <a:rPr lang="it-IT" sz="2200" b="0" i="1" smtClean="0">
                              <a:latin typeface="Cambria Math" charset="0"/>
                            </a:rPr>
                            <m:t>𝑒</m:t>
                          </m:r>
                          <m:r>
                            <a:rPr lang="it-IT" sz="2200" b="0" i="1" smtClean="0">
                              <a:latin typeface="Cambria Math" charset="0"/>
                            </a:rPr>
                            <m:t>,</m:t>
                          </m:r>
                          <m:r>
                            <a:rPr lang="it-IT" sz="2200" b="0" i="1" smtClean="0">
                              <a:latin typeface="Cambria Math" charset="0"/>
                            </a:rPr>
                            <m:t>𝑡h</m:t>
                          </m:r>
                        </m:sub>
                      </m:sSub>
                      <m:r>
                        <a:rPr lang="it-IT" sz="2200" b="0" i="0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sz="2200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it-IT" sz="2200" b="0" i="1" smtClean="0">
                              <a:latin typeface="Cambria Math" charset="0"/>
                            </a:rPr>
                            <m:t>2</m:t>
                          </m:r>
                          <m:r>
                            <a:rPr lang="it-IT" sz="22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𝛾</m:t>
                          </m:r>
                          <m:sSub>
                            <m:sSubPr>
                              <m:ctrlPr>
                                <a:rPr lang="en-US" sz="22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it-IT" sz="22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𝑠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2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it-IT" sz="22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𝑒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2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it-IT" sz="22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𝑧</m:t>
                              </m:r>
                            </m:sub>
                          </m:sSub>
                          <m:r>
                            <a:rPr lang="it-IT" sz="22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/</m:t>
                          </m:r>
                          <m:r>
                            <a:rPr lang="it-IT" sz="22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𝑐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bg-BG" sz="2200" b="0" i="1" smtClean="0">
                                  <a:latin typeface="Cambria Math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it-IT" sz="2200" b="0" i="1" smtClean="0">
                                  <a:latin typeface="Cambria Math" charset="0"/>
                                </a:rPr>
                                <m:t>3</m:t>
                              </m:r>
                            </m:e>
                          </m:rad>
                          <m:r>
                            <a:rPr lang="it-IT" sz="2200" b="0" i="1" smtClean="0">
                              <a:latin typeface="Cambria Math" charset="0"/>
                            </a:rPr>
                            <m:t>𝐾𝑄</m:t>
                          </m:r>
                          <m:sSub>
                            <m:sSubPr>
                              <m:ctrlPr>
                                <a:rPr lang="en-US" sz="2200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2200" b="0" i="1" smtClean="0">
                                  <a:latin typeface="Cambria Math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it-IT" sz="2200" b="0" i="1" smtClean="0">
                                  <a:latin typeface="Cambria Math" charset="0"/>
                                </a:rPr>
                                <m:t>𝑒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2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it-IT" sz="22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it-IT" sz="22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𝐿</m:t>
                          </m:r>
                        </m:den>
                      </m:f>
                    </m:oMath>
                  </m:oMathPara>
                </a14:m>
                <a:endParaRPr lang="it-IT" sz="2200" dirty="0"/>
              </a:p>
            </p:txBody>
          </p:sp>
        </mc:Choice>
        <mc:Fallback xmlns="">
          <p:sp>
            <p:nvSpPr>
              <p:cNvPr id="18" name="CasellaDiTesto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763" y="2746045"/>
                <a:ext cx="2407967" cy="78008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asellaDiTesto 18"/>
              <p:cNvSpPr txBox="1"/>
              <p:nvPr/>
            </p:nvSpPr>
            <p:spPr>
              <a:xfrm>
                <a:off x="9982346" y="3755619"/>
                <a:ext cx="1286121" cy="5965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𝜆</m:t>
                          </m:r>
                        </m:e>
                        <m:sub>
                          <m:r>
                            <a:rPr lang="it-IT" b="0" i="1" smtClean="0">
                              <a:latin typeface="Cambria Math" charset="0"/>
                            </a:rPr>
                            <m:t>𝑝</m:t>
                          </m:r>
                        </m:sub>
                      </m:sSub>
                      <m:r>
                        <a:rPr lang="it-IT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b="0" i="1" smtClean="0">
                              <a:latin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charset="0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charset="0"/>
                                </a:rPr>
                                <m:t>𝑏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ad>
                                <m:radPr>
                                  <m:degHide m:val="on"/>
                                  <m:ctrlPr>
                                    <a:rPr lang="en-US" b="0" i="1" smtClean="0">
                                      <a:latin typeface="Cambria Math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2</m:t>
                                  </m:r>
                                  <m:r>
                                    <a:rPr lang="it-IT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𝜋</m:t>
                                  </m:r>
                                </m:e>
                              </m:rad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charset="0"/>
                                </a:rPr>
                                <m:t>𝑧</m:t>
                              </m:r>
                            </m:sub>
                          </m:sSub>
                        </m:den>
                      </m:f>
                      <m:r>
                        <a:rPr lang="it-IT" b="0" i="1" smtClean="0">
                          <a:latin typeface="Cambria Math" charset="0"/>
                        </a:rPr>
                        <m:t> 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9" name="CasellaDiTesto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82346" y="3755619"/>
                <a:ext cx="1286121" cy="59651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asellaDiTesto 5"/>
          <p:cNvSpPr txBox="1"/>
          <p:nvPr/>
        </p:nvSpPr>
        <p:spPr>
          <a:xfrm>
            <a:off x="6701354" y="2342335"/>
            <a:ext cx="3065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Theoretical stability threshold</a:t>
            </a:r>
            <a:endParaRPr lang="en-GB" dirty="0"/>
          </a:p>
        </p:txBody>
      </p:sp>
      <p:sp>
        <p:nvSpPr>
          <p:cNvPr id="22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16</a:t>
            </a:r>
            <a:r>
              <a:rPr lang="it-IT" smtClean="0"/>
              <a:t>/05/2025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26710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9</a:t>
            </a:fld>
            <a:endParaRPr lang="it-IT" dirty="0"/>
          </a:p>
        </p:txBody>
      </p:sp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838200" y="952500"/>
            <a:ext cx="10515600" cy="5224463"/>
          </a:xfrm>
        </p:spPr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dirty="0" smtClean="0">
                <a:solidFill>
                  <a:schemeClr val="bg2"/>
                </a:solidFill>
              </a:rPr>
              <a:t>Introduction</a:t>
            </a:r>
          </a:p>
          <a:p>
            <a:endParaRPr lang="en-GB" dirty="0" smtClean="0"/>
          </a:p>
          <a:p>
            <a:r>
              <a:rPr lang="en-GB" b="1" dirty="0" smtClean="0"/>
              <a:t>Mitigation Techniques</a:t>
            </a:r>
          </a:p>
          <a:p>
            <a:endParaRPr lang="en-GB" dirty="0"/>
          </a:p>
          <a:p>
            <a:r>
              <a:rPr lang="en-GB" dirty="0" smtClean="0">
                <a:solidFill>
                  <a:schemeClr val="bg2"/>
                </a:solidFill>
              </a:rPr>
              <a:t>Filling Pattern with Non-Uniform Bunch Spacing</a:t>
            </a:r>
            <a:endParaRPr lang="en-GB" dirty="0">
              <a:solidFill>
                <a:schemeClr val="bg2"/>
              </a:solidFill>
            </a:endParaRPr>
          </a:p>
          <a:p>
            <a:endParaRPr lang="en-GB" dirty="0" smtClean="0">
              <a:solidFill>
                <a:schemeClr val="bg2"/>
              </a:solidFill>
            </a:endParaRPr>
          </a:p>
          <a:p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Conclusions and Outlooks</a:t>
            </a:r>
          </a:p>
          <a:p>
            <a:endParaRPr lang="en-GB" dirty="0" smtClean="0">
              <a:solidFill>
                <a:schemeClr val="bg2"/>
              </a:solidFill>
            </a:endParaRPr>
          </a:p>
        </p:txBody>
      </p:sp>
      <p:sp>
        <p:nvSpPr>
          <p:cNvPr id="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Electron-Cloud Effects and Possible </a:t>
            </a:r>
            <a:r>
              <a:rPr lang="en-GB" dirty="0" smtClean="0"/>
              <a:t>Mitigation </a:t>
            </a:r>
            <a:r>
              <a:rPr lang="en-GB" dirty="0"/>
              <a:t>Strategies</a:t>
            </a:r>
          </a:p>
        </p:txBody>
      </p:sp>
      <p:sp>
        <p:nvSpPr>
          <p:cNvPr id="12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16</a:t>
            </a:r>
            <a:r>
              <a:rPr lang="it-IT" smtClean="0"/>
              <a:t>/05/2025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74728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263259</TotalTime>
  <Words>2622</Words>
  <Application>Microsoft Macintosh PowerPoint</Application>
  <PresentationFormat>Widescreen</PresentationFormat>
  <Paragraphs>814</Paragraphs>
  <Slides>32</Slides>
  <Notes>27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32</vt:i4>
      </vt:variant>
    </vt:vector>
  </HeadingPairs>
  <TitlesOfParts>
    <vt:vector size="41" baseType="lpstr">
      <vt:lpstr>Calibri</vt:lpstr>
      <vt:lpstr>Calibri Light</vt:lpstr>
      <vt:lpstr>Cambria Math</vt:lpstr>
      <vt:lpstr>CMSS10</vt:lpstr>
      <vt:lpstr>CMSS17</vt:lpstr>
      <vt:lpstr>Courier New</vt:lpstr>
      <vt:lpstr>Wingdings</vt:lpstr>
      <vt:lpstr>Arial</vt:lpstr>
      <vt:lpstr>Tema di Office</vt:lpstr>
      <vt:lpstr>Electron-Cloud Effects and Possible Mitigation Strategies</vt:lpstr>
      <vt:lpstr>Outline</vt:lpstr>
      <vt:lpstr>Outline</vt:lpstr>
      <vt:lpstr>E-Cloud Build-up Studies for Baseline</vt:lpstr>
      <vt:lpstr>E-Cloud Build-Up Studies: Dipole</vt:lpstr>
      <vt:lpstr>SEY Models</vt:lpstr>
      <vt:lpstr>E-Cloud Build-Up Studies: Summary</vt:lpstr>
      <vt:lpstr>Stability</vt:lpstr>
      <vt:lpstr>Outline</vt:lpstr>
      <vt:lpstr>Mitigation: Bunch Spacing</vt:lpstr>
      <vt:lpstr>Mitigation: Charge Accumulation Phase</vt:lpstr>
      <vt:lpstr>Charge Accumulation Phase: Dipole</vt:lpstr>
      <vt:lpstr>Charge Accumulation Phase: Summary</vt:lpstr>
      <vt:lpstr>Outline</vt:lpstr>
      <vt:lpstr>Trains with Non-Uniform Bunch Spacing</vt:lpstr>
      <vt:lpstr>Bunch Spacing</vt:lpstr>
      <vt:lpstr>Short Bunch Spacing: 10 ns vs 5 ns</vt:lpstr>
      <vt:lpstr>Short Bunch Spacing 5 ns: Dipole</vt:lpstr>
      <vt:lpstr>Short Bunch Spacing 5 ns: Summary</vt:lpstr>
      <vt:lpstr>Higher Total Bunches</vt:lpstr>
      <vt:lpstr>Higher Total Bunches: Dipole</vt:lpstr>
      <vt:lpstr>Higher Total Bunches: Summary</vt:lpstr>
      <vt:lpstr>Outline</vt:lpstr>
      <vt:lpstr>Conclusions</vt:lpstr>
      <vt:lpstr>Outlooks</vt:lpstr>
      <vt:lpstr>Thanks for your attention</vt:lpstr>
      <vt:lpstr>Presentazione di PowerPoint</vt:lpstr>
      <vt:lpstr>Furman-Pivi &amp; ECLOUD SEY Models</vt:lpstr>
      <vt:lpstr>E-Cloud Stability Simulation Threshold: Dipole</vt:lpstr>
      <vt:lpstr>Presentazione di PowerPoint</vt:lpstr>
      <vt:lpstr>Presentazione di PowerPoint</vt:lpstr>
      <vt:lpstr>Presentazione di PowerPoint</vt:lpstr>
    </vt:vector>
  </TitlesOfParts>
  <Company/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Luca Sabato</dc:creator>
  <cp:lastModifiedBy>Luca Sabato</cp:lastModifiedBy>
  <cp:revision>2299</cp:revision>
  <dcterms:created xsi:type="dcterms:W3CDTF">2022-05-13T12:49:25Z</dcterms:created>
  <dcterms:modified xsi:type="dcterms:W3CDTF">2025-05-16T14:52:19Z</dcterms:modified>
</cp:coreProperties>
</file>