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1"/>
  </p:notesMasterIdLst>
  <p:sldIdLst>
    <p:sldId id="256" r:id="rId4"/>
    <p:sldId id="365" r:id="rId5"/>
    <p:sldId id="356" r:id="rId6"/>
    <p:sldId id="366" r:id="rId7"/>
    <p:sldId id="367" r:id="rId8"/>
    <p:sldId id="347" r:id="rId9"/>
    <p:sldId id="346" r:id="rId10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56"/>
            <p14:sldId id="365"/>
            <p14:sldId id="356"/>
            <p14:sldId id="366"/>
            <p14:sldId id="367"/>
            <p14:sldId id="347"/>
            <p14:sldId id="34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77B4"/>
    <a:srgbClr val="8C554B"/>
    <a:srgbClr val="0F124A"/>
    <a:srgbClr val="DFDFDF"/>
    <a:srgbClr val="F6FDA3"/>
    <a:srgbClr val="D4BEF7"/>
    <a:srgbClr val="B8BAFA"/>
    <a:srgbClr val="DBDBE4"/>
    <a:srgbClr val="FFE4DF"/>
    <a:srgbClr val="DAEE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75" autoAdjust="0"/>
    <p:restoredTop sz="94694" autoAdjust="0"/>
  </p:normalViewPr>
  <p:slideViewPr>
    <p:cSldViewPr>
      <p:cViewPr varScale="1">
        <p:scale>
          <a:sx n="156" d="100"/>
          <a:sy n="156" d="100"/>
        </p:scale>
        <p:origin x="536" y="168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07.05.25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131590"/>
            <a:ext cx="8263350" cy="3434111"/>
          </a:xfrm>
        </p:spPr>
        <p:txBody>
          <a:bodyPr/>
          <a:lstStyle>
            <a:lvl1pPr marL="180000" indent="-180000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500"/>
            </a:lvl1pPr>
            <a:lvl2pPr marL="360000" indent="-180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defRPr sz="1400"/>
            </a:lvl2pPr>
            <a:lvl3pPr marL="540000" indent="-180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defRPr sz="1400"/>
            </a:lvl3pPr>
            <a:lvl4pPr marL="720000" indent="-1800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defRPr sz="1400"/>
            </a:lvl4pPr>
            <a:lvl5pPr>
              <a:spcBef>
                <a:spcPts val="600"/>
              </a:spcBef>
              <a:defRPr sz="14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553790"/>
          </a:xfr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9F9A24C-7D35-3E62-A3A5-A4438BDD7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7584" y="45383"/>
            <a:ext cx="748883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55379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275606"/>
            <a:ext cx="8263350" cy="32170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EC56CEC-2CAE-9C1B-C73A-489C364517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7584" y="45383"/>
            <a:ext cx="7488832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685800" rtl="0" eaLnBrk="1" latinLnBrk="0" hangingPunct="1">
        <a:lnSpc>
          <a:spcPts val="1388"/>
        </a:lnSpc>
        <a:spcBef>
          <a:spcPts val="12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0" indent="-180000" algn="l" defTabSz="685800" rtl="0" eaLnBrk="1" latinLnBrk="0" hangingPunct="1">
        <a:lnSpc>
          <a:spcPts val="1388"/>
        </a:lnSpc>
        <a:spcBef>
          <a:spcPts val="400"/>
        </a:spcBef>
        <a:spcAft>
          <a:spcPts val="4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40000" indent="-180000" algn="l" defTabSz="685800" rtl="0" eaLnBrk="1" latinLnBrk="0" hangingPunct="1">
        <a:lnSpc>
          <a:spcPts val="1388"/>
        </a:lnSpc>
        <a:spcBef>
          <a:spcPts val="400"/>
        </a:spcBef>
        <a:spcAft>
          <a:spcPts val="400"/>
        </a:spcAft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180000" algn="l" defTabSz="685800" rtl="0" eaLnBrk="1" latinLnBrk="0" hangingPunct="1">
        <a:lnSpc>
          <a:spcPts val="1388"/>
        </a:lnSpc>
        <a:spcBef>
          <a:spcPts val="400"/>
        </a:spcBef>
        <a:spcAft>
          <a:spcPts val="400"/>
        </a:spcAft>
        <a:buSzPct val="10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60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openxmlformats.org/officeDocument/2006/relationships/image" Target="../media/image35.png"/><Relationship Id="rId18" Type="http://schemas.openxmlformats.org/officeDocument/2006/relationships/image" Target="../media/image4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12" Type="http://schemas.openxmlformats.org/officeDocument/2006/relationships/image" Target="../media/image34.png"/><Relationship Id="rId17" Type="http://schemas.openxmlformats.org/officeDocument/2006/relationships/image" Target="../media/image39.png"/><Relationship Id="rId2" Type="http://schemas.openxmlformats.org/officeDocument/2006/relationships/image" Target="../media/image11.png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19" Type="http://schemas.openxmlformats.org/officeDocument/2006/relationships/image" Target="../media/image41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74071BD-B290-42F5-9B7A-FB812D611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800" y="1194597"/>
            <a:ext cx="8263350" cy="1377153"/>
          </a:xfrm>
        </p:spPr>
        <p:txBody>
          <a:bodyPr/>
          <a:lstStyle/>
          <a:p>
            <a:pPr marR="0" lvl="0" defTabSz="6858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4000" cap="none" dirty="0">
                <a:latin typeface="Arial"/>
                <a:ea typeface="+mn-ea"/>
                <a:cs typeface="+mn-cs"/>
              </a:rPr>
              <a:t>For discussion about FCC-</a:t>
            </a:r>
            <a:r>
              <a:rPr lang="en-US" sz="4000" cap="none" dirty="0" err="1">
                <a:latin typeface="Arial"/>
                <a:ea typeface="+mn-ea"/>
                <a:cs typeface="+mn-cs"/>
              </a:rPr>
              <a:t>ee</a:t>
            </a:r>
            <a:r>
              <a:rPr lang="en-US" sz="4000" cap="none" dirty="0">
                <a:latin typeface="Arial"/>
                <a:ea typeface="+mn-ea"/>
                <a:cs typeface="+mn-cs"/>
              </a:rPr>
              <a:t> injector synchronization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Untertitel 6">
            <a:extLst>
              <a:ext uri="{FF2B5EF4-FFF2-40B4-BE49-F238E27FC236}">
                <a16:creationId xmlns:a16="http://schemas.microsoft.com/office/drawing/2014/main" id="{BDDF5FE7-61C3-4A63-AC5B-BA33D7F62E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3528" y="2859782"/>
            <a:ext cx="8568952" cy="1453345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endParaRPr lang="de-AT" sz="1800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A65A794-1675-4AFB-B2F6-BBBC54F8E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87494"/>
            <a:ext cx="289479" cy="170071"/>
          </a:xfrm>
        </p:spPr>
        <p:txBody>
          <a:bodyPr/>
          <a:lstStyle/>
          <a:p>
            <a:fld id="{88A1DFE4-5FC5-43BD-BB7E-75EAD82B965F}" type="slidenum">
              <a:rPr lang="de-AT" smtClean="0"/>
              <a:pPr/>
              <a:t>1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60757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F11AF9-9D82-2DEF-A388-5B001B19DB3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646A97-675D-33AD-EAA2-9868E421E8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err="1"/>
              <a:t>Linac</a:t>
            </a:r>
            <a:r>
              <a:rPr lang="en-GB" dirty="0"/>
              <a:t> producing 4 bunches (25 ns spacing) at 100 Hz </a:t>
            </a:r>
          </a:p>
          <a:p>
            <a:pPr lvl="1"/>
            <a:r>
              <a:rPr lang="en-GB" b="1" dirty="0"/>
              <a:t>Damping ring at 2.86 GeV used for both e</a:t>
            </a:r>
            <a:r>
              <a:rPr lang="en-GB" b="1" baseline="30000" dirty="0"/>
              <a:t>+ </a:t>
            </a:r>
            <a:r>
              <a:rPr lang="en-GB" b="1" dirty="0"/>
              <a:t>and e</a:t>
            </a:r>
            <a:r>
              <a:rPr lang="en-GB" b="1" baseline="30000" dirty="0"/>
              <a:t>-</a:t>
            </a:r>
          </a:p>
          <a:p>
            <a:pPr lvl="1"/>
            <a:r>
              <a:rPr lang="en-GB" b="1" dirty="0"/>
              <a:t>First In First Out principle (continuous refilling after damped bunches are extracted)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8E5E81E-4A7B-B6EE-0D93-5E5CDE9EE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Pre-injector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E9C3BA-739B-9A5E-5B0F-12D916FDE5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 descr="A graph of a number of blue and white lines&#10;&#10;Description automatically generated with medium confidence">
            <a:extLst>
              <a:ext uri="{FF2B5EF4-FFF2-40B4-BE49-F238E27FC236}">
                <a16:creationId xmlns:a16="http://schemas.microsoft.com/office/drawing/2014/main" id="{F9DEDDF8-668A-11C8-692C-FD2CC04EF8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2663" y="1995686"/>
            <a:ext cx="3312000" cy="24087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AC84A8A-0CE0-1A95-3E32-64F29ACEA16C}"/>
              </a:ext>
            </a:extLst>
          </p:cNvPr>
          <p:cNvSpPr txBox="1"/>
          <p:nvPr/>
        </p:nvSpPr>
        <p:spPr>
          <a:xfrm>
            <a:off x="5558009" y="4404413"/>
            <a:ext cx="3187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200" dirty="0"/>
              <a:t>* this plot is still showing the old damping ring parameters at 1.54 GeV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36C974A-A243-5CFB-87C4-64992BBA41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559" y="2243002"/>
            <a:ext cx="4608512" cy="1914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82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E6928B-CEA9-0E0B-207A-CED057E0BC0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8BC2C2-0711-1C79-87CA-46A0EE706F2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Only 1/10</a:t>
            </a:r>
            <a:r>
              <a:rPr lang="en-GB" baseline="30000" dirty="0"/>
              <a:t>th</a:t>
            </a:r>
            <a:r>
              <a:rPr lang="en-GB" dirty="0"/>
              <a:t> of all bunches for the Z pole are transferred from booster to collider (machine protection requirements and beam loading optimization in booster)</a:t>
            </a:r>
          </a:p>
          <a:p>
            <a:r>
              <a:rPr lang="en-GB" dirty="0"/>
              <a:t>Example of one of the booster filling pattern (corresponding to one “family” of bunches)</a:t>
            </a:r>
          </a:p>
          <a:p>
            <a:r>
              <a:rPr lang="en-GB" dirty="0"/>
              <a:t>Other filling schemes might be devised in the future or required for different reasons, need high flexibility in filling the booster from the pre-injector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0BDA3B2-DF1E-B49B-FBF0-C9517C291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Booster filling pattern – example for the Z pole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807795-7CB7-3971-9D61-629890221B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61AC745-4719-FC91-9293-8A80852534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00" y="1059582"/>
            <a:ext cx="8283599" cy="1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148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0F4B1A-4486-8741-D21F-681390776C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8D3C63-78A0-668B-6EFC-12AAD83833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Operational mode considers RF in booster and collider to be locked</a:t>
            </a:r>
          </a:p>
          <a:p>
            <a:pPr lvl="1"/>
            <a:r>
              <a:rPr lang="en-GB" dirty="0"/>
              <a:t>Pre-injector needs to provide the 4 bunches at the right time for injection into the booster</a:t>
            </a:r>
          </a:p>
          <a:p>
            <a:r>
              <a:rPr lang="en-GB" dirty="0"/>
              <a:t>2 options for synchronising pre-injector with </a:t>
            </a:r>
            <a:r>
              <a:rPr lang="en-GB"/>
              <a:t>booster considered </a:t>
            </a:r>
            <a:r>
              <a:rPr lang="en-GB" dirty="0"/>
              <a:t>(are there others?)</a:t>
            </a:r>
          </a:p>
          <a:p>
            <a:pPr lvl="1"/>
            <a:r>
              <a:rPr lang="en-GB" dirty="0"/>
              <a:t>Pulsing low energy </a:t>
            </a:r>
            <a:r>
              <a:rPr lang="en-GB" dirty="0" err="1"/>
              <a:t>linac</a:t>
            </a:r>
            <a:r>
              <a:rPr lang="en-GB" dirty="0"/>
              <a:t> at fixed intervals (100 Hz) and do cogging in damping ring – this will require quite large frequency swing of RF cavity and large radial excursions, is this feasible? </a:t>
            </a:r>
          </a:p>
          <a:p>
            <a:pPr lvl="1"/>
            <a:r>
              <a:rPr lang="en-GB" dirty="0"/>
              <a:t>Special choice of damping ring to booster circumference with large variation of </a:t>
            </a:r>
            <a:r>
              <a:rPr lang="en-GB" dirty="0" err="1"/>
              <a:t>linac</a:t>
            </a:r>
            <a:r>
              <a:rPr lang="en-GB" dirty="0"/>
              <a:t> intervals (“jitter window”) to place bunches at the right booster azimuth, can this be compatible with the </a:t>
            </a:r>
            <a:r>
              <a:rPr lang="en-GB" dirty="0" err="1"/>
              <a:t>linac</a:t>
            </a:r>
            <a:r>
              <a:rPr lang="en-GB" dirty="0"/>
              <a:t> operation?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BEC863A-7CB9-7D1C-530E-7C7680FA1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synchronize pre-injector with booster?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5778C-2A32-3364-EE22-42318E98A3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FF8B19-85AB-85B2-98F3-44067F1C051A}"/>
              </a:ext>
            </a:extLst>
          </p:cNvPr>
          <p:cNvSpPr txBox="1"/>
          <p:nvPr/>
        </p:nvSpPr>
        <p:spPr>
          <a:xfrm>
            <a:off x="2544416" y="3642578"/>
            <a:ext cx="3539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>
                <a:sym typeface="Wingdings" pitchFamily="2" charset="2"/>
              </a:rPr>
              <a:t> </a:t>
            </a:r>
            <a:r>
              <a:rPr lang="en-GB" sz="1800" dirty="0"/>
              <a:t>More details in slides of Heiko</a:t>
            </a:r>
          </a:p>
        </p:txBody>
      </p:sp>
    </p:spTree>
    <p:extLst>
      <p:ext uri="{BB962C8B-B14F-4D97-AF65-F5344CB8AC3E}">
        <p14:creationId xmlns:p14="http://schemas.microsoft.com/office/powerpoint/2010/main" val="3273001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9B03033-5094-5E81-DE34-B08D8D27184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1FFE3E-CB0B-FED2-7EAE-05D7AAB93E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12A574F-0D5D-D867-1727-ED24C053F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BACK-UP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BA53E-0A36-11CE-A2DA-A14BE4635A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217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624B8E-BB9E-60B1-37F5-3EC9119A06C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C27853-E2C0-A45D-3A65-38128E7DC66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586281-5336-A7EB-2524-4DADB571A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Transferring 1/10</a:t>
            </a:r>
            <a:r>
              <a:rPr lang="en-GB" baseline="30000" dirty="0"/>
              <a:t>th</a:t>
            </a:r>
            <a:r>
              <a:rPr lang="en-GB" dirty="0"/>
              <a:t> of the bunches each time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0CE26D-4B32-605C-410E-7DD3923BB4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A3D77958-CAFD-D6C7-3BA0-EE0EE9C7F0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3500"/>
            <a:ext cx="7920000" cy="39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F8C68BF-35C1-D28E-EC4F-765BCB4A59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3500"/>
            <a:ext cx="7920000" cy="39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FAA5CAC-2A38-8036-72D7-8A4675DF60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3500"/>
            <a:ext cx="7920000" cy="396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8F9F1B7-CB5C-6B5B-4579-44CFA9387F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3500"/>
            <a:ext cx="7920000" cy="396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A6CCC4A-144C-B541-1B4F-AF884405D0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3500"/>
            <a:ext cx="7920000" cy="396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3EB22F4-07BE-677C-A2AA-0145DC338DE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3500"/>
            <a:ext cx="7920000" cy="396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C48BB0B-EF7F-C649-43FC-34F96796A08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3500"/>
            <a:ext cx="7920000" cy="396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81D37B3-38A4-77FC-9DB2-F33D7D8D3A4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3500"/>
            <a:ext cx="7920000" cy="396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194DF97-A69D-3B1C-B8F5-1C43AFE0460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3500"/>
            <a:ext cx="7920000" cy="396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5C24B13A-5543-F103-FB87-A72896AEBEE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3500"/>
            <a:ext cx="7920000" cy="396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7389C8E6-67BC-A2D4-DB0A-47EBAD95222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3500"/>
            <a:ext cx="7920000" cy="396000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63F78D61-1042-96E2-9FCC-C1346823DB3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3500"/>
            <a:ext cx="7920000" cy="396000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A638C64F-163B-A86B-437F-BAD599344567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3500"/>
            <a:ext cx="7920000" cy="3960000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2B511C42-6A7A-963D-ABA4-C7A7535660F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3500"/>
            <a:ext cx="792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351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35F31E-3A8D-6AA3-C8D1-BC379E3F065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7DD8D-45B0-2077-9126-9662F289131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F51077D-CC25-CDFB-19E1-EEB053945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E-cloud mitigation scheme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7E1E2-F0C0-9CDA-15C3-CD307211E0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DF3A65B-5D52-69A7-61E9-AF0C8A0AC0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5BF422F-E4E3-6A1E-501D-8A9AF4BA49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3B72699-3F73-E99C-20E9-8422779782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4B7007F-F6D7-4F99-19AA-86C2693CE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DE9BE9E-0F50-B404-B318-4CC1BFDDDDB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6F9B437-FBC0-149F-99AA-B15DE966AE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A9D002C-AB29-574C-1AEC-AAC1E1B765B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CAEDEF4-D354-2D11-9F1A-ECBA8841096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3C5D4F8-0543-251B-77E2-7872DC61D5E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5F7D6B05-13CE-5DC4-098F-BA832CF8DB1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453640C-355F-A1F0-303A-57FB874EE21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44FD61F-D4AF-5C36-3D18-6DC041D5CE4F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F76F4A93-7F62-8933-19D8-EF43EFDD85F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FA605A6-1A31-C86D-3F77-2D23888BB29E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4E9991FE-4A0C-A03F-E1CB-C17D5D7DC1D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D78DC0D-40A3-DACB-CC83-6C165E0DECE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F1D4792-9B6B-5234-3C9C-BC408A5E55D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E0679DD-58D6-2C4F-7C65-9CE992298A7D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00" y="1186560"/>
            <a:ext cx="7920000" cy="39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72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36033</TotalTime>
  <Words>282</Words>
  <Application>Microsoft Macintosh PowerPoint</Application>
  <PresentationFormat>On-screen Show (16:9)</PresentationFormat>
  <Paragraphs>33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Introslides</vt:lpstr>
      <vt:lpstr>Titleslides, Conclusion</vt:lpstr>
      <vt:lpstr>Content Slides - Deep Blue</vt:lpstr>
      <vt:lpstr>For discussion about FCC-ee injector synchronization</vt:lpstr>
      <vt:lpstr>Pre-injector</vt:lpstr>
      <vt:lpstr>Booster filling pattern – example for the Z pole</vt:lpstr>
      <vt:lpstr>How to synchronize pre-injector with booster?</vt:lpstr>
      <vt:lpstr>BACK-UP</vt:lpstr>
      <vt:lpstr>Transferring 1/10th of the bunches each time</vt:lpstr>
      <vt:lpstr>E-cloud mitigation scheme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Hannes Bartosik</cp:lastModifiedBy>
  <cp:revision>465</cp:revision>
  <dcterms:created xsi:type="dcterms:W3CDTF">2020-10-27T09:23:42Z</dcterms:created>
  <dcterms:modified xsi:type="dcterms:W3CDTF">2025-05-07T13:47:46Z</dcterms:modified>
</cp:coreProperties>
</file>