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notesMasterIdLst>
    <p:notesMasterId r:id="rId38"/>
  </p:notesMasterIdLst>
  <p:sldIdLst>
    <p:sldId id="359" r:id="rId2"/>
    <p:sldId id="454" r:id="rId3"/>
    <p:sldId id="318" r:id="rId4"/>
    <p:sldId id="1321" r:id="rId5"/>
    <p:sldId id="1326" r:id="rId6"/>
    <p:sldId id="1319" r:id="rId7"/>
    <p:sldId id="391" r:id="rId8"/>
    <p:sldId id="1352" r:id="rId9"/>
    <p:sldId id="1353" r:id="rId10"/>
    <p:sldId id="443" r:id="rId11"/>
    <p:sldId id="1339" r:id="rId12"/>
    <p:sldId id="1340" r:id="rId13"/>
    <p:sldId id="1354" r:id="rId14"/>
    <p:sldId id="1337" r:id="rId15"/>
    <p:sldId id="2393" r:id="rId16"/>
    <p:sldId id="2392" r:id="rId17"/>
    <p:sldId id="2394" r:id="rId18"/>
    <p:sldId id="1355" r:id="rId19"/>
    <p:sldId id="1323" r:id="rId20"/>
    <p:sldId id="436" r:id="rId21"/>
    <p:sldId id="361" r:id="rId22"/>
    <p:sldId id="1322" r:id="rId23"/>
    <p:sldId id="1349" r:id="rId24"/>
    <p:sldId id="1348" r:id="rId25"/>
    <p:sldId id="1336" r:id="rId26"/>
    <p:sldId id="1373" r:id="rId27"/>
    <p:sldId id="1343" r:id="rId28"/>
    <p:sldId id="1345" r:id="rId29"/>
    <p:sldId id="435" r:id="rId30"/>
    <p:sldId id="1328" r:id="rId31"/>
    <p:sldId id="357" r:id="rId32"/>
    <p:sldId id="1344" r:id="rId33"/>
    <p:sldId id="326" r:id="rId34"/>
    <p:sldId id="316" r:id="rId35"/>
    <p:sldId id="325" r:id="rId36"/>
    <p:sldId id="2390" r:id="rId3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8A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F020F0-4799-3341-8E2D-586E7E9593A0}" v="23" dt="2023-02-08T16:48:44.3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304"/>
    <p:restoredTop sz="96096"/>
  </p:normalViewPr>
  <p:slideViewPr>
    <p:cSldViewPr snapToGrid="0">
      <p:cViewPr varScale="1">
        <p:scale>
          <a:sx n="116" d="100"/>
          <a:sy n="116" d="100"/>
        </p:scale>
        <p:origin x="20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CE8DC-E6C1-2945-880E-39B1B452450D}" type="datetimeFigureOut">
              <a:rPr lang="en-US" smtClean="0"/>
              <a:t>6/12/25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E0775-4425-B543-8CAF-F70A91D10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989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pPr algn="r"/>
            <a:fld id="{C1E1B1C1-9101-4191-91E1-018171114141}" type="slidenum">
              <a:rPr lang="en-US" sz="1200"/>
              <a:t>1</a:t>
            </a:fld>
            <a:endParaRPr/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2091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320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largest</a:t>
            </a:r>
            <a:r>
              <a:rPr lang="en-US" baseline="0" dirty="0"/>
              <a:t> amount of work in the proposal is based at HIE-ISOLDE, the post-accelerator of radioactive ion beams from ISOLDE.</a:t>
            </a:r>
          </a:p>
          <a:p>
            <a:r>
              <a:rPr lang="en-US" baseline="0" dirty="0"/>
              <a:t>Fundamentally, ISOLDE is the *ONLY* place worldwide where these isotopes can be produced and accelerated to the correct energy to determine their shapes.</a:t>
            </a:r>
          </a:p>
          <a:p>
            <a:endParaRPr lang="en-US" baseline="0" dirty="0"/>
          </a:p>
          <a:p>
            <a:r>
              <a:rPr lang="en-US" baseline="0" dirty="0"/>
              <a:t>This new upgrade, combing new superconducting </a:t>
            </a:r>
            <a:r>
              <a:rPr lang="en-US" baseline="0" dirty="0" err="1"/>
              <a:t>cryomodules</a:t>
            </a:r>
            <a:r>
              <a:rPr lang="en-US" baseline="0" dirty="0"/>
              <a:t> began it’s first physics experiments in 2016, when I was selected as a CERN research fellow to lead the first exploitation HIE-ISOLDE.</a:t>
            </a:r>
          </a:p>
          <a:p>
            <a:r>
              <a:rPr lang="en-US" baseline="0" dirty="0"/>
              <a:t>In the two operational campaigns since, experiments have been focused around the first experimental setup, </a:t>
            </a:r>
            <a:r>
              <a:rPr lang="en-US" baseline="0" dirty="0" err="1"/>
              <a:t>Miniball</a:t>
            </a:r>
            <a:r>
              <a:rPr lang="en-US" baseline="0" dirty="0"/>
              <a:t>, which I run.</a:t>
            </a:r>
          </a:p>
          <a:p>
            <a:r>
              <a:rPr lang="en-US" baseline="0" dirty="0"/>
              <a:t>I’ve successfully lead the setup and running of 13 experiments, including my own Coulomb excitation experiment on the </a:t>
            </a:r>
            <a:r>
              <a:rPr lang="en-US" baseline="0" dirty="0" err="1"/>
              <a:t>octupole</a:t>
            </a:r>
            <a:r>
              <a:rPr lang="en-US" baseline="0" dirty="0"/>
              <a:t>-deformed  Barium isotopes.</a:t>
            </a:r>
          </a:p>
          <a:p>
            <a:endParaRPr lang="en-US" baseline="0" dirty="0"/>
          </a:p>
          <a:p>
            <a:r>
              <a:rPr lang="en-US" baseline="0" dirty="0"/>
              <a:t>However, the most exciting development that I have been working on is the ISOLDE </a:t>
            </a:r>
            <a:r>
              <a:rPr lang="en-US" baseline="0" dirty="0" err="1"/>
              <a:t>Solenoidal</a:t>
            </a:r>
            <a:r>
              <a:rPr lang="en-US" baseline="0" dirty="0"/>
              <a:t> Spectrometer, a former MRI magnet from a hospital in Australia being repurposed to perform nuclear reactions with radioactive ion beams.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3524E5-6C95-614E-8429-EA647220441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252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E0775-4425-B543-8CAF-F70A91D1032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8286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F69D45-AFDB-D817-4488-6545CCE599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085013-B26E-8122-DB13-9130591FD9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DBE04C-C535-2616-6B70-88145A04CE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6FA1EF-EF26-A061-6ACB-426CF9E72F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E0775-4425-B543-8CAF-F70A91D1032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1265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BE0DD1-A1EE-49B0-2F83-B50859E5E9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B6CCB0-2328-AEF9-3467-04426AB884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B99999-1645-C579-D96D-CF37CBDBD9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A8C84C-FE78-8087-F595-116200A80D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E0775-4425-B543-8CAF-F70A91D1032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144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249271" y="268288"/>
            <a:ext cx="755904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8" name="Rectangle 7"/>
          <p:cNvSpPr/>
          <p:nvPr/>
        </p:nvSpPr>
        <p:spPr>
          <a:xfrm>
            <a:off x="358587" y="268289"/>
            <a:ext cx="24384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955373"/>
            <a:ext cx="7278624" cy="3199769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68800" y="390526"/>
            <a:ext cx="7339584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A07B2C7-9E9E-4C90-BC60-982782515F33}" type="datetime1">
              <a:rPr lang="nl-NL" smtClean="0"/>
              <a:pPr/>
              <a:t>12-06-2025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91584" y="6356351"/>
            <a:ext cx="6315456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08659" y="6356351"/>
            <a:ext cx="9144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8BDF327-CC60-C141-A4BA-4C8D2F359F9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92600" y="4343400"/>
            <a:ext cx="7253224" cy="17526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713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9855201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09920" y="2214562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12-06-2025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5709920" y="4224973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09600" y="2214563"/>
            <a:ext cx="475488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74221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9855201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09920" y="2214562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12-06-2025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5709920" y="4224973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609600" y="2214562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609600" y="4224973"/>
            <a:ext cx="475488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809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12-06-2025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439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865225" y="268288"/>
            <a:ext cx="957431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12-06-2025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9567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65225" y="268288"/>
            <a:ext cx="957431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995082"/>
            <a:ext cx="475488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9403" y="990600"/>
            <a:ext cx="475488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057401"/>
            <a:ext cx="475488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12-06-2025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6452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329081" y="268288"/>
            <a:ext cx="54864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995082"/>
            <a:ext cx="475488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057401"/>
            <a:ext cx="475488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5153" y="6124015"/>
            <a:ext cx="2336800" cy="365125"/>
          </a:xfrm>
        </p:spPr>
        <p:txBody>
          <a:bodyPr/>
          <a:lstStyle>
            <a:lvl1pPr algn="l">
              <a:defRPr/>
            </a:lvl1pPr>
          </a:lstStyle>
          <a:p>
            <a:fld id="{3A07B2C7-9E9E-4C90-BC60-982782515F33}" type="datetime1">
              <a:rPr lang="nl-NL" smtClean="0"/>
              <a:pPr/>
              <a:t>12-06-2025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3083" y="6356351"/>
            <a:ext cx="5151717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347011" y="990600"/>
            <a:ext cx="5462016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051514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622367" y="268288"/>
            <a:ext cx="2185943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4267200"/>
            <a:ext cx="8636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9832" y="268288"/>
            <a:ext cx="9144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1717" y="4840942"/>
            <a:ext cx="8633883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12-06-2025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636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47295" y="268288"/>
            <a:ext cx="961015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4267200"/>
            <a:ext cx="8636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9832" y="268288"/>
            <a:ext cx="4008968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1717" y="4840942"/>
            <a:ext cx="8633883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12-06-2025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4470400" y="268289"/>
            <a:ext cx="6269317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4470400" y="2131936"/>
            <a:ext cx="3072384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7667333" y="2131936"/>
            <a:ext cx="3072384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613551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616141" y="268288"/>
            <a:ext cx="219456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12-06-2025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340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865225" y="268288"/>
            <a:ext cx="957431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58399" y="1035425"/>
            <a:ext cx="1763060" cy="5090739"/>
          </a:xfrm>
        </p:spPr>
        <p:txBody>
          <a:bodyPr vert="eaVert" anchor="t" anchorCtr="0"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035425"/>
            <a:ext cx="80264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12-06-2025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82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9598212" y="6461210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982EAF15-487E-A142-9751-94A0AB8E3301}" type="datetimeFigureOut">
              <a:rPr lang="en-US" smtClean="0"/>
              <a:pPr/>
              <a:t>6/12/25</a:t>
            </a:fld>
            <a:endParaRPr lang="en-GB"/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CA725AED-778E-1345-B6AC-B02199D4D3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00066"/>
            <a:ext cx="1922585" cy="657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2067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5E0D6C2-94E7-6745-915E-A0979BFB4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E09F44-3D8B-2840-81B8-2E0A5391D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12-06-2025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B8CBD-CD5E-6D45-97C0-A113238A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8F5BB-7B85-4C43-8DCF-F428564A4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2FF9E7D-ED80-E44E-854A-7392892971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8" y="1346200"/>
            <a:ext cx="8677836" cy="47879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0192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4128000" y="2088000"/>
            <a:ext cx="744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4128000" y="4193675"/>
            <a:ext cx="744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en typ de subtitel van de presentatie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464525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12.06.25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32581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BAD82-54C3-C943-233A-B9150F90EF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53B840-DC54-E573-22E6-309027C506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0579B-6A0E-E09E-F296-AB5E688EB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85BCE-1815-D547-A2F7-DF62F62864C5}" type="datetimeFigureOut">
              <a:rPr lang="en-US" smtClean="0"/>
              <a:t>6/12/25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192B8E-234A-3A51-5802-BB82800B9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16C754-0B18-B885-3FC1-744BD6EA9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446AC-6923-C242-BF96-31E4469A2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146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249271" y="268288"/>
            <a:ext cx="755904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4171950"/>
            <a:ext cx="7277225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1" y="5257800"/>
            <a:ext cx="7277224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68801" y="389966"/>
            <a:ext cx="7333129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3A07B2C7-9E9E-4C90-BC60-982782515F33}" type="datetime1">
              <a:rPr lang="nl-NL" smtClean="0"/>
              <a:pPr/>
              <a:t>12-06-2025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85130" y="6356351"/>
            <a:ext cx="6312149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20612" y="6356351"/>
            <a:ext cx="9144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267201" y="2877671"/>
            <a:ext cx="7529156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358587" y="268289"/>
            <a:ext cx="24384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</p:spTree>
    <p:extLst>
      <p:ext uri="{BB962C8B-B14F-4D97-AF65-F5344CB8AC3E}">
        <p14:creationId xmlns:p14="http://schemas.microsoft.com/office/powerpoint/2010/main" val="3413007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9833" y="268288"/>
            <a:ext cx="219456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4565" y="914400"/>
            <a:ext cx="8677836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4565" y="2209801"/>
            <a:ext cx="8677836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616141" y="6356351"/>
            <a:ext cx="2336800" cy="365125"/>
          </a:xfrm>
        </p:spPr>
        <p:txBody>
          <a:bodyPr/>
          <a:lstStyle/>
          <a:p>
            <a:fld id="{3A07B2C7-9E9E-4C90-BC60-982782515F33}" type="datetime1">
              <a:rPr lang="nl-NL" smtClean="0"/>
              <a:pPr/>
              <a:t>12-06-2025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04564" y="6356351"/>
            <a:ext cx="6569136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2259" y="361017"/>
            <a:ext cx="675341" cy="365125"/>
          </a:xfrm>
        </p:spPr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59833" y="1976718"/>
            <a:ext cx="219456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4132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8309" y="3429000"/>
            <a:ext cx="6621928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8309" y="4824414"/>
            <a:ext cx="6621928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16800" y="6356351"/>
            <a:ext cx="2163483" cy="365125"/>
          </a:xfrm>
        </p:spPr>
        <p:txBody>
          <a:bodyPr/>
          <a:lstStyle/>
          <a:p>
            <a:fld id="{3A07B2C7-9E9E-4C90-BC60-982782515F33}" type="datetime1">
              <a:rPr lang="nl-NL" smtClean="0"/>
              <a:pPr/>
              <a:t>12-06-2025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3083" y="6356351"/>
            <a:ext cx="7082117" cy="365125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8888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9833" y="4773706"/>
            <a:ext cx="39624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472" y="3429001"/>
            <a:ext cx="6621928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0472" y="4824414"/>
            <a:ext cx="6621928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8283" y="6104966"/>
            <a:ext cx="675341" cy="365125"/>
          </a:xfrm>
        </p:spPr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59832" y="268288"/>
            <a:ext cx="39624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3003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9855201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214563"/>
            <a:ext cx="475488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09920" y="2214563"/>
            <a:ext cx="475488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12-06-2025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663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914400"/>
            <a:ext cx="985113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054132"/>
            <a:ext cx="475488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689412"/>
            <a:ext cx="475488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05855" y="2054132"/>
            <a:ext cx="475488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05855" y="2689412"/>
            <a:ext cx="475488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12-06-2025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548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865225" y="268288"/>
            <a:ext cx="957431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9855201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99" y="2214562"/>
            <a:ext cx="9861551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B2C7-9E9E-4C90-BC60-982782515F33}" type="datetime1">
              <a:rPr lang="nl-NL" smtClean="0"/>
              <a:pPr/>
              <a:t>12-06-2025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09599" y="4224973"/>
            <a:ext cx="9861551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47271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244671"/>
            <a:ext cx="8677836" cy="64079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269947"/>
            <a:ext cx="8677836" cy="4856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98212" y="6461210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3A07B2C7-9E9E-4C90-BC60-982782515F33}" type="datetime1">
              <a:rPr lang="nl-NL" smtClean="0"/>
              <a:pPr/>
              <a:t>12-06-2025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3083" y="6461210"/>
            <a:ext cx="80094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2094" y="6471615"/>
            <a:ext cx="6753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rgbClr val="727272"/>
                </a:solidFill>
              </a:defRPr>
            </a:lvl1pPr>
          </a:lstStyle>
          <a:p>
            <a:fld id="{C916CA15-C09A-C44D-8CBA-D93E017B0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287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  <p:sldLayoutId id="2147483685" r:id="rId19"/>
    <p:sldLayoutId id="2147483686" r:id="rId20"/>
    <p:sldLayoutId id="2147483687" r:id="rId21"/>
    <p:sldLayoutId id="2147483689" r:id="rId22"/>
    <p:sldLayoutId id="2147483690" r:id="rId23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10" Type="http://schemas.openxmlformats.org/officeDocument/2006/relationships/image" Target="../media/image8.jpe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PNG"/><Relationship Id="rId4" Type="http://schemas.openxmlformats.org/officeDocument/2006/relationships/image" Target="../media/image5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g"/><Relationship Id="rId5" Type="http://schemas.openxmlformats.org/officeDocument/2006/relationships/image" Target="../media/image74.png"/><Relationship Id="rId4" Type="http://schemas.openxmlformats.org/officeDocument/2006/relationships/image" Target="../media/image7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80.png"/><Relationship Id="rId4" Type="http://schemas.openxmlformats.org/officeDocument/2006/relationships/image" Target="../media/image7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jpg"/><Relationship Id="rId3" Type="http://schemas.openxmlformats.org/officeDocument/2006/relationships/image" Target="../media/image10.jpe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6.png"/><Relationship Id="rId10" Type="http://schemas.openxmlformats.org/officeDocument/2006/relationships/image" Target="../media/image15.png"/><Relationship Id="rId4" Type="http://schemas.openxmlformats.org/officeDocument/2006/relationships/image" Target="../media/image1.emf"/><Relationship Id="rId9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5.png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4.jpeg"/><Relationship Id="rId4" Type="http://schemas.openxmlformats.org/officeDocument/2006/relationships/image" Target="../media/image113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7" Type="http://schemas.openxmlformats.org/officeDocument/2006/relationships/image" Target="../media/image29.jp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7" Type="http://schemas.openxmlformats.org/officeDocument/2006/relationships/image" Target="../media/image35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jpe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microsoft.com/office/2007/relationships/hdphoto" Target="../media/hdphoto1.wdp"/><Relationship Id="rId9" Type="http://schemas.openxmlformats.org/officeDocument/2006/relationships/image" Target="../media/image4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10" Type="http://schemas.openxmlformats.org/officeDocument/2006/relationships/image" Target="../media/image51.jpg"/><Relationship Id="rId4" Type="http://schemas.openxmlformats.org/officeDocument/2006/relationships/image" Target="../media/image45.jpeg"/><Relationship Id="rId9" Type="http://schemas.openxmlformats.org/officeDocument/2006/relationships/image" Target="../media/image5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10" Type="http://schemas.openxmlformats.org/officeDocument/2006/relationships/image" Target="../media/image51.jpg"/><Relationship Id="rId4" Type="http://schemas.openxmlformats.org/officeDocument/2006/relationships/image" Target="../media/image45.jpeg"/><Relationship Id="rId9" Type="http://schemas.openxmlformats.org/officeDocument/2006/relationships/image" Target="../media/image5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10" Type="http://schemas.openxmlformats.org/officeDocument/2006/relationships/image" Target="../media/image51.jpg"/><Relationship Id="rId4" Type="http://schemas.openxmlformats.org/officeDocument/2006/relationships/image" Target="../media/image45.jpeg"/><Relationship Id="rId9" Type="http://schemas.openxmlformats.org/officeDocument/2006/relationships/image" Target="../media/image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Shape 2"/>
          <p:cNvSpPr txBox="1"/>
          <p:nvPr/>
        </p:nvSpPr>
        <p:spPr>
          <a:xfrm>
            <a:off x="815520" y="2104920"/>
            <a:ext cx="10689120" cy="4529880"/>
          </a:xfrm>
          <a:prstGeom prst="rect">
            <a:avLst/>
          </a:prstGeom>
        </p:spPr>
        <p:txBody>
          <a:bodyPr wrap="none" lIns="120000" tIns="62400" rIns="120000" bIns="62400"/>
          <a:lstStyle/>
          <a:p>
            <a:endParaRPr lang="en-GB" sz="2400" dirty="0"/>
          </a:p>
          <a:p>
            <a:endParaRPr sz="2400" dirty="0"/>
          </a:p>
        </p:txBody>
      </p:sp>
      <p:pic>
        <p:nvPicPr>
          <p:cNvPr id="2" name="Picture 1" descr="ML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9067" y="3416301"/>
            <a:ext cx="16933" cy="12700"/>
          </a:xfrm>
          <a:prstGeom prst="rect">
            <a:avLst/>
          </a:prstGeom>
        </p:spPr>
      </p:pic>
      <p:pic>
        <p:nvPicPr>
          <p:cNvPr id="11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912" y="2240041"/>
            <a:ext cx="2791743" cy="955371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753875" y="6529704"/>
            <a:ext cx="43812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1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8A2FB0B-FDC6-B142-80AF-A5723132F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8340" y="193133"/>
            <a:ext cx="6578745" cy="2327160"/>
          </a:xfrm>
          <a:solidFill>
            <a:schemeClr val="bg1">
              <a:lumMod val="95000"/>
              <a:alpha val="70000"/>
            </a:schemeClr>
          </a:solidFill>
        </p:spPr>
        <p:txBody>
          <a:bodyPr anchor="t"/>
          <a:lstStyle/>
          <a:p>
            <a:r>
              <a:rPr lang="en-GB" b="1" dirty="0"/>
              <a:t>The ISOLDE Solenoidal Spectrometer – Status and updates for 2025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6F42B30-2E55-0341-AE96-7C7EB2C547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47537" y="4180453"/>
            <a:ext cx="3867141" cy="1488633"/>
          </a:xfr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108000" tIns="72000" rIns="108000" bIns="72000">
            <a:normAutofit fontScale="85000" lnSpcReduction="20000"/>
          </a:bodyPr>
          <a:lstStyle/>
          <a:p>
            <a:pPr marL="0" indent="0">
              <a:buNone/>
            </a:pPr>
            <a:r>
              <a:rPr lang="en-GB" sz="2800" b="1" dirty="0"/>
              <a:t>Liam Gaffney</a:t>
            </a:r>
          </a:p>
          <a:p>
            <a:pPr marL="0" indent="0">
              <a:buNone/>
            </a:pPr>
            <a:r>
              <a:rPr lang="en-GB" sz="2100" i="1" dirty="0"/>
              <a:t>University of Liverpool</a:t>
            </a:r>
          </a:p>
          <a:p>
            <a:pPr marL="0" indent="0">
              <a:buNone/>
            </a:pPr>
            <a:r>
              <a:rPr lang="en-GB" sz="2400" dirty="0"/>
              <a:t>ISS Workshop and Collaboration Meeting</a:t>
            </a:r>
          </a:p>
          <a:p>
            <a:pPr marL="0" indent="0">
              <a:buNone/>
            </a:pPr>
            <a:r>
              <a:rPr lang="en-GB" dirty="0"/>
              <a:t>Online + CERN, 11/06/2025</a:t>
            </a:r>
          </a:p>
        </p:txBody>
      </p:sp>
      <p:pic>
        <p:nvPicPr>
          <p:cNvPr id="14" name="Picture 13" descr="HIE-ISOLDE-logo-alpha.png">
            <a:extLst>
              <a:ext uri="{FF2B5EF4-FFF2-40B4-BE49-F238E27FC236}">
                <a16:creationId xmlns:a16="http://schemas.microsoft.com/office/drawing/2014/main" id="{5544405A-E475-A546-8E59-B61C2457330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912" y="1191656"/>
            <a:ext cx="2643795" cy="862933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DD698BC-F9CF-F445-A88F-86D6B686EBA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7572" y="5777579"/>
            <a:ext cx="3265118" cy="995781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B1CEA84-D74C-D049-BA77-105C58C6E3DB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913" y="193132"/>
            <a:ext cx="3160819" cy="81307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</p:pic>
      <p:pic>
        <p:nvPicPr>
          <p:cNvPr id="17" name="Picture 16" descr="Logo, company name&#10;&#10;Description automatically generated">
            <a:extLst>
              <a:ext uri="{FF2B5EF4-FFF2-40B4-BE49-F238E27FC236}">
                <a16:creationId xmlns:a16="http://schemas.microsoft.com/office/drawing/2014/main" id="{630B11FB-B19B-3543-B8F9-2ABBBDB656E0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911" y="5313358"/>
            <a:ext cx="1488633" cy="1488633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</p:pic>
      <p:pic>
        <p:nvPicPr>
          <p:cNvPr id="1026" name="Picture 2" descr="About EURO-LABS - EURO-LABS">
            <a:extLst>
              <a:ext uri="{FF2B5EF4-FFF2-40B4-BE49-F238E27FC236}">
                <a16:creationId xmlns:a16="http://schemas.microsoft.com/office/drawing/2014/main" id="{2B45497D-6BFF-4341-8295-F8F655E4D3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1064" y="5608211"/>
            <a:ext cx="2430176" cy="1191672"/>
          </a:xfrm>
          <a:prstGeom prst="rect">
            <a:avLst/>
          </a:prstGeom>
          <a:solidFill>
            <a:srgbClr val="FFFFFF">
              <a:alpha val="30196"/>
            </a:srgbClr>
          </a:solidFill>
        </p:spPr>
      </p:pic>
    </p:spTree>
    <p:extLst>
      <p:ext uri="{BB962C8B-B14F-4D97-AF65-F5344CB8AC3E}">
        <p14:creationId xmlns:p14="http://schemas.microsoft.com/office/powerpoint/2010/main" val="989694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B7909994-77A1-48C3-9A63-522DA8B8CA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08733" y="2"/>
            <a:ext cx="1983267" cy="67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29B064E-FF24-36C8-3660-8968D7F62F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4520" y="3242455"/>
            <a:ext cx="3440048" cy="16332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908B79-BA9C-9144-9494-35D6713B9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ISS modes of operation (so far…)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7C47E1-13A7-F544-9F9A-86C00B1F6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280" y="1194123"/>
            <a:ext cx="3752612" cy="204105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600" b="1" u="sng" dirty="0"/>
              <a:t>Si-recoil mode</a:t>
            </a:r>
          </a:p>
          <a:p>
            <a:pPr algn="just"/>
            <a:r>
              <a:rPr lang="en-GB" sz="1600" dirty="0"/>
              <a:t>Silicon ∆E-E for beam-like reaction partner; used for </a:t>
            </a:r>
            <a:r>
              <a:rPr lang="en-GB" sz="1600" i="1" dirty="0"/>
              <a:t>A</a:t>
            </a:r>
            <a:r>
              <a:rPr lang="en-GB" sz="1600" dirty="0"/>
              <a:t> &lt; 50.</a:t>
            </a:r>
          </a:p>
          <a:p>
            <a:r>
              <a:rPr lang="en-GB" sz="1600" dirty="0"/>
              <a:t>Clean selection of reaction channel; removes fusion on carbon and isobars in beam.</a:t>
            </a:r>
          </a:p>
        </p:txBody>
      </p:sp>
      <p:pic>
        <p:nvPicPr>
          <p:cNvPr id="5121" name="Picture 1" descr="page7image2162897264">
            <a:extLst>
              <a:ext uri="{FF2B5EF4-FFF2-40B4-BE49-F238E27FC236}">
                <a16:creationId xmlns:a16="http://schemas.microsoft.com/office/drawing/2014/main" id="{26C5CDA1-B4EC-EB49-B329-F6AC7C7769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421" y="3235178"/>
            <a:ext cx="3607180" cy="270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67EED798-919A-7C47-AEC2-254E4DF27AA3}"/>
              </a:ext>
            </a:extLst>
          </p:cNvPr>
          <p:cNvSpPr txBox="1">
            <a:spLocks/>
          </p:cNvSpPr>
          <p:nvPr/>
        </p:nvSpPr>
        <p:spPr>
          <a:xfrm>
            <a:off x="4127402" y="1194122"/>
            <a:ext cx="4087915" cy="204105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GB" sz="1600" b="1" u="sng" dirty="0"/>
              <a:t>Gas-recoil mode</a:t>
            </a:r>
          </a:p>
          <a:p>
            <a:pPr algn="just"/>
            <a:r>
              <a:rPr lang="en-GB" sz="1600" dirty="0"/>
              <a:t>Fast-counting Bragg chamber and MWPC for medium-mass beams.</a:t>
            </a:r>
          </a:p>
          <a:p>
            <a:r>
              <a:rPr lang="en-GB" sz="1600" dirty="0"/>
              <a:t>Used in beam just twice so far; fast pre-amps and zero-degree blocker being implemented for 2024.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6A088557-8DBF-9249-9FD6-AD58AC42CAAC}"/>
              </a:ext>
            </a:extLst>
          </p:cNvPr>
          <p:cNvSpPr txBox="1">
            <a:spLocks/>
          </p:cNvSpPr>
          <p:nvPr/>
        </p:nvSpPr>
        <p:spPr>
          <a:xfrm>
            <a:off x="8614519" y="1201401"/>
            <a:ext cx="3440048" cy="2041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GB" sz="1600" b="1" u="sng" dirty="0"/>
              <a:t>Singles mode</a:t>
            </a:r>
          </a:p>
          <a:p>
            <a:pPr algn="just"/>
            <a:r>
              <a:rPr lang="en-GB" sz="1600" dirty="0"/>
              <a:t>High intensity or heavy beams.</a:t>
            </a:r>
          </a:p>
          <a:p>
            <a:pPr algn="just"/>
            <a:r>
              <a:rPr lang="en-GB" sz="1600" dirty="0"/>
              <a:t>FC at zero degrees, EBIS time structure to remove decay background.</a:t>
            </a:r>
          </a:p>
        </p:txBody>
      </p:sp>
      <p:pic>
        <p:nvPicPr>
          <p:cNvPr id="8" name="Picture 7" descr="A blue and pink metal frame&#10;&#10;Description automatically generated">
            <a:extLst>
              <a:ext uri="{FF2B5EF4-FFF2-40B4-BE49-F238E27FC236}">
                <a16:creationId xmlns:a16="http://schemas.microsoft.com/office/drawing/2014/main" id="{0F3005BC-A8BA-5D46-8052-1DFF404E54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4519" y="3490152"/>
            <a:ext cx="3440048" cy="3222323"/>
          </a:xfrm>
          <a:prstGeom prst="rect">
            <a:avLst/>
          </a:prstGeom>
        </p:spPr>
      </p:pic>
      <p:pic>
        <p:nvPicPr>
          <p:cNvPr id="20" name="Picture 19" descr="A close-up of a circuit board&#10;&#10;Description automatically generated with medium confidence">
            <a:extLst>
              <a:ext uri="{FF2B5EF4-FFF2-40B4-BE49-F238E27FC236}">
                <a16:creationId xmlns:a16="http://schemas.microsoft.com/office/drawing/2014/main" id="{E0D51B61-01A6-DE49-A99C-38C7448E91D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4290" y="3543831"/>
            <a:ext cx="3834138" cy="280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747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machine&#10;&#10;Description automatically generated">
            <a:extLst>
              <a:ext uri="{FF2B5EF4-FFF2-40B4-BE49-F238E27FC236}">
                <a16:creationId xmlns:a16="http://schemas.microsoft.com/office/drawing/2014/main" id="{2DB9B2B6-3BF8-E84D-BE03-7F6234DA35E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698" y="885468"/>
            <a:ext cx="12153242" cy="5233978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C945FDB-B5A7-9C4F-AE0A-7232E22D2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SpecMAT</a:t>
            </a:r>
            <a:r>
              <a:rPr lang="en-GB" dirty="0"/>
              <a:t> active target – first beam</a:t>
            </a:r>
          </a:p>
        </p:txBody>
      </p:sp>
    </p:spTree>
    <p:extLst>
      <p:ext uri="{BB962C8B-B14F-4D97-AF65-F5344CB8AC3E}">
        <p14:creationId xmlns:p14="http://schemas.microsoft.com/office/powerpoint/2010/main" val="427267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8E136-6838-0E4A-933E-B840B07AA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SpecMAT</a:t>
            </a:r>
            <a:r>
              <a:rPr lang="en-GB" dirty="0"/>
              <a:t> active target – first beam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591E14-05C9-5749-9A18-044F549B9BF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8348" y="1123447"/>
            <a:ext cx="9119087" cy="5210907"/>
          </a:xfrm>
          <a:prstGeom prst="rect">
            <a:avLst/>
          </a:prstGeom>
        </p:spPr>
      </p:pic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A04DBF97-0CF7-F248-9A62-EB5D9883F9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0232" y="885468"/>
            <a:ext cx="3714261" cy="2839612"/>
          </a:xfrm>
          <a:prstGeom prst="rect">
            <a:avLst/>
          </a:prstGeom>
        </p:spPr>
      </p:pic>
      <p:pic>
        <p:nvPicPr>
          <p:cNvPr id="8" name="Picture 7" descr="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797929AB-705B-114E-BE2E-14A8081D9F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4719" y="3725081"/>
            <a:ext cx="2439373" cy="31329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99E216D-1A69-344D-BF9E-E537F92717F9}"/>
              </a:ext>
            </a:extLst>
          </p:cNvPr>
          <p:cNvSpPr txBox="1"/>
          <p:nvPr/>
        </p:nvSpPr>
        <p:spPr>
          <a:xfrm>
            <a:off x="3423138" y="6440386"/>
            <a:ext cx="470994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Thanks to Oleksii </a:t>
            </a:r>
            <a:r>
              <a:rPr lang="en-GB" dirty="0" err="1"/>
              <a:t>Poleshchuk</a:t>
            </a:r>
            <a:r>
              <a:rPr lang="en-GB" dirty="0"/>
              <a:t> (KU Leuven)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E0BB85-585B-6A4F-AC87-AA5D8E406BAA}"/>
              </a:ext>
            </a:extLst>
          </p:cNvPr>
          <p:cNvSpPr txBox="1"/>
          <p:nvPr/>
        </p:nvSpPr>
        <p:spPr>
          <a:xfrm>
            <a:off x="10117015" y="674452"/>
            <a:ext cx="1704313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dirty="0"/>
              <a:t>June 2023</a:t>
            </a:r>
          </a:p>
          <a:p>
            <a:pPr algn="ctr"/>
            <a:r>
              <a:rPr lang="en-GB" dirty="0"/>
              <a:t>D</a:t>
            </a:r>
            <a:r>
              <a:rPr lang="en-GB" baseline="-25000" dirty="0"/>
              <a:t>2</a:t>
            </a:r>
            <a:r>
              <a:rPr lang="en-GB" dirty="0"/>
              <a:t> gas target</a:t>
            </a:r>
          </a:p>
        </p:txBody>
      </p:sp>
    </p:spTree>
    <p:extLst>
      <p:ext uri="{BB962C8B-B14F-4D97-AF65-F5344CB8AC3E}">
        <p14:creationId xmlns:p14="http://schemas.microsoft.com/office/powerpoint/2010/main" val="3516082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BC8E4-4500-A47E-2317-584D0FA3C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44671"/>
            <a:ext cx="6400801" cy="640797"/>
          </a:xfrm>
        </p:spPr>
        <p:txBody>
          <a:bodyPr/>
          <a:lstStyle/>
          <a:p>
            <a:r>
              <a:rPr lang="en-GB" dirty="0"/>
              <a:t>(</a:t>
            </a:r>
            <a:r>
              <a:rPr lang="en-GB" i="1" dirty="0" err="1"/>
              <a:t>d</a:t>
            </a:r>
            <a:r>
              <a:rPr lang="en-GB" dirty="0" err="1"/>
              <a:t>,</a:t>
            </a:r>
            <a:r>
              <a:rPr lang="en-GB" i="1" dirty="0" err="1"/>
              <a:t>p</a:t>
            </a:r>
            <a:r>
              <a:rPr lang="en-GB" dirty="0"/>
              <a:t>) fission setup – </a:t>
            </a:r>
            <a:r>
              <a:rPr lang="en-GB" baseline="30000" dirty="0"/>
              <a:t>229</a:t>
            </a:r>
            <a:r>
              <a:rPr lang="en-GB" dirty="0"/>
              <a:t>Ac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039D4D-46A3-F8AC-3C4F-FB6A7852C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238091"/>
            <a:ext cx="6621518" cy="2699350"/>
          </a:xfrm>
        </p:spPr>
        <p:txBody>
          <a:bodyPr/>
          <a:lstStyle/>
          <a:p>
            <a:r>
              <a:rPr lang="en-GB" dirty="0"/>
              <a:t>Talk by Maria Vittoria </a:t>
            </a:r>
            <a:r>
              <a:rPr lang="en-GB" dirty="0" err="1"/>
              <a:t>Managlia</a:t>
            </a:r>
            <a:r>
              <a:rPr lang="en-GB" dirty="0"/>
              <a:t> today…</a:t>
            </a:r>
          </a:p>
          <a:p>
            <a:r>
              <a:rPr lang="en-GB" dirty="0"/>
              <a:t>Proof-of-principle experiment at HELIOS.</a:t>
            </a:r>
          </a:p>
          <a:p>
            <a:r>
              <a:rPr lang="en-GB" b="1" dirty="0"/>
              <a:t>Silicon </a:t>
            </a:r>
            <a:r>
              <a:rPr lang="en-GB" b="1" dirty="0" err="1"/>
              <a:t>dE</a:t>
            </a:r>
            <a:r>
              <a:rPr lang="en-GB" b="1" dirty="0"/>
              <a:t>-E </a:t>
            </a:r>
            <a:r>
              <a:rPr lang="en-GB" dirty="0"/>
              <a:t>for spectroscopy of forward-focussed fragments, plus </a:t>
            </a:r>
            <a:r>
              <a:rPr lang="en-GB" b="1" dirty="0" err="1"/>
              <a:t>CeBr</a:t>
            </a:r>
            <a:r>
              <a:rPr lang="en-GB" b="1" dirty="0"/>
              <a:t> array </a:t>
            </a:r>
            <a:r>
              <a:rPr lang="en-GB" dirty="0"/>
              <a:t>for </a:t>
            </a:r>
            <a:r>
              <a:rPr lang="en-GB" dirty="0">
                <a:latin typeface="Symbol" pitchFamily="2" charset="2"/>
              </a:rPr>
              <a:t>g</a:t>
            </a:r>
            <a:r>
              <a:rPr lang="en-GB" dirty="0"/>
              <a:t>-ray detection.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E82D122-4F75-4455-F42E-3FBE3E98A9DE}"/>
              </a:ext>
            </a:extLst>
          </p:cNvPr>
          <p:cNvGrpSpPr/>
          <p:nvPr/>
        </p:nvGrpSpPr>
        <p:grpSpPr>
          <a:xfrm>
            <a:off x="7391400" y="220861"/>
            <a:ext cx="4617721" cy="5523295"/>
            <a:chOff x="7391400" y="220861"/>
            <a:chExt cx="4617721" cy="552329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CBD64E0-F344-662F-7FCA-C33BF03E91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9940"/>
            <a:stretch/>
          </p:blipFill>
          <p:spPr>
            <a:xfrm>
              <a:off x="7391400" y="220861"/>
              <a:ext cx="4617721" cy="552329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76AE4F8-42AD-1EE7-5959-5EF9F7779AC4}"/>
                </a:ext>
              </a:extLst>
            </p:cNvPr>
            <p:cNvSpPr txBox="1"/>
            <p:nvPr/>
          </p:nvSpPr>
          <p:spPr>
            <a:xfrm>
              <a:off x="7470095" y="290391"/>
              <a:ext cx="3342582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dirty="0" err="1"/>
                <a:t>CeBr</a:t>
              </a:r>
              <a:r>
                <a:rPr lang="en-GB" dirty="0"/>
                <a:t> array at target position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82A5FC7-CC3D-5727-E137-901BFA3DBA5D}"/>
              </a:ext>
            </a:extLst>
          </p:cNvPr>
          <p:cNvSpPr txBox="1"/>
          <p:nvPr/>
        </p:nvSpPr>
        <p:spPr>
          <a:xfrm>
            <a:off x="8641081" y="6094307"/>
            <a:ext cx="3368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rgbClr val="1A1718"/>
                </a:solidFill>
                <a:latin typeface="Helvetica" pitchFamily="2" charset="0"/>
              </a:rPr>
              <a:t>S.A. Bennet, et al.</a:t>
            </a:r>
          </a:p>
          <a:p>
            <a:pPr algn="r"/>
            <a:r>
              <a:rPr lang="en-GB" dirty="0">
                <a:solidFill>
                  <a:srgbClr val="1A1718"/>
                </a:solidFill>
                <a:latin typeface="Helvetica" pitchFamily="2" charset="0"/>
              </a:rPr>
              <a:t>PRL </a:t>
            </a:r>
            <a:r>
              <a:rPr lang="en-GB" b="1" dirty="0">
                <a:solidFill>
                  <a:srgbClr val="1A1718"/>
                </a:solidFill>
                <a:effectLst/>
                <a:latin typeface="Helvetica" pitchFamily="2" charset="0"/>
              </a:rPr>
              <a:t>130</a:t>
            </a:r>
            <a:r>
              <a:rPr lang="en-GB" dirty="0">
                <a:solidFill>
                  <a:srgbClr val="1A1718"/>
                </a:solidFill>
                <a:effectLst/>
                <a:latin typeface="Helvetica" pitchFamily="2" charset="0"/>
              </a:rPr>
              <a:t>, 202501 (2023)</a:t>
            </a:r>
          </a:p>
        </p:txBody>
      </p:sp>
      <p:pic>
        <p:nvPicPr>
          <p:cNvPr id="6" name="Picture 5" descr="A graph of excitation energy&#10;&#10;AI-generated content may be incorrect.">
            <a:extLst>
              <a:ext uri="{FF2B5EF4-FFF2-40B4-BE49-F238E27FC236}">
                <a16:creationId xmlns:a16="http://schemas.microsoft.com/office/drawing/2014/main" id="{07CD6C91-6A60-DC0F-2552-8BCD8D0138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6265" y="3429000"/>
            <a:ext cx="4876801" cy="314079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D54715C-1EF4-D41E-0403-5B053B9C73D5}"/>
              </a:ext>
            </a:extLst>
          </p:cNvPr>
          <p:cNvSpPr txBox="1"/>
          <p:nvPr/>
        </p:nvSpPr>
        <p:spPr>
          <a:xfrm>
            <a:off x="7885828" y="5954110"/>
            <a:ext cx="1372492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000" baseline="30000" dirty="0"/>
              <a:t>238</a:t>
            </a:r>
            <a:r>
              <a:rPr lang="en-GB" sz="2000" dirty="0"/>
              <a:t>U(</a:t>
            </a:r>
            <a:r>
              <a:rPr lang="en-GB" sz="2000" i="1" dirty="0" err="1"/>
              <a:t>d</a:t>
            </a:r>
            <a:r>
              <a:rPr lang="en-GB" sz="2000" dirty="0" err="1"/>
              <a:t>,</a:t>
            </a:r>
            <a:r>
              <a:rPr lang="en-GB" sz="2000" i="1" dirty="0" err="1"/>
              <a:t>p</a:t>
            </a:r>
            <a:r>
              <a:rPr lang="en-GB" sz="2000" dirty="0" err="1"/>
              <a:t>F</a:t>
            </a:r>
            <a:r>
              <a:rPr lang="en-GB" sz="2000" dirty="0"/>
              <a:t>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B9CA78B-89AD-BE13-B0EB-DF6EF5370DA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5280" t="31040" r="20127" b="7607"/>
          <a:stretch/>
        </p:blipFill>
        <p:spPr>
          <a:xfrm>
            <a:off x="614683" y="3374588"/>
            <a:ext cx="2804161" cy="236357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FCDCBF1-0011-7C8A-BC2F-0F0F931A53D6}"/>
              </a:ext>
            </a:extLst>
          </p:cNvPr>
          <p:cNvSpPr txBox="1"/>
          <p:nvPr/>
        </p:nvSpPr>
        <p:spPr>
          <a:xfrm rot="20696587">
            <a:off x="8418782" y="4750340"/>
            <a:ext cx="357662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b="1" dirty="0"/>
              <a:t>First RIB experiment of the year</a:t>
            </a:r>
          </a:p>
          <a:p>
            <a:pPr algn="ctr"/>
            <a:r>
              <a:rPr lang="en-GB" dirty="0"/>
              <a:t>Scheduled 10</a:t>
            </a:r>
            <a:r>
              <a:rPr lang="en-GB" baseline="30000" dirty="0"/>
              <a:t>th</a:t>
            </a:r>
            <a:r>
              <a:rPr lang="en-GB" dirty="0"/>
              <a:t> – 19</a:t>
            </a:r>
            <a:r>
              <a:rPr lang="en-GB" baseline="30000" dirty="0"/>
              <a:t>th</a:t>
            </a:r>
            <a:r>
              <a:rPr lang="en-GB" dirty="0"/>
              <a:t> July 2025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E85D042-3225-F68C-BAA4-34BF6B2D41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16764" y="6238010"/>
            <a:ext cx="2371362" cy="55904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5A85B27-87C6-D7D6-08C7-E77457C49D0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15371" y="703835"/>
            <a:ext cx="1217454" cy="209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074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ECBAF-EC4A-114D-A9C7-6ECBDD27F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44671"/>
            <a:ext cx="10503878" cy="640797"/>
          </a:xfrm>
        </p:spPr>
        <p:txBody>
          <a:bodyPr/>
          <a:lstStyle/>
          <a:p>
            <a:r>
              <a:rPr lang="en-GB" dirty="0"/>
              <a:t>Bragg ionisation chamber for recoil detection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88163C-1D71-C444-B7BC-5135AA1B8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208" y="1143004"/>
            <a:ext cx="7198327" cy="4856217"/>
          </a:xfrm>
        </p:spPr>
        <p:txBody>
          <a:bodyPr/>
          <a:lstStyle/>
          <a:p>
            <a:r>
              <a:rPr lang="en-GB" b="1" dirty="0"/>
              <a:t>Fast-counting Bragg ionisation chamber </a:t>
            </a:r>
            <a:r>
              <a:rPr lang="en-GB" dirty="0"/>
              <a:t>used to diagnose beam composition in Kr experiments in 2022.</a:t>
            </a:r>
          </a:p>
          <a:p>
            <a:pPr lvl="1"/>
            <a:r>
              <a:rPr lang="en-GB" dirty="0"/>
              <a:t>Short T</a:t>
            </a:r>
            <a:r>
              <a:rPr lang="en-GB" baseline="-25000" dirty="0"/>
              <a:t>1/2</a:t>
            </a:r>
            <a:r>
              <a:rPr lang="en-GB" dirty="0"/>
              <a:t> + charge breeding = in-trap decay (Rb daughter)</a:t>
            </a:r>
          </a:p>
          <a:p>
            <a:pPr lvl="1"/>
            <a:r>
              <a:rPr lang="en-GB" dirty="0"/>
              <a:t>Event-by-event selection wasn’t possible due to pileup.</a:t>
            </a:r>
          </a:p>
          <a:p>
            <a:pPr lvl="1"/>
            <a:r>
              <a:rPr lang="en-GB" dirty="0"/>
              <a:t>High instantaneous rates from EBIS + insufficient blocking of direct beam </a:t>
            </a:r>
            <a:r>
              <a:rPr lang="en-GB" dirty="0">
                <a:sym typeface="Wingdings" pitchFamily="2" charset="2"/>
              </a:rPr>
              <a:t> output of preamps saturating.</a:t>
            </a:r>
            <a:endParaRPr lang="en-GB" dirty="0"/>
          </a:p>
          <a:p>
            <a:pPr lvl="1"/>
            <a:r>
              <a:rPr lang="en-GB" dirty="0"/>
              <a:t>Faster preamps installed + 2D beam blocker mechanism.</a:t>
            </a:r>
          </a:p>
          <a:p>
            <a:pPr lvl="1"/>
            <a:r>
              <a:rPr lang="en-GB" dirty="0"/>
              <a:t>Improvements to Mylar windows to reduce leak rate.</a:t>
            </a:r>
          </a:p>
          <a:p>
            <a:endParaRPr lang="en-GB" dirty="0"/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5BC6C9F3-90F9-DB43-ACFA-38A3FA84E9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5294" y="3876576"/>
            <a:ext cx="4388303" cy="2827296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CE48F9EC-C6CB-E34D-81B3-0B31FAAC2C23}"/>
              </a:ext>
            </a:extLst>
          </p:cNvPr>
          <p:cNvSpPr/>
          <p:nvPr/>
        </p:nvSpPr>
        <p:spPr>
          <a:xfrm>
            <a:off x="9164803" y="4406451"/>
            <a:ext cx="1066063" cy="645006"/>
          </a:xfrm>
          <a:prstGeom prst="ellipse">
            <a:avLst/>
          </a:prstGeom>
          <a:noFill/>
          <a:ln w="76200">
            <a:solidFill>
              <a:srgbClr val="51DE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E0BC85-16DF-6941-A7AA-0FF079E4A39F}"/>
              </a:ext>
            </a:extLst>
          </p:cNvPr>
          <p:cNvSpPr txBox="1"/>
          <p:nvPr/>
        </p:nvSpPr>
        <p:spPr>
          <a:xfrm>
            <a:off x="9996475" y="4165624"/>
            <a:ext cx="1322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aseline="30000" dirty="0">
                <a:latin typeface="LM Roman 10" pitchFamily="2" charset="77"/>
              </a:rPr>
              <a:t>188</a:t>
            </a:r>
            <a:r>
              <a:rPr lang="en-GB" sz="2800" dirty="0">
                <a:latin typeface="LM Roman 10" pitchFamily="2" charset="77"/>
              </a:rPr>
              <a:t>Hg</a:t>
            </a:r>
            <a:endParaRPr lang="en-US" sz="2800" dirty="0">
              <a:latin typeface="LM Roman 10" pitchFamily="2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4044D7-8944-DD47-B91D-024421C5B1D5}"/>
              </a:ext>
            </a:extLst>
          </p:cNvPr>
          <p:cNvSpPr txBox="1"/>
          <p:nvPr/>
        </p:nvSpPr>
        <p:spPr>
          <a:xfrm>
            <a:off x="10767782" y="4755577"/>
            <a:ext cx="9425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aseline="30000" dirty="0">
                <a:latin typeface="LM Roman 10" pitchFamily="2" charset="77"/>
              </a:rPr>
              <a:t>94</a:t>
            </a:r>
            <a:r>
              <a:rPr lang="en-GB" sz="2800" dirty="0">
                <a:latin typeface="LM Roman 10" pitchFamily="2" charset="77"/>
              </a:rPr>
              <a:t>Rb</a:t>
            </a:r>
            <a:endParaRPr lang="en-US" sz="2800" dirty="0">
              <a:latin typeface="LM Roman 10" pitchFamily="2" charset="77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DDE159B-D496-1C41-A9CF-EBA86B578580}"/>
              </a:ext>
            </a:extLst>
          </p:cNvPr>
          <p:cNvCxnSpPr>
            <a:cxnSpLocks/>
          </p:cNvCxnSpPr>
          <p:nvPr/>
        </p:nvCxnSpPr>
        <p:spPr>
          <a:xfrm>
            <a:off x="11239078" y="5177429"/>
            <a:ext cx="0" cy="545938"/>
          </a:xfrm>
          <a:prstGeom prst="straightConnector1">
            <a:avLst/>
          </a:prstGeom>
          <a:ln w="76200">
            <a:solidFill>
              <a:srgbClr val="F154E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E31C504-3A6A-3F44-AAE8-48A2910EBAE6}"/>
              </a:ext>
            </a:extLst>
          </p:cNvPr>
          <p:cNvCxnSpPr>
            <a:cxnSpLocks/>
          </p:cNvCxnSpPr>
          <p:nvPr/>
        </p:nvCxnSpPr>
        <p:spPr>
          <a:xfrm>
            <a:off x="10172151" y="5992007"/>
            <a:ext cx="561466" cy="0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106680C-2DB4-BC4B-9B94-393531D524AB}"/>
              </a:ext>
            </a:extLst>
          </p:cNvPr>
          <p:cNvSpPr txBox="1"/>
          <p:nvPr/>
        </p:nvSpPr>
        <p:spPr>
          <a:xfrm>
            <a:off x="9488699" y="5664215"/>
            <a:ext cx="9425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aseline="30000" dirty="0">
                <a:latin typeface="LM Roman 10" pitchFamily="2" charset="77"/>
              </a:rPr>
              <a:t>94</a:t>
            </a:r>
            <a:r>
              <a:rPr lang="en-GB" sz="2800" dirty="0">
                <a:latin typeface="LM Roman 10" pitchFamily="2" charset="77"/>
              </a:rPr>
              <a:t>Kr</a:t>
            </a:r>
            <a:endParaRPr lang="en-US" sz="2800" dirty="0">
              <a:latin typeface="LM Roman 10" pitchFamily="2" charset="77"/>
            </a:endParaRPr>
          </a:p>
        </p:txBody>
      </p:sp>
      <p:pic>
        <p:nvPicPr>
          <p:cNvPr id="14" name="Picture 13" descr="Graphical user interface&#10;&#10;Description automatically generated">
            <a:extLst>
              <a:ext uri="{FF2B5EF4-FFF2-40B4-BE49-F238E27FC236}">
                <a16:creationId xmlns:a16="http://schemas.microsoft.com/office/drawing/2014/main" id="{17F6A5F7-487F-8A41-B077-CA52D9D0CFB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345"/>
          <a:stretch/>
        </p:blipFill>
        <p:spPr>
          <a:xfrm>
            <a:off x="7685294" y="932175"/>
            <a:ext cx="4465061" cy="296296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1C018E4-D5B7-224A-B87B-DAA7EAD4E15D}"/>
              </a:ext>
            </a:extLst>
          </p:cNvPr>
          <p:cNvSpPr txBox="1"/>
          <p:nvPr/>
        </p:nvSpPr>
        <p:spPr>
          <a:xfrm>
            <a:off x="8325948" y="2305188"/>
            <a:ext cx="945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aseline="30000" dirty="0">
                <a:solidFill>
                  <a:schemeClr val="bg1"/>
                </a:solidFill>
                <a:latin typeface="LM Roman 10" pitchFamily="2" charset="77"/>
              </a:rPr>
              <a:t>94</a:t>
            </a:r>
            <a:r>
              <a:rPr lang="en-GB" sz="2800" dirty="0">
                <a:solidFill>
                  <a:schemeClr val="bg1"/>
                </a:solidFill>
                <a:latin typeface="LM Roman 10" pitchFamily="2" charset="77"/>
              </a:rPr>
              <a:t>Rb</a:t>
            </a:r>
            <a:endParaRPr lang="en-US" sz="2800" dirty="0">
              <a:solidFill>
                <a:schemeClr val="bg1"/>
              </a:solidFill>
              <a:latin typeface="LM Roman 10" pitchFamily="2" charset="7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6DAF88-ED06-1343-8973-EDC28AD23967}"/>
              </a:ext>
            </a:extLst>
          </p:cNvPr>
          <p:cNvSpPr txBox="1"/>
          <p:nvPr/>
        </p:nvSpPr>
        <p:spPr>
          <a:xfrm>
            <a:off x="8543583" y="2955144"/>
            <a:ext cx="945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aseline="30000" dirty="0">
                <a:solidFill>
                  <a:schemeClr val="bg1"/>
                </a:solidFill>
                <a:latin typeface="LM Roman 10" pitchFamily="2" charset="77"/>
              </a:rPr>
              <a:t>94</a:t>
            </a:r>
            <a:r>
              <a:rPr lang="en-GB" sz="2800" dirty="0">
                <a:solidFill>
                  <a:schemeClr val="bg1"/>
                </a:solidFill>
                <a:latin typeface="LM Roman 10" pitchFamily="2" charset="77"/>
              </a:rPr>
              <a:t>Kr</a:t>
            </a:r>
            <a:endParaRPr lang="en-US" sz="2800" dirty="0">
              <a:solidFill>
                <a:schemeClr val="bg1"/>
              </a:solidFill>
              <a:latin typeface="LM Roman 10" pitchFamily="2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5F7821-DDEF-474B-9D2F-D7944BA46FB0}"/>
              </a:ext>
            </a:extLst>
          </p:cNvPr>
          <p:cNvSpPr txBox="1"/>
          <p:nvPr/>
        </p:nvSpPr>
        <p:spPr>
          <a:xfrm>
            <a:off x="10017091" y="1194496"/>
            <a:ext cx="1149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aseline="30000" dirty="0">
                <a:solidFill>
                  <a:schemeClr val="bg1"/>
                </a:solidFill>
                <a:latin typeface="LM Roman 10" pitchFamily="2" charset="77"/>
              </a:rPr>
              <a:t>188</a:t>
            </a:r>
            <a:r>
              <a:rPr lang="en-GB" sz="2800" dirty="0">
                <a:solidFill>
                  <a:schemeClr val="bg1"/>
                </a:solidFill>
                <a:latin typeface="LM Roman 10" pitchFamily="2" charset="77"/>
              </a:rPr>
              <a:t>Hg</a:t>
            </a:r>
            <a:endParaRPr lang="en-US" sz="2800" dirty="0">
              <a:solidFill>
                <a:schemeClr val="bg1"/>
              </a:solidFill>
              <a:latin typeface="LM Roman 10" pitchFamily="2" charset="77"/>
            </a:endParaRPr>
          </a:p>
        </p:txBody>
      </p:sp>
      <p:pic>
        <p:nvPicPr>
          <p:cNvPr id="18" name="Picture 17" descr="A large machine in a factory&#10;&#10;Description automatically generated with low confidence">
            <a:extLst>
              <a:ext uri="{FF2B5EF4-FFF2-40B4-BE49-F238E27FC236}">
                <a16:creationId xmlns:a16="http://schemas.microsoft.com/office/drawing/2014/main" id="{7B6844FE-5D7A-5845-B9C0-B45CB750BB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42403" y="4272824"/>
            <a:ext cx="2842891" cy="2340505"/>
          </a:xfrm>
          <a:prstGeom prst="rect">
            <a:avLst/>
          </a:prstGeom>
        </p:spPr>
      </p:pic>
      <p:pic>
        <p:nvPicPr>
          <p:cNvPr id="8193" name="Picture 1" descr="page2image2286910096">
            <a:extLst>
              <a:ext uri="{FF2B5EF4-FFF2-40B4-BE49-F238E27FC236}">
                <a16:creationId xmlns:a16="http://schemas.microsoft.com/office/drawing/2014/main" id="{96005FA6-43F1-CD48-9586-060D06BB5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2574" y="4148678"/>
            <a:ext cx="2675115" cy="2464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close-up of a machine&#10;&#10;Description automatically generated">
            <a:extLst>
              <a:ext uri="{FF2B5EF4-FFF2-40B4-BE49-F238E27FC236}">
                <a16:creationId xmlns:a16="http://schemas.microsoft.com/office/drawing/2014/main" id="{AC77E307-6662-334A-8A07-8BBBC409B4E5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3479" y="4197927"/>
            <a:ext cx="2988447" cy="24126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3BDC0DE-CEF3-799C-C8AF-C6560EE97727}"/>
              </a:ext>
            </a:extLst>
          </p:cNvPr>
          <p:cNvSpPr txBox="1"/>
          <p:nvPr/>
        </p:nvSpPr>
        <p:spPr>
          <a:xfrm rot="20649179">
            <a:off x="8019087" y="3358579"/>
            <a:ext cx="4043094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b="1" dirty="0"/>
              <a:t>Second RIB experiment of the year</a:t>
            </a:r>
          </a:p>
          <a:p>
            <a:pPr algn="ctr"/>
            <a:r>
              <a:rPr lang="en-GB" dirty="0"/>
              <a:t>Scheduled 15</a:t>
            </a:r>
            <a:r>
              <a:rPr lang="en-GB" baseline="30000" dirty="0"/>
              <a:t>th</a:t>
            </a:r>
            <a:r>
              <a:rPr lang="en-GB" dirty="0"/>
              <a:t> – 20</a:t>
            </a:r>
            <a:r>
              <a:rPr lang="en-GB" baseline="30000" dirty="0"/>
              <a:t>th</a:t>
            </a:r>
            <a:r>
              <a:rPr lang="en-GB" dirty="0"/>
              <a:t> August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043739-C57D-EAE5-78CC-D5C7147D1864}"/>
              </a:ext>
            </a:extLst>
          </p:cNvPr>
          <p:cNvSpPr txBox="1"/>
          <p:nvPr/>
        </p:nvSpPr>
        <p:spPr>
          <a:xfrm>
            <a:off x="42786" y="4197927"/>
            <a:ext cx="2127248" cy="10674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600" dirty="0"/>
              <a:t>Work done in Manchester by Frank Browne and Michał </a:t>
            </a:r>
            <a:r>
              <a:rPr lang="en-GB" sz="1600" dirty="0" err="1"/>
              <a:t>Włodarczyk</a:t>
            </a:r>
            <a:endParaRPr lang="en-GB" sz="1600" dirty="0"/>
          </a:p>
        </p:txBody>
      </p:sp>
      <p:pic>
        <p:nvPicPr>
          <p:cNvPr id="20" name="Picture 19" descr="A purple rectangular sign with yellow and white text&#10;&#10;AI-generated content may be incorrect.">
            <a:extLst>
              <a:ext uri="{FF2B5EF4-FFF2-40B4-BE49-F238E27FC236}">
                <a16:creationId xmlns:a16="http://schemas.microsoft.com/office/drawing/2014/main" id="{D1EC9DA8-065F-DD0F-CE5E-A9F7E10CC0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121" y="5404273"/>
            <a:ext cx="16256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943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11BEF0-8EDE-F2BB-EA11-14CA39C914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high angle view of a factory&#10;&#10;AI-generated content may be incorrect.">
            <a:extLst>
              <a:ext uri="{FF2B5EF4-FFF2-40B4-BE49-F238E27FC236}">
                <a16:creationId xmlns:a16="http://schemas.microsoft.com/office/drawing/2014/main" id="{9C15F48F-A9B4-EDB4-16DB-34F0C3D61C1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664"/>
          <a:stretch/>
        </p:blipFill>
        <p:spPr>
          <a:xfrm rot="5400000">
            <a:off x="8235123" y="547028"/>
            <a:ext cx="4404168" cy="33935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84CEB5-421F-3E94-E923-23DAE15E8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And some technical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7FF1B4-DD53-18D1-72EA-140159883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414" y="1091271"/>
            <a:ext cx="8208579" cy="2290128"/>
          </a:xfrm>
        </p:spPr>
        <p:txBody>
          <a:bodyPr>
            <a:normAutofit/>
          </a:bodyPr>
          <a:lstStyle/>
          <a:p>
            <a:r>
              <a:rPr lang="en-GB" sz="1800" dirty="0"/>
              <a:t>New </a:t>
            </a:r>
            <a:r>
              <a:rPr lang="en-GB" sz="1800" b="1" dirty="0"/>
              <a:t>safety platform </a:t>
            </a:r>
            <a:r>
              <a:rPr lang="en-GB" sz="1800" dirty="0"/>
              <a:t>installed for filling and energising the magnet.</a:t>
            </a:r>
          </a:p>
          <a:p>
            <a:pPr lvl="1"/>
            <a:r>
              <a:rPr lang="en-GB" sz="1600" dirty="0"/>
              <a:t>Financial contributions from EP Safety and ISOLDE for infrastructure [~6 </a:t>
            </a:r>
            <a:r>
              <a:rPr lang="en-GB" sz="1600" dirty="0" err="1"/>
              <a:t>kCHF</a:t>
            </a:r>
            <a:r>
              <a:rPr lang="en-GB" sz="1600" dirty="0"/>
              <a:t>].</a:t>
            </a:r>
          </a:p>
          <a:p>
            <a:pPr lvl="1"/>
            <a:r>
              <a:rPr lang="en-GB" sz="1600" dirty="0"/>
              <a:t>Future helium refills to be performed by collaboration, not CERN </a:t>
            </a:r>
            <a:r>
              <a:rPr lang="en-GB" sz="1600" dirty="0" err="1"/>
              <a:t>cryo</a:t>
            </a:r>
            <a:r>
              <a:rPr lang="en-GB" sz="1600" dirty="0"/>
              <a:t> group!</a:t>
            </a:r>
          </a:p>
          <a:p>
            <a:r>
              <a:rPr lang="en-GB" sz="1800" b="1" dirty="0"/>
              <a:t>Strict vacuum requirements </a:t>
            </a:r>
            <a:r>
              <a:rPr lang="en-GB" sz="1800" dirty="0"/>
              <a:t>from HIE-ISOLDE (8 x 10</a:t>
            </a:r>
            <a:r>
              <a:rPr lang="en-GB" sz="1800" baseline="30000" dirty="0"/>
              <a:t>-7</a:t>
            </a:r>
            <a:r>
              <a:rPr lang="en-GB" sz="1800" dirty="0"/>
              <a:t> mbar) for 2025.</a:t>
            </a:r>
          </a:p>
          <a:p>
            <a:pPr lvl="1"/>
            <a:r>
              <a:rPr lang="en-GB" sz="1600" dirty="0"/>
              <a:t>New, bigger turbo pump (2200 l/s N</a:t>
            </a:r>
            <a:r>
              <a:rPr lang="en-GB" sz="1600" baseline="-25000" dirty="0"/>
              <a:t>2</a:t>
            </a:r>
            <a:r>
              <a:rPr lang="en-GB" sz="1600" dirty="0"/>
              <a:t>) from STFC Daresbury [~25 </a:t>
            </a:r>
            <a:r>
              <a:rPr lang="en-GB" sz="1600" dirty="0" err="1"/>
              <a:t>kCHF</a:t>
            </a:r>
            <a:r>
              <a:rPr lang="en-GB" sz="1600" dirty="0"/>
              <a:t>]</a:t>
            </a:r>
          </a:p>
          <a:p>
            <a:pPr lvl="1"/>
            <a:r>
              <a:rPr lang="en-GB" sz="1600" dirty="0"/>
              <a:t>Cryogenic pump and compressor (4600 l/s H</a:t>
            </a:r>
            <a:r>
              <a:rPr lang="en-GB" sz="1600" baseline="-25000" dirty="0"/>
              <a:t>2</a:t>
            </a:r>
            <a:r>
              <a:rPr lang="en-GB" sz="1600" dirty="0"/>
              <a:t>O) from Liverpool [~50 </a:t>
            </a:r>
            <a:r>
              <a:rPr lang="en-GB" sz="1600" dirty="0" err="1"/>
              <a:t>kCHF</a:t>
            </a:r>
            <a:r>
              <a:rPr lang="en-GB" sz="1600" dirty="0"/>
              <a:t>]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9105243-6D0E-40D2-66D0-9AC7C60C2A4A}"/>
              </a:ext>
            </a:extLst>
          </p:cNvPr>
          <p:cNvGrpSpPr/>
          <p:nvPr/>
        </p:nvGrpSpPr>
        <p:grpSpPr>
          <a:xfrm>
            <a:off x="8740443" y="41706"/>
            <a:ext cx="3396939" cy="4404169"/>
            <a:chOff x="8740443" y="41706"/>
            <a:chExt cx="3396939" cy="4404169"/>
          </a:xfrm>
        </p:grpSpPr>
        <p:pic>
          <p:nvPicPr>
            <p:cNvPr id="5" name="Picture 4" descr="A person standing on a ladder&#10;&#10;AI-generated content may be incorrect.">
              <a:extLst>
                <a:ext uri="{FF2B5EF4-FFF2-40B4-BE49-F238E27FC236}">
                  <a16:creationId xmlns:a16="http://schemas.microsoft.com/office/drawing/2014/main" id="{3FE3678D-C6F1-F0EC-A059-9476A6B32F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4139" r="2627" b="14401"/>
            <a:stretch/>
          </p:blipFill>
          <p:spPr>
            <a:xfrm rot="5400000">
              <a:off x="8236828" y="545321"/>
              <a:ext cx="4404169" cy="339693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E76271F-E70A-41FE-83E1-3B1C5B344C57}"/>
                </a:ext>
              </a:extLst>
            </p:cNvPr>
            <p:cNvSpPr txBox="1"/>
            <p:nvPr/>
          </p:nvSpPr>
          <p:spPr>
            <a:xfrm>
              <a:off x="9218736" y="142846"/>
              <a:ext cx="2359941" cy="30777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400" dirty="0"/>
                <a:t>Photo by Anna Kawecka</a:t>
              </a:r>
            </a:p>
          </p:txBody>
        </p:sp>
      </p:grp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8CF8B0F3-378C-A862-83C5-56BD48BEC44A}"/>
              </a:ext>
            </a:extLst>
          </p:cNvPr>
          <p:cNvSpPr txBox="1">
            <a:spLocks/>
          </p:cNvSpPr>
          <p:nvPr/>
        </p:nvSpPr>
        <p:spPr>
          <a:xfrm>
            <a:off x="420414" y="3472235"/>
            <a:ext cx="6510270" cy="2290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Implementation of </a:t>
            </a:r>
            <a:r>
              <a:rPr lang="en-GB" sz="1800" b="1" dirty="0"/>
              <a:t>additional 256+ digitiser channels</a:t>
            </a:r>
            <a:r>
              <a:rPr lang="en-GB" sz="1800" dirty="0"/>
              <a:t>.</a:t>
            </a:r>
          </a:p>
          <a:p>
            <a:pPr lvl="1"/>
            <a:r>
              <a:rPr lang="en-GB" sz="1600" dirty="0" err="1"/>
              <a:t>Mesytec</a:t>
            </a:r>
            <a:r>
              <a:rPr lang="en-GB" sz="1600" dirty="0"/>
              <a:t>-based DAQ developed by Chalmers [~150 </a:t>
            </a:r>
            <a:r>
              <a:rPr lang="en-GB" sz="1600" dirty="0" err="1"/>
              <a:t>kCHF</a:t>
            </a:r>
            <a:r>
              <a:rPr lang="en-GB" sz="1600" dirty="0"/>
              <a:t>].</a:t>
            </a:r>
          </a:p>
          <a:p>
            <a:pPr lvl="1"/>
            <a:r>
              <a:rPr lang="en-GB" sz="1600" dirty="0" err="1"/>
              <a:t>iSeg</a:t>
            </a:r>
            <a:r>
              <a:rPr lang="en-GB" sz="1600" dirty="0"/>
              <a:t> HV mainframe to cover all silicon biasing [~50 </a:t>
            </a:r>
            <a:r>
              <a:rPr lang="en-GB" sz="1600" dirty="0" err="1"/>
              <a:t>kCHF</a:t>
            </a:r>
            <a:r>
              <a:rPr lang="en-GB" sz="1600" dirty="0"/>
              <a:t>].</a:t>
            </a:r>
          </a:p>
          <a:p>
            <a:pPr lvl="1"/>
            <a:r>
              <a:rPr lang="en-GB" sz="1600" dirty="0"/>
              <a:t>Talk by Håkan Johansson later today on details.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60F63AF-4532-7153-BB6C-E49C1FED7909}"/>
              </a:ext>
            </a:extLst>
          </p:cNvPr>
          <p:cNvGrpSpPr/>
          <p:nvPr/>
        </p:nvGrpSpPr>
        <p:grpSpPr>
          <a:xfrm>
            <a:off x="8740443" y="2230231"/>
            <a:ext cx="3396939" cy="4529252"/>
            <a:chOff x="8740443" y="2230231"/>
            <a:chExt cx="3396939" cy="4529252"/>
          </a:xfrm>
        </p:grpSpPr>
        <p:pic>
          <p:nvPicPr>
            <p:cNvPr id="12" name="Picture 11" descr="A person in a factory&#10;&#10;AI-generated content may be incorrect.">
              <a:extLst>
                <a:ext uri="{FF2B5EF4-FFF2-40B4-BE49-F238E27FC236}">
                  <a16:creationId xmlns:a16="http://schemas.microsoft.com/office/drawing/2014/main" id="{5F510AEC-85EF-6F05-F12B-177E1B27F9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40443" y="2230231"/>
              <a:ext cx="3396939" cy="452925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F94F0F8-0F2E-7DF8-7CA5-76E30D7A0B3E}"/>
                </a:ext>
              </a:extLst>
            </p:cNvPr>
            <p:cNvSpPr txBox="1"/>
            <p:nvPr/>
          </p:nvSpPr>
          <p:spPr>
            <a:xfrm>
              <a:off x="9509108" y="3626069"/>
              <a:ext cx="1027845" cy="307777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r"/>
              <a:r>
                <a:rPr lang="en-GB" sz="1400" dirty="0"/>
                <a:t>Big Ted -&gt;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19ABEAB-D5B5-C5E2-5425-28B9B16344A5}"/>
                </a:ext>
              </a:extLst>
            </p:cNvPr>
            <p:cNvSpPr txBox="1"/>
            <p:nvPr/>
          </p:nvSpPr>
          <p:spPr>
            <a:xfrm>
              <a:off x="10340634" y="5016999"/>
              <a:ext cx="1238043" cy="523220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400" dirty="0"/>
                <a:t>&lt;- Patrick MacGregor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45D0660-FA67-8DEA-0C7F-6D6713254997}"/>
              </a:ext>
            </a:extLst>
          </p:cNvPr>
          <p:cNvGrpSpPr/>
          <p:nvPr/>
        </p:nvGrpSpPr>
        <p:grpSpPr>
          <a:xfrm>
            <a:off x="6724616" y="3626069"/>
            <a:ext cx="2707581" cy="3231931"/>
            <a:chOff x="6724616" y="3626069"/>
            <a:chExt cx="2707581" cy="3231931"/>
          </a:xfrm>
        </p:grpSpPr>
        <p:pic>
          <p:nvPicPr>
            <p:cNvPr id="14" name="Picture 13" descr="A close-up of a machine&#10;&#10;AI-generated content may be incorrect.">
              <a:extLst>
                <a:ext uri="{FF2B5EF4-FFF2-40B4-BE49-F238E27FC236}">
                  <a16:creationId xmlns:a16="http://schemas.microsoft.com/office/drawing/2014/main" id="{0DE53582-FF19-5BFA-3272-BC6E7111073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724616" y="3626069"/>
              <a:ext cx="2012416" cy="3231931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835F7EF-FE3D-EF19-AF0D-85968D5295CF}"/>
                </a:ext>
              </a:extLst>
            </p:cNvPr>
            <p:cNvSpPr txBox="1"/>
            <p:nvPr/>
          </p:nvSpPr>
          <p:spPr>
            <a:xfrm>
              <a:off x="8045278" y="6445593"/>
              <a:ext cx="1386919" cy="307777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r"/>
              <a:r>
                <a:rPr lang="en-GB" sz="1400" dirty="0"/>
                <a:t>&lt;- </a:t>
              </a:r>
              <a:r>
                <a:rPr lang="en-GB" sz="1400" dirty="0" err="1"/>
                <a:t>Cryo</a:t>
              </a:r>
              <a:r>
                <a:rPr lang="en-GB" sz="1400" dirty="0"/>
                <a:t> pump</a:t>
              </a:r>
            </a:p>
          </p:txBody>
        </p:sp>
      </p:grpSp>
      <p:pic>
        <p:nvPicPr>
          <p:cNvPr id="13" name="Picture 12" descr="A computer server with many wires&#10;&#10;AI-generated content may be incorrect.">
            <a:extLst>
              <a:ext uri="{FF2B5EF4-FFF2-40B4-BE49-F238E27FC236}">
                <a16:creationId xmlns:a16="http://schemas.microsoft.com/office/drawing/2014/main" id="{3F9BF928-5956-8E3C-7169-7A436263EA6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4800" t="28996" b="18924"/>
          <a:stretch/>
        </p:blipFill>
        <p:spPr>
          <a:xfrm>
            <a:off x="2327564" y="4986011"/>
            <a:ext cx="3701887" cy="18089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3732ED8-1D38-FEE3-0BF9-B60030498A50}"/>
              </a:ext>
            </a:extLst>
          </p:cNvPr>
          <p:cNvSpPr txBox="1"/>
          <p:nvPr/>
        </p:nvSpPr>
        <p:spPr>
          <a:xfrm>
            <a:off x="604780" y="5479013"/>
            <a:ext cx="1616148" cy="30777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en-GB" sz="1400" dirty="0" err="1"/>
              <a:t>Mesytec</a:t>
            </a:r>
            <a:r>
              <a:rPr lang="en-GB" sz="1400" dirty="0"/>
              <a:t> DAQ -&gt;</a:t>
            </a:r>
          </a:p>
        </p:txBody>
      </p:sp>
    </p:spTree>
    <p:extLst>
      <p:ext uri="{BB962C8B-B14F-4D97-AF65-F5344CB8AC3E}">
        <p14:creationId xmlns:p14="http://schemas.microsoft.com/office/powerpoint/2010/main" val="2808341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69FA8-A4FD-D23C-4665-26B3662C8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More technical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78954-5091-BD73-221B-ADBC45BE4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415" y="1091271"/>
            <a:ext cx="7709174" cy="2666342"/>
          </a:xfrm>
        </p:spPr>
        <p:txBody>
          <a:bodyPr>
            <a:normAutofit/>
          </a:bodyPr>
          <a:lstStyle/>
          <a:p>
            <a:r>
              <a:rPr lang="en-GB" sz="1800" dirty="0"/>
              <a:t>New </a:t>
            </a:r>
            <a:r>
              <a:rPr lang="en-GB" sz="1800" b="1" dirty="0"/>
              <a:t>2-dimensional target ladder </a:t>
            </a:r>
            <a:r>
              <a:rPr lang="en-GB" sz="1800" dirty="0"/>
              <a:t>gives access to 60 target positions, as well as beam profile scans at target position.</a:t>
            </a:r>
          </a:p>
          <a:p>
            <a:pPr lvl="1"/>
            <a:r>
              <a:rPr lang="en-GB" sz="1600" dirty="0"/>
              <a:t>Funded by Manchester, designed and built in Daresbury [35 </a:t>
            </a:r>
            <a:r>
              <a:rPr lang="en-GB" sz="1600" dirty="0" err="1"/>
              <a:t>kCHF</a:t>
            </a:r>
            <a:r>
              <a:rPr lang="en-GB" sz="1600" dirty="0"/>
              <a:t>].</a:t>
            </a:r>
          </a:p>
          <a:p>
            <a:r>
              <a:rPr lang="en-GB" sz="1800" dirty="0"/>
              <a:t>All </a:t>
            </a:r>
            <a:r>
              <a:rPr lang="en-GB" sz="1800" b="1" dirty="0"/>
              <a:t>safety files and procedures </a:t>
            </a:r>
            <a:r>
              <a:rPr lang="en-GB" sz="1800" dirty="0"/>
              <a:t>updated to CERN standards and approved for operation. Massive thanks to Patrick MacGregor!!</a:t>
            </a:r>
          </a:p>
          <a:p>
            <a:pPr lvl="1"/>
            <a:r>
              <a:rPr lang="en-GB" sz="1600" dirty="0"/>
              <a:t>Tasks on experiment must follow procedure and be conducted by a competent person, with correct training levels and PPE.</a:t>
            </a:r>
            <a:endParaRPr lang="en-GB" sz="1800" dirty="0"/>
          </a:p>
        </p:txBody>
      </p:sp>
      <p:pic>
        <p:nvPicPr>
          <p:cNvPr id="26" name="Picture 25" descr="A close-up of a machine&#10;&#10;AI-generated content may be incorrect.">
            <a:extLst>
              <a:ext uri="{FF2B5EF4-FFF2-40B4-BE49-F238E27FC236}">
                <a16:creationId xmlns:a16="http://schemas.microsoft.com/office/drawing/2014/main" id="{F43055D5-B127-AB83-2FDE-F3090131C5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3268" r="21335"/>
          <a:stretch/>
        </p:blipFill>
        <p:spPr>
          <a:xfrm rot="5400000">
            <a:off x="7830683" y="413205"/>
            <a:ext cx="4774520" cy="3948112"/>
          </a:xfrm>
          <a:prstGeom prst="rect">
            <a:avLst/>
          </a:prstGeom>
        </p:spPr>
      </p:pic>
      <p:pic>
        <p:nvPicPr>
          <p:cNvPr id="23" name="Picture 22" descr="A metal plate with holes&#10;&#10;AI-generated content may be incorrect.">
            <a:extLst>
              <a:ext uri="{FF2B5EF4-FFF2-40B4-BE49-F238E27FC236}">
                <a16:creationId xmlns:a16="http://schemas.microsoft.com/office/drawing/2014/main" id="{29A04FA5-7171-25E5-CAF0-3CA72C92EA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735615" y="3401613"/>
            <a:ext cx="2950369" cy="39338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30" name="Picture 29" descr="A graph of a function&#10;&#10;AI-generated content may be incorrect.">
            <a:extLst>
              <a:ext uri="{FF2B5EF4-FFF2-40B4-BE49-F238E27FC236}">
                <a16:creationId xmlns:a16="http://schemas.microsoft.com/office/drawing/2014/main" id="{EBF4ED34-379B-CFAB-604C-ABFA784777E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7557" t="6871" r="16114" b="50862"/>
          <a:stretch/>
        </p:blipFill>
        <p:spPr>
          <a:xfrm>
            <a:off x="2797065" y="4638323"/>
            <a:ext cx="4853830" cy="2109672"/>
          </a:xfrm>
          <a:prstGeom prst="rect">
            <a:avLst/>
          </a:prstGeom>
        </p:spPr>
      </p:pic>
      <p:pic>
        <p:nvPicPr>
          <p:cNvPr id="31" name="Picture 30" descr="A graph of a function&#10;&#10;AI-generated content may be incorrect.">
            <a:extLst>
              <a:ext uri="{FF2B5EF4-FFF2-40B4-BE49-F238E27FC236}">
                <a16:creationId xmlns:a16="http://schemas.microsoft.com/office/drawing/2014/main" id="{A9D8BA23-0040-0F4C-7577-535DB04C231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8812" t="57733" r="17243"/>
          <a:stretch/>
        </p:blipFill>
        <p:spPr>
          <a:xfrm>
            <a:off x="729137" y="3951624"/>
            <a:ext cx="3933825" cy="1863482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28BDFE75-EB81-B5BD-EB5E-AC6D82624E82}"/>
              </a:ext>
            </a:extLst>
          </p:cNvPr>
          <p:cNvSpPr txBox="1"/>
          <p:nvPr/>
        </p:nvSpPr>
        <p:spPr>
          <a:xfrm>
            <a:off x="5972115" y="5626655"/>
            <a:ext cx="2276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Beam profile analysis by Hans </a:t>
            </a:r>
            <a:r>
              <a:rPr lang="en-GB" sz="1600" dirty="0" err="1"/>
              <a:t>Törnqvist</a:t>
            </a:r>
            <a:endParaRPr lang="en-GB" sz="16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C18158E-5206-F631-B606-AB552BA4DB53}"/>
              </a:ext>
            </a:extLst>
          </p:cNvPr>
          <p:cNvCxnSpPr/>
          <p:nvPr/>
        </p:nvCxnSpPr>
        <p:spPr>
          <a:xfrm>
            <a:off x="2126458" y="5209259"/>
            <a:ext cx="1243012" cy="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150AA929-2477-6FC1-63A3-6006AE16ECE7}"/>
              </a:ext>
            </a:extLst>
          </p:cNvPr>
          <p:cNvSpPr txBox="1"/>
          <p:nvPr/>
        </p:nvSpPr>
        <p:spPr>
          <a:xfrm>
            <a:off x="206511" y="4317359"/>
            <a:ext cx="1771639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600" dirty="0"/>
              <a:t>Vertical profile</a:t>
            </a:r>
          </a:p>
          <a:p>
            <a:pPr algn="ctr"/>
            <a:r>
              <a:rPr lang="en-GB" sz="1600" dirty="0"/>
              <a:t>FWHM = 1.9 mm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E8EF28D-96AD-5B5B-44F1-DCF378E6986C}"/>
              </a:ext>
            </a:extLst>
          </p:cNvPr>
          <p:cNvCxnSpPr>
            <a:cxnSpLocks/>
          </p:cNvCxnSpPr>
          <p:nvPr/>
        </p:nvCxnSpPr>
        <p:spPr>
          <a:xfrm>
            <a:off x="4914895" y="6147233"/>
            <a:ext cx="957205" cy="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35E31345-1479-39EB-E496-BB989D131C4C}"/>
              </a:ext>
            </a:extLst>
          </p:cNvPr>
          <p:cNvSpPr txBox="1"/>
          <p:nvPr/>
        </p:nvSpPr>
        <p:spPr>
          <a:xfrm>
            <a:off x="5900341" y="4560104"/>
            <a:ext cx="1832553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600" dirty="0"/>
              <a:t>Horizontal profile</a:t>
            </a:r>
          </a:p>
          <a:p>
            <a:pPr algn="ctr"/>
            <a:r>
              <a:rPr lang="en-GB" sz="1600" dirty="0"/>
              <a:t>FWHM = 1.4 mm</a:t>
            </a:r>
          </a:p>
        </p:txBody>
      </p:sp>
    </p:spTree>
    <p:extLst>
      <p:ext uri="{BB962C8B-B14F-4D97-AF65-F5344CB8AC3E}">
        <p14:creationId xmlns:p14="http://schemas.microsoft.com/office/powerpoint/2010/main" val="38664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2" grpId="0"/>
      <p:bldP spid="35" grpId="0" animBg="1"/>
      <p:bldP spid="3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72EFC3-4EFD-99AC-AF76-9C176C909E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5D7E3F4-D3EC-DFAA-8CD1-E07C9C20DE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8972" y="1635069"/>
            <a:ext cx="4385028" cy="32887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7FE48C7-F8ED-9D79-D726-2D52D48B6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More technical updates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D7838A02-BF3C-921D-AD37-F6CF6D8F3930}"/>
              </a:ext>
            </a:extLst>
          </p:cNvPr>
          <p:cNvSpPr txBox="1">
            <a:spLocks/>
          </p:cNvSpPr>
          <p:nvPr/>
        </p:nvSpPr>
        <p:spPr>
          <a:xfrm>
            <a:off x="397013" y="1393442"/>
            <a:ext cx="7241959" cy="1632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Some emerging issues with </a:t>
            </a:r>
            <a:r>
              <a:rPr lang="en-GB" b="1" dirty="0"/>
              <a:t>cold spots on magnet turret</a:t>
            </a:r>
            <a:r>
              <a:rPr lang="en-GB" sz="1800" dirty="0"/>
              <a:t>.</a:t>
            </a:r>
          </a:p>
          <a:p>
            <a:pPr lvl="1"/>
            <a:r>
              <a:rPr lang="en-GB" sz="2000" dirty="0"/>
              <a:t>Endoscopic camera revealed </a:t>
            </a:r>
            <a:r>
              <a:rPr lang="en-GB" sz="2000" b="1" dirty="0"/>
              <a:t>build up of ice inside of the cryostat</a:t>
            </a:r>
            <a:r>
              <a:rPr lang="en-GB" sz="2000" dirty="0"/>
              <a:t>, which can degrade performance.</a:t>
            </a:r>
          </a:p>
          <a:p>
            <a:pPr lvl="1"/>
            <a:r>
              <a:rPr lang="en-GB" sz="2000" dirty="0"/>
              <a:t>Possible issues with helium filling and energising.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8A34613-1345-977F-4729-E2AEE27B2702}"/>
              </a:ext>
            </a:extLst>
          </p:cNvPr>
          <p:cNvSpPr txBox="1">
            <a:spLocks/>
          </p:cNvSpPr>
          <p:nvPr/>
        </p:nvSpPr>
        <p:spPr>
          <a:xfrm>
            <a:off x="397013" y="3533442"/>
            <a:ext cx="7732575" cy="2438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Discussions on-going about </a:t>
            </a:r>
            <a:r>
              <a:rPr lang="en-GB" b="1" dirty="0"/>
              <a:t>consolidation and refurbishment actions </a:t>
            </a:r>
            <a:r>
              <a:rPr lang="en-GB" dirty="0"/>
              <a:t>to be taken in LS3.</a:t>
            </a:r>
          </a:p>
          <a:p>
            <a:pPr lvl="1"/>
            <a:r>
              <a:rPr lang="en-GB" dirty="0"/>
              <a:t>Avoid full warm-up cycle if at all possible!</a:t>
            </a:r>
          </a:p>
          <a:p>
            <a:pPr lvl="1"/>
            <a:r>
              <a:rPr lang="en-GB" dirty="0"/>
              <a:t>Use warm He gas through a lance to clear ice.</a:t>
            </a:r>
          </a:p>
          <a:p>
            <a:pPr lvl="1"/>
            <a:r>
              <a:rPr lang="en-GB" b="1" dirty="0"/>
              <a:t>Reconciliation of cold-head</a:t>
            </a:r>
            <a:r>
              <a:rPr lang="en-GB" dirty="0"/>
              <a:t>, switch from Leybold -&gt; Sumitomo.</a:t>
            </a:r>
          </a:p>
          <a:p>
            <a:pPr lvl="1"/>
            <a:r>
              <a:rPr lang="en-GB" dirty="0"/>
              <a:t>Cost planned to be covered by ISS M&amp;O [~40 </a:t>
            </a:r>
            <a:r>
              <a:rPr lang="en-GB" dirty="0" err="1"/>
              <a:t>kCHF</a:t>
            </a:r>
            <a:r>
              <a:rPr lang="en-GB" dirty="0"/>
              <a:t>].</a:t>
            </a:r>
          </a:p>
        </p:txBody>
      </p:sp>
      <p:pic>
        <p:nvPicPr>
          <p:cNvPr id="6" name="20250512_ice">
            <a:hlinkClick r:id="" action="ppaction://media"/>
            <a:extLst>
              <a:ext uri="{FF2B5EF4-FFF2-40B4-BE49-F238E27FC236}">
                <a16:creationId xmlns:a16="http://schemas.microsoft.com/office/drawing/2014/main" id="{1AF0CF4E-B7BA-CFC1-7B0A-A54ED1512F0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50283" y="1428688"/>
            <a:ext cx="8015287" cy="450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207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3313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CFD9E-C5EF-854A-A9AB-E58561E3A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B9AA6C-363D-96B3-82CA-A83C91E7F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6279" y="968421"/>
            <a:ext cx="10759441" cy="5369316"/>
          </a:xfrm>
        </p:spPr>
        <p:txBody>
          <a:bodyPr>
            <a:normAutofit lnSpcReduction="10000"/>
          </a:bodyPr>
          <a:lstStyle/>
          <a:p>
            <a:r>
              <a:rPr lang="en-GB" sz="1800" dirty="0"/>
              <a:t>Lots of physics done so far, but </a:t>
            </a:r>
            <a:r>
              <a:rPr lang="en-GB" sz="1800" b="1" dirty="0"/>
              <a:t>busy running periods </a:t>
            </a:r>
            <a:r>
              <a:rPr lang="en-GB" sz="1800" dirty="0"/>
              <a:t>mean learning “on the job”.</a:t>
            </a:r>
          </a:p>
          <a:p>
            <a:pPr lvl="1"/>
            <a:r>
              <a:rPr lang="en-GB" sz="1600" dirty="0"/>
              <a:t>5-7 experiments per year; local workforce: ~1 research fellow + ~1-2 PhD students on LTA.</a:t>
            </a:r>
          </a:p>
          <a:p>
            <a:pPr lvl="1"/>
            <a:r>
              <a:rPr lang="en-GB" sz="1600" dirty="0"/>
              <a:t>Collaboration sending people for maintenance, setup, beam time, is crucial to the on-going success of the experiment. It cannot run without an active collaboration to keep it alive and kicking.</a:t>
            </a:r>
          </a:p>
          <a:p>
            <a:pPr lvl="1"/>
            <a:r>
              <a:rPr lang="en-GB" sz="1600" b="1" dirty="0"/>
              <a:t>Big thanks</a:t>
            </a:r>
            <a:r>
              <a:rPr lang="en-GB" sz="1600" dirty="0"/>
              <a:t> to all who have contributed to setup and operations so far!</a:t>
            </a:r>
          </a:p>
          <a:p>
            <a:r>
              <a:rPr lang="en-GB" sz="1800" dirty="0"/>
              <a:t>Building larger collaboration has been powerful to bring complementary tools:</a:t>
            </a:r>
          </a:p>
          <a:p>
            <a:pPr lvl="1"/>
            <a:r>
              <a:rPr lang="en-GB" sz="1600" b="1" dirty="0" err="1"/>
              <a:t>SpecMAT</a:t>
            </a:r>
            <a:r>
              <a:rPr lang="en-GB" sz="1600" b="1" dirty="0"/>
              <a:t> active target </a:t>
            </a:r>
            <a:r>
              <a:rPr lang="en-GB" sz="1600" dirty="0"/>
              <a:t>led by KU Leuven</a:t>
            </a:r>
          </a:p>
          <a:p>
            <a:pPr lvl="1"/>
            <a:r>
              <a:rPr lang="en-GB" sz="1600" b="1" dirty="0"/>
              <a:t>Fission fragment </a:t>
            </a:r>
            <a:r>
              <a:rPr lang="en-GB" sz="1600" dirty="0"/>
              <a:t>led by Chalmers University of Technology</a:t>
            </a:r>
          </a:p>
          <a:p>
            <a:pPr lvl="1"/>
            <a:r>
              <a:rPr lang="en-GB" sz="1600" b="1" dirty="0"/>
              <a:t>CeBr</a:t>
            </a:r>
            <a:r>
              <a:rPr lang="en-GB" sz="1600" b="1" baseline="-25000" dirty="0"/>
              <a:t>3</a:t>
            </a:r>
            <a:r>
              <a:rPr lang="en-GB" sz="1600" dirty="0"/>
              <a:t> </a:t>
            </a:r>
            <a:r>
              <a:rPr lang="en-GB" sz="1600" b="1" dirty="0">
                <a:latin typeface="Symbol" pitchFamily="2" charset="2"/>
              </a:rPr>
              <a:t>g</a:t>
            </a:r>
            <a:r>
              <a:rPr lang="en-GB" sz="1600" b="1" dirty="0"/>
              <a:t>-ray spectrometer </a:t>
            </a:r>
            <a:r>
              <a:rPr lang="en-GB" sz="1600" dirty="0"/>
              <a:t>from KU Leuven and Chalmers</a:t>
            </a:r>
          </a:p>
          <a:p>
            <a:pPr lvl="1"/>
            <a:r>
              <a:rPr lang="en-GB" sz="1600" b="1" dirty="0"/>
              <a:t>Tritium target </a:t>
            </a:r>
            <a:r>
              <a:rPr lang="en-GB" sz="1600" dirty="0"/>
              <a:t>purchased by CSIC-IEM and to be used in two (</a:t>
            </a:r>
            <a:r>
              <a:rPr lang="en-GB" sz="1600" dirty="0" err="1"/>
              <a:t>t,p</a:t>
            </a:r>
            <a:r>
              <a:rPr lang="en-GB" sz="1600" dirty="0"/>
              <a:t>) experiments</a:t>
            </a:r>
          </a:p>
          <a:p>
            <a:pPr lvl="1"/>
            <a:r>
              <a:rPr lang="en-GB" sz="1600" dirty="0"/>
              <a:t>we’re open to new ideas and willing to help with the integration of new equipment.</a:t>
            </a:r>
          </a:p>
          <a:p>
            <a:r>
              <a:rPr lang="en-GB" sz="1800" b="1" dirty="0"/>
              <a:t>Long shutdown </a:t>
            </a:r>
            <a:r>
              <a:rPr lang="en-GB" sz="1800" dirty="0"/>
              <a:t>at ISOLDE for 2026-27; an opportunity to work on upgrades and reconciliation</a:t>
            </a:r>
          </a:p>
          <a:p>
            <a:pPr lvl="1"/>
            <a:r>
              <a:rPr lang="en-GB" sz="1600" dirty="0"/>
              <a:t>new silicon array, </a:t>
            </a:r>
            <a:r>
              <a:rPr lang="en-GB" sz="1600" dirty="0" err="1"/>
              <a:t>cryo</a:t>
            </a:r>
            <a:r>
              <a:rPr lang="en-GB" sz="1600" dirty="0"/>
              <a:t> system refurbishment, flammable gas systems, etc.</a:t>
            </a:r>
          </a:p>
          <a:p>
            <a:r>
              <a:rPr lang="en-GB" sz="1800" b="1" dirty="0"/>
              <a:t>Physics opportunities </a:t>
            </a:r>
            <a:r>
              <a:rPr lang="en-GB" sz="1800" dirty="0"/>
              <a:t>exist for more than a decade when we return. If we are to take advantage of them, </a:t>
            </a:r>
            <a:r>
              <a:rPr lang="en-GB" sz="1800" b="1" dirty="0"/>
              <a:t>we need to grow the resources available </a:t>
            </a:r>
            <a:r>
              <a:rPr lang="en-GB" sz="1800" dirty="0"/>
              <a:t>(people, time, finance).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D6D556-D446-2C81-CA55-C9E7E2D8D4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69536" y="67179"/>
            <a:ext cx="2683134" cy="8182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114973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5D50D-6513-4D4C-830E-F24FA9916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ISS Backup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1D966-50B9-B242-ABC4-A57240F683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299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AD249D9-90ED-B843-862F-4391EAA85AA7}"/>
              </a:ext>
            </a:extLst>
          </p:cNvPr>
          <p:cNvGrpSpPr/>
          <p:nvPr/>
        </p:nvGrpSpPr>
        <p:grpSpPr>
          <a:xfrm>
            <a:off x="0" y="9640"/>
            <a:ext cx="12183607" cy="6848358"/>
            <a:chOff x="0" y="9640"/>
            <a:chExt cx="12183607" cy="6848358"/>
          </a:xfrm>
          <a:solidFill>
            <a:schemeClr val="bg1"/>
          </a:solidFill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17E07DED-DA25-49AC-A451-905399A1B4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9640"/>
              <a:ext cx="12183607" cy="6848358"/>
            </a:xfrm>
            <a:prstGeom prst="rect">
              <a:avLst/>
            </a:prstGeom>
            <a:grpFill/>
          </p:spPr>
        </p:pic>
        <p:pic>
          <p:nvPicPr>
            <p:cNvPr id="6146" name="Picture 2">
              <a:extLst>
                <a:ext uri="{FF2B5EF4-FFF2-40B4-BE49-F238E27FC236}">
                  <a16:creationId xmlns:a16="http://schemas.microsoft.com/office/drawing/2014/main" id="{7EBF760B-5D47-8A43-9E5A-B18E3063EE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2978" y="2947335"/>
              <a:ext cx="688622" cy="171796"/>
            </a:xfrm>
            <a:prstGeom prst="rect">
              <a:avLst/>
            </a:prstGeom>
            <a:grpFill/>
          </p:spPr>
        </p:pic>
      </p:grpSp>
      <p:pic>
        <p:nvPicPr>
          <p:cNvPr id="27" name="Picture 1">
            <a:extLst>
              <a:ext uri="{FF2B5EF4-FFF2-40B4-BE49-F238E27FC236}">
                <a16:creationId xmlns:a16="http://schemas.microsoft.com/office/drawing/2014/main" id="{3B35F8FF-C218-585C-A311-F3A9203B04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90435" y="43507"/>
            <a:ext cx="2559306" cy="875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41941BF-73C2-CEF3-06F4-19F1F61C989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393" y="6373662"/>
            <a:ext cx="1920320" cy="49397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FADF6A3-ED5F-59B6-3968-15DEBF550D7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3414" y="6375528"/>
            <a:ext cx="782270" cy="493973"/>
          </a:xfrm>
          <a:prstGeom prst="rect">
            <a:avLst/>
          </a:prstGeom>
        </p:spPr>
      </p:pic>
      <p:pic>
        <p:nvPicPr>
          <p:cNvPr id="31" name="Picture 2">
            <a:extLst>
              <a:ext uri="{FF2B5EF4-FFF2-40B4-BE49-F238E27FC236}">
                <a16:creationId xmlns:a16="http://schemas.microsoft.com/office/drawing/2014/main" id="{1B444A2D-254A-2B92-2C2E-C2B57182A2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5673" y="6382032"/>
            <a:ext cx="2293300" cy="49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4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47238085-982F-27BC-F516-40B289DFBF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67366" y="6370309"/>
            <a:ext cx="1016814" cy="500463"/>
          </a:xfrm>
          <a:prstGeom prst="rect">
            <a:avLst/>
          </a:prstGeom>
        </p:spPr>
      </p:pic>
      <p:pic>
        <p:nvPicPr>
          <p:cNvPr id="38" name="Picture 37" descr="A picture containing graphics, circle, graphic design, design&#10;&#10;Description automatically generated">
            <a:extLst>
              <a:ext uri="{FF2B5EF4-FFF2-40B4-BE49-F238E27FC236}">
                <a16:creationId xmlns:a16="http://schemas.microsoft.com/office/drawing/2014/main" id="{F671EE9D-9853-25AD-B26B-8E12DFC6C66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91048" y="6375529"/>
            <a:ext cx="493973" cy="493973"/>
          </a:xfrm>
          <a:prstGeom prst="rect">
            <a:avLst/>
          </a:prstGeom>
        </p:spPr>
      </p:pic>
      <p:pic>
        <p:nvPicPr>
          <p:cNvPr id="1026" name="Picture 2" descr="University of Florence, Italy | Study.eu">
            <a:extLst>
              <a:ext uri="{FF2B5EF4-FFF2-40B4-BE49-F238E27FC236}">
                <a16:creationId xmlns:a16="http://schemas.microsoft.com/office/drawing/2014/main" id="{4A0E6474-89B2-3DC8-88CC-1C62A443C2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8887" y="4554583"/>
            <a:ext cx="566057" cy="264160"/>
          </a:xfrm>
          <a:prstGeom prst="rect">
            <a:avLst/>
          </a:prstGeom>
          <a:solidFill>
            <a:srgbClr val="FFFFFF">
              <a:alpha val="50588"/>
            </a:srgbClr>
          </a:solidFill>
        </p:spPr>
      </p:pic>
      <p:pic>
        <p:nvPicPr>
          <p:cNvPr id="1028" name="Picture 4" descr="University of Milano | ESA Space Solutions">
            <a:extLst>
              <a:ext uri="{FF2B5EF4-FFF2-40B4-BE49-F238E27FC236}">
                <a16:creationId xmlns:a16="http://schemas.microsoft.com/office/drawing/2014/main" id="{ED1ECF8E-13B3-4A9C-5B9C-57C60066EB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657" y="3916545"/>
            <a:ext cx="773445" cy="264160"/>
          </a:xfrm>
          <a:prstGeom prst="rect">
            <a:avLst/>
          </a:prstGeom>
          <a:solidFill>
            <a:srgbClr val="FFFFFF">
              <a:alpha val="50980"/>
            </a:srgbClr>
          </a:soli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00B6041-FE5F-7C20-C75D-34F950606665}"/>
              </a:ext>
            </a:extLst>
          </p:cNvPr>
          <p:cNvSpPr txBox="1"/>
          <p:nvPr/>
        </p:nvSpPr>
        <p:spPr>
          <a:xfrm>
            <a:off x="4063103" y="392555"/>
            <a:ext cx="3262982" cy="92333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Users from </a:t>
            </a:r>
            <a:r>
              <a:rPr lang="en-GB" b="1" dirty="0"/>
              <a:t>30+ institutions</a:t>
            </a:r>
            <a:r>
              <a:rPr lang="en-GB" dirty="0"/>
              <a:t>, in </a:t>
            </a:r>
            <a:r>
              <a:rPr lang="en-GB" b="1" dirty="0"/>
              <a:t>12 countries </a:t>
            </a:r>
            <a:r>
              <a:rPr lang="en-GB" dirty="0"/>
              <a:t>participated in experiments so far…</a:t>
            </a:r>
          </a:p>
        </p:txBody>
      </p:sp>
      <p:pic>
        <p:nvPicPr>
          <p:cNvPr id="1030" name="Picture 6" descr="Southern University of Science and Technology - Wikipedia">
            <a:extLst>
              <a:ext uri="{FF2B5EF4-FFF2-40B4-BE49-F238E27FC236}">
                <a16:creationId xmlns:a16="http://schemas.microsoft.com/office/drawing/2014/main" id="{47A538BF-B1D0-BEBF-686A-6D3A53074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12" y="4637268"/>
            <a:ext cx="609396" cy="42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6AD804-12BB-DD5A-BACD-90E50BB489BF}"/>
              </a:ext>
            </a:extLst>
          </p:cNvPr>
          <p:cNvSpPr txBox="1"/>
          <p:nvPr/>
        </p:nvSpPr>
        <p:spPr>
          <a:xfrm>
            <a:off x="100703" y="1919986"/>
            <a:ext cx="3262982" cy="646331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/>
              <a:t>11 institutions</a:t>
            </a:r>
            <a:r>
              <a:rPr lang="en-GB" dirty="0"/>
              <a:t>, are signatories of the MoU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7D44A5-2095-2E6D-7F00-63E5E15F397E}"/>
              </a:ext>
            </a:extLst>
          </p:cNvPr>
          <p:cNvSpPr txBox="1"/>
          <p:nvPr/>
        </p:nvSpPr>
        <p:spPr>
          <a:xfrm>
            <a:off x="100703" y="286512"/>
            <a:ext cx="3262982" cy="1200329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/>
              <a:t>ISS operation so far</a:t>
            </a:r>
          </a:p>
          <a:p>
            <a:pPr algn="ctr"/>
            <a:r>
              <a:rPr lang="en-GB" dirty="0"/>
              <a:t>Fully commissioned in 2021, with 17 experimental beam times (plus more to come)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A32B8C1-CFFF-759A-6FBC-4F3E03E1D6E6}"/>
              </a:ext>
            </a:extLst>
          </p:cNvPr>
          <p:cNvGrpSpPr/>
          <p:nvPr/>
        </p:nvGrpSpPr>
        <p:grpSpPr>
          <a:xfrm>
            <a:off x="8924116" y="1495815"/>
            <a:ext cx="2945729" cy="4675779"/>
            <a:chOff x="8924116" y="1495815"/>
            <a:chExt cx="2945729" cy="4675779"/>
          </a:xfrm>
        </p:grpSpPr>
        <p:pic>
          <p:nvPicPr>
            <p:cNvPr id="10" name="Picture 9" descr="A person holding a baby&#10;&#10;AI-generated content may be incorrect.">
              <a:extLst>
                <a:ext uri="{FF2B5EF4-FFF2-40B4-BE49-F238E27FC236}">
                  <a16:creationId xmlns:a16="http://schemas.microsoft.com/office/drawing/2014/main" id="{1B69427F-72D9-E16F-EDE2-E127B8E2937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 rot="5400000">
              <a:off x="8440820" y="1979111"/>
              <a:ext cx="3866372" cy="289977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69959D9-5614-C41F-7B11-1377C17D2F08}"/>
                </a:ext>
              </a:extLst>
            </p:cNvPr>
            <p:cNvSpPr txBox="1"/>
            <p:nvPr/>
          </p:nvSpPr>
          <p:spPr>
            <a:xfrm>
              <a:off x="8924117" y="5094376"/>
              <a:ext cx="2945728" cy="107721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Plus one new collaboration member since yesterday!</a:t>
              </a:r>
            </a:p>
            <a:p>
              <a:pPr algn="ctr"/>
              <a:r>
                <a:rPr lang="en-GB" sz="1600" dirty="0"/>
                <a:t>Congratulations to Patrick and Ally MacGregor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0121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A9D57B0D-AB97-6D47-97F4-8EF0074C5B18}"/>
              </a:ext>
            </a:extLst>
          </p:cNvPr>
          <p:cNvGrpSpPr/>
          <p:nvPr/>
        </p:nvGrpSpPr>
        <p:grpSpPr>
          <a:xfrm>
            <a:off x="8036633" y="134204"/>
            <a:ext cx="4049164" cy="2110232"/>
            <a:chOff x="-1382878" y="4826513"/>
            <a:chExt cx="5398885" cy="2813643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A1A632F8-ACA3-1942-95A5-1E07125EDD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82878" y="4826513"/>
              <a:ext cx="5398885" cy="2813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6C3A99B-B448-E24F-8100-2004F7F08D72}"/>
                </a:ext>
              </a:extLst>
            </p:cNvPr>
            <p:cNvSpPr txBox="1"/>
            <p:nvPr/>
          </p:nvSpPr>
          <p:spPr>
            <a:xfrm>
              <a:off x="-1315397" y="4900405"/>
              <a:ext cx="2973648" cy="4103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M. </a:t>
              </a:r>
              <a:r>
                <a:rPr lang="en-GB" sz="1400" dirty="0" err="1"/>
                <a:t>Labiche</a:t>
              </a:r>
              <a:r>
                <a:rPr lang="en-GB" sz="1400" dirty="0"/>
                <a:t> (May 2015)</a:t>
              </a:r>
            </a:p>
          </p:txBody>
        </p:sp>
      </p:grpSp>
      <p:sp>
        <p:nvSpPr>
          <p:cNvPr id="9" name="Title 8">
            <a:extLst>
              <a:ext uri="{FF2B5EF4-FFF2-40B4-BE49-F238E27FC236}">
                <a16:creationId xmlns:a16="http://schemas.microsoft.com/office/drawing/2014/main" id="{073AD446-818E-55E0-1CC1-265818C6D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Dual array setup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63B38518-D09D-824A-993C-70D5053F9E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1227048"/>
            <a:ext cx="9387842" cy="4856163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rgbClr val="C00000"/>
                </a:solidFill>
              </a:rPr>
              <a:t>Sensitive reaction channel selection</a:t>
            </a:r>
            <a:r>
              <a:rPr lang="en-GB" sz="2000" dirty="0"/>
              <a:t>…</a:t>
            </a:r>
          </a:p>
          <a:p>
            <a:pPr lvl="1"/>
            <a:r>
              <a:rPr lang="en-GB" sz="1800" dirty="0"/>
              <a:t>Breakup following transfer, e.g. </a:t>
            </a:r>
            <a:r>
              <a:rPr lang="en-GB" sz="1800" baseline="30000" dirty="0"/>
              <a:t>7</a:t>
            </a:r>
            <a:r>
              <a:rPr lang="en-GB" sz="1800" dirty="0"/>
              <a:t>Be(</a:t>
            </a:r>
            <a:r>
              <a:rPr lang="en-GB" sz="1800" i="1" dirty="0" err="1"/>
              <a:t>d</a:t>
            </a:r>
            <a:r>
              <a:rPr lang="en-GB" sz="1800" dirty="0" err="1"/>
              <a:t>,</a:t>
            </a:r>
            <a:r>
              <a:rPr lang="en-GB" sz="1800" i="1" dirty="0" err="1"/>
              <a:t>p</a:t>
            </a:r>
            <a:r>
              <a:rPr lang="en-GB" sz="1800" dirty="0"/>
              <a:t>)</a:t>
            </a:r>
            <a:r>
              <a:rPr lang="en-GB" sz="1800" baseline="30000" dirty="0"/>
              <a:t>8</a:t>
            </a:r>
            <a:r>
              <a:rPr lang="en-GB" sz="1800" dirty="0"/>
              <a:t>Be </a:t>
            </a:r>
            <a:r>
              <a:rPr lang="en-GB" sz="1800" dirty="0">
                <a:sym typeface="Wingdings" pitchFamily="2" charset="2"/>
              </a:rPr>
              <a:t> </a:t>
            </a:r>
            <a:r>
              <a:rPr lang="en-GB" sz="1800" dirty="0"/>
              <a:t>2</a:t>
            </a:r>
            <a:r>
              <a:rPr lang="el-GR" sz="1800" i="1" dirty="0"/>
              <a:t>α</a:t>
            </a:r>
            <a:r>
              <a:rPr lang="en-GB" sz="1800" dirty="0"/>
              <a:t> or 7Li+</a:t>
            </a:r>
            <a:r>
              <a:rPr lang="en-GB" sz="1800" i="1" dirty="0"/>
              <a:t>p</a:t>
            </a:r>
          </a:p>
          <a:p>
            <a:pPr lvl="1"/>
            <a:r>
              <a:rPr lang="en-GB" sz="1800" dirty="0"/>
              <a:t>Large angular coverage for 2</a:t>
            </a:r>
            <a:r>
              <a:rPr lang="el-GR" sz="1800" i="1" dirty="0"/>
              <a:t>α</a:t>
            </a:r>
            <a:r>
              <a:rPr lang="pl-PL" sz="1800" dirty="0"/>
              <a:t> (</a:t>
            </a:r>
            <a:r>
              <a:rPr lang="pl-PL" sz="1800" dirty="0" err="1"/>
              <a:t>forwards</a:t>
            </a:r>
            <a:r>
              <a:rPr lang="pl-PL" sz="1800" dirty="0"/>
              <a:t>) and </a:t>
            </a:r>
            <a:r>
              <a:rPr lang="pl-PL" sz="1800" i="1" dirty="0"/>
              <a:t>p</a:t>
            </a:r>
            <a:r>
              <a:rPr lang="pl-PL" sz="1800" dirty="0"/>
              <a:t> (</a:t>
            </a:r>
            <a:r>
              <a:rPr lang="pl-PL" sz="1800" dirty="0" err="1"/>
              <a:t>backwards</a:t>
            </a:r>
            <a:r>
              <a:rPr lang="pl-PL" sz="1800" dirty="0"/>
              <a:t>)</a:t>
            </a:r>
            <a:endParaRPr lang="en-GB" sz="18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rgbClr val="C00000"/>
                </a:solidFill>
              </a:rPr>
              <a:t>Surrogate (</a:t>
            </a:r>
            <a:r>
              <a:rPr lang="en-GB" sz="2000" b="1" i="1" dirty="0" err="1">
                <a:solidFill>
                  <a:srgbClr val="C00000"/>
                </a:solidFill>
              </a:rPr>
              <a:t>n</a:t>
            </a:r>
            <a:r>
              <a:rPr lang="en-GB" sz="2000" b="1" dirty="0" err="1">
                <a:solidFill>
                  <a:srgbClr val="C00000"/>
                </a:solidFill>
              </a:rPr>
              <a:t>,</a:t>
            </a:r>
            <a:r>
              <a:rPr lang="en-GB" sz="2000" b="1" i="1" dirty="0" err="1">
                <a:solidFill>
                  <a:srgbClr val="C00000"/>
                </a:solidFill>
              </a:rPr>
              <a:t>p</a:t>
            </a:r>
            <a:r>
              <a:rPr lang="en-GB" sz="2000" b="1" dirty="0">
                <a:solidFill>
                  <a:srgbClr val="C00000"/>
                </a:solidFill>
              </a:rPr>
              <a:t>) and (</a:t>
            </a:r>
            <a:r>
              <a:rPr lang="en-GB" sz="2000" b="1" i="1" dirty="0">
                <a:solidFill>
                  <a:srgbClr val="C00000"/>
                </a:solidFill>
              </a:rPr>
              <a:t>n</a:t>
            </a:r>
            <a:r>
              <a:rPr lang="en-GB" sz="2000" b="1" dirty="0">
                <a:solidFill>
                  <a:srgbClr val="C00000"/>
                </a:solidFill>
              </a:rPr>
              <a:t>,</a:t>
            </a:r>
            <a:r>
              <a:rPr lang="el-GR" sz="2000" b="1" i="1" dirty="0">
                <a:solidFill>
                  <a:srgbClr val="C00000"/>
                </a:solidFill>
              </a:rPr>
              <a:t>α</a:t>
            </a:r>
            <a:r>
              <a:rPr lang="en-GB" sz="2000" b="1" dirty="0">
                <a:solidFill>
                  <a:srgbClr val="C00000"/>
                </a:solidFill>
              </a:rPr>
              <a:t>) reactions for astrophysics</a:t>
            </a:r>
            <a:r>
              <a:rPr lang="en-GB" sz="2000" dirty="0"/>
              <a:t>…</a:t>
            </a:r>
          </a:p>
          <a:p>
            <a:pPr lvl="1"/>
            <a:r>
              <a:rPr lang="en-GB" sz="1800" dirty="0"/>
              <a:t>Charge exchange with “extra” proton </a:t>
            </a:r>
            <a:r>
              <a:rPr lang="en-GB" sz="1800" dirty="0">
                <a:sym typeface="Wingdings" pitchFamily="2" charset="2"/>
              </a:rPr>
              <a:t> </a:t>
            </a:r>
            <a:r>
              <a:rPr lang="en-GB" sz="1800" dirty="0"/>
              <a:t>(</a:t>
            </a:r>
            <a:r>
              <a:rPr lang="en-GB" sz="1800" i="1" dirty="0"/>
              <a:t>d</a:t>
            </a:r>
            <a:r>
              <a:rPr lang="en-GB" sz="1800" dirty="0"/>
              <a:t>,</a:t>
            </a:r>
            <a:r>
              <a:rPr lang="en-GB" sz="1800" baseline="30000" dirty="0"/>
              <a:t>2</a:t>
            </a:r>
            <a:r>
              <a:rPr lang="en-GB" sz="1800" dirty="0"/>
              <a:t>He).</a:t>
            </a:r>
          </a:p>
          <a:p>
            <a:pPr lvl="1"/>
            <a:r>
              <a:rPr lang="en-GB" sz="1800" dirty="0"/>
              <a:t>Correlated protons in forward/backwards directions.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rgbClr val="C00000"/>
                </a:solidFill>
              </a:rPr>
              <a:t>Demonstrator device to be built </a:t>
            </a:r>
            <a:r>
              <a:rPr lang="en-GB" sz="2000" dirty="0"/>
              <a:t>as proof-of-concept with stable beams during CERN’s LS3 (2026).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dirty="0"/>
              <a:t>Royal Society grant (Liverpool) to test design options: </a:t>
            </a:r>
            <a:r>
              <a:rPr lang="en-GB" sz="2000" b="1" dirty="0" err="1"/>
              <a:t>nTD</a:t>
            </a:r>
            <a:r>
              <a:rPr lang="en-GB" sz="2000" b="1" dirty="0"/>
              <a:t> silicon</a:t>
            </a:r>
            <a:r>
              <a:rPr lang="en-GB" sz="2000" dirty="0"/>
              <a:t> (Micron) for PID; </a:t>
            </a:r>
            <a:r>
              <a:rPr lang="en-GB" sz="2000" b="1" dirty="0"/>
              <a:t>hybrid </a:t>
            </a:r>
            <a:r>
              <a:rPr lang="en-GB" sz="2000" b="1" dirty="0" err="1"/>
              <a:t>ASIC+digitiser</a:t>
            </a:r>
            <a:r>
              <a:rPr lang="en-GB" sz="2000" b="1" dirty="0"/>
              <a:t> </a:t>
            </a:r>
            <a:r>
              <a:rPr lang="en-GB" sz="2000" dirty="0"/>
              <a:t>for optimal timing/position/energy resolution.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rgbClr val="C00000"/>
                </a:solidFill>
              </a:rPr>
              <a:t>Expandable to full array in the future </a:t>
            </a:r>
            <a:r>
              <a:rPr lang="en-GB" sz="2000" dirty="0"/>
              <a:t>with modular design (project bid).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A6F8176-5783-1046-9052-70FBDE729E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9074" y="1112921"/>
            <a:ext cx="935676" cy="502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>
            <a:extLst>
              <a:ext uri="{FF2B5EF4-FFF2-40B4-BE49-F238E27FC236}">
                <a16:creationId xmlns:a16="http://schemas.microsoft.com/office/drawing/2014/main" id="{6C0D9060-26CF-D848-A20B-C6E2120A96C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3689" y="2766338"/>
            <a:ext cx="1513555" cy="672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0" descr="Image result for york uni">
            <a:extLst>
              <a:ext uri="{FF2B5EF4-FFF2-40B4-BE49-F238E27FC236}">
                <a16:creationId xmlns:a16="http://schemas.microsoft.com/office/drawing/2014/main" id="{927B6D5F-85E4-DF43-8C89-4BF14A4B3E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7684" y="3365175"/>
            <a:ext cx="928949" cy="35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9CF388F-0D61-B74D-8A33-A59F1F11791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4077" y="2460934"/>
            <a:ext cx="2665040" cy="21304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0C58CB-C1C3-E261-00E5-520FEE977A57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9800" y="4772242"/>
            <a:ext cx="2122675" cy="175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2104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8">
            <a:extLst>
              <a:ext uri="{FF2B5EF4-FFF2-40B4-BE49-F238E27FC236}">
                <a16:creationId xmlns:a16="http://schemas.microsoft.com/office/drawing/2014/main" id="{798D2380-AF7C-11B7-3AFF-5BDC3CDC0C5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3" r="2555" b="2340"/>
          <a:stretch/>
        </p:blipFill>
        <p:spPr>
          <a:xfrm>
            <a:off x="5990492" y="1034599"/>
            <a:ext cx="6066499" cy="4788801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25F94C-DEB4-254B-BDFA-10CA1DDD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8" y="244671"/>
            <a:ext cx="10539047" cy="640797"/>
          </a:xfrm>
        </p:spPr>
        <p:txBody>
          <a:bodyPr/>
          <a:lstStyle/>
          <a:p>
            <a:r>
              <a:rPr lang="en-GB" dirty="0"/>
              <a:t>Direct reactions around the Coulomb barrier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6FAF5044-5EBA-E54E-A199-2784D8FEAEC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10307" y="1202670"/>
                <a:ext cx="5580185" cy="4939413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Access to variety of nuclear structure and nuclear astro information.</a:t>
                </a:r>
              </a:p>
              <a:p>
                <a:r>
                  <a:rPr lang="en-US" sz="2000" b="1" dirty="0">
                    <a:solidFill>
                      <a:srgbClr val="0070C0"/>
                    </a:solidFill>
                    <a:latin typeface="Century Gothic" panose="020B0502020202020204" pitchFamily="34" charset="0"/>
                    <a:cs typeface="Helvetica"/>
                  </a:rPr>
                  <a:t>Single-particle states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, E</a:t>
                </a:r>
                <a:r>
                  <a:rPr lang="en-US" sz="2000" baseline="-25000" dirty="0">
                    <a:latin typeface="Century Gothic" panose="020B0502020202020204" pitchFamily="34" charset="0"/>
                    <a:cs typeface="Helvetica"/>
                  </a:rPr>
                  <a:t>(</a:t>
                </a:r>
                <a:r>
                  <a:rPr lang="en-US" sz="2000" baseline="-25000" dirty="0" err="1">
                    <a:latin typeface="Century Gothic" panose="020B0502020202020204" pitchFamily="34" charset="0"/>
                    <a:cs typeface="Helvetica"/>
                  </a:rPr>
                  <a:t>Ex,SP</a:t>
                </a:r>
                <a:r>
                  <a:rPr lang="en-US" sz="2000" baseline="-25000" dirty="0">
                    <a:latin typeface="Century Gothic" panose="020B0502020202020204" pitchFamily="34" charset="0"/>
                    <a:cs typeface="Helvetica"/>
                  </a:rPr>
                  <a:t>)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, </a:t>
                </a:r>
                <a:r>
                  <a:rPr lang="en-US" sz="2000" i="1" dirty="0">
                    <a:latin typeface="Century Gothic" panose="020B0502020202020204" pitchFamily="34" charset="0"/>
                    <a:cs typeface="Helvetica"/>
                  </a:rPr>
                  <a:t>ℓ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, spectroscopic factors, e.g. (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d</a:t>
                </a:r>
                <a:r>
                  <a:rPr lang="en-US" sz="2000" dirty="0" err="1">
                    <a:latin typeface="Century Gothic" panose="020B0502020202020204" pitchFamily="34" charset="0"/>
                    <a:cs typeface="Helvetica"/>
                  </a:rPr>
                  <a:t>,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p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), (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p</a:t>
                </a:r>
                <a:r>
                  <a:rPr lang="en-US" sz="2000" dirty="0" err="1">
                    <a:latin typeface="Century Gothic" panose="020B0502020202020204" pitchFamily="34" charset="0"/>
                    <a:cs typeface="Helvetica"/>
                  </a:rPr>
                  <a:t>,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d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)…</a:t>
                </a:r>
              </a:p>
              <a:p>
                <a:r>
                  <a:rPr lang="en-US" sz="2000" b="1" dirty="0">
                    <a:latin typeface="Century Gothic" panose="020B0502020202020204" pitchFamily="34" charset="0"/>
                    <a:cs typeface="Helvetica"/>
                  </a:rPr>
                  <a:t>Pair-correlations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, E</a:t>
                </a:r>
                <a:r>
                  <a:rPr lang="en-US" sz="2000" baseline="-25000" dirty="0">
                    <a:latin typeface="Century Gothic" panose="020B0502020202020204" pitchFamily="34" charset="0"/>
                    <a:cs typeface="Helvetica"/>
                  </a:rPr>
                  <a:t>(Ex)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, </a:t>
                </a:r>
                <a:r>
                  <a:rPr lang="en-US" sz="2000" i="1" dirty="0">
                    <a:latin typeface="Century Gothic" panose="020B0502020202020204" pitchFamily="34" charset="0"/>
                    <a:cs typeface="Helvetica"/>
                  </a:rPr>
                  <a:t>ℓ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, e.g. (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p</a:t>
                </a:r>
                <a:r>
                  <a:rPr lang="en-US" sz="2000" dirty="0" err="1">
                    <a:latin typeface="Century Gothic" panose="020B0502020202020204" pitchFamily="34" charset="0"/>
                    <a:cs typeface="Helvetica"/>
                  </a:rPr>
                  <a:t>,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t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), (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t</a:t>
                </a:r>
                <a:r>
                  <a:rPr lang="en-US" sz="2000" dirty="0" err="1">
                    <a:latin typeface="Century Gothic" panose="020B0502020202020204" pitchFamily="34" charset="0"/>
                    <a:cs typeface="Helvetica"/>
                  </a:rPr>
                  <a:t>,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p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)…</a:t>
                </a:r>
              </a:p>
              <a:p>
                <a:r>
                  <a:rPr lang="en-US" sz="2000" b="1" dirty="0">
                    <a:solidFill>
                      <a:srgbClr val="FF0000"/>
                    </a:solidFill>
                    <a:latin typeface="Century Gothic" panose="020B0502020202020204" pitchFamily="34" charset="0"/>
                    <a:cs typeface="Helvetica"/>
                  </a:rPr>
                  <a:t>Collective properties 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via e.g. (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p</a:t>
                </a:r>
                <a:r>
                  <a:rPr lang="en-US" sz="2000" dirty="0" err="1">
                    <a:latin typeface="Century Gothic" panose="020B0502020202020204" pitchFamily="34" charset="0"/>
                    <a:cs typeface="Helvetica"/>
                  </a:rPr>
                  <a:t>,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p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latin typeface="Cambria Math" panose="02040503050406030204" pitchFamily="18" charset="0"/>
                        <a:cs typeface="Helvetica"/>
                      </a:rPr>
                      <m:t>′</m:t>
                    </m:r>
                  </m:oMath>
                </a14:m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), (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d</a:t>
                </a:r>
                <a:r>
                  <a:rPr lang="en-US" sz="2000" dirty="0" err="1">
                    <a:latin typeface="Century Gothic" panose="020B0502020202020204" pitchFamily="34" charset="0"/>
                    <a:cs typeface="Helvetica"/>
                  </a:rPr>
                  <a:t>,</a:t>
                </a:r>
                <a:r>
                  <a:rPr lang="en-US" sz="2000" i="1" dirty="0" err="1">
                    <a:latin typeface="Century Gothic" panose="020B0502020202020204" pitchFamily="34" charset="0"/>
                    <a:cs typeface="Helvetica"/>
                  </a:rPr>
                  <a:t>d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latin typeface="Cambria Math" panose="02040503050406030204" pitchFamily="18" charset="0"/>
                        <a:cs typeface="Helvetica"/>
                      </a:rPr>
                      <m:t>′</m:t>
                    </m:r>
                  </m:oMath>
                </a14:m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),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/>
                      </a:rPr>
                      <m:t>α</m:t>
                    </m:r>
                  </m:oMath>
                </a14:m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/>
                      </a:rPr>
                      <m:t>α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/>
                      </a:rPr>
                      <m:t>′</m:t>
                    </m:r>
                  </m:oMath>
                </a14:m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), </a:t>
                </a:r>
                <a:r>
                  <a:rPr lang="en-US" sz="2000" dirty="0" err="1">
                    <a:latin typeface="Century Gothic" panose="020B0502020202020204" pitchFamily="34" charset="0"/>
                    <a:cs typeface="Helvetica"/>
                  </a:rPr>
                  <a:t>Coulex</a:t>
                </a:r>
                <a:r>
                  <a:rPr lang="en-US" sz="2000" dirty="0">
                    <a:latin typeface="Century Gothic" panose="020B0502020202020204" pitchFamily="34" charset="0"/>
                    <a:cs typeface="Helvetica"/>
                  </a:rPr>
                  <a:t>…</a:t>
                </a:r>
              </a:p>
              <a:p>
                <a:r>
                  <a:rPr lang="en-US" dirty="0">
                    <a:latin typeface="Century Gothic" panose="020B0502020202020204" pitchFamily="34" charset="0"/>
                    <a:cs typeface="Helvetica"/>
                  </a:rPr>
                  <a:t>Need for multiple spectrometers/facilities to cover range of isotopes and energies. </a:t>
                </a:r>
                <a:endParaRPr lang="en-US" sz="2000" dirty="0">
                  <a:latin typeface="Century Gothic" panose="020B0502020202020204" pitchFamily="34" charset="0"/>
                  <a:cs typeface="Helvetica"/>
                </a:endParaRP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6FAF5044-5EBA-E54E-A199-2784D8FEAE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0307" y="1202670"/>
                <a:ext cx="5580185" cy="4939413"/>
              </a:xfrm>
              <a:blipFill>
                <a:blip r:embed="rId3"/>
                <a:stretch>
                  <a:fillRect l="-909" t="-513" r="-20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D8D679A-CA1F-BFF9-1B48-95624E918143}"/>
              </a:ext>
            </a:extLst>
          </p:cNvPr>
          <p:cNvSpPr txBox="1"/>
          <p:nvPr/>
        </p:nvSpPr>
        <p:spPr>
          <a:xfrm>
            <a:off x="9453394" y="5380547"/>
            <a:ext cx="2603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i="1" dirty="0"/>
              <a:t>Figure courtesy of Ben Kay (ANL)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8F17CF-E631-7048-7A8B-1C78E804A1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5405" y="6123420"/>
            <a:ext cx="8189787" cy="7345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271B09-DA87-79F1-ADB4-C342CE127796}"/>
              </a:ext>
            </a:extLst>
          </p:cNvPr>
          <p:cNvSpPr txBox="1"/>
          <p:nvPr/>
        </p:nvSpPr>
        <p:spPr>
          <a:xfrm>
            <a:off x="10755192" y="5972531"/>
            <a:ext cx="10870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Beam energy (MeV)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C59BB2B-DF28-4EA2-86E2-BEF9DC6B04CF}"/>
              </a:ext>
            </a:extLst>
          </p:cNvPr>
          <p:cNvCxnSpPr>
            <a:cxnSpLocks/>
          </p:cNvCxnSpPr>
          <p:nvPr/>
        </p:nvCxnSpPr>
        <p:spPr>
          <a:xfrm>
            <a:off x="2743200" y="6123420"/>
            <a:ext cx="3028013" cy="0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5E6E060-BA27-8E70-198C-C49642C8ED9A}"/>
              </a:ext>
            </a:extLst>
          </p:cNvPr>
          <p:cNvSpPr txBox="1"/>
          <p:nvPr/>
        </p:nvSpPr>
        <p:spPr>
          <a:xfrm>
            <a:off x="3514206" y="5746313"/>
            <a:ext cx="1418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ISS @ CERN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93AD0CC-18A6-AA3F-E35C-5936D4B209D2}"/>
              </a:ext>
            </a:extLst>
          </p:cNvPr>
          <p:cNvCxnSpPr>
            <a:cxnSpLocks/>
          </p:cNvCxnSpPr>
          <p:nvPr/>
        </p:nvCxnSpPr>
        <p:spPr>
          <a:xfrm>
            <a:off x="6985416" y="6123419"/>
            <a:ext cx="2683240" cy="0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5802B1E-145B-8D7E-5A74-37543C64EA15}"/>
              </a:ext>
            </a:extLst>
          </p:cNvPr>
          <p:cNvSpPr txBox="1"/>
          <p:nvPr/>
        </p:nvSpPr>
        <p:spPr>
          <a:xfrm>
            <a:off x="7573584" y="5787865"/>
            <a:ext cx="1598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FAUST @ FRIB</a:t>
            </a:r>
          </a:p>
        </p:txBody>
      </p:sp>
    </p:spTree>
    <p:extLst>
      <p:ext uri="{BB962C8B-B14F-4D97-AF65-F5344CB8AC3E}">
        <p14:creationId xmlns:p14="http://schemas.microsoft.com/office/powerpoint/2010/main" val="31572562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D4C24-BE33-8C70-0839-CCE2C56A4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Proof-of-principle experiment at ISS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C83E41-119B-1241-8ABD-86E53895A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1168531"/>
            <a:ext cx="10843848" cy="1493718"/>
          </a:xfrm>
        </p:spPr>
        <p:txBody>
          <a:bodyPr>
            <a:normAutofit/>
          </a:bodyPr>
          <a:lstStyle/>
          <a:p>
            <a:r>
              <a:rPr lang="en-GB" dirty="0"/>
              <a:t>Stable beam following CERN’s LS2 in 2021… </a:t>
            </a:r>
            <a:r>
              <a:rPr lang="en-GB" baseline="30000" dirty="0"/>
              <a:t>22</a:t>
            </a:r>
            <a:r>
              <a:rPr lang="en-GB" dirty="0"/>
              <a:t>Ne at 6.05 MeV/</a:t>
            </a:r>
            <a:r>
              <a:rPr lang="en-GB" i="1" dirty="0"/>
              <a:t>u.</a:t>
            </a:r>
          </a:p>
          <a:p>
            <a:pPr lvl="1"/>
            <a:r>
              <a:rPr lang="en-GB" dirty="0"/>
              <a:t>Matching normal kinematics study with gas target! [H.F. Lutz et al. NPA </a:t>
            </a:r>
            <a:r>
              <a:rPr lang="en-GB" b="1" dirty="0"/>
              <a:t>95</a:t>
            </a:r>
            <a:r>
              <a:rPr lang="en-GB" dirty="0"/>
              <a:t> (1967) 591]</a:t>
            </a:r>
          </a:p>
          <a:p>
            <a:pPr lvl="1"/>
            <a:r>
              <a:rPr lang="en-GB" dirty="0"/>
              <a:t>Implementation of precise energy calibration, pulse-height corrections, energy loss corrections, kinematic reconstruction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28087E0-D52C-583A-63D3-E4B2A192EA49}"/>
              </a:ext>
            </a:extLst>
          </p:cNvPr>
          <p:cNvGrpSpPr/>
          <p:nvPr/>
        </p:nvGrpSpPr>
        <p:grpSpPr>
          <a:xfrm>
            <a:off x="5715408" y="2820834"/>
            <a:ext cx="6224955" cy="3231328"/>
            <a:chOff x="4475284" y="1971706"/>
            <a:chExt cx="4668716" cy="242349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94F70C2-035F-E87E-2457-036D7666A5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4475284" y="2106025"/>
              <a:ext cx="4668716" cy="2289177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1D10F9A-4C44-ED41-F218-8B3C16ABF6F7}"/>
                </a:ext>
              </a:extLst>
            </p:cNvPr>
            <p:cNvSpPr/>
            <p:nvPr/>
          </p:nvSpPr>
          <p:spPr>
            <a:xfrm>
              <a:off x="5207052" y="2219729"/>
              <a:ext cx="1060631" cy="5024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C8167B9-3261-5894-849D-0504B09FBA2D}"/>
                </a:ext>
              </a:extLst>
            </p:cNvPr>
            <p:cNvSpPr txBox="1"/>
            <p:nvPr/>
          </p:nvSpPr>
          <p:spPr>
            <a:xfrm>
              <a:off x="5178162" y="1971706"/>
              <a:ext cx="1420100" cy="30008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2000" baseline="30000" dirty="0"/>
                <a:t>22</a:t>
              </a:r>
              <a:r>
                <a:rPr lang="en-GB" sz="2000" dirty="0"/>
                <a:t>Ne(</a:t>
              </a:r>
              <a:r>
                <a:rPr lang="en-GB" sz="2000" i="1" dirty="0" err="1"/>
                <a:t>d</a:t>
              </a:r>
              <a:r>
                <a:rPr lang="en-GB" sz="2000" dirty="0" err="1"/>
                <a:t>,</a:t>
              </a:r>
              <a:r>
                <a:rPr lang="en-GB" sz="2000" i="1" dirty="0" err="1"/>
                <a:t>p</a:t>
              </a:r>
              <a:r>
                <a:rPr lang="en-GB" sz="2000" dirty="0"/>
                <a:t>)</a:t>
              </a:r>
              <a:r>
                <a:rPr lang="en-GB" sz="2000" baseline="30000" dirty="0"/>
                <a:t>23</a:t>
              </a:r>
              <a:r>
                <a:rPr lang="en-GB" sz="2000" dirty="0"/>
                <a:t>Ne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8B131D2-8EC9-B9D3-5E26-8C7DDFBE472B}"/>
              </a:ext>
            </a:extLst>
          </p:cNvPr>
          <p:cNvGrpSpPr/>
          <p:nvPr/>
        </p:nvGrpSpPr>
        <p:grpSpPr>
          <a:xfrm>
            <a:off x="228191" y="2861669"/>
            <a:ext cx="5143241" cy="3261225"/>
            <a:chOff x="3009024" y="2237787"/>
            <a:chExt cx="5143240" cy="326122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88D86A7-7995-D6E5-AA3E-531F71D4C639}"/>
                </a:ext>
              </a:extLst>
            </p:cNvPr>
            <p:cNvGrpSpPr/>
            <p:nvPr/>
          </p:nvGrpSpPr>
          <p:grpSpPr>
            <a:xfrm>
              <a:off x="3009024" y="2237787"/>
              <a:ext cx="5143240" cy="3261224"/>
              <a:chOff x="3009024" y="2237787"/>
              <a:chExt cx="5143240" cy="3261224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2F962E71-5D0A-87E9-A116-FD74E4CB20FF}"/>
                  </a:ext>
                </a:extLst>
              </p:cNvPr>
              <p:cNvGrpSpPr/>
              <p:nvPr/>
            </p:nvGrpSpPr>
            <p:grpSpPr>
              <a:xfrm>
                <a:off x="3009024" y="2270972"/>
                <a:ext cx="5143240" cy="3228039"/>
                <a:chOff x="3984751" y="1870505"/>
                <a:chExt cx="5143240" cy="3228039"/>
              </a:xfrm>
            </p:grpSpPr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BA00A135-9828-EAB8-A0F1-73EA8CE3C72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hq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984751" y="1870505"/>
                  <a:ext cx="5143240" cy="3228039"/>
                </a:xfrm>
                <a:prstGeom prst="rect">
                  <a:avLst/>
                </a:prstGeom>
              </p:spPr>
            </p:pic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BB1FA15C-A97D-26A2-AF38-94CC893E7125}"/>
                    </a:ext>
                  </a:extLst>
                </p:cNvPr>
                <p:cNvSpPr txBox="1"/>
                <p:nvPr/>
              </p:nvSpPr>
              <p:spPr>
                <a:xfrm>
                  <a:off x="4632608" y="1906454"/>
                  <a:ext cx="171874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baseline="30000" dirty="0"/>
                    <a:t>22</a:t>
                  </a:r>
                  <a:r>
                    <a:rPr lang="en-GB" dirty="0"/>
                    <a:t>Ne(</a:t>
                  </a:r>
                  <a:r>
                    <a:rPr lang="en-GB" i="1" dirty="0" err="1"/>
                    <a:t>d</a:t>
                  </a:r>
                  <a:r>
                    <a:rPr lang="en-GB" dirty="0" err="1"/>
                    <a:t>,</a:t>
                  </a:r>
                  <a:r>
                    <a:rPr lang="en-GB" i="1" dirty="0" err="1"/>
                    <a:t>p</a:t>
                  </a:r>
                  <a:r>
                    <a:rPr lang="en-GB" dirty="0"/>
                    <a:t>)</a:t>
                  </a:r>
                  <a:r>
                    <a:rPr lang="en-GB" baseline="30000" dirty="0"/>
                    <a:t>23</a:t>
                  </a:r>
                  <a:r>
                    <a:rPr lang="en-GB" dirty="0"/>
                    <a:t>Ne</a:t>
                  </a:r>
                </a:p>
              </p:txBody>
            </p:sp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5200E1A-8CD5-5DFF-5FFC-51DFCE569726}"/>
                  </a:ext>
                </a:extLst>
              </p:cNvPr>
              <p:cNvSpPr txBox="1"/>
              <p:nvPr/>
            </p:nvSpPr>
            <p:spPr>
              <a:xfrm rot="16200000">
                <a:off x="3612470" y="3939813"/>
                <a:ext cx="56297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/>
                  <a:t>0 keV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6E8B0A9-95E7-2D9C-0291-014B2D27ED0E}"/>
                  </a:ext>
                </a:extLst>
              </p:cNvPr>
              <p:cNvSpPr txBox="1"/>
              <p:nvPr/>
            </p:nvSpPr>
            <p:spPr>
              <a:xfrm rot="16200000">
                <a:off x="4021719" y="3418939"/>
                <a:ext cx="79861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/>
                  <a:t>1017 keV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83BA757-A5F9-A504-8517-81B75811CDD9}"/>
                  </a:ext>
                </a:extLst>
              </p:cNvPr>
              <p:cNvSpPr txBox="1"/>
              <p:nvPr/>
            </p:nvSpPr>
            <p:spPr>
              <a:xfrm rot="16200000">
                <a:off x="4379584" y="4395899"/>
                <a:ext cx="79861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/>
                  <a:t>1822 keV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A6C4727-9153-25F5-BC2E-612FF4E88480}"/>
                  </a:ext>
                </a:extLst>
              </p:cNvPr>
              <p:cNvSpPr txBox="1"/>
              <p:nvPr/>
            </p:nvSpPr>
            <p:spPr>
              <a:xfrm rot="16200000">
                <a:off x="4653759" y="4144067"/>
                <a:ext cx="79861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/>
                  <a:t>2315 keV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A1C693D-C983-2FD0-4967-A51DF465D64A}"/>
                  </a:ext>
                </a:extLst>
              </p:cNvPr>
              <p:cNvSpPr txBox="1"/>
              <p:nvPr/>
            </p:nvSpPr>
            <p:spPr>
              <a:xfrm rot="16200000">
                <a:off x="5110956" y="2901924"/>
                <a:ext cx="79861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/>
                  <a:t>3218 keV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F6A2A9A-CF23-8968-E86E-C990A146D9C9}"/>
                  </a:ext>
                </a:extLst>
              </p:cNvPr>
              <p:cNvSpPr txBox="1"/>
              <p:nvPr/>
            </p:nvSpPr>
            <p:spPr>
              <a:xfrm rot="16200000">
                <a:off x="5286598" y="2912459"/>
                <a:ext cx="79861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/>
                  <a:t>3422 keV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84BAF4D-16E7-628A-B3DE-3BC49C851C4B}"/>
                  </a:ext>
                </a:extLst>
              </p:cNvPr>
              <p:cNvSpPr txBox="1"/>
              <p:nvPr/>
            </p:nvSpPr>
            <p:spPr>
              <a:xfrm rot="16200000">
                <a:off x="5692612" y="2506291"/>
                <a:ext cx="79861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/>
                  <a:t>4270 keV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0C81B9F-BE1D-3F0F-E2BE-5C560183AD59}"/>
                  </a:ext>
                </a:extLst>
              </p:cNvPr>
              <p:cNvSpPr txBox="1"/>
              <p:nvPr/>
            </p:nvSpPr>
            <p:spPr>
              <a:xfrm rot="16200000">
                <a:off x="6118182" y="4163432"/>
                <a:ext cx="79861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/>
                  <a:t>5185 keV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02DFEAD-05EF-5EE5-C36A-3776B8770FC6}"/>
                  </a:ext>
                </a:extLst>
              </p:cNvPr>
              <p:cNvSpPr txBox="1"/>
              <p:nvPr/>
            </p:nvSpPr>
            <p:spPr>
              <a:xfrm>
                <a:off x="6510663" y="2926846"/>
                <a:ext cx="1572866" cy="30777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dirty="0"/>
                  <a:t>FWHM ~110 keV</a:t>
                </a:r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FDAA144-C402-2591-7572-4AC35442E791}"/>
                </a:ext>
              </a:extLst>
            </p:cNvPr>
            <p:cNvSpPr/>
            <p:nvPr/>
          </p:nvSpPr>
          <p:spPr>
            <a:xfrm>
              <a:off x="7292957" y="2257236"/>
              <a:ext cx="859307" cy="574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DEBA3D5-B92A-CB74-08DD-63D4FCB3FE7E}"/>
              </a:ext>
            </a:extLst>
          </p:cNvPr>
          <p:cNvCxnSpPr>
            <a:cxnSpLocks/>
          </p:cNvCxnSpPr>
          <p:nvPr/>
        </p:nvCxnSpPr>
        <p:spPr>
          <a:xfrm flipV="1">
            <a:off x="6848420" y="3466484"/>
            <a:ext cx="3993886" cy="143227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DDD7370-2C32-9BA7-A586-5F2580368ED0}"/>
              </a:ext>
            </a:extLst>
          </p:cNvPr>
          <p:cNvCxnSpPr>
            <a:cxnSpLocks/>
          </p:cNvCxnSpPr>
          <p:nvPr/>
        </p:nvCxnSpPr>
        <p:spPr>
          <a:xfrm flipV="1">
            <a:off x="7398186" y="3811834"/>
            <a:ext cx="3458601" cy="126213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E74B27C-4111-B347-1A15-0131FF45E4C1}"/>
              </a:ext>
            </a:extLst>
          </p:cNvPr>
          <p:cNvCxnSpPr>
            <a:cxnSpLocks/>
          </p:cNvCxnSpPr>
          <p:nvPr/>
        </p:nvCxnSpPr>
        <p:spPr>
          <a:xfrm flipV="1">
            <a:off x="8105274" y="4241372"/>
            <a:ext cx="2646211" cy="103780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729500A-1B47-889F-7C92-385C8C5E7287}"/>
              </a:ext>
            </a:extLst>
          </p:cNvPr>
          <p:cNvCxnSpPr>
            <a:cxnSpLocks/>
          </p:cNvCxnSpPr>
          <p:nvPr/>
        </p:nvCxnSpPr>
        <p:spPr>
          <a:xfrm flipV="1">
            <a:off x="8686323" y="4550192"/>
            <a:ext cx="2201968" cy="82946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1055D490-7BD7-6BC4-BE3F-F65F35DC3C3A}"/>
              </a:ext>
            </a:extLst>
          </p:cNvPr>
          <p:cNvSpPr txBox="1"/>
          <p:nvPr/>
        </p:nvSpPr>
        <p:spPr>
          <a:xfrm>
            <a:off x="6539211" y="4436284"/>
            <a:ext cx="827471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rgbClr val="C00000"/>
                </a:solidFill>
              </a:rPr>
              <a:t>0 keV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770AB99-F63B-88AA-E187-1411785B5055}"/>
              </a:ext>
            </a:extLst>
          </p:cNvPr>
          <p:cNvSpPr txBox="1"/>
          <p:nvPr/>
        </p:nvSpPr>
        <p:spPr>
          <a:xfrm>
            <a:off x="6386707" y="5043711"/>
            <a:ext cx="122661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rgbClr val="C00000"/>
                </a:solidFill>
              </a:rPr>
              <a:t>1017 keV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3C8AE8E-1130-1EA9-59A3-D1D04DBDFB8E}"/>
              </a:ext>
            </a:extLst>
          </p:cNvPr>
          <p:cNvSpPr txBox="1"/>
          <p:nvPr/>
        </p:nvSpPr>
        <p:spPr>
          <a:xfrm>
            <a:off x="6951756" y="5351601"/>
            <a:ext cx="122661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rgbClr val="C00000"/>
                </a:solidFill>
              </a:rPr>
              <a:t>2315 keV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82856EF-F5B5-49FF-E540-1C3A9EC80A34}"/>
              </a:ext>
            </a:extLst>
          </p:cNvPr>
          <p:cNvSpPr txBox="1"/>
          <p:nvPr/>
        </p:nvSpPr>
        <p:spPr>
          <a:xfrm>
            <a:off x="8105274" y="5458269"/>
            <a:ext cx="122661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rgbClr val="C00000"/>
                </a:solidFill>
              </a:rPr>
              <a:t>3218 keV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AA7E09F-3B9C-C746-B53F-5D0F31EA50B8}"/>
              </a:ext>
            </a:extLst>
          </p:cNvPr>
          <p:cNvSpPr txBox="1"/>
          <p:nvPr/>
        </p:nvSpPr>
        <p:spPr>
          <a:xfrm>
            <a:off x="4181044" y="6503316"/>
            <a:ext cx="7944804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en-GB" sz="1600" dirty="0"/>
              <a:t>Full code available: https://</a:t>
            </a:r>
            <a:r>
              <a:rPr lang="en-GB" sz="1600" dirty="0" err="1"/>
              <a:t>github.com</a:t>
            </a:r>
            <a:r>
              <a:rPr lang="en-GB" sz="1600" dirty="0"/>
              <a:t>/</a:t>
            </a:r>
            <a:r>
              <a:rPr lang="en-GB" sz="1600" dirty="0" err="1"/>
              <a:t>ISOLDESolenoidalSpectrometer</a:t>
            </a:r>
            <a:r>
              <a:rPr lang="en-GB" sz="1600" dirty="0"/>
              <a:t>/</a:t>
            </a:r>
            <a:r>
              <a:rPr lang="en-GB" sz="1600" dirty="0" err="1"/>
              <a:t>ISSSort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6428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D4C24-BE33-8C70-0839-CCE2C56A4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Proof-of-principle experiment at ISS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C83E41-119B-1241-8ABD-86E53895A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1168531"/>
            <a:ext cx="10843848" cy="1493718"/>
          </a:xfrm>
        </p:spPr>
        <p:txBody>
          <a:bodyPr>
            <a:normAutofit/>
          </a:bodyPr>
          <a:lstStyle/>
          <a:p>
            <a:r>
              <a:rPr lang="en-GB" dirty="0"/>
              <a:t>Stable beam following CERN’s LS2 in 2021… </a:t>
            </a:r>
            <a:r>
              <a:rPr lang="en-GB" baseline="30000" dirty="0"/>
              <a:t>22</a:t>
            </a:r>
            <a:r>
              <a:rPr lang="en-GB" dirty="0"/>
              <a:t>Ne at 6.05 MeV/</a:t>
            </a:r>
            <a:r>
              <a:rPr lang="en-GB" i="1" dirty="0"/>
              <a:t>u.</a:t>
            </a:r>
          </a:p>
          <a:p>
            <a:pPr lvl="1"/>
            <a:r>
              <a:rPr lang="en-GB" dirty="0"/>
              <a:t>Matching normal kinematics study with gas target! [H.F. Lutz et al. NPA </a:t>
            </a:r>
            <a:r>
              <a:rPr lang="en-GB" b="1" dirty="0"/>
              <a:t>95</a:t>
            </a:r>
            <a:r>
              <a:rPr lang="en-GB" dirty="0"/>
              <a:t> (1967) 591]</a:t>
            </a:r>
          </a:p>
          <a:p>
            <a:pPr lvl="1"/>
            <a:r>
              <a:rPr lang="en-GB" dirty="0"/>
              <a:t>Implementation of precise energy calibration, pulse-height corrections, energy loss corrections, kinematic reconstruction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AA7E09F-3B9C-C746-B53F-5D0F31EA50B8}"/>
              </a:ext>
            </a:extLst>
          </p:cNvPr>
          <p:cNvSpPr txBox="1"/>
          <p:nvPr/>
        </p:nvSpPr>
        <p:spPr>
          <a:xfrm>
            <a:off x="4181044" y="6503316"/>
            <a:ext cx="7944804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en-GB" sz="1600" dirty="0"/>
              <a:t>Full code available: https://</a:t>
            </a:r>
            <a:r>
              <a:rPr lang="en-GB" sz="1600" dirty="0" err="1"/>
              <a:t>github.com</a:t>
            </a:r>
            <a:r>
              <a:rPr lang="en-GB" sz="1600" dirty="0"/>
              <a:t>/</a:t>
            </a:r>
            <a:r>
              <a:rPr lang="en-GB" sz="1600" dirty="0" err="1"/>
              <a:t>ISOLDESolenoidalSpectrometer</a:t>
            </a:r>
            <a:r>
              <a:rPr lang="en-GB" sz="1600" dirty="0"/>
              <a:t>/</a:t>
            </a:r>
            <a:r>
              <a:rPr lang="en-GB" sz="1600" dirty="0" err="1"/>
              <a:t>ISSSort</a:t>
            </a:r>
            <a:endParaRPr lang="en-GB" sz="1600" dirty="0"/>
          </a:p>
        </p:txBody>
      </p:sp>
      <p:pic>
        <p:nvPicPr>
          <p:cNvPr id="5" name="Picture 4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1CC2A1FF-F918-7741-B82C-4209D40D339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54" y="2933787"/>
            <a:ext cx="4161690" cy="3003927"/>
          </a:xfrm>
          <a:prstGeom prst="rect">
            <a:avLst/>
          </a:prstGeom>
        </p:spPr>
      </p:pic>
      <p:pic>
        <p:nvPicPr>
          <p:cNvPr id="7" name="Picture 6" descr="A graph of a graph with numbers and symbols&#10;&#10;Description automatically generated">
            <a:extLst>
              <a:ext uri="{FF2B5EF4-FFF2-40B4-BE49-F238E27FC236}">
                <a16:creationId xmlns:a16="http://schemas.microsoft.com/office/drawing/2014/main" id="{8ED258FA-395D-7848-A5E9-E3B0FBD6747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10958" y="2933787"/>
            <a:ext cx="4161690" cy="3003927"/>
          </a:xfrm>
          <a:prstGeom prst="rect">
            <a:avLst/>
          </a:prstGeom>
        </p:spPr>
      </p:pic>
      <p:pic>
        <p:nvPicPr>
          <p:cNvPr id="9" name="Picture 8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66328D08-8767-E640-914B-650C987AC7E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5156" y="2933787"/>
            <a:ext cx="4161690" cy="3003927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207D588D-4BCB-4B4F-B7E8-DE2C56441C8B}"/>
              </a:ext>
            </a:extLst>
          </p:cNvPr>
          <p:cNvSpPr txBox="1"/>
          <p:nvPr/>
        </p:nvSpPr>
        <p:spPr>
          <a:xfrm>
            <a:off x="4948517" y="2866153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aseline="30000" dirty="0"/>
              <a:t>22</a:t>
            </a:r>
            <a:r>
              <a:rPr lang="en-GB" dirty="0"/>
              <a:t>Ne(</a:t>
            </a:r>
            <a:r>
              <a:rPr lang="en-GB" i="1" dirty="0" err="1"/>
              <a:t>d</a:t>
            </a:r>
            <a:r>
              <a:rPr lang="en-GB" dirty="0" err="1"/>
              <a:t>,</a:t>
            </a:r>
            <a:r>
              <a:rPr lang="en-GB" i="1" dirty="0" err="1"/>
              <a:t>p</a:t>
            </a:r>
            <a:r>
              <a:rPr lang="en-GB" dirty="0"/>
              <a:t>)</a:t>
            </a:r>
            <a:r>
              <a:rPr lang="en-GB" baseline="30000" dirty="0"/>
              <a:t>23</a:t>
            </a:r>
            <a:r>
              <a:rPr lang="en-GB" dirty="0"/>
              <a:t>Ne</a:t>
            </a:r>
          </a:p>
        </p:txBody>
      </p:sp>
    </p:spTree>
    <p:extLst>
      <p:ext uri="{BB962C8B-B14F-4D97-AF65-F5344CB8AC3E}">
        <p14:creationId xmlns:p14="http://schemas.microsoft.com/office/powerpoint/2010/main" val="14924038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3FE97CAB-62F0-8643-A5E0-1DE8536DCAA3}"/>
              </a:ext>
            </a:extLst>
          </p:cNvPr>
          <p:cNvGrpSpPr/>
          <p:nvPr/>
        </p:nvGrpSpPr>
        <p:grpSpPr>
          <a:xfrm>
            <a:off x="6631686" y="3124661"/>
            <a:ext cx="5560314" cy="3775915"/>
            <a:chOff x="2610339" y="3082085"/>
            <a:chExt cx="5560314" cy="3775915"/>
          </a:xfrm>
        </p:grpSpPr>
        <p:pic>
          <p:nvPicPr>
            <p:cNvPr id="18" name="Picture 17" descr="A graph of a curve&#10;&#10;Description automatically generated with medium confidence">
              <a:extLst>
                <a:ext uri="{FF2B5EF4-FFF2-40B4-BE49-F238E27FC236}">
                  <a16:creationId xmlns:a16="http://schemas.microsoft.com/office/drawing/2014/main" id="{B5E447D6-DA0C-8D40-AAC7-B61165453F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10339" y="3082085"/>
              <a:ext cx="5560314" cy="3775915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11C593D-407F-C94A-B99B-9A8DA10DABBD}"/>
                </a:ext>
              </a:extLst>
            </p:cNvPr>
            <p:cNvSpPr txBox="1"/>
            <p:nvPr/>
          </p:nvSpPr>
          <p:spPr>
            <a:xfrm>
              <a:off x="3276825" y="3544352"/>
              <a:ext cx="559769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baseline="30000" dirty="0"/>
                <a:t>93</a:t>
              </a:r>
              <a:r>
                <a:rPr lang="en-GB" dirty="0"/>
                <a:t>Kr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50B9860-B56F-1642-940F-EA3B8695C440}"/>
              </a:ext>
            </a:extLst>
          </p:cNvPr>
          <p:cNvGrpSpPr/>
          <p:nvPr/>
        </p:nvGrpSpPr>
        <p:grpSpPr>
          <a:xfrm>
            <a:off x="6490907" y="1271440"/>
            <a:ext cx="5560314" cy="3163365"/>
            <a:chOff x="6490907" y="1271440"/>
            <a:chExt cx="5560314" cy="3163365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CC7BDFD-520C-414B-962A-2E7D2F986AE1}"/>
                </a:ext>
              </a:extLst>
            </p:cNvPr>
            <p:cNvGrpSpPr/>
            <p:nvPr/>
          </p:nvGrpSpPr>
          <p:grpSpPr>
            <a:xfrm>
              <a:off x="6490907" y="1271440"/>
              <a:ext cx="5560314" cy="3163365"/>
              <a:chOff x="6463834" y="1009831"/>
              <a:chExt cx="5560314" cy="3163365"/>
            </a:xfrm>
          </p:grpSpPr>
          <p:pic>
            <p:nvPicPr>
              <p:cNvPr id="20" name="Picture 19" descr="A graph of excitation energy&#10;&#10;Description automatically generated">
                <a:extLst>
                  <a:ext uri="{FF2B5EF4-FFF2-40B4-BE49-F238E27FC236}">
                    <a16:creationId xmlns:a16="http://schemas.microsoft.com/office/drawing/2014/main" id="{171B942C-0E68-0947-8E3E-9284BF13827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463834" y="1009831"/>
                <a:ext cx="5560314" cy="3163365"/>
              </a:xfrm>
              <a:prstGeom prst="rect">
                <a:avLst/>
              </a:prstGeom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6ACB581-337B-CB4D-97A6-212ECDBF9066}"/>
                  </a:ext>
                </a:extLst>
              </p:cNvPr>
              <p:cNvSpPr txBox="1"/>
              <p:nvPr/>
            </p:nvSpPr>
            <p:spPr>
              <a:xfrm>
                <a:off x="7151045" y="1185217"/>
                <a:ext cx="559769" cy="369332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baseline="30000" dirty="0"/>
                  <a:t>93</a:t>
                </a:r>
                <a:r>
                  <a:rPr lang="en-GB" dirty="0"/>
                  <a:t>Kr</a:t>
                </a: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F5B526D-B22E-1A40-91D0-697B0129FBD2}"/>
                </a:ext>
              </a:extLst>
            </p:cNvPr>
            <p:cNvSpPr txBox="1"/>
            <p:nvPr/>
          </p:nvSpPr>
          <p:spPr>
            <a:xfrm>
              <a:off x="10140757" y="1533838"/>
              <a:ext cx="394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S</a:t>
              </a:r>
              <a:r>
                <a:rPr lang="en-GB" i="1" baseline="-25000" dirty="0"/>
                <a:t>n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5ECBAF-EC4A-114D-A9C7-6ECBDD27F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44671"/>
            <a:ext cx="10503878" cy="640797"/>
          </a:xfrm>
        </p:spPr>
        <p:txBody>
          <a:bodyPr/>
          <a:lstStyle/>
          <a:p>
            <a:r>
              <a:rPr lang="en-GB" dirty="0"/>
              <a:t>Onset of deformation at </a:t>
            </a:r>
            <a:r>
              <a:rPr lang="en-GB" i="1" dirty="0"/>
              <a:t>N</a:t>
            </a:r>
            <a:r>
              <a:rPr lang="en-GB" dirty="0"/>
              <a:t>=60 – </a:t>
            </a:r>
            <a:r>
              <a:rPr lang="en-GB" baseline="30000" dirty="0"/>
              <a:t>92</a:t>
            </a:r>
            <a:r>
              <a:rPr lang="en-GB" dirty="0"/>
              <a:t>Kr(</a:t>
            </a:r>
            <a:r>
              <a:rPr lang="en-GB" i="1" dirty="0" err="1"/>
              <a:t>d,p</a:t>
            </a:r>
            <a:r>
              <a:rPr lang="en-GB" dirty="0"/>
              <a:t>)</a:t>
            </a:r>
            <a:r>
              <a:rPr lang="en-GB" baseline="30000" dirty="0"/>
              <a:t>93</a:t>
            </a:r>
            <a:r>
              <a:rPr lang="en-GB" dirty="0"/>
              <a:t>Kr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88163C-1D71-C444-B7BC-5135AA1B8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995" y="1080481"/>
            <a:ext cx="5941839" cy="2187234"/>
          </a:xfrm>
        </p:spPr>
        <p:txBody>
          <a:bodyPr>
            <a:noAutofit/>
          </a:bodyPr>
          <a:lstStyle/>
          <a:p>
            <a:r>
              <a:rPr lang="en-GB" sz="1800" dirty="0"/>
              <a:t>7 states populated up to ~1 MeV; known energy from </a:t>
            </a:r>
            <a:r>
              <a:rPr lang="el-GR" sz="1800" dirty="0"/>
              <a:t>β</a:t>
            </a:r>
            <a:r>
              <a:rPr lang="en-GB" sz="1800" dirty="0"/>
              <a:t>-decay studies.</a:t>
            </a:r>
          </a:p>
          <a:p>
            <a:pPr lvl="1"/>
            <a:r>
              <a:rPr lang="en-GB" sz="1600" dirty="0"/>
              <a:t>12 new states populated up to S</a:t>
            </a:r>
            <a:r>
              <a:rPr lang="en-GB" sz="1600" i="1" baseline="-25000" dirty="0"/>
              <a:t>n</a:t>
            </a:r>
            <a:r>
              <a:rPr lang="en-GB" sz="1600" dirty="0"/>
              <a:t>.</a:t>
            </a:r>
          </a:p>
          <a:p>
            <a:r>
              <a:rPr lang="en-GB" sz="1800" dirty="0"/>
              <a:t>Angular distributions give definitive </a:t>
            </a:r>
            <a:r>
              <a:rPr lang="en-US" sz="1800" i="1" dirty="0">
                <a:latin typeface="Century Gothic" panose="020B0502020202020204" pitchFamily="34" charset="0"/>
                <a:cs typeface="Helvetica"/>
              </a:rPr>
              <a:t>ℓ </a:t>
            </a:r>
            <a:r>
              <a:rPr lang="en-US" sz="1800" dirty="0">
                <a:latin typeface="Century Gothic" panose="020B0502020202020204" pitchFamily="34" charset="0"/>
                <a:cs typeface="Helvetica"/>
              </a:rPr>
              <a:t>assignments</a:t>
            </a:r>
            <a:r>
              <a:rPr lang="en-US" sz="1800" i="1" dirty="0">
                <a:latin typeface="Century Gothic" panose="020B0502020202020204" pitchFamily="34" charset="0"/>
                <a:cs typeface="Helvetica"/>
              </a:rPr>
              <a:t>.</a:t>
            </a:r>
          </a:p>
          <a:p>
            <a:pPr lvl="1"/>
            <a:r>
              <a:rPr lang="en-US" sz="1600" dirty="0">
                <a:latin typeface="Century Gothic" panose="020B0502020202020204" pitchFamily="34" charset="0"/>
              </a:rPr>
              <a:t>Locate </a:t>
            </a:r>
            <a:r>
              <a:rPr lang="en-US" sz="1600" i="1" dirty="0">
                <a:latin typeface="Century Gothic" panose="020B0502020202020204" pitchFamily="34" charset="0"/>
                <a:cs typeface="Helvetica"/>
              </a:rPr>
              <a:t>ℓ</a:t>
            </a:r>
            <a:r>
              <a:rPr lang="en-US" sz="1600" dirty="0">
                <a:latin typeface="Century Gothic" panose="020B0502020202020204" pitchFamily="34" charset="0"/>
              </a:rPr>
              <a:t>=4 strength to observe g</a:t>
            </a:r>
            <a:r>
              <a:rPr lang="en-US" sz="1600" baseline="-25000" dirty="0">
                <a:latin typeface="Century Gothic" panose="020B0502020202020204" pitchFamily="34" charset="0"/>
              </a:rPr>
              <a:t>7/2</a:t>
            </a:r>
            <a:r>
              <a:rPr lang="en-US" sz="1600" dirty="0">
                <a:latin typeface="Century Gothic" panose="020B0502020202020204" pitchFamily="34" charset="0"/>
              </a:rPr>
              <a:t> evolution</a:t>
            </a:r>
            <a:endParaRPr lang="en-GB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C018E4-D5B7-224A-B87B-DAA7EAD4E15D}"/>
              </a:ext>
            </a:extLst>
          </p:cNvPr>
          <p:cNvSpPr txBox="1"/>
          <p:nvPr/>
        </p:nvSpPr>
        <p:spPr>
          <a:xfrm>
            <a:off x="8325948" y="2305188"/>
            <a:ext cx="945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aseline="30000" dirty="0">
                <a:solidFill>
                  <a:schemeClr val="bg1"/>
                </a:solidFill>
                <a:latin typeface="LM Roman 10" pitchFamily="2" charset="77"/>
              </a:rPr>
              <a:t>94</a:t>
            </a:r>
            <a:r>
              <a:rPr lang="en-GB" sz="2800" dirty="0">
                <a:solidFill>
                  <a:schemeClr val="bg1"/>
                </a:solidFill>
                <a:latin typeface="LM Roman 10" pitchFamily="2" charset="77"/>
              </a:rPr>
              <a:t>Rb</a:t>
            </a:r>
            <a:endParaRPr lang="en-US" sz="2800" dirty="0">
              <a:solidFill>
                <a:schemeClr val="bg1"/>
              </a:solidFill>
              <a:latin typeface="LM Roman 10" pitchFamily="2" charset="7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6DAF88-ED06-1343-8973-EDC28AD23967}"/>
              </a:ext>
            </a:extLst>
          </p:cNvPr>
          <p:cNvSpPr txBox="1"/>
          <p:nvPr/>
        </p:nvSpPr>
        <p:spPr>
          <a:xfrm>
            <a:off x="8543583" y="2955144"/>
            <a:ext cx="945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aseline="30000" dirty="0">
                <a:solidFill>
                  <a:schemeClr val="bg1"/>
                </a:solidFill>
                <a:latin typeface="LM Roman 10" pitchFamily="2" charset="77"/>
              </a:rPr>
              <a:t>94</a:t>
            </a:r>
            <a:r>
              <a:rPr lang="en-GB" sz="2800" dirty="0">
                <a:solidFill>
                  <a:schemeClr val="bg1"/>
                </a:solidFill>
                <a:latin typeface="LM Roman 10" pitchFamily="2" charset="77"/>
              </a:rPr>
              <a:t>Kr</a:t>
            </a:r>
            <a:endParaRPr lang="en-US" sz="2800" dirty="0">
              <a:solidFill>
                <a:schemeClr val="bg1"/>
              </a:solidFill>
              <a:latin typeface="LM Roman 10" pitchFamily="2" charset="7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D88855C-E37E-974D-BBED-A9991737C266}"/>
              </a:ext>
            </a:extLst>
          </p:cNvPr>
          <p:cNvSpPr txBox="1"/>
          <p:nvPr/>
        </p:nvSpPr>
        <p:spPr>
          <a:xfrm>
            <a:off x="8396965" y="993978"/>
            <a:ext cx="3590665" cy="338554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Helvetica"/>
                <a:cs typeface="Helvetica"/>
              </a:rPr>
              <a:t>Analysis by Annie Dolan (Liverpool)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ABC7E620-9C8B-3144-818B-19963943C10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6635" y="1343136"/>
            <a:ext cx="1442203" cy="439837"/>
          </a:xfrm>
          <a:prstGeom prst="rect">
            <a:avLst/>
          </a:prstGeom>
          <a:noFill/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530F6A66-CA6C-6348-8108-DE3D9C50C725}"/>
              </a:ext>
            </a:extLst>
          </p:cNvPr>
          <p:cNvGrpSpPr/>
          <p:nvPr/>
        </p:nvGrpSpPr>
        <p:grpSpPr>
          <a:xfrm>
            <a:off x="2574444" y="3348107"/>
            <a:ext cx="4006259" cy="3364044"/>
            <a:chOff x="17331573" y="27309664"/>
            <a:chExt cx="4489026" cy="5501951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3BAC2201-4AA9-674D-B016-74F2626AD746}"/>
                </a:ext>
              </a:extLst>
            </p:cNvPr>
            <p:cNvGrpSpPr/>
            <p:nvPr/>
          </p:nvGrpSpPr>
          <p:grpSpPr>
            <a:xfrm>
              <a:off x="17331573" y="27751590"/>
              <a:ext cx="4489026" cy="4726131"/>
              <a:chOff x="17276187" y="27719287"/>
              <a:chExt cx="4489026" cy="4726131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58120A12-F3FC-BF40-B510-4D0895138763}"/>
                  </a:ext>
                </a:extLst>
              </p:cNvPr>
              <p:cNvGrpSpPr/>
              <p:nvPr/>
            </p:nvGrpSpPr>
            <p:grpSpPr>
              <a:xfrm>
                <a:off x="17906939" y="27719287"/>
                <a:ext cx="3858274" cy="4358786"/>
                <a:chOff x="15312968" y="36754868"/>
                <a:chExt cx="3858274" cy="4358786"/>
              </a:xfrm>
            </p:grpSpPr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EDE9575E-8CF6-7F4F-9B3B-AB0699D665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312969" y="41111955"/>
                  <a:ext cx="1080917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3E206C15-70A5-AB43-AF3F-3EEDB16E2B8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312968" y="40668362"/>
                  <a:ext cx="1080917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1425E233-C376-804A-8D84-594378ACC7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312968" y="39865541"/>
                  <a:ext cx="1080917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FEBAD379-74A4-8445-BD6B-595E6D5BA6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718728" y="39902975"/>
                  <a:ext cx="1080917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9332BD9A-0E50-164E-A763-5A1F71830B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718727" y="41111955"/>
                  <a:ext cx="1080917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3204CAFF-1ADF-FC44-A82E-D58A93A570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718726" y="39194013"/>
                  <a:ext cx="1080917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9DA2EF42-4A5D-DF4D-ABCF-0BFAAD1F75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090325" y="36769885"/>
                  <a:ext cx="1080917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7E3A768C-102A-0147-8A7B-E6351C9AE49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090324" y="37293064"/>
                  <a:ext cx="1080917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B24E33C2-50F7-B94A-AABA-B4B740F5DE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090323" y="41111955"/>
                  <a:ext cx="1080917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6EA0A31F-AE10-A44B-9AFD-8791FCE40F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399768" y="39194013"/>
                  <a:ext cx="318958" cy="67152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7D6FBCC7-378E-0F41-83D4-83D461AA2A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775880" y="36754868"/>
                  <a:ext cx="309105" cy="242121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2280651D-A2D2-4648-BD9F-FCA4C7517A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799643" y="37266074"/>
                  <a:ext cx="332816" cy="2656664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339C2AE1-C5C4-9948-8F49-493113872B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394151" y="39912857"/>
                  <a:ext cx="346608" cy="78212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2880DC5D-95F5-454A-AF4C-199543D21A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393885" y="41113654"/>
                  <a:ext cx="324841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6F0B335C-2CD4-354F-AB97-1537318AD3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788335" y="41113654"/>
                  <a:ext cx="324841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4E3AE7C7-B787-2046-8C96-CFC544D20EE6}"/>
                  </a:ext>
                </a:extLst>
              </p:cNvPr>
              <p:cNvSpPr txBox="1"/>
              <p:nvPr/>
            </p:nvSpPr>
            <p:spPr>
              <a:xfrm>
                <a:off x="17316087" y="31891707"/>
                <a:ext cx="532026" cy="5537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600" dirty="0"/>
                  <a:t>s</a:t>
                </a:r>
                <a:r>
                  <a:rPr lang="en-GB" sz="1600" baseline="-25000" dirty="0"/>
                  <a:t>1/2</a:t>
                </a:r>
                <a:endParaRPr lang="en-GB" sz="1600" dirty="0"/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121A5C01-5856-A14E-A3ED-2B8EE8995097}"/>
                  </a:ext>
                </a:extLst>
              </p:cNvPr>
              <p:cNvSpPr txBox="1"/>
              <p:nvPr/>
            </p:nvSpPr>
            <p:spPr>
              <a:xfrm>
                <a:off x="17276219" y="31399806"/>
                <a:ext cx="600281" cy="5537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600" dirty="0"/>
                  <a:t>d</a:t>
                </a:r>
                <a:r>
                  <a:rPr lang="en-GB" sz="1600" baseline="-25000" dirty="0"/>
                  <a:t>3/2</a:t>
                </a:r>
                <a:endParaRPr lang="en-GB" sz="1600" dirty="0"/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74D747F5-4E69-444C-AD73-6C47FA36CD20}"/>
                  </a:ext>
                </a:extLst>
              </p:cNvPr>
              <p:cNvSpPr txBox="1"/>
              <p:nvPr/>
            </p:nvSpPr>
            <p:spPr>
              <a:xfrm>
                <a:off x="17276187" y="30604504"/>
                <a:ext cx="596688" cy="5537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600" dirty="0"/>
                  <a:t>g</a:t>
                </a:r>
                <a:r>
                  <a:rPr lang="en-GB" sz="1600" baseline="-25000" dirty="0"/>
                  <a:t>7/2</a:t>
                </a:r>
                <a:endParaRPr lang="en-GB" sz="1600" dirty="0"/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7478D71-1450-F94C-B149-53E905297130}"/>
                </a:ext>
              </a:extLst>
            </p:cNvPr>
            <p:cNvSpPr txBox="1"/>
            <p:nvPr/>
          </p:nvSpPr>
          <p:spPr>
            <a:xfrm>
              <a:off x="18141161" y="32207566"/>
              <a:ext cx="643388" cy="6040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baseline="30000" dirty="0"/>
                <a:t>93</a:t>
              </a:r>
              <a:r>
                <a:rPr lang="en-GB" b="1" dirty="0"/>
                <a:t>Kr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4C5518E-8999-D946-B616-22C64809027F}"/>
                </a:ext>
              </a:extLst>
            </p:cNvPr>
            <p:cNvSpPr txBox="1"/>
            <p:nvPr/>
          </p:nvSpPr>
          <p:spPr>
            <a:xfrm>
              <a:off x="19533732" y="32207566"/>
              <a:ext cx="618242" cy="6040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baseline="30000" dirty="0"/>
                <a:t>95</a:t>
              </a:r>
              <a:r>
                <a:rPr lang="en-GB" b="1" dirty="0"/>
                <a:t>Sr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8EA4097-E4F5-B84E-9FCC-436A9CD0061F}"/>
                </a:ext>
              </a:extLst>
            </p:cNvPr>
            <p:cNvSpPr txBox="1"/>
            <p:nvPr/>
          </p:nvSpPr>
          <p:spPr>
            <a:xfrm>
              <a:off x="20916420" y="32207566"/>
              <a:ext cx="612855" cy="6040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baseline="30000" dirty="0"/>
                <a:t>97</a:t>
              </a:r>
              <a:r>
                <a:rPr lang="en-GB" b="1" dirty="0"/>
                <a:t>Zr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DA49A3D-F59C-494A-87B8-6833D00378B7}"/>
                </a:ext>
              </a:extLst>
            </p:cNvPr>
            <p:cNvSpPr txBox="1"/>
            <p:nvPr/>
          </p:nvSpPr>
          <p:spPr>
            <a:xfrm>
              <a:off x="18058166" y="31235188"/>
              <a:ext cx="858930" cy="45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117 keV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081C02A-E246-7748-A803-7C2302DB889E}"/>
                </a:ext>
              </a:extLst>
            </p:cNvPr>
            <p:cNvSpPr txBox="1"/>
            <p:nvPr/>
          </p:nvSpPr>
          <p:spPr>
            <a:xfrm>
              <a:off x="18066784" y="30389930"/>
              <a:ext cx="858930" cy="45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355 keV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30A3736-54B4-A245-86E3-0AB3ECA460A9}"/>
                </a:ext>
              </a:extLst>
            </p:cNvPr>
            <p:cNvSpPr txBox="1"/>
            <p:nvPr/>
          </p:nvSpPr>
          <p:spPr>
            <a:xfrm>
              <a:off x="18164062" y="31689910"/>
              <a:ext cx="668535" cy="45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0 keV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4CCD5B2-37E2-AC46-A6D6-60E9108502F6}"/>
                </a:ext>
              </a:extLst>
            </p:cNvPr>
            <p:cNvSpPr txBox="1"/>
            <p:nvPr/>
          </p:nvSpPr>
          <p:spPr>
            <a:xfrm>
              <a:off x="19576880" y="31660571"/>
              <a:ext cx="668535" cy="45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0 keV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C956851-3651-2045-86E7-8C3581BFD024}"/>
                </a:ext>
              </a:extLst>
            </p:cNvPr>
            <p:cNvSpPr txBox="1"/>
            <p:nvPr/>
          </p:nvSpPr>
          <p:spPr>
            <a:xfrm>
              <a:off x="20945870" y="31636779"/>
              <a:ext cx="668535" cy="45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0 keV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011E3A0-38B5-E144-BC98-E430864E8298}"/>
                </a:ext>
              </a:extLst>
            </p:cNvPr>
            <p:cNvSpPr txBox="1"/>
            <p:nvPr/>
          </p:nvSpPr>
          <p:spPr>
            <a:xfrm>
              <a:off x="19443826" y="30443751"/>
              <a:ext cx="858930" cy="45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352 keV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1A5C2E9-8472-6440-A427-8F737C00A091}"/>
                </a:ext>
              </a:extLst>
            </p:cNvPr>
            <p:cNvSpPr txBox="1"/>
            <p:nvPr/>
          </p:nvSpPr>
          <p:spPr>
            <a:xfrm>
              <a:off x="19443825" y="29715789"/>
              <a:ext cx="858930" cy="45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556 keV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E8406B3-7CC8-ED4E-B13C-790581B6D12A}"/>
                </a:ext>
              </a:extLst>
            </p:cNvPr>
            <p:cNvSpPr txBox="1"/>
            <p:nvPr/>
          </p:nvSpPr>
          <p:spPr>
            <a:xfrm>
              <a:off x="20800408" y="27844494"/>
              <a:ext cx="954125" cy="45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1103 keV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AD6812E-BDA9-8E44-99D9-A334091F8829}"/>
                </a:ext>
              </a:extLst>
            </p:cNvPr>
            <p:cNvSpPr txBox="1"/>
            <p:nvPr/>
          </p:nvSpPr>
          <p:spPr>
            <a:xfrm>
              <a:off x="20800408" y="27309664"/>
              <a:ext cx="954125" cy="45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1264 keV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B366A62-76D6-4D41-B4E9-8B5B9A4250E7}"/>
              </a:ext>
            </a:extLst>
          </p:cNvPr>
          <p:cNvGrpSpPr/>
          <p:nvPr/>
        </p:nvGrpSpPr>
        <p:grpSpPr>
          <a:xfrm>
            <a:off x="37284" y="3067523"/>
            <a:ext cx="2560486" cy="3005318"/>
            <a:chOff x="-43225" y="3071108"/>
            <a:chExt cx="2560486" cy="3005318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63DBAF89-9667-A541-B9F1-E89D5C00B8EF}"/>
                </a:ext>
              </a:extLst>
            </p:cNvPr>
            <p:cNvCxnSpPr>
              <a:cxnSpLocks/>
            </p:cNvCxnSpPr>
            <p:nvPr/>
          </p:nvCxnSpPr>
          <p:spPr>
            <a:xfrm>
              <a:off x="751037" y="5650727"/>
              <a:ext cx="964671" cy="0"/>
            </a:xfrm>
            <a:prstGeom prst="line">
              <a:avLst/>
            </a:prstGeom>
            <a:ln w="381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5B395760-248E-6647-AA1B-01E3548D6DEC}"/>
                </a:ext>
              </a:extLst>
            </p:cNvPr>
            <p:cNvCxnSpPr>
              <a:cxnSpLocks/>
            </p:cNvCxnSpPr>
            <p:nvPr/>
          </p:nvCxnSpPr>
          <p:spPr>
            <a:xfrm>
              <a:off x="751036" y="5379502"/>
              <a:ext cx="964671" cy="0"/>
            </a:xfrm>
            <a:prstGeom prst="line">
              <a:avLst/>
            </a:prstGeom>
            <a:ln w="381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E7B6A8B4-68EB-5C4F-B327-245D7B794001}"/>
                </a:ext>
              </a:extLst>
            </p:cNvPr>
            <p:cNvCxnSpPr>
              <a:cxnSpLocks/>
            </p:cNvCxnSpPr>
            <p:nvPr/>
          </p:nvCxnSpPr>
          <p:spPr>
            <a:xfrm>
              <a:off x="751036" y="4888636"/>
              <a:ext cx="964671" cy="0"/>
            </a:xfrm>
            <a:prstGeom prst="line">
              <a:avLst/>
            </a:prstGeom>
            <a:ln w="381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0783F9BD-A7F3-9C40-AAE1-87764A53B71C}"/>
                </a:ext>
              </a:extLst>
            </p:cNvPr>
            <p:cNvSpPr txBox="1"/>
            <p:nvPr/>
          </p:nvSpPr>
          <p:spPr>
            <a:xfrm>
              <a:off x="218918" y="5537817"/>
              <a:ext cx="4844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1/2</a:t>
              </a:r>
              <a:r>
                <a:rPr lang="en-GB" sz="1200" baseline="30000" dirty="0"/>
                <a:t>+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F8C8B84D-8BA5-9E4E-BCAD-7D049D71C7BE}"/>
                </a:ext>
              </a:extLst>
            </p:cNvPr>
            <p:cNvSpPr txBox="1"/>
            <p:nvPr/>
          </p:nvSpPr>
          <p:spPr>
            <a:xfrm>
              <a:off x="157691" y="5237055"/>
              <a:ext cx="5966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(3/2</a:t>
              </a:r>
              <a:r>
                <a:rPr lang="en-GB" sz="1200" baseline="30000" dirty="0"/>
                <a:t>+</a:t>
              </a:r>
              <a:r>
                <a:rPr lang="en-GB" sz="1200" dirty="0"/>
                <a:t>)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2DA013D-6279-6C41-857A-7DDC8042157D}"/>
                </a:ext>
              </a:extLst>
            </p:cNvPr>
            <p:cNvSpPr txBox="1"/>
            <p:nvPr/>
          </p:nvSpPr>
          <p:spPr>
            <a:xfrm>
              <a:off x="156057" y="4785955"/>
              <a:ext cx="5966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(7/2</a:t>
              </a:r>
              <a:r>
                <a:rPr lang="en-GB" sz="1200" baseline="30000" dirty="0"/>
                <a:t>+</a:t>
              </a:r>
              <a:r>
                <a:rPr lang="en-GB" sz="1200" dirty="0"/>
                <a:t>)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6F32A8DD-1C49-FB4C-86EF-FEA7FBAFA95C}"/>
                </a:ext>
              </a:extLst>
            </p:cNvPr>
            <p:cNvSpPr txBox="1"/>
            <p:nvPr/>
          </p:nvSpPr>
          <p:spPr>
            <a:xfrm>
              <a:off x="1704357" y="5247044"/>
              <a:ext cx="7665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117 keV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C3EEA271-826A-3142-A82B-96ABC719508A}"/>
                </a:ext>
              </a:extLst>
            </p:cNvPr>
            <p:cNvSpPr txBox="1"/>
            <p:nvPr/>
          </p:nvSpPr>
          <p:spPr>
            <a:xfrm>
              <a:off x="1727378" y="4808751"/>
              <a:ext cx="7665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355 keV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0E525083-C2C1-7B40-BEC2-D27C8EBB5EC9}"/>
                </a:ext>
              </a:extLst>
            </p:cNvPr>
            <p:cNvSpPr txBox="1"/>
            <p:nvPr/>
          </p:nvSpPr>
          <p:spPr>
            <a:xfrm>
              <a:off x="1740041" y="5535924"/>
              <a:ext cx="5966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0 keV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4FD45E71-E142-0843-8C01-5DBF072AED78}"/>
                </a:ext>
              </a:extLst>
            </p:cNvPr>
            <p:cNvSpPr txBox="1"/>
            <p:nvPr/>
          </p:nvSpPr>
          <p:spPr>
            <a:xfrm>
              <a:off x="919738" y="5707094"/>
              <a:ext cx="5741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baseline="30000" dirty="0"/>
                <a:t>93</a:t>
              </a:r>
              <a:r>
                <a:rPr lang="en-GB" b="1" dirty="0"/>
                <a:t>Kr</a:t>
              </a:r>
            </a:p>
          </p:txBody>
        </p: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52B8595D-52DF-0647-AAEB-FFEC5AF923BD}"/>
                </a:ext>
              </a:extLst>
            </p:cNvPr>
            <p:cNvCxnSpPr>
              <a:cxnSpLocks/>
            </p:cNvCxnSpPr>
            <p:nvPr/>
          </p:nvCxnSpPr>
          <p:spPr>
            <a:xfrm>
              <a:off x="748479" y="4783744"/>
              <a:ext cx="964671" cy="0"/>
            </a:xfrm>
            <a:prstGeom prst="line">
              <a:avLst/>
            </a:prstGeom>
            <a:ln w="381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DA04676F-A55C-C44B-AA79-73377432D70D}"/>
                </a:ext>
              </a:extLst>
            </p:cNvPr>
            <p:cNvSpPr txBox="1"/>
            <p:nvPr/>
          </p:nvSpPr>
          <p:spPr>
            <a:xfrm>
              <a:off x="-18021" y="4587279"/>
              <a:ext cx="9396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(3/2</a:t>
              </a:r>
              <a:r>
                <a:rPr lang="en-GB" sz="1200" baseline="30000" dirty="0"/>
                <a:t>+</a:t>
              </a:r>
              <a:r>
                <a:rPr lang="en-GB" sz="1200" dirty="0"/>
                <a:t>,7/2</a:t>
              </a:r>
              <a:r>
                <a:rPr lang="en-GB" sz="1200" baseline="30000" dirty="0"/>
                <a:t>+</a:t>
              </a:r>
              <a:r>
                <a:rPr lang="en-GB" sz="1200" dirty="0"/>
                <a:t>)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7061AEE2-59C8-2341-9463-73E31231B9D0}"/>
                </a:ext>
              </a:extLst>
            </p:cNvPr>
            <p:cNvSpPr txBox="1"/>
            <p:nvPr/>
          </p:nvSpPr>
          <p:spPr>
            <a:xfrm>
              <a:off x="1733197" y="4588687"/>
              <a:ext cx="7665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359 keV</a:t>
              </a:r>
            </a:p>
          </p:txBody>
        </p: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9160D31E-3007-8542-90B1-06D13D56A661}"/>
                </a:ext>
              </a:extLst>
            </p:cNvPr>
            <p:cNvCxnSpPr>
              <a:cxnSpLocks/>
            </p:cNvCxnSpPr>
            <p:nvPr/>
          </p:nvCxnSpPr>
          <p:spPr>
            <a:xfrm>
              <a:off x="723275" y="4092868"/>
              <a:ext cx="964671" cy="0"/>
            </a:xfrm>
            <a:prstGeom prst="line">
              <a:avLst/>
            </a:prstGeom>
            <a:ln w="381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F60FCAB1-2921-3D44-B15C-A6FE52BA467B}"/>
                </a:ext>
              </a:extLst>
            </p:cNvPr>
            <p:cNvSpPr txBox="1"/>
            <p:nvPr/>
          </p:nvSpPr>
          <p:spPr>
            <a:xfrm>
              <a:off x="-43225" y="3896403"/>
              <a:ext cx="9396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(3/2</a:t>
              </a:r>
              <a:r>
                <a:rPr lang="en-GB" sz="1200" baseline="30000" dirty="0"/>
                <a:t>+</a:t>
              </a:r>
              <a:r>
                <a:rPr lang="en-GB" sz="1200" dirty="0"/>
                <a:t>,7/2</a:t>
              </a:r>
              <a:r>
                <a:rPr lang="en-GB" sz="1200" baseline="30000" dirty="0"/>
                <a:t>+</a:t>
              </a:r>
              <a:r>
                <a:rPr lang="en-GB" sz="1200" dirty="0"/>
                <a:t>)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62EBE75-C2ED-6143-B871-0CFF4322B4BE}"/>
                </a:ext>
              </a:extLst>
            </p:cNvPr>
            <p:cNvSpPr txBox="1"/>
            <p:nvPr/>
          </p:nvSpPr>
          <p:spPr>
            <a:xfrm>
              <a:off x="1707994" y="3897811"/>
              <a:ext cx="7665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710 keV</a:t>
              </a:r>
            </a:p>
          </p:txBody>
        </p: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FBD0BCDC-F746-5F4E-8297-57B3EFE41701}"/>
                </a:ext>
              </a:extLst>
            </p:cNvPr>
            <p:cNvCxnSpPr>
              <a:cxnSpLocks/>
            </p:cNvCxnSpPr>
            <p:nvPr/>
          </p:nvCxnSpPr>
          <p:spPr>
            <a:xfrm>
              <a:off x="725033" y="3729017"/>
              <a:ext cx="964671" cy="0"/>
            </a:xfrm>
            <a:prstGeom prst="line">
              <a:avLst/>
            </a:prstGeom>
            <a:ln w="381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5E8845B5-B83E-B146-A727-52A5D375F7E0}"/>
                </a:ext>
              </a:extLst>
            </p:cNvPr>
            <p:cNvSpPr txBox="1"/>
            <p:nvPr/>
          </p:nvSpPr>
          <p:spPr>
            <a:xfrm>
              <a:off x="1709753" y="3533960"/>
              <a:ext cx="7665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805 keV</a:t>
              </a:r>
            </a:p>
          </p:txBody>
        </p: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0318E832-C1DC-CE4F-AB66-6BDC66537A1A}"/>
                </a:ext>
              </a:extLst>
            </p:cNvPr>
            <p:cNvCxnSpPr>
              <a:cxnSpLocks/>
            </p:cNvCxnSpPr>
            <p:nvPr/>
          </p:nvCxnSpPr>
          <p:spPr>
            <a:xfrm>
              <a:off x="723504" y="3266165"/>
              <a:ext cx="964671" cy="0"/>
            </a:xfrm>
            <a:prstGeom prst="line">
              <a:avLst/>
            </a:prstGeom>
            <a:ln w="381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37B7B031-5DD7-F942-897D-521CBBA71117}"/>
                </a:ext>
              </a:extLst>
            </p:cNvPr>
            <p:cNvSpPr txBox="1"/>
            <p:nvPr/>
          </p:nvSpPr>
          <p:spPr>
            <a:xfrm>
              <a:off x="1665746" y="3071108"/>
              <a:ext cx="8515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1029 keV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65886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508ECAE6-4B10-6A46-9973-2BA28D2584A7}"/>
              </a:ext>
            </a:extLst>
          </p:cNvPr>
          <p:cNvGrpSpPr/>
          <p:nvPr/>
        </p:nvGrpSpPr>
        <p:grpSpPr>
          <a:xfrm>
            <a:off x="7877909" y="3729017"/>
            <a:ext cx="4202966" cy="3082090"/>
            <a:chOff x="7877909" y="3729017"/>
            <a:chExt cx="4202966" cy="3082090"/>
          </a:xfrm>
        </p:grpSpPr>
        <p:pic>
          <p:nvPicPr>
            <p:cNvPr id="28" name="Picture 27" descr="A graph of different colored lines&#10;&#10;Description automatically generated">
              <a:extLst>
                <a:ext uri="{FF2B5EF4-FFF2-40B4-BE49-F238E27FC236}">
                  <a16:creationId xmlns:a16="http://schemas.microsoft.com/office/drawing/2014/main" id="{DA4AF12B-F587-0F44-84B6-DA0AA161F9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77909" y="3729017"/>
              <a:ext cx="4202966" cy="3035197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B59470F-0621-154E-93A2-CBD4641C8603}"/>
                </a:ext>
              </a:extLst>
            </p:cNvPr>
            <p:cNvSpPr txBox="1"/>
            <p:nvPr/>
          </p:nvSpPr>
          <p:spPr>
            <a:xfrm rot="16200000">
              <a:off x="7262677" y="4912791"/>
              <a:ext cx="14766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Cross section (mb/</a:t>
              </a:r>
              <a:r>
                <a:rPr lang="en-GB" sz="1000" dirty="0" err="1"/>
                <a:t>sr</a:t>
              </a:r>
              <a:r>
                <a:rPr lang="en-GB" sz="1000" dirty="0"/>
                <a:t>)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9FC9F94-2AF4-614B-8864-33EF310117D1}"/>
                </a:ext>
              </a:extLst>
            </p:cNvPr>
            <p:cNvSpPr txBox="1"/>
            <p:nvPr/>
          </p:nvSpPr>
          <p:spPr>
            <a:xfrm>
              <a:off x="9347355" y="6564886"/>
              <a:ext cx="16898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Centre of mass angle (˚)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9E3B638-1B29-EA4B-B2FA-02B86F7E1589}"/>
              </a:ext>
            </a:extLst>
          </p:cNvPr>
          <p:cNvGrpSpPr/>
          <p:nvPr/>
        </p:nvGrpSpPr>
        <p:grpSpPr>
          <a:xfrm>
            <a:off x="6448873" y="994484"/>
            <a:ext cx="5560313" cy="3094356"/>
            <a:chOff x="6448873" y="994484"/>
            <a:chExt cx="5560313" cy="3094356"/>
          </a:xfrm>
        </p:grpSpPr>
        <p:pic>
          <p:nvPicPr>
            <p:cNvPr id="45" name="Picture 44" descr="A graph of excitation energy&#10;&#10;Description automatically generated">
              <a:extLst>
                <a:ext uri="{FF2B5EF4-FFF2-40B4-BE49-F238E27FC236}">
                  <a16:creationId xmlns:a16="http://schemas.microsoft.com/office/drawing/2014/main" id="{8F2A8B4C-B37E-3B40-82DD-5050615099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6642" r="8247"/>
            <a:stretch/>
          </p:blipFill>
          <p:spPr>
            <a:xfrm>
              <a:off x="6448873" y="994484"/>
              <a:ext cx="5560313" cy="3094356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5A5F6FD-0F59-6D4B-8A06-A18B042B86C1}"/>
                </a:ext>
              </a:extLst>
            </p:cNvPr>
            <p:cNvSpPr txBox="1"/>
            <p:nvPr/>
          </p:nvSpPr>
          <p:spPr>
            <a:xfrm>
              <a:off x="7209484" y="1185217"/>
              <a:ext cx="559769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baseline="30000" dirty="0"/>
                <a:t>93</a:t>
              </a:r>
              <a:r>
                <a:rPr lang="en-GB" dirty="0"/>
                <a:t>Kr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5ECBAF-EC4A-114D-A9C7-6ECBDD27F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44671"/>
            <a:ext cx="10503878" cy="640797"/>
          </a:xfrm>
        </p:spPr>
        <p:txBody>
          <a:bodyPr/>
          <a:lstStyle/>
          <a:p>
            <a:r>
              <a:rPr lang="en-GB" dirty="0"/>
              <a:t>Onset of deformation at </a:t>
            </a:r>
            <a:r>
              <a:rPr lang="en-GB" i="1" dirty="0"/>
              <a:t>N</a:t>
            </a:r>
            <a:r>
              <a:rPr lang="en-GB" dirty="0"/>
              <a:t>=60 – </a:t>
            </a:r>
            <a:r>
              <a:rPr lang="en-GB" baseline="30000" dirty="0"/>
              <a:t>92</a:t>
            </a:r>
            <a:r>
              <a:rPr lang="en-GB" dirty="0"/>
              <a:t>Kr(</a:t>
            </a:r>
            <a:r>
              <a:rPr lang="en-GB" i="1" dirty="0" err="1"/>
              <a:t>d,p</a:t>
            </a:r>
            <a:r>
              <a:rPr lang="en-GB" dirty="0"/>
              <a:t>)</a:t>
            </a:r>
            <a:r>
              <a:rPr lang="en-GB" baseline="30000" dirty="0"/>
              <a:t>93</a:t>
            </a:r>
            <a:r>
              <a:rPr lang="en-GB" dirty="0"/>
              <a:t>Kr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88163C-1D71-C444-B7BC-5135AA1B8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995" y="1080481"/>
            <a:ext cx="5941839" cy="1584168"/>
          </a:xfrm>
        </p:spPr>
        <p:txBody>
          <a:bodyPr>
            <a:noAutofit/>
          </a:bodyPr>
          <a:lstStyle/>
          <a:p>
            <a:r>
              <a:rPr lang="en-GB" sz="1800" dirty="0"/>
              <a:t>7 states populated up to ~1 MeV; known energy from </a:t>
            </a:r>
            <a:r>
              <a:rPr lang="el-GR" sz="1800" dirty="0"/>
              <a:t>β</a:t>
            </a:r>
            <a:r>
              <a:rPr lang="en-GB" sz="1800" dirty="0"/>
              <a:t>-decay studies.</a:t>
            </a:r>
          </a:p>
          <a:p>
            <a:pPr lvl="1"/>
            <a:r>
              <a:rPr lang="en-GB" sz="1600" dirty="0"/>
              <a:t>12 new states populated up to S</a:t>
            </a:r>
            <a:r>
              <a:rPr lang="en-GB" sz="1600" i="1" baseline="-25000" dirty="0"/>
              <a:t>n</a:t>
            </a:r>
            <a:r>
              <a:rPr lang="en-GB" sz="1600" dirty="0"/>
              <a:t>.</a:t>
            </a:r>
          </a:p>
          <a:p>
            <a:r>
              <a:rPr lang="en-GB" sz="1800" dirty="0"/>
              <a:t>Angular distributions give definitive </a:t>
            </a:r>
            <a:r>
              <a:rPr lang="en-US" sz="1800" i="1" dirty="0">
                <a:latin typeface="Century Gothic" panose="020B0502020202020204" pitchFamily="34" charset="0"/>
                <a:cs typeface="Helvetica"/>
              </a:rPr>
              <a:t>ℓ </a:t>
            </a:r>
            <a:r>
              <a:rPr lang="en-US" sz="1800" dirty="0">
                <a:latin typeface="Century Gothic" panose="020B0502020202020204" pitchFamily="34" charset="0"/>
                <a:cs typeface="Helvetica"/>
              </a:rPr>
              <a:t>assignments</a:t>
            </a:r>
            <a:r>
              <a:rPr lang="en-US" sz="1800" i="1" dirty="0">
                <a:latin typeface="Century Gothic" panose="020B0502020202020204" pitchFamily="34" charset="0"/>
                <a:cs typeface="Helvetica"/>
              </a:rPr>
              <a:t>.</a:t>
            </a:r>
            <a:endParaRPr lang="en-GB" sz="1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C018E4-D5B7-224A-B87B-DAA7EAD4E15D}"/>
              </a:ext>
            </a:extLst>
          </p:cNvPr>
          <p:cNvSpPr txBox="1"/>
          <p:nvPr/>
        </p:nvSpPr>
        <p:spPr>
          <a:xfrm>
            <a:off x="8325948" y="2305188"/>
            <a:ext cx="945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aseline="30000" dirty="0">
                <a:solidFill>
                  <a:schemeClr val="bg1"/>
                </a:solidFill>
                <a:latin typeface="LM Roman 10" pitchFamily="2" charset="77"/>
              </a:rPr>
              <a:t>94</a:t>
            </a:r>
            <a:r>
              <a:rPr lang="en-GB" sz="2800" dirty="0">
                <a:solidFill>
                  <a:schemeClr val="bg1"/>
                </a:solidFill>
                <a:latin typeface="LM Roman 10" pitchFamily="2" charset="77"/>
              </a:rPr>
              <a:t>Rb</a:t>
            </a:r>
            <a:endParaRPr lang="en-US" sz="2800" dirty="0">
              <a:solidFill>
                <a:schemeClr val="bg1"/>
              </a:solidFill>
              <a:latin typeface="LM Roman 10" pitchFamily="2" charset="7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6DAF88-ED06-1343-8973-EDC28AD23967}"/>
              </a:ext>
            </a:extLst>
          </p:cNvPr>
          <p:cNvSpPr txBox="1"/>
          <p:nvPr/>
        </p:nvSpPr>
        <p:spPr>
          <a:xfrm>
            <a:off x="8543583" y="2955144"/>
            <a:ext cx="945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aseline="30000" dirty="0">
                <a:solidFill>
                  <a:schemeClr val="bg1"/>
                </a:solidFill>
                <a:latin typeface="LM Roman 10" pitchFamily="2" charset="77"/>
              </a:rPr>
              <a:t>94</a:t>
            </a:r>
            <a:r>
              <a:rPr lang="en-GB" sz="2800" dirty="0">
                <a:solidFill>
                  <a:schemeClr val="bg1"/>
                </a:solidFill>
                <a:latin typeface="LM Roman 10" pitchFamily="2" charset="77"/>
              </a:rPr>
              <a:t>Kr</a:t>
            </a:r>
            <a:endParaRPr lang="en-US" sz="2800" dirty="0">
              <a:solidFill>
                <a:schemeClr val="bg1"/>
              </a:solidFill>
              <a:latin typeface="LM Roman 10" pitchFamily="2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5F7821-DDEF-474B-9D2F-D7944BA46FB0}"/>
              </a:ext>
            </a:extLst>
          </p:cNvPr>
          <p:cNvSpPr txBox="1"/>
          <p:nvPr/>
        </p:nvSpPr>
        <p:spPr>
          <a:xfrm>
            <a:off x="10017091" y="1194496"/>
            <a:ext cx="1149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baseline="30000" dirty="0">
                <a:solidFill>
                  <a:schemeClr val="bg1"/>
                </a:solidFill>
                <a:latin typeface="LM Roman 10" pitchFamily="2" charset="77"/>
              </a:rPr>
              <a:t>188</a:t>
            </a:r>
            <a:r>
              <a:rPr lang="en-GB" sz="2800" dirty="0">
                <a:solidFill>
                  <a:schemeClr val="bg1"/>
                </a:solidFill>
                <a:latin typeface="LM Roman 10" pitchFamily="2" charset="77"/>
              </a:rPr>
              <a:t>Hg</a:t>
            </a:r>
            <a:endParaRPr lang="en-US" sz="2800" dirty="0">
              <a:solidFill>
                <a:schemeClr val="bg1"/>
              </a:solidFill>
              <a:latin typeface="LM Roman 10" pitchFamily="2" charset="7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F5B526D-B22E-1A40-91D0-697B0129FBD2}"/>
              </a:ext>
            </a:extLst>
          </p:cNvPr>
          <p:cNvSpPr txBox="1"/>
          <p:nvPr/>
        </p:nvSpPr>
        <p:spPr>
          <a:xfrm>
            <a:off x="10192298" y="1086774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S</a:t>
            </a:r>
            <a:r>
              <a:rPr lang="en-GB" i="1" baseline="-25000" dirty="0"/>
              <a:t>n</a:t>
            </a:r>
          </a:p>
        </p:txBody>
      </p:sp>
      <p:sp>
        <p:nvSpPr>
          <p:cNvPr id="27" name="Content Placeholder 5">
            <a:extLst>
              <a:ext uri="{FF2B5EF4-FFF2-40B4-BE49-F238E27FC236}">
                <a16:creationId xmlns:a16="http://schemas.microsoft.com/office/drawing/2014/main" id="{9204F0AB-701C-9F4D-B389-C20197F981C1}"/>
              </a:ext>
            </a:extLst>
          </p:cNvPr>
          <p:cNvSpPr txBox="1">
            <a:spLocks/>
          </p:cNvSpPr>
          <p:nvPr/>
        </p:nvSpPr>
        <p:spPr>
          <a:xfrm>
            <a:off x="2610339" y="2771776"/>
            <a:ext cx="3853495" cy="5232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DWBA analysis to extract SFs</a:t>
            </a:r>
            <a:r>
              <a:rPr lang="en-US" sz="1800" i="1" dirty="0">
                <a:latin typeface="Century Gothic" panose="020B0502020202020204" pitchFamily="34" charset="0"/>
                <a:cs typeface="Helvetica"/>
              </a:rPr>
              <a:t>.</a:t>
            </a:r>
            <a:endParaRPr lang="en-GB" sz="18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D88855C-E37E-974D-BBED-A9991737C266}"/>
              </a:ext>
            </a:extLst>
          </p:cNvPr>
          <p:cNvSpPr txBox="1"/>
          <p:nvPr/>
        </p:nvSpPr>
        <p:spPr>
          <a:xfrm>
            <a:off x="8396965" y="993978"/>
            <a:ext cx="3590665" cy="338554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Helvetica"/>
                <a:cs typeface="Helvetica"/>
              </a:rPr>
              <a:t>Analysis by Annie Dolan (Liverpool)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ABC7E620-9C8B-3144-818B-19963943C10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62490" y="1332532"/>
            <a:ext cx="1442203" cy="439837"/>
          </a:xfrm>
          <a:prstGeom prst="rect">
            <a:avLst/>
          </a:prstGeom>
          <a:noFill/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332B82F3-850A-2946-B99B-EE1A671D89FD}"/>
              </a:ext>
            </a:extLst>
          </p:cNvPr>
          <p:cNvGrpSpPr/>
          <p:nvPr/>
        </p:nvGrpSpPr>
        <p:grpSpPr>
          <a:xfrm>
            <a:off x="8172638" y="3324363"/>
            <a:ext cx="1709122" cy="1083394"/>
            <a:chOff x="8144978" y="3082085"/>
            <a:chExt cx="1709122" cy="1083394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3F63E31-3060-C546-B41C-C6044C5513CF}"/>
                </a:ext>
              </a:extLst>
            </p:cNvPr>
            <p:cNvSpPr txBox="1"/>
            <p:nvPr/>
          </p:nvSpPr>
          <p:spPr>
            <a:xfrm>
              <a:off x="8144978" y="3703814"/>
              <a:ext cx="1709122" cy="46166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Resolved doublet</a:t>
              </a:r>
            </a:p>
            <a:p>
              <a:pPr algn="ctr"/>
              <a:r>
                <a:rPr lang="el-GR" sz="1200" dirty="0"/>
                <a:t>ν</a:t>
              </a:r>
              <a:r>
                <a:rPr lang="en-GB" sz="1200" dirty="0"/>
                <a:t>g</a:t>
              </a:r>
              <a:r>
                <a:rPr lang="en-GB" sz="1200" baseline="-25000" dirty="0"/>
                <a:t>7/2</a:t>
              </a:r>
              <a:r>
                <a:rPr lang="en-GB" sz="1200" dirty="0"/>
                <a:t> strength found!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4C6622C7-C835-5348-9F2D-50FD990976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28168" y="3082085"/>
              <a:ext cx="0" cy="61997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1616209-F892-CB4E-BC17-E45185C533B4}"/>
              </a:ext>
            </a:extLst>
          </p:cNvPr>
          <p:cNvGrpSpPr/>
          <p:nvPr/>
        </p:nvGrpSpPr>
        <p:grpSpPr>
          <a:xfrm>
            <a:off x="3614120" y="3736777"/>
            <a:ext cx="4408838" cy="2951219"/>
            <a:chOff x="3157017" y="4123808"/>
            <a:chExt cx="3747809" cy="2545074"/>
          </a:xfrm>
        </p:grpSpPr>
        <p:pic>
          <p:nvPicPr>
            <p:cNvPr id="123" name="Picture 122" descr="A graph of a number of mass angle&#10;&#10;Description automatically generated">
              <a:extLst>
                <a:ext uri="{FF2B5EF4-FFF2-40B4-BE49-F238E27FC236}">
                  <a16:creationId xmlns:a16="http://schemas.microsoft.com/office/drawing/2014/main" id="{861C443A-8698-0444-9239-891E5C36FE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57017" y="4123808"/>
              <a:ext cx="3747809" cy="2545074"/>
            </a:xfrm>
            <a:prstGeom prst="rect">
              <a:avLst/>
            </a:prstGeom>
          </p:spPr>
        </p:pic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5448B572-35B2-DE48-AD88-BBD9C8537980}"/>
                </a:ext>
              </a:extLst>
            </p:cNvPr>
            <p:cNvSpPr txBox="1"/>
            <p:nvPr/>
          </p:nvSpPr>
          <p:spPr>
            <a:xfrm>
              <a:off x="3751771" y="6026928"/>
              <a:ext cx="799543" cy="274322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117 keV</a:t>
              </a: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431223C-E663-C44F-8B25-B91BD02633B1}"/>
              </a:ext>
            </a:extLst>
          </p:cNvPr>
          <p:cNvGrpSpPr/>
          <p:nvPr/>
        </p:nvGrpSpPr>
        <p:grpSpPr>
          <a:xfrm>
            <a:off x="74890" y="3182327"/>
            <a:ext cx="3816791" cy="2591918"/>
            <a:chOff x="74889" y="3090664"/>
            <a:chExt cx="3816791" cy="2591918"/>
          </a:xfrm>
        </p:grpSpPr>
        <p:pic>
          <p:nvPicPr>
            <p:cNvPr id="126" name="Picture 125" descr="A graph of a mass angle&#10;&#10;Description automatically generated">
              <a:extLst>
                <a:ext uri="{FF2B5EF4-FFF2-40B4-BE49-F238E27FC236}">
                  <a16:creationId xmlns:a16="http://schemas.microsoft.com/office/drawing/2014/main" id="{C57B6A3E-B69F-E643-9ACB-A12532BCE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4889" y="3090664"/>
              <a:ext cx="3816791" cy="2591918"/>
            </a:xfrm>
            <a:prstGeom prst="rect">
              <a:avLst/>
            </a:prstGeom>
          </p:spPr>
        </p:pic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92F967B0-8107-A248-B850-C8D79C58D958}"/>
                </a:ext>
              </a:extLst>
            </p:cNvPr>
            <p:cNvSpPr txBox="1"/>
            <p:nvPr/>
          </p:nvSpPr>
          <p:spPr>
            <a:xfrm>
              <a:off x="715596" y="3429000"/>
              <a:ext cx="667170" cy="307777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400" dirty="0"/>
                <a:t>0 keV</a:t>
              </a:r>
            </a:p>
          </p:txBody>
        </p:sp>
      </p:grpSp>
      <p:sp>
        <p:nvSpPr>
          <p:cNvPr id="128" name="TextBox 127">
            <a:extLst>
              <a:ext uri="{FF2B5EF4-FFF2-40B4-BE49-F238E27FC236}">
                <a16:creationId xmlns:a16="http://schemas.microsoft.com/office/drawing/2014/main" id="{B97E6899-C44B-3F41-8C31-1BA770B61234}"/>
              </a:ext>
            </a:extLst>
          </p:cNvPr>
          <p:cNvSpPr txBox="1"/>
          <p:nvPr/>
        </p:nvSpPr>
        <p:spPr>
          <a:xfrm>
            <a:off x="8406791" y="6022722"/>
            <a:ext cx="940564" cy="3180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355 keV</a:t>
            </a:r>
          </a:p>
        </p:txBody>
      </p:sp>
    </p:spTree>
    <p:extLst>
      <p:ext uri="{BB962C8B-B14F-4D97-AF65-F5344CB8AC3E}">
        <p14:creationId xmlns:p14="http://schemas.microsoft.com/office/powerpoint/2010/main" val="503820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C2B2E-A9D4-C3DC-13F9-F427A518A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Multi-turns and protons in CD</a:t>
            </a:r>
            <a:r>
              <a:rPr lang="en-GB" baseline="-25000" dirty="0"/>
              <a:t>2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A6100C5-0789-83D2-3D76-FFF6A0D27D7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13" y="1248454"/>
            <a:ext cx="12136774" cy="4912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10F83B-D784-7DCA-79CC-82605A7AB6D3}"/>
              </a:ext>
            </a:extLst>
          </p:cNvPr>
          <p:cNvSpPr txBox="1"/>
          <p:nvPr/>
        </p:nvSpPr>
        <p:spPr>
          <a:xfrm>
            <a:off x="6149599" y="6160957"/>
            <a:ext cx="6014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Plot courtesy of </a:t>
            </a:r>
            <a:r>
              <a:rPr lang="en-GB" b="1" dirty="0"/>
              <a:t>Kris Haverson </a:t>
            </a:r>
            <a:r>
              <a:rPr lang="en-GB" dirty="0"/>
              <a:t>(Sheffield Hallam)</a:t>
            </a:r>
          </a:p>
          <a:p>
            <a:pPr algn="r"/>
            <a:r>
              <a:rPr lang="en-GB" dirty="0"/>
              <a:t>Experiment IS692 </a:t>
            </a:r>
            <a:r>
              <a:rPr lang="en-GB" baseline="30000" dirty="0"/>
              <a:t>7</a:t>
            </a:r>
            <a:r>
              <a:rPr lang="en-GB" dirty="0"/>
              <a:t>Be(</a:t>
            </a:r>
            <a:r>
              <a:rPr lang="en-GB" i="1" dirty="0" err="1"/>
              <a:t>d</a:t>
            </a:r>
            <a:r>
              <a:rPr lang="en-GB" dirty="0" err="1"/>
              <a:t>,</a:t>
            </a:r>
            <a:r>
              <a:rPr lang="en-GB" i="1" dirty="0" err="1"/>
              <a:t>p</a:t>
            </a:r>
            <a:r>
              <a:rPr lang="en-GB" dirty="0"/>
              <a:t>)</a:t>
            </a:r>
            <a:r>
              <a:rPr lang="en-GB" baseline="30000" dirty="0"/>
              <a:t>8</a:t>
            </a:r>
            <a:r>
              <a:rPr lang="en-GB" dirty="0"/>
              <a:t>Be* (PIs: R. Smith + M. Gai)</a:t>
            </a:r>
          </a:p>
        </p:txBody>
      </p:sp>
    </p:spTree>
    <p:extLst>
      <p:ext uri="{BB962C8B-B14F-4D97-AF65-F5344CB8AC3E}">
        <p14:creationId xmlns:p14="http://schemas.microsoft.com/office/powerpoint/2010/main" val="35365053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4C19166-7519-1942-98A6-B1D30B58E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Transfer-induced fission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053979C-A7E3-9443-9F31-C726497B25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diagram of a scientific experiment&#10;&#10;Description automatically generated">
            <a:extLst>
              <a:ext uri="{FF2B5EF4-FFF2-40B4-BE49-F238E27FC236}">
                <a16:creationId xmlns:a16="http://schemas.microsoft.com/office/drawing/2014/main" id="{AE492358-778E-394E-891D-31AB48B8825F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983948"/>
            <a:ext cx="12224916" cy="5874052"/>
          </a:xfrm>
        </p:spPr>
      </p:pic>
    </p:spTree>
    <p:extLst>
      <p:ext uri="{BB962C8B-B14F-4D97-AF65-F5344CB8AC3E}">
        <p14:creationId xmlns:p14="http://schemas.microsoft.com/office/powerpoint/2010/main" val="3983774969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4C19166-7519-1942-98A6-B1D30B58E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Transfer-induced fission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053979C-A7E3-9443-9F31-C726497B25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E492358-778E-394E-891D-31AB48B8825F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/>
        </p:blipFill>
        <p:spPr>
          <a:xfrm>
            <a:off x="48920" y="924113"/>
            <a:ext cx="12127075" cy="5853045"/>
          </a:xfrm>
        </p:spPr>
      </p:pic>
    </p:spTree>
    <p:extLst>
      <p:ext uri="{BB962C8B-B14F-4D97-AF65-F5344CB8AC3E}">
        <p14:creationId xmlns:p14="http://schemas.microsoft.com/office/powerpoint/2010/main" val="3444453960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9F6FD9-D376-4128-8A5A-CCC46B1CF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29</a:t>
            </a:fld>
            <a:endParaRPr lang="nl-NL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840C021-469B-4EFF-AE40-AE3452AD54E2}"/>
              </a:ext>
            </a:extLst>
          </p:cNvPr>
          <p:cNvGrpSpPr/>
          <p:nvPr/>
        </p:nvGrpSpPr>
        <p:grpSpPr>
          <a:xfrm>
            <a:off x="8739808" y="6245765"/>
            <a:ext cx="1848678" cy="576470"/>
            <a:chOff x="7215808" y="6245765"/>
            <a:chExt cx="1848678" cy="57647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23E285E-62A8-46A3-A53F-E232F378348A}"/>
                </a:ext>
              </a:extLst>
            </p:cNvPr>
            <p:cNvSpPr/>
            <p:nvPr/>
          </p:nvSpPr>
          <p:spPr>
            <a:xfrm>
              <a:off x="7215808" y="6245765"/>
              <a:ext cx="1848678" cy="576470"/>
            </a:xfrm>
            <a:prstGeom prst="rect">
              <a:avLst/>
            </a:prstGeom>
            <a:solidFill>
              <a:srgbClr val="1D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225A186-95F6-4C23-84C7-8E241F7284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30336" y="6245765"/>
              <a:ext cx="1144698" cy="576470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AF2874D4-D09A-4440-865C-98F23285B7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5944" y="6255704"/>
            <a:ext cx="1348940" cy="5764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5B330DD-4266-4D89-9F1E-71921D7EB18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33827" y="885464"/>
            <a:ext cx="3015728" cy="51941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C773384-5675-4BA9-B632-DB864A2838A4}"/>
              </a:ext>
            </a:extLst>
          </p:cNvPr>
          <p:cNvSpPr txBox="1"/>
          <p:nvPr/>
        </p:nvSpPr>
        <p:spPr>
          <a:xfrm>
            <a:off x="6792878" y="1753522"/>
            <a:ext cx="2958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Temperature compensated secondary bias generator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D053E52-BFC5-48A8-B1F8-858444704261}"/>
              </a:ext>
            </a:extLst>
          </p:cNvPr>
          <p:cNvCxnSpPr>
            <a:cxnSpLocks/>
            <a:endCxn id="9" idx="1"/>
          </p:cNvCxnSpPr>
          <p:nvPr/>
        </p:nvCxnSpPr>
        <p:spPr>
          <a:xfrm flipV="1">
            <a:off x="4594412" y="2076687"/>
            <a:ext cx="2198466" cy="706854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D2B1520-CD21-46AA-AE0E-01D8C42F7B28}"/>
              </a:ext>
            </a:extLst>
          </p:cNvPr>
          <p:cNvSpPr txBox="1"/>
          <p:nvPr/>
        </p:nvSpPr>
        <p:spPr>
          <a:xfrm>
            <a:off x="6829705" y="3260807"/>
            <a:ext cx="34208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</a:t>
            </a:r>
            <a:r>
              <a:rPr lang="en-GB" b="1" dirty="0">
                <a:sym typeface="Symbol" panose="05050102010706020507" pitchFamily="18" charset="2"/>
              </a:rPr>
              <a:t></a:t>
            </a:r>
            <a:r>
              <a:rPr lang="en-GB" dirty="0"/>
              <a:t>8 6mm J-series </a:t>
            </a:r>
            <a:r>
              <a:rPr lang="en-GB" dirty="0" err="1"/>
              <a:t>SiPM</a:t>
            </a:r>
            <a:r>
              <a:rPr lang="en-GB" dirty="0"/>
              <a:t> array</a:t>
            </a:r>
          </a:p>
          <a:p>
            <a:r>
              <a:rPr lang="en-GB" sz="1400" dirty="0"/>
              <a:t>(</a:t>
            </a:r>
            <a:r>
              <a:rPr lang="en-GB" sz="1400" dirty="0" err="1"/>
              <a:t>SiPM</a:t>
            </a:r>
            <a:r>
              <a:rPr lang="en-GB" sz="1400" dirty="0"/>
              <a:t> Silicone Photo Multiplier)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FD80C3B-76CD-4E2C-9C9B-054F989AF149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4330862" y="3553195"/>
            <a:ext cx="2498843" cy="266927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0CFDB26-9322-4793-B242-B42284014740}"/>
              </a:ext>
            </a:extLst>
          </p:cNvPr>
          <p:cNvSpPr txBox="1"/>
          <p:nvPr/>
        </p:nvSpPr>
        <p:spPr>
          <a:xfrm>
            <a:off x="6792878" y="4085566"/>
            <a:ext cx="2958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48</a:t>
            </a:r>
            <a:r>
              <a:rPr lang="en-GB" b="1" dirty="0">
                <a:sym typeface="Symbol" panose="05050102010706020507" pitchFamily="18" charset="2"/>
              </a:rPr>
              <a:t></a:t>
            </a:r>
            <a:r>
              <a:rPr lang="en-GB" dirty="0"/>
              <a:t>48</a:t>
            </a:r>
            <a:r>
              <a:rPr lang="en-GB" b="1" dirty="0">
                <a:sym typeface="Symbol" panose="05050102010706020507" pitchFamily="18" charset="2"/>
              </a:rPr>
              <a:t></a:t>
            </a:r>
            <a:r>
              <a:rPr lang="en-GB" dirty="0"/>
              <a:t>48mm cubic CeBr</a:t>
            </a:r>
            <a:r>
              <a:rPr lang="en-GB" baseline="-25000" dirty="0"/>
              <a:t>3</a:t>
            </a:r>
            <a:r>
              <a:rPr lang="en-GB" dirty="0"/>
              <a:t> scintillation crystal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24F35F4-2865-45E6-BC46-BA0175E00BFE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4594412" y="4408732"/>
            <a:ext cx="2198466" cy="323165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D2B7833-28DF-43DA-91A0-F73CEC51DB9E}"/>
              </a:ext>
            </a:extLst>
          </p:cNvPr>
          <p:cNvSpPr txBox="1"/>
          <p:nvPr/>
        </p:nvSpPr>
        <p:spPr>
          <a:xfrm>
            <a:off x="6811292" y="2668548"/>
            <a:ext cx="3420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Built-in preamplifier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3A3003B-E9B0-4055-99EC-B231A8268E9D}"/>
              </a:ext>
            </a:extLst>
          </p:cNvPr>
          <p:cNvCxnSpPr>
            <a:cxnSpLocks/>
            <a:endCxn id="15" idx="1"/>
          </p:cNvCxnSpPr>
          <p:nvPr/>
        </p:nvCxnSpPr>
        <p:spPr>
          <a:xfrm flipV="1">
            <a:off x="4330861" y="2853214"/>
            <a:ext cx="2480430" cy="424846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2869D74-504F-42D9-A1B7-5C4101B34C7A}"/>
              </a:ext>
            </a:extLst>
          </p:cNvPr>
          <p:cNvSpPr txBox="1"/>
          <p:nvPr/>
        </p:nvSpPr>
        <p:spPr>
          <a:xfrm>
            <a:off x="6836181" y="5072309"/>
            <a:ext cx="2958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 components can be used in a strong magnetic field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2317E53-A099-445A-814F-514BBE462632}"/>
              </a:ext>
            </a:extLst>
          </p:cNvPr>
          <p:cNvCxnSpPr>
            <a:cxnSpLocks/>
            <a:endCxn id="17" idx="1"/>
          </p:cNvCxnSpPr>
          <p:nvPr/>
        </p:nvCxnSpPr>
        <p:spPr>
          <a:xfrm flipV="1">
            <a:off x="5589495" y="5395474"/>
            <a:ext cx="1246687" cy="14726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itle 1">
            <a:extLst>
              <a:ext uri="{FF2B5EF4-FFF2-40B4-BE49-F238E27FC236}">
                <a16:creationId xmlns:a16="http://schemas.microsoft.com/office/drawing/2014/main" id="{CB561F53-E231-4530-80F7-27EE24B491CA}"/>
              </a:ext>
            </a:extLst>
          </p:cNvPr>
          <p:cNvSpPr txBox="1">
            <a:spLocks/>
          </p:cNvSpPr>
          <p:nvPr/>
        </p:nvSpPr>
        <p:spPr>
          <a:xfrm>
            <a:off x="1709081" y="80183"/>
            <a:ext cx="8334000" cy="900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1D8DB0"/>
                </a:solidFill>
              </a:rPr>
              <a:t>CeBr</a:t>
            </a:r>
            <a:r>
              <a:rPr lang="en-GB" baseline="-25000" dirty="0">
                <a:solidFill>
                  <a:srgbClr val="1D8DB0"/>
                </a:solidFill>
              </a:rPr>
              <a:t>3</a:t>
            </a:r>
            <a:r>
              <a:rPr lang="en-GB" dirty="0">
                <a:solidFill>
                  <a:srgbClr val="1D8DB0"/>
                </a:solidFill>
              </a:rPr>
              <a:t> detector for </a:t>
            </a:r>
            <a:r>
              <a:rPr lang="en-GB" dirty="0" err="1">
                <a:solidFill>
                  <a:srgbClr val="1D8DB0"/>
                </a:solidFill>
              </a:rPr>
              <a:t>SpecMAT</a:t>
            </a:r>
            <a:endParaRPr lang="en-GB" dirty="0">
              <a:solidFill>
                <a:srgbClr val="1D8DB0"/>
              </a:solidFill>
            </a:endParaRPr>
          </a:p>
        </p:txBody>
      </p:sp>
      <p:pic>
        <p:nvPicPr>
          <p:cNvPr id="34" name="Picture 3">
            <a:extLst>
              <a:ext uri="{FF2B5EF4-FFF2-40B4-BE49-F238E27FC236}">
                <a16:creationId xmlns:a16="http://schemas.microsoft.com/office/drawing/2014/main" id="{CA9C89DC-9635-492B-B737-D41500CD4D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28211" y="70585"/>
            <a:ext cx="564333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3638F75-8CFF-4789-9E70-239C57A34532}"/>
              </a:ext>
            </a:extLst>
          </p:cNvPr>
          <p:cNvSpPr txBox="1"/>
          <p:nvPr/>
        </p:nvSpPr>
        <p:spPr>
          <a:xfrm>
            <a:off x="6792878" y="1020826"/>
            <a:ext cx="2958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Primary bias stabiliser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CE662A0-DEBB-4AD6-B269-88DE4313E685}"/>
              </a:ext>
            </a:extLst>
          </p:cNvPr>
          <p:cNvCxnSpPr>
            <a:cxnSpLocks/>
            <a:endCxn id="25" idx="1"/>
          </p:cNvCxnSpPr>
          <p:nvPr/>
        </p:nvCxnSpPr>
        <p:spPr>
          <a:xfrm flipV="1">
            <a:off x="4182036" y="1205492"/>
            <a:ext cx="2610843" cy="1546686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2868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E0633-295D-2845-BFD6-E7A639BB0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44671"/>
            <a:ext cx="10152186" cy="640797"/>
          </a:xfrm>
        </p:spPr>
        <p:txBody>
          <a:bodyPr/>
          <a:lstStyle/>
          <a:p>
            <a:r>
              <a:rPr lang="en-GB" dirty="0"/>
              <a:t>Solenoidal spectrometers around the world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3264F13-C2AC-3971-DAD0-27037D5C1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65" y="1654934"/>
            <a:ext cx="3759200" cy="31559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004929B-782D-6CD9-87D0-EE5E4F93D7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6484" y="3759126"/>
            <a:ext cx="692150" cy="889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533E18-0EAC-4737-2476-9C0AC5ABE6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5572" y="1569023"/>
            <a:ext cx="3499826" cy="315111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81516B4-8FE4-D415-CFE3-1DBAE21E8135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321" y="1737745"/>
            <a:ext cx="2952328" cy="272562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498C108-4DB2-66D4-125B-CFC52C8E1E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18247" y="1654934"/>
            <a:ext cx="3823179" cy="3151111"/>
          </a:xfrm>
          <a:prstGeom prst="rect">
            <a:avLst/>
          </a:prstGeom>
        </p:spPr>
      </p:pic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461E1454-8C9B-A59B-A10A-504AF0716F0D}"/>
              </a:ext>
            </a:extLst>
          </p:cNvPr>
          <p:cNvSpPr>
            <a:spLocks noGrp="1"/>
          </p:cNvSpPr>
          <p:nvPr/>
        </p:nvSpPr>
        <p:spPr>
          <a:xfrm>
            <a:off x="166168" y="1047727"/>
            <a:ext cx="3737698" cy="550803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36000" tIns="36000" rIns="36000" bIns="3600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HELIOS@Argonne</a:t>
            </a:r>
            <a:endParaRPr lang="en-GB" dirty="0"/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6C75DE38-B16C-8995-C79A-D1BE3F718B8A}"/>
              </a:ext>
            </a:extLst>
          </p:cNvPr>
          <p:cNvSpPr>
            <a:spLocks noGrp="1"/>
          </p:cNvSpPr>
          <p:nvPr/>
        </p:nvSpPr>
        <p:spPr>
          <a:xfrm>
            <a:off x="4225571" y="1047726"/>
            <a:ext cx="3489567" cy="550803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36000" tIns="36000" rIns="36000" bIns="3600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ISS@ISOLDE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7DF77C28-671B-95CB-CFDD-E32393BDD192}"/>
              </a:ext>
            </a:extLst>
          </p:cNvPr>
          <p:cNvSpPr>
            <a:spLocks noGrp="1"/>
          </p:cNvSpPr>
          <p:nvPr/>
        </p:nvSpPr>
        <p:spPr>
          <a:xfrm>
            <a:off x="8133162" y="1047726"/>
            <a:ext cx="3808263" cy="550803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36000" tIns="36000" rIns="36000" bIns="3600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SOLARIS@FRIB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E469F0-291A-26C0-9FAB-85D1E56DD14F}"/>
              </a:ext>
            </a:extLst>
          </p:cNvPr>
          <p:cNvSpPr txBox="1"/>
          <p:nvPr/>
        </p:nvSpPr>
        <p:spPr>
          <a:xfrm>
            <a:off x="297467" y="4874064"/>
            <a:ext cx="3489168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itchFamily="2" charset="2"/>
              <a:buChar char="§"/>
            </a:pPr>
            <a:r>
              <a:rPr lang="en-GB" sz="1400" dirty="0"/>
              <a:t>“The pioneer” from 2008.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en-GB" sz="1400" dirty="0"/>
              <a:t>Stable beams, RAISOR and CARIBU.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en-GB" sz="1400" dirty="0"/>
              <a:t>3T MRI magnet.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en-GB" sz="1400" dirty="0"/>
              <a:t>Resistive-division Si array.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1E95093-05B0-5456-2671-9229F570B843}"/>
              </a:ext>
            </a:extLst>
          </p:cNvPr>
          <p:cNvSpPr txBox="1"/>
          <p:nvPr/>
        </p:nvSpPr>
        <p:spPr>
          <a:xfrm>
            <a:off x="4072329" y="4874064"/>
            <a:ext cx="4038617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itchFamily="2" charset="2"/>
              <a:buChar char="§"/>
            </a:pPr>
            <a:r>
              <a:rPr lang="en-GB" sz="1400" dirty="0"/>
              <a:t>Since 2018 (LS2 2019-2021).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/>
              <a:t>Post-accelerated ISOL beams.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/>
              <a:t>Energies up to ~10 MeV/</a:t>
            </a:r>
            <a:r>
              <a:rPr lang="en-GB" sz="1400" i="1" dirty="0"/>
              <a:t>u</a:t>
            </a:r>
            <a:r>
              <a:rPr lang="en-GB" sz="1400" dirty="0"/>
              <a:t>.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en-GB" sz="1400" dirty="0"/>
              <a:t>Pre-LS2 with HELIOS on-axis array.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/>
              <a:t>Post-LS2 double-sided Si strip array.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en-GB" sz="1400" dirty="0"/>
              <a:t>4T MRI magnet – clearance for 2.5 T.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/>
              <a:t>Solenoidal spectrometer &amp; </a:t>
            </a:r>
            <a:r>
              <a:rPr lang="en-GB" sz="1400" dirty="0" err="1"/>
              <a:t>SpecMAT</a:t>
            </a:r>
            <a:r>
              <a:rPr lang="en-GB" sz="1400" dirty="0"/>
              <a:t>.</a:t>
            </a:r>
          </a:p>
          <a:p>
            <a:pPr marL="285750" indent="-285750" algn="l">
              <a:buFont typeface="Wingdings" pitchFamily="2" charset="2"/>
              <a:buChar char="§"/>
            </a:pPr>
            <a:endParaRPr lang="en-GB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5B766B4-8846-EDD7-BFE8-EE23A2CCA8FF}"/>
              </a:ext>
            </a:extLst>
          </p:cNvPr>
          <p:cNvSpPr txBox="1"/>
          <p:nvPr/>
        </p:nvSpPr>
        <p:spPr>
          <a:xfrm>
            <a:off x="8133161" y="4862450"/>
            <a:ext cx="3808264" cy="15081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itchFamily="2" charset="2"/>
              <a:buChar char="§"/>
            </a:pPr>
            <a:r>
              <a:rPr lang="en-GB" sz="1400" dirty="0"/>
              <a:t>From 2021 with initial configuration.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en-GB" sz="1400" dirty="0"/>
              <a:t>ReA6 beam line.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/>
              <a:t>Early implementation using HELIOS array.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/>
              <a:t>Building forward/backward dual array.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/>
              <a:t>4T MRI magnet.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/>
              <a:t>Solenoidal spectrometer &amp; AT-TPC.</a:t>
            </a:r>
          </a:p>
          <a:p>
            <a:pPr marL="285750" indent="-285750">
              <a:buFont typeface="Wingdings" pitchFamily="2" charset="2"/>
              <a:buChar char="§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5704853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17BC7E2-6A46-844B-B144-91A8D75B4C6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2656" y="967529"/>
            <a:ext cx="11476262" cy="58904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8190FF-B717-5B41-8849-602DE519C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5923" y="244671"/>
            <a:ext cx="4228388" cy="640797"/>
          </a:xfrm>
        </p:spPr>
        <p:txBody>
          <a:bodyPr/>
          <a:lstStyle/>
          <a:p>
            <a:r>
              <a:rPr lang="en-GB" dirty="0"/>
              <a:t>Physics so far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CF138-B2F3-6A4C-B22E-6B82D079B6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86800" y="109791"/>
            <a:ext cx="3413442" cy="775677"/>
          </a:xfrm>
          <a:ln>
            <a:solidFill>
              <a:srgbClr val="FFC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GB" sz="1800" b="1" dirty="0">
                <a:solidFill>
                  <a:srgbClr val="D8A200"/>
                </a:solidFill>
              </a:rPr>
              <a:t>2018 Campaign achieved with HELIOS array + DAQ</a:t>
            </a:r>
          </a:p>
        </p:txBody>
      </p:sp>
      <p:pic>
        <p:nvPicPr>
          <p:cNvPr id="6" name="Picture 5" descr="A logo with a circle in the middle&#10;&#10;Description automatically generated with medium confidence">
            <a:extLst>
              <a:ext uri="{FF2B5EF4-FFF2-40B4-BE49-F238E27FC236}">
                <a16:creationId xmlns:a16="http://schemas.microsoft.com/office/drawing/2014/main" id="{9A6FBAFD-79BD-6F49-AB88-4D33EC00BD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2659" y="86345"/>
            <a:ext cx="868972" cy="1102824"/>
          </a:xfrm>
          <a:prstGeom prst="rect">
            <a:avLst/>
          </a:prstGeom>
        </p:spPr>
      </p:pic>
      <p:pic>
        <p:nvPicPr>
          <p:cNvPr id="10" name="Picture 1">
            <a:extLst>
              <a:ext uri="{FF2B5EF4-FFF2-40B4-BE49-F238E27FC236}">
                <a16:creationId xmlns:a16="http://schemas.microsoft.com/office/drawing/2014/main" id="{E31296CA-C95D-B74B-88AE-6D84C7C404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523" y="253251"/>
            <a:ext cx="1983267" cy="67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CEB23204-9BEC-154A-B4D7-E8C776AD8180}"/>
              </a:ext>
            </a:extLst>
          </p:cNvPr>
          <p:cNvGrpSpPr/>
          <p:nvPr/>
        </p:nvGrpSpPr>
        <p:grpSpPr>
          <a:xfrm>
            <a:off x="7138852" y="1317404"/>
            <a:ext cx="1664216" cy="1924026"/>
            <a:chOff x="7138852" y="1317404"/>
            <a:chExt cx="1664216" cy="1924026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6DE115D-9B6E-A541-9217-DBD066D0720D}"/>
                </a:ext>
              </a:extLst>
            </p:cNvPr>
            <p:cNvSpPr/>
            <p:nvPr/>
          </p:nvSpPr>
          <p:spPr>
            <a:xfrm>
              <a:off x="7536475" y="1934307"/>
              <a:ext cx="868971" cy="1307123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8B8DC4E-2E12-2143-B064-D9CB5C36BF73}"/>
                </a:ext>
              </a:extLst>
            </p:cNvPr>
            <p:cNvSpPr txBox="1"/>
            <p:nvPr/>
          </p:nvSpPr>
          <p:spPr>
            <a:xfrm>
              <a:off x="7138852" y="1317404"/>
              <a:ext cx="1664216" cy="523220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C00000"/>
                  </a:solidFill>
                  <a:latin typeface="Helvetica"/>
                  <a:cs typeface="Helvetica"/>
                </a:rPr>
                <a:t>Neutron states above </a:t>
              </a:r>
              <a:r>
                <a:rPr lang="en-US" sz="1400" b="1" i="1" dirty="0">
                  <a:solidFill>
                    <a:srgbClr val="C00000"/>
                  </a:solidFill>
                  <a:latin typeface="Helvetica"/>
                  <a:cs typeface="Helvetica"/>
                </a:rPr>
                <a:t>N</a:t>
              </a:r>
              <a:r>
                <a:rPr lang="en-US" sz="1400" b="1" dirty="0">
                  <a:solidFill>
                    <a:srgbClr val="C00000"/>
                  </a:solidFill>
                  <a:latin typeface="Helvetica"/>
                  <a:cs typeface="Helvetica"/>
                </a:rPr>
                <a:t>=126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F426344C-5DC3-214D-B8EF-DB61D70C116F}"/>
              </a:ext>
            </a:extLst>
          </p:cNvPr>
          <p:cNvSpPr txBox="1"/>
          <p:nvPr/>
        </p:nvSpPr>
        <p:spPr>
          <a:xfrm>
            <a:off x="4685220" y="3250676"/>
            <a:ext cx="1738412" cy="46166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Helvetica"/>
                <a:cs typeface="Helvetica"/>
              </a:rPr>
              <a:t>Single-particle states along </a:t>
            </a:r>
            <a:r>
              <a:rPr lang="en-US" sz="1200" b="1" i="1" dirty="0">
                <a:solidFill>
                  <a:schemeClr val="accent1"/>
                </a:solidFill>
                <a:latin typeface="Helvetica"/>
                <a:cs typeface="Helvetica"/>
              </a:rPr>
              <a:t>Z</a:t>
            </a:r>
            <a:r>
              <a:rPr lang="en-US" sz="1200" b="1" dirty="0">
                <a:solidFill>
                  <a:schemeClr val="accent1"/>
                </a:solidFill>
                <a:latin typeface="Helvetica"/>
                <a:cs typeface="Helvetica"/>
              </a:rPr>
              <a:t>=50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A6C5A16-A960-7D4F-BCD0-7D2C9F7E9B56}"/>
              </a:ext>
            </a:extLst>
          </p:cNvPr>
          <p:cNvGrpSpPr/>
          <p:nvPr/>
        </p:nvGrpSpPr>
        <p:grpSpPr>
          <a:xfrm>
            <a:off x="2202475" y="5506380"/>
            <a:ext cx="1505420" cy="901069"/>
            <a:chOff x="2202475" y="5506380"/>
            <a:chExt cx="1505420" cy="901069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8110D6D-A864-A641-B741-5F44FC93CF46}"/>
                </a:ext>
              </a:extLst>
            </p:cNvPr>
            <p:cNvSpPr/>
            <p:nvPr/>
          </p:nvSpPr>
          <p:spPr>
            <a:xfrm>
              <a:off x="2202475" y="5890471"/>
              <a:ext cx="834236" cy="516978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B5620E2-FC9F-6A41-9385-AC82C1CCD050}"/>
                </a:ext>
              </a:extLst>
            </p:cNvPr>
            <p:cNvSpPr txBox="1"/>
            <p:nvPr/>
          </p:nvSpPr>
          <p:spPr>
            <a:xfrm>
              <a:off x="2374536" y="5506380"/>
              <a:ext cx="1333359" cy="523220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C00000"/>
                  </a:solidFill>
                  <a:latin typeface="Helvetica"/>
                  <a:cs typeface="Helvetica"/>
                </a:rPr>
                <a:t>N=20 island of inversion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454DA2A-97E6-2440-9815-EE3149034934}"/>
              </a:ext>
            </a:extLst>
          </p:cNvPr>
          <p:cNvSpPr txBox="1"/>
          <p:nvPr/>
        </p:nvSpPr>
        <p:spPr>
          <a:xfrm>
            <a:off x="3086909" y="4004858"/>
            <a:ext cx="1241972" cy="27699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i="1" dirty="0" err="1">
                <a:solidFill>
                  <a:schemeClr val="accent1"/>
                </a:solidFill>
                <a:latin typeface="Helvetica"/>
                <a:cs typeface="Helvetica"/>
              </a:rPr>
              <a:t>rp</a:t>
            </a:r>
            <a:r>
              <a:rPr lang="en-US" sz="1200" b="1" dirty="0">
                <a:solidFill>
                  <a:schemeClr val="accent1"/>
                </a:solidFill>
                <a:latin typeface="Helvetica"/>
                <a:cs typeface="Helvetica"/>
              </a:rPr>
              <a:t>-process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ABA30B-B5AA-2F46-92D0-31630C465124}"/>
              </a:ext>
            </a:extLst>
          </p:cNvPr>
          <p:cNvSpPr txBox="1"/>
          <p:nvPr/>
        </p:nvSpPr>
        <p:spPr>
          <a:xfrm>
            <a:off x="1453309" y="6343139"/>
            <a:ext cx="1034794" cy="46166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Helvetica"/>
                <a:cs typeface="Helvetica"/>
              </a:rPr>
              <a:t>Structure of </a:t>
            </a:r>
            <a:r>
              <a:rPr lang="en-US" sz="1200" b="1" baseline="30000" dirty="0">
                <a:solidFill>
                  <a:schemeClr val="accent1"/>
                </a:solidFill>
                <a:latin typeface="Helvetica"/>
                <a:cs typeface="Helvetica"/>
              </a:rPr>
              <a:t>12</a:t>
            </a:r>
            <a:r>
              <a:rPr lang="en-US" sz="1200" b="1" dirty="0">
                <a:solidFill>
                  <a:schemeClr val="accent1"/>
                </a:solidFill>
                <a:latin typeface="Helvetica"/>
                <a:cs typeface="Helvetica"/>
              </a:rPr>
              <a:t>Be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C58E80E-199A-8240-9B0C-16EB4EDCB6D9}"/>
              </a:ext>
            </a:extLst>
          </p:cNvPr>
          <p:cNvGrpSpPr/>
          <p:nvPr/>
        </p:nvGrpSpPr>
        <p:grpSpPr>
          <a:xfrm>
            <a:off x="3578578" y="4363796"/>
            <a:ext cx="3862422" cy="1390092"/>
            <a:chOff x="3578578" y="4363796"/>
            <a:chExt cx="3862422" cy="139009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F03F7B0-0F25-614E-BCC6-14E7A4D6E379}"/>
                </a:ext>
              </a:extLst>
            </p:cNvPr>
            <p:cNvSpPr/>
            <p:nvPr/>
          </p:nvSpPr>
          <p:spPr>
            <a:xfrm>
              <a:off x="3578578" y="4707467"/>
              <a:ext cx="3115733" cy="104642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797D65D-33ED-4C4A-BD96-CBBCE2A21B73}"/>
                </a:ext>
              </a:extLst>
            </p:cNvPr>
            <p:cNvSpPr txBox="1"/>
            <p:nvPr/>
          </p:nvSpPr>
          <p:spPr>
            <a:xfrm>
              <a:off x="3697650" y="4585831"/>
              <a:ext cx="1198031" cy="523220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C00000"/>
                  </a:solidFill>
                  <a:latin typeface="Helvetica"/>
                  <a:cs typeface="Helvetica"/>
                </a:rPr>
                <a:t>Semi-magic </a:t>
              </a:r>
              <a:r>
                <a:rPr lang="en-US" sz="1400" b="1" baseline="30000" dirty="0">
                  <a:solidFill>
                    <a:srgbClr val="C00000"/>
                  </a:solidFill>
                  <a:latin typeface="Helvetica"/>
                  <a:cs typeface="Helvetica"/>
                </a:rPr>
                <a:t>68</a:t>
              </a:r>
              <a:r>
                <a:rPr lang="en-US" sz="1400" b="1" dirty="0">
                  <a:solidFill>
                    <a:srgbClr val="C00000"/>
                  </a:solidFill>
                  <a:latin typeface="Helvetica"/>
                  <a:cs typeface="Helvetica"/>
                </a:rPr>
                <a:t>Ni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8C5F160-FEF4-7644-A22F-F5E55CFC94C2}"/>
                </a:ext>
              </a:extLst>
            </p:cNvPr>
            <p:cNvSpPr txBox="1"/>
            <p:nvPr/>
          </p:nvSpPr>
          <p:spPr>
            <a:xfrm>
              <a:off x="5406265" y="4363796"/>
              <a:ext cx="2034735" cy="523220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C00000"/>
                  </a:solidFill>
                  <a:latin typeface="Helvetica"/>
                  <a:cs typeface="Helvetica"/>
                </a:rPr>
                <a:t>Onset of deformation in Kr isotopes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1131AB41-B818-864A-9397-2C586257F80A}"/>
              </a:ext>
            </a:extLst>
          </p:cNvPr>
          <p:cNvSpPr txBox="1"/>
          <p:nvPr/>
        </p:nvSpPr>
        <p:spPr>
          <a:xfrm>
            <a:off x="99232" y="5825794"/>
            <a:ext cx="1187701" cy="46166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Helvetica"/>
                <a:cs typeface="Helvetica"/>
              </a:rPr>
              <a:t>Rotational states in </a:t>
            </a:r>
            <a:r>
              <a:rPr lang="en-US" sz="1200" b="1" baseline="30000" dirty="0">
                <a:solidFill>
                  <a:schemeClr val="accent1"/>
                </a:solidFill>
                <a:latin typeface="Helvetica"/>
                <a:cs typeface="Helvetica"/>
              </a:rPr>
              <a:t>8</a:t>
            </a:r>
            <a:r>
              <a:rPr lang="en-US" sz="1200" b="1" dirty="0">
                <a:solidFill>
                  <a:schemeClr val="accent1"/>
                </a:solidFill>
                <a:latin typeface="Helvetica"/>
                <a:cs typeface="Helvetica"/>
              </a:rPr>
              <a:t>Be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DD4875-BD25-AB4C-A910-1A94EE163C46}"/>
              </a:ext>
            </a:extLst>
          </p:cNvPr>
          <p:cNvSpPr txBox="1"/>
          <p:nvPr/>
        </p:nvSpPr>
        <p:spPr>
          <a:xfrm>
            <a:off x="2025742" y="4692313"/>
            <a:ext cx="1241972" cy="46166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Helvetica"/>
                <a:cs typeface="Helvetica"/>
              </a:rPr>
              <a:t>New magic numbers in Ca</a:t>
            </a:r>
          </a:p>
        </p:txBody>
      </p:sp>
    </p:spTree>
    <p:extLst>
      <p:ext uri="{BB962C8B-B14F-4D97-AF65-F5344CB8AC3E}">
        <p14:creationId xmlns:p14="http://schemas.microsoft.com/office/powerpoint/2010/main" val="39810674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 animBg="1"/>
      <p:bldP spid="22" grpId="0" animBg="1"/>
      <p:bldP spid="2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895012C-F603-BA4D-BBBF-5BC10A7EC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8" y="244671"/>
            <a:ext cx="11043139" cy="640797"/>
          </a:xfrm>
        </p:spPr>
        <p:txBody>
          <a:bodyPr/>
          <a:lstStyle/>
          <a:p>
            <a:r>
              <a:rPr lang="en-GB" dirty="0"/>
              <a:t>Onset of deformation at </a:t>
            </a:r>
            <a:r>
              <a:rPr lang="en-GB" i="1" dirty="0"/>
              <a:t>N</a:t>
            </a:r>
            <a:r>
              <a:rPr lang="en-GB" dirty="0"/>
              <a:t>=60 – </a:t>
            </a:r>
            <a:r>
              <a:rPr lang="en-GB" baseline="30000" dirty="0"/>
              <a:t>92</a:t>
            </a:r>
            <a:r>
              <a:rPr lang="en-GB" dirty="0"/>
              <a:t>Kr(</a:t>
            </a:r>
            <a:r>
              <a:rPr lang="en-GB" i="1" dirty="0" err="1"/>
              <a:t>d,p</a:t>
            </a:r>
            <a:r>
              <a:rPr lang="en-GB" dirty="0"/>
              <a:t>)</a:t>
            </a:r>
            <a:r>
              <a:rPr lang="en-GB" baseline="30000" dirty="0"/>
              <a:t>93</a:t>
            </a:r>
            <a:r>
              <a:rPr lang="en-GB" dirty="0"/>
              <a:t>Kr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3B60B1-B683-0C46-88F2-5512532B05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019" y="1255019"/>
            <a:ext cx="4199660" cy="4782366"/>
          </a:xfrm>
        </p:spPr>
        <p:txBody>
          <a:bodyPr>
            <a:normAutofit fontScale="92500" lnSpcReduction="10000"/>
          </a:bodyPr>
          <a:lstStyle/>
          <a:p>
            <a:r>
              <a:rPr lang="en-GB" sz="1600" dirty="0"/>
              <a:t>Sr and Zr show rapid and </a:t>
            </a:r>
            <a:r>
              <a:rPr lang="en-GB" sz="1600" b="1" dirty="0">
                <a:solidFill>
                  <a:schemeClr val="accent1"/>
                </a:solidFill>
              </a:rPr>
              <a:t>dramatic onset </a:t>
            </a:r>
            <a:r>
              <a:rPr lang="en-GB" sz="1600" dirty="0"/>
              <a:t>of deformation at </a:t>
            </a:r>
            <a:r>
              <a:rPr lang="en-GB" sz="1600" i="1" dirty="0"/>
              <a:t>N</a:t>
            </a:r>
            <a:r>
              <a:rPr lang="en-GB" sz="1600" dirty="0"/>
              <a:t>=60.</a:t>
            </a:r>
          </a:p>
          <a:p>
            <a:r>
              <a:rPr lang="en-GB" sz="1600" b="1" dirty="0">
                <a:solidFill>
                  <a:schemeClr val="accent1"/>
                </a:solidFill>
              </a:rPr>
              <a:t>Smooth increase </a:t>
            </a:r>
            <a:r>
              <a:rPr lang="en-GB" sz="1600" dirty="0"/>
              <a:t>for the Kr isotopic chain</a:t>
            </a:r>
            <a:r>
              <a:rPr lang="en-GB" sz="1600" baseline="30000" dirty="0"/>
              <a:t>1</a:t>
            </a:r>
            <a:r>
              <a:rPr lang="en-GB" sz="1600" dirty="0"/>
              <a:t>.</a:t>
            </a:r>
          </a:p>
          <a:p>
            <a:r>
              <a:rPr lang="en-GB" sz="1600" dirty="0"/>
              <a:t>Low-lying intruder configurations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b="1" dirty="0">
                <a:solidFill>
                  <a:schemeClr val="accent1"/>
                </a:solidFill>
                <a:sym typeface="Wingdings" pitchFamily="2" charset="2"/>
              </a:rPr>
              <a:t>shape coexistence</a:t>
            </a:r>
            <a:r>
              <a:rPr lang="en-GB" sz="1600" baseline="30000" dirty="0">
                <a:sym typeface="Wingdings" pitchFamily="2" charset="2"/>
              </a:rPr>
              <a:t>2,3</a:t>
            </a:r>
          </a:p>
          <a:p>
            <a:r>
              <a:rPr lang="en-GB" sz="1600" dirty="0"/>
              <a:t>Proton excitations across Z = 40 to </a:t>
            </a:r>
            <a:r>
              <a:rPr lang="el-GR" sz="1600" dirty="0"/>
              <a:t>π</a:t>
            </a:r>
            <a:r>
              <a:rPr lang="en-GB" sz="1600" i="1" dirty="0"/>
              <a:t>g</a:t>
            </a:r>
            <a:r>
              <a:rPr lang="en-GB" sz="1600" baseline="-25000" dirty="0"/>
              <a:t>9/2</a:t>
            </a:r>
            <a:r>
              <a:rPr lang="en-GB" sz="1600" dirty="0"/>
              <a:t>.</a:t>
            </a:r>
          </a:p>
          <a:p>
            <a:pPr lvl="1"/>
            <a:r>
              <a:rPr lang="en-GB" sz="1400" dirty="0"/>
              <a:t>Ground-state configuration at N = 60.</a:t>
            </a:r>
          </a:p>
          <a:p>
            <a:pPr lvl="1"/>
            <a:r>
              <a:rPr lang="en-GB" sz="1400" dirty="0"/>
              <a:t>Filling neutron orbitals lowers energy of </a:t>
            </a:r>
            <a:r>
              <a:rPr lang="el-GR" sz="1400" dirty="0"/>
              <a:t>π</a:t>
            </a:r>
            <a:r>
              <a:rPr lang="en-GB" sz="1400" i="1" dirty="0"/>
              <a:t>g</a:t>
            </a:r>
            <a:r>
              <a:rPr lang="en-GB" sz="1400" baseline="-25000" dirty="0"/>
              <a:t>9/2</a:t>
            </a:r>
            <a:r>
              <a:rPr lang="en-GB" sz="1400" dirty="0"/>
              <a:t>.</a:t>
            </a:r>
          </a:p>
          <a:p>
            <a:pPr lvl="1"/>
            <a:r>
              <a:rPr lang="en-GB" sz="1400" dirty="0"/>
              <a:t>Large overlap of </a:t>
            </a:r>
            <a:r>
              <a:rPr lang="el-GR" sz="1400" dirty="0"/>
              <a:t>π</a:t>
            </a:r>
            <a:r>
              <a:rPr lang="en-GB" sz="1400" i="1" dirty="0"/>
              <a:t>g</a:t>
            </a:r>
            <a:r>
              <a:rPr lang="en-GB" sz="1400" baseline="-25000" dirty="0"/>
              <a:t>9/2 </a:t>
            </a:r>
            <a:r>
              <a:rPr lang="en-GB" sz="1400" dirty="0"/>
              <a:t>and </a:t>
            </a:r>
            <a:r>
              <a:rPr lang="el-GR" sz="1400" dirty="0"/>
              <a:t>ν</a:t>
            </a:r>
            <a:r>
              <a:rPr lang="en-GB" sz="1400" i="1" dirty="0"/>
              <a:t>g</a:t>
            </a:r>
            <a:r>
              <a:rPr lang="en-GB" sz="1400" baseline="-25000" dirty="0"/>
              <a:t>7/2</a:t>
            </a:r>
            <a:r>
              <a:rPr lang="en-GB" sz="1400" dirty="0"/>
              <a:t>…</a:t>
            </a:r>
          </a:p>
          <a:p>
            <a:pPr lvl="1"/>
            <a:r>
              <a:rPr lang="en-GB" sz="1400" dirty="0"/>
              <a:t>Tensor force</a:t>
            </a:r>
            <a:r>
              <a:rPr lang="en-GB" sz="1400" baseline="30000" dirty="0"/>
              <a:t>4</a:t>
            </a:r>
            <a:r>
              <a:rPr lang="en-GB" sz="1400" dirty="0"/>
              <a:t> </a:t>
            </a:r>
            <a:r>
              <a:rPr lang="en-GB" sz="1400" dirty="0">
                <a:sym typeface="Wingdings" pitchFamily="2" charset="2"/>
              </a:rPr>
              <a:t></a:t>
            </a:r>
            <a:r>
              <a:rPr lang="en-GB" sz="1400" dirty="0"/>
              <a:t> Type-II shell evolution</a:t>
            </a:r>
            <a:r>
              <a:rPr lang="en-GB" sz="1400" baseline="30000" dirty="0"/>
              <a:t>5</a:t>
            </a:r>
          </a:p>
          <a:p>
            <a:r>
              <a:rPr lang="en-GB" sz="1600" dirty="0"/>
              <a:t>Close proximity of </a:t>
            </a:r>
            <a:r>
              <a:rPr lang="el-GR" sz="1600" dirty="0"/>
              <a:t>ν</a:t>
            </a:r>
            <a:r>
              <a:rPr lang="en-GB" sz="1600" dirty="0"/>
              <a:t>s</a:t>
            </a:r>
            <a:r>
              <a:rPr lang="en-GB" sz="1600" baseline="-25000" dirty="0"/>
              <a:t>1/2</a:t>
            </a:r>
            <a:r>
              <a:rPr lang="en-GB" sz="1600" dirty="0"/>
              <a:t>, </a:t>
            </a:r>
            <a:r>
              <a:rPr lang="el-GR" sz="1600" dirty="0"/>
              <a:t>ν</a:t>
            </a:r>
            <a:r>
              <a:rPr lang="en-GB" sz="1600" dirty="0"/>
              <a:t>d</a:t>
            </a:r>
            <a:r>
              <a:rPr lang="en-GB" sz="1600" baseline="-25000" dirty="0"/>
              <a:t>3/2</a:t>
            </a:r>
            <a:r>
              <a:rPr lang="en-GB" sz="1600" dirty="0"/>
              <a:t>, </a:t>
            </a:r>
            <a:r>
              <a:rPr lang="el-GR" sz="1600" dirty="0"/>
              <a:t>ν</a:t>
            </a:r>
            <a:r>
              <a:rPr lang="en-GB" sz="1600" dirty="0"/>
              <a:t>g</a:t>
            </a:r>
            <a:r>
              <a:rPr lang="en-GB" sz="1600" baseline="-25000" dirty="0"/>
              <a:t>7/2</a:t>
            </a:r>
            <a:r>
              <a:rPr lang="en-GB" sz="1600" dirty="0"/>
              <a:t>, </a:t>
            </a:r>
            <a:r>
              <a:rPr lang="el-GR" sz="1600" dirty="0"/>
              <a:t>ν</a:t>
            </a:r>
            <a:r>
              <a:rPr lang="en-GB" sz="1600" dirty="0"/>
              <a:t>h</a:t>
            </a:r>
            <a:r>
              <a:rPr lang="en-GB" sz="1600" baseline="-25000" dirty="0"/>
              <a:t>11/2</a:t>
            </a:r>
            <a:r>
              <a:rPr lang="en-GB" sz="1600" dirty="0"/>
              <a:t> orbitals.</a:t>
            </a:r>
          </a:p>
          <a:p>
            <a:pPr lvl="1"/>
            <a:r>
              <a:rPr lang="en-GB" sz="1400" dirty="0"/>
              <a:t>Enhanced quadrupole interaction from coherent contributions </a:t>
            </a:r>
            <a:r>
              <a:rPr lang="en-GB" sz="1400" dirty="0">
                <a:sym typeface="Wingdings" pitchFamily="2" charset="2"/>
              </a:rPr>
              <a:t></a:t>
            </a:r>
            <a:r>
              <a:rPr lang="en-GB" sz="1400" dirty="0"/>
              <a:t> deformation</a:t>
            </a:r>
            <a:endParaRPr lang="en-GB" sz="1600" dirty="0"/>
          </a:p>
        </p:txBody>
      </p:sp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AAA3F023-67F5-224B-83FE-6DE7F32695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8509" y="1375028"/>
            <a:ext cx="7795318" cy="3716594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84D62CB-8E0B-BB42-A259-738461DBE5CA}"/>
              </a:ext>
            </a:extLst>
          </p:cNvPr>
          <p:cNvCxnSpPr>
            <a:cxnSpLocks/>
          </p:cNvCxnSpPr>
          <p:nvPr/>
        </p:nvCxnSpPr>
        <p:spPr>
          <a:xfrm>
            <a:off x="9725084" y="4461427"/>
            <a:ext cx="1194486" cy="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702750D-3473-4541-AABF-9DBB1F4F439C}"/>
              </a:ext>
            </a:extLst>
          </p:cNvPr>
          <p:cNvCxnSpPr>
            <a:cxnSpLocks/>
          </p:cNvCxnSpPr>
          <p:nvPr/>
        </p:nvCxnSpPr>
        <p:spPr>
          <a:xfrm flipV="1">
            <a:off x="10919570" y="1891222"/>
            <a:ext cx="504568" cy="263199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E02FB2A-F550-0C4D-A1E2-07EF807AE83D}"/>
              </a:ext>
            </a:extLst>
          </p:cNvPr>
          <p:cNvCxnSpPr>
            <a:cxnSpLocks/>
          </p:cNvCxnSpPr>
          <p:nvPr/>
        </p:nvCxnSpPr>
        <p:spPr>
          <a:xfrm>
            <a:off x="9725084" y="4292553"/>
            <a:ext cx="873211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BE6622A-8EAF-D44D-A462-23F9557B870C}"/>
              </a:ext>
            </a:extLst>
          </p:cNvPr>
          <p:cNvCxnSpPr>
            <a:cxnSpLocks/>
          </p:cNvCxnSpPr>
          <p:nvPr/>
        </p:nvCxnSpPr>
        <p:spPr>
          <a:xfrm flipV="1">
            <a:off x="10594136" y="3654334"/>
            <a:ext cx="976302" cy="63821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D050C5E3-69FA-B745-9E83-AF2164342E73}"/>
              </a:ext>
            </a:extLst>
          </p:cNvPr>
          <p:cNvSpPr/>
          <p:nvPr/>
        </p:nvSpPr>
        <p:spPr>
          <a:xfrm>
            <a:off x="4689231" y="5626169"/>
            <a:ext cx="7404258" cy="116955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400" baseline="30000" dirty="0"/>
              <a:t>1</a:t>
            </a:r>
            <a:r>
              <a:rPr lang="en-GB" sz="1400" dirty="0"/>
              <a:t> M. Albers, et al., Phys. Rev. Lett. </a:t>
            </a:r>
            <a:r>
              <a:rPr lang="en-GB" sz="1400" b="1" dirty="0"/>
              <a:t>108</a:t>
            </a:r>
            <a:r>
              <a:rPr lang="en-GB" sz="1400" dirty="0"/>
              <a:t>, 062701 (2012).</a:t>
            </a:r>
            <a:endParaRPr lang="en-GB" sz="1400" baseline="30000" dirty="0"/>
          </a:p>
          <a:p>
            <a:r>
              <a:rPr lang="en-GB" sz="1400" baseline="30000" dirty="0"/>
              <a:t>2</a:t>
            </a:r>
            <a:r>
              <a:rPr lang="en-GB" sz="1400" dirty="0"/>
              <a:t> J.E. García-Ramos and K. </a:t>
            </a:r>
            <a:r>
              <a:rPr lang="en-GB" sz="1400" dirty="0" err="1"/>
              <a:t>Heyde</a:t>
            </a:r>
            <a:r>
              <a:rPr lang="en-GB" sz="1400" dirty="0"/>
              <a:t>, Phys. Rev. C </a:t>
            </a:r>
            <a:r>
              <a:rPr lang="en-GB" sz="1400" b="1" dirty="0"/>
              <a:t>100</a:t>
            </a:r>
            <a:r>
              <a:rPr lang="en-GB" sz="1400" dirty="0"/>
              <a:t>, 044315 (2019).</a:t>
            </a:r>
          </a:p>
          <a:p>
            <a:r>
              <a:rPr lang="en-GB" sz="1400" baseline="30000" dirty="0"/>
              <a:t>3</a:t>
            </a:r>
            <a:r>
              <a:rPr lang="en-GB" sz="1400" dirty="0"/>
              <a:t> P.E. Garrett, M. </a:t>
            </a:r>
            <a:r>
              <a:rPr lang="en-GB" sz="1400" dirty="0" err="1"/>
              <a:t>Zielińska</a:t>
            </a:r>
            <a:r>
              <a:rPr lang="en-GB" sz="1400" dirty="0"/>
              <a:t>, and E. Clément, Prog. Part. </a:t>
            </a:r>
            <a:r>
              <a:rPr lang="en-GB" sz="1400" dirty="0" err="1"/>
              <a:t>Nucl</a:t>
            </a:r>
            <a:r>
              <a:rPr lang="en-GB" sz="1400" dirty="0"/>
              <a:t>. Phys. </a:t>
            </a:r>
            <a:r>
              <a:rPr lang="en-GB" sz="1400" b="1" dirty="0"/>
              <a:t>163</a:t>
            </a:r>
            <a:r>
              <a:rPr lang="en-GB" sz="1400" dirty="0"/>
              <a:t>, 103931 (2021).</a:t>
            </a:r>
          </a:p>
          <a:p>
            <a:r>
              <a:rPr lang="en-GB" sz="1400" baseline="30000" dirty="0"/>
              <a:t>4</a:t>
            </a:r>
            <a:r>
              <a:rPr lang="en-GB" sz="1400" dirty="0"/>
              <a:t> P. </a:t>
            </a:r>
            <a:r>
              <a:rPr lang="en-GB" sz="1400" dirty="0" err="1"/>
              <a:t>Federman</a:t>
            </a:r>
            <a:r>
              <a:rPr lang="en-GB" sz="1400" dirty="0"/>
              <a:t> and S. </a:t>
            </a:r>
            <a:r>
              <a:rPr lang="en-GB" sz="1400" dirty="0" err="1"/>
              <a:t>Pittel</a:t>
            </a:r>
            <a:r>
              <a:rPr lang="en-GB" sz="1400" dirty="0"/>
              <a:t>, Phys. Lett. B </a:t>
            </a:r>
            <a:r>
              <a:rPr lang="en-GB" sz="1400" b="1" dirty="0"/>
              <a:t>69</a:t>
            </a:r>
            <a:r>
              <a:rPr lang="en-GB" sz="1400" dirty="0"/>
              <a:t>, 385 (1977).</a:t>
            </a:r>
          </a:p>
          <a:p>
            <a:r>
              <a:rPr lang="en-GB" sz="1400" baseline="30000" dirty="0"/>
              <a:t>5</a:t>
            </a:r>
            <a:r>
              <a:rPr lang="en-GB" sz="1400" dirty="0"/>
              <a:t> T. </a:t>
            </a:r>
            <a:r>
              <a:rPr lang="en-GB" sz="1400" dirty="0" err="1"/>
              <a:t>Togashi</a:t>
            </a:r>
            <a:r>
              <a:rPr lang="en-GB" sz="1400" dirty="0"/>
              <a:t>, Y. </a:t>
            </a:r>
            <a:r>
              <a:rPr lang="en-GB" sz="1400" dirty="0" err="1"/>
              <a:t>Tsunoda</a:t>
            </a:r>
            <a:r>
              <a:rPr lang="en-GB" sz="1400" dirty="0"/>
              <a:t>, T. Otsuka, and N. Shimizu, Phys. Rev. Lett. </a:t>
            </a:r>
            <a:r>
              <a:rPr lang="en-GB" sz="1400" b="1" dirty="0"/>
              <a:t>117</a:t>
            </a:r>
            <a:r>
              <a:rPr lang="en-GB" sz="1400" dirty="0"/>
              <a:t>, 172502 (2016).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9232428-4B21-D94A-ACE0-E9458B4D89B4}"/>
              </a:ext>
            </a:extLst>
          </p:cNvPr>
          <p:cNvCxnSpPr>
            <a:cxnSpLocks/>
          </p:cNvCxnSpPr>
          <p:nvPr/>
        </p:nvCxnSpPr>
        <p:spPr>
          <a:xfrm>
            <a:off x="5665889" y="2686174"/>
            <a:ext cx="1151238" cy="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37D3EEA-A689-0548-B2F5-9230B3C7BDC5}"/>
              </a:ext>
            </a:extLst>
          </p:cNvPr>
          <p:cNvCxnSpPr>
            <a:cxnSpLocks/>
          </p:cNvCxnSpPr>
          <p:nvPr/>
        </p:nvCxnSpPr>
        <p:spPr>
          <a:xfrm>
            <a:off x="6817127" y="2686174"/>
            <a:ext cx="345989" cy="1775253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DCFFA2C-9001-7149-9EB4-8D8FF335F057}"/>
              </a:ext>
            </a:extLst>
          </p:cNvPr>
          <p:cNvCxnSpPr>
            <a:cxnSpLocks/>
          </p:cNvCxnSpPr>
          <p:nvPr/>
        </p:nvCxnSpPr>
        <p:spPr>
          <a:xfrm>
            <a:off x="5665889" y="2801505"/>
            <a:ext cx="877408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B03E367-CBCF-C84E-9700-C35CF0B3DDDB}"/>
              </a:ext>
            </a:extLst>
          </p:cNvPr>
          <p:cNvCxnSpPr>
            <a:cxnSpLocks/>
          </p:cNvCxnSpPr>
          <p:nvPr/>
        </p:nvCxnSpPr>
        <p:spPr>
          <a:xfrm>
            <a:off x="6543297" y="2801505"/>
            <a:ext cx="1194486" cy="788297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8083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4C19166-7519-1942-98A6-B1D30B58E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8" y="244671"/>
            <a:ext cx="11019693" cy="640797"/>
          </a:xfrm>
        </p:spPr>
        <p:txBody>
          <a:bodyPr/>
          <a:lstStyle/>
          <a:p>
            <a:r>
              <a:rPr lang="en-GB" dirty="0"/>
              <a:t>Gamma-ray detection with </a:t>
            </a:r>
            <a:r>
              <a:rPr lang="en-GB" dirty="0" err="1"/>
              <a:t>CeBr</a:t>
            </a:r>
            <a:r>
              <a:rPr lang="en-GB" dirty="0"/>
              <a:t> scintillators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053979C-A7E3-9443-9F31-C726497B25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E492358-778E-394E-891D-31AB48B8825F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/>
        </p:blipFill>
        <p:spPr>
          <a:xfrm>
            <a:off x="48920" y="983948"/>
            <a:ext cx="12127075" cy="5874052"/>
          </a:xfrm>
        </p:spPr>
      </p:pic>
    </p:spTree>
    <p:extLst>
      <p:ext uri="{BB962C8B-B14F-4D97-AF65-F5344CB8AC3E}">
        <p14:creationId xmlns:p14="http://schemas.microsoft.com/office/powerpoint/2010/main" val="4026202286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44475"/>
            <a:ext cx="8424041" cy="641350"/>
          </a:xfrm>
        </p:spPr>
        <p:txBody>
          <a:bodyPr/>
          <a:lstStyle/>
          <a:p>
            <a:r>
              <a:rPr lang="en-GB" dirty="0"/>
              <a:t>Module assembly (LSDC) – Oct 2018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696F85-4775-EB4B-BC9C-6C57FE21C3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4773" y="1427602"/>
            <a:ext cx="6508377" cy="4856217"/>
          </a:xfrm>
        </p:spPr>
        <p:txBody>
          <a:bodyPr/>
          <a:lstStyle/>
          <a:p>
            <a:endParaRPr lang="en-GB"/>
          </a:p>
        </p:txBody>
      </p:sp>
      <p:pic>
        <p:nvPicPr>
          <p:cNvPr id="8" name="Picture 7" descr="IMG_306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094" y="1066376"/>
            <a:ext cx="4272493" cy="3204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1581" y="1066376"/>
            <a:ext cx="4273192" cy="32048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9094" y="4378744"/>
            <a:ext cx="8665680" cy="235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820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-27384"/>
            <a:ext cx="8229600" cy="1143000"/>
          </a:xfrm>
        </p:spPr>
        <p:txBody>
          <a:bodyPr/>
          <a:lstStyle/>
          <a:p>
            <a:r>
              <a:rPr lang="en-GB" dirty="0"/>
              <a:t>Module assembly – June 2018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207568" y="910356"/>
            <a:ext cx="7767740" cy="5831822"/>
            <a:chOff x="683568" y="910356"/>
            <a:chExt cx="7767740" cy="583182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26286" y="918132"/>
              <a:ext cx="3825022" cy="286876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3568" y="910356"/>
              <a:ext cx="3845758" cy="288431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758" y="3861144"/>
              <a:ext cx="3841379" cy="288103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26286" y="3867278"/>
              <a:ext cx="3825022" cy="28687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537311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Completed module – Nov 2018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5824" y="908720"/>
            <a:ext cx="7740352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3521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54DFA7-0576-7689-026D-EFC92BC7CD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D3AFADF-89A1-6C79-2E77-5B73343454DD}"/>
              </a:ext>
            </a:extLst>
          </p:cNvPr>
          <p:cNvGraphicFramePr>
            <a:graphicFrameLocks noGrp="1"/>
          </p:cNvGraphicFramePr>
          <p:nvPr/>
        </p:nvGraphicFramePr>
        <p:xfrm>
          <a:off x="263352" y="839137"/>
          <a:ext cx="8497824" cy="3822700"/>
        </p:xfrm>
        <a:graphic>
          <a:graphicData uri="http://schemas.openxmlformats.org/drawingml/2006/table">
            <a:tbl>
              <a:tblPr/>
              <a:tblGrid>
                <a:gridCol w="950976">
                  <a:extLst>
                    <a:ext uri="{9D8B030D-6E8A-4147-A177-3AD203B41FA5}">
                      <a16:colId xmlns:a16="http://schemas.microsoft.com/office/drawing/2014/main" val="2232201406"/>
                    </a:ext>
                  </a:extLst>
                </a:gridCol>
                <a:gridCol w="950976">
                  <a:extLst>
                    <a:ext uri="{9D8B030D-6E8A-4147-A177-3AD203B41FA5}">
                      <a16:colId xmlns:a16="http://schemas.microsoft.com/office/drawing/2014/main" val="2482422211"/>
                    </a:ext>
                  </a:extLst>
                </a:gridCol>
                <a:gridCol w="941832">
                  <a:extLst>
                    <a:ext uri="{9D8B030D-6E8A-4147-A177-3AD203B41FA5}">
                      <a16:colId xmlns:a16="http://schemas.microsoft.com/office/drawing/2014/main" val="2802896430"/>
                    </a:ext>
                  </a:extLst>
                </a:gridCol>
                <a:gridCol w="941832">
                  <a:extLst>
                    <a:ext uri="{9D8B030D-6E8A-4147-A177-3AD203B41FA5}">
                      <a16:colId xmlns:a16="http://schemas.microsoft.com/office/drawing/2014/main" val="2755167048"/>
                    </a:ext>
                  </a:extLst>
                </a:gridCol>
                <a:gridCol w="792480">
                  <a:extLst>
                    <a:ext uri="{9D8B030D-6E8A-4147-A177-3AD203B41FA5}">
                      <a16:colId xmlns:a16="http://schemas.microsoft.com/office/drawing/2014/main" val="511541237"/>
                    </a:ext>
                  </a:extLst>
                </a:gridCol>
                <a:gridCol w="950976">
                  <a:extLst>
                    <a:ext uri="{9D8B030D-6E8A-4147-A177-3AD203B41FA5}">
                      <a16:colId xmlns:a16="http://schemas.microsoft.com/office/drawing/2014/main" val="4210443265"/>
                    </a:ext>
                  </a:extLst>
                </a:gridCol>
                <a:gridCol w="1011936">
                  <a:extLst>
                    <a:ext uri="{9D8B030D-6E8A-4147-A177-3AD203B41FA5}">
                      <a16:colId xmlns:a16="http://schemas.microsoft.com/office/drawing/2014/main" val="786541874"/>
                    </a:ext>
                  </a:extLst>
                </a:gridCol>
                <a:gridCol w="1014984">
                  <a:extLst>
                    <a:ext uri="{9D8B030D-6E8A-4147-A177-3AD203B41FA5}">
                      <a16:colId xmlns:a16="http://schemas.microsoft.com/office/drawing/2014/main" val="1291292437"/>
                    </a:ext>
                  </a:extLst>
                </a:gridCol>
                <a:gridCol w="941832">
                  <a:extLst>
                    <a:ext uri="{9D8B030D-6E8A-4147-A177-3AD203B41FA5}">
                      <a16:colId xmlns:a16="http://schemas.microsoft.com/office/drawing/2014/main" val="785150860"/>
                    </a:ext>
                  </a:extLst>
                </a:gridCol>
              </a:tblGrid>
              <a:tr h="4445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RADIOACTIVE BEAM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LATER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3193337"/>
                  </a:ext>
                </a:extLst>
              </a:tr>
              <a:tr h="2159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ENERGY MEV/A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 ENERGY 10s KEV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ENERGY MEV/A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 ENERGY 10s KEV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113031"/>
                  </a:ext>
                </a:extLst>
              </a:tr>
              <a:tr h="7112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HIE- ISOLDE RUN3 </a:t>
                      </a:r>
                      <a:r>
                        <a:rPr lang="en-GB" sz="1200" b="1" i="0" u="sng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ACTUAL</a:t>
                      </a: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(pps)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FRIB PAC2 (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pps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ISOLDE low energy  (pps)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FRIB PAC2 (pps)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HIE-ISOLDE RUN4 (pps)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FRIB Ultimate (pps)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ISOLDE low energy RUN4 (pps)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FRIB Ultimate 2033? (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pps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692552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7Be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3.00E+06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2.00E+04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6.00E+07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2.00E+04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6.78E+06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9.00E+05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1.36E+08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9.00E+05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312543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11Be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8.00E+05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2.40E+04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1.60E+07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2.40E+04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2.88E+06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9.60E+05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5.76E+07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9.60E+05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43364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27Na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8.00E+05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1.70E+05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1.60E+07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1.70E+05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2.88E+06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6.90E+06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5.76E+07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6.90E+06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140572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30Mg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5.00E+05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1.00E+05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1.00E+07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1.00E+05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1.70E+06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5.00E+05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3.40E+07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5.00E+05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566104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49Ca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3.00E+05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5.00E+06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6.00E+06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5.00E+06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8.10E+05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2.00E+08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1.62E+07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2.00E+08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653348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50Ca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6.00E+03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1.00E+04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1.20E+05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1.00E+04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1.36E+04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4.00E+05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2.71E+05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4.00E+05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015619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61Zn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4.00E+05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1.50E+06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8.00E+06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1.50E+06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8.00E+05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5.00E+07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1.60E+07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5.00E+07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57167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68Ni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3.00E+04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2.20E+06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6.00E+05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2.20E+06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6.00E+04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9.00E+07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1.20E+06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9.00E+07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196101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94Kr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1.00E+05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5.90E+02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2.00E+06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5.90E+02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2.40E+05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2.30E+04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4.80E+06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2.30E+04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100978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110Sn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1.00E+07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6.50E+06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2.00E+08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6.50E+06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3.40E+07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2.60E+08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6.80E+08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2.60E+08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46263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206Hg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8.00E+05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1.60E+07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1.60E+06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3.60E+02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3.20E+07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3.60E+02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78433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212Rn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5.00E+06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9.70E+04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1.00E+08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9.70E+04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1.00E+07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3.90E+06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2.00E+08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3.90E+06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0220605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F649D648-591F-F1BC-A78E-1D080FCA7084}"/>
              </a:ext>
            </a:extLst>
          </p:cNvPr>
          <p:cNvSpPr txBox="1"/>
          <p:nvPr/>
        </p:nvSpPr>
        <p:spPr>
          <a:xfrm>
            <a:off x="131676" y="4869160"/>
            <a:ext cx="11928647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Notes:	</a:t>
            </a:r>
          </a:p>
          <a:p>
            <a:r>
              <a:rPr lang="en-GB" sz="1400" i="1" dirty="0"/>
              <a:t>(</a:t>
            </a:r>
            <a:r>
              <a:rPr lang="en-GB" sz="1400" i="1" dirty="0" err="1"/>
              <a:t>i</a:t>
            </a:r>
            <a:r>
              <a:rPr lang="en-GB" sz="1400" i="1" dirty="0"/>
              <a:t>) 	ISOLDE </a:t>
            </a:r>
            <a:r>
              <a:rPr lang="en-GB" sz="1400" i="1" dirty="0">
                <a:solidFill>
                  <a:srgbClr val="FF0000"/>
                </a:solidFill>
              </a:rPr>
              <a:t>Actual</a:t>
            </a:r>
            <a:r>
              <a:rPr lang="en-GB" sz="1400" i="1" dirty="0"/>
              <a:t> = </a:t>
            </a:r>
            <a:r>
              <a:rPr lang="en-GB" sz="1400" i="1" dirty="0">
                <a:solidFill>
                  <a:srgbClr val="FF0000"/>
                </a:solidFill>
              </a:rPr>
              <a:t>measured</a:t>
            </a:r>
            <a:r>
              <a:rPr lang="en-GB" sz="1400" i="1" dirty="0"/>
              <a:t> rates at ISS during experiments 2021-23</a:t>
            </a:r>
          </a:p>
          <a:p>
            <a:r>
              <a:rPr lang="en-GB" sz="1400" i="1" dirty="0"/>
              <a:t>(ii) 	FRIB PAC 2 = predicted FRIB rates with 5-10kW on target (FRIB Website 2023) </a:t>
            </a:r>
          </a:p>
          <a:p>
            <a:r>
              <a:rPr lang="en-GB" sz="1400" i="1" dirty="0"/>
              <a:t>(iii)	ISOLDE RUN 4 = predicted gain from 1.4 to 2 GeV with x2 proton intensity (N.B. Isotopes farthest from stability benefit most - not these ones!)</a:t>
            </a:r>
          </a:p>
          <a:p>
            <a:r>
              <a:rPr lang="en-GB" sz="1400" i="1" dirty="0"/>
              <a:t>(iv)	FRIB Ultimate = predicted rates with 400 kW on target in next decade? (FRIB Website 2023) </a:t>
            </a:r>
          </a:p>
          <a:p>
            <a:r>
              <a:rPr lang="en-GB" sz="1400" i="1" dirty="0"/>
              <a:t>(v) 	assumed EBIS+LINAC efficiency is 5%</a:t>
            </a:r>
          </a:p>
          <a:p>
            <a:r>
              <a:rPr lang="en-GB" sz="1400" i="1" dirty="0"/>
              <a:t>(vi)	assumed same efficiency for FRIB stopping fragments and re-acceleration to tens keV and several MeV/A</a:t>
            </a:r>
          </a:p>
          <a:p>
            <a:r>
              <a:rPr lang="en-GB" sz="1400" i="1" dirty="0"/>
              <a:t>(vii)	if within a factor of two call it a draw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73084AD-DE70-9481-7C8A-B937E9278B48}"/>
              </a:ext>
            </a:extLst>
          </p:cNvPr>
          <p:cNvSpPr txBox="1"/>
          <p:nvPr/>
        </p:nvSpPr>
        <p:spPr>
          <a:xfrm>
            <a:off x="479376" y="172958"/>
            <a:ext cx="468442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ISOLDE – FRIB/REA Comparison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449A91-E3BA-0B6E-02AA-3BCBDC09B886}"/>
              </a:ext>
            </a:extLst>
          </p:cNvPr>
          <p:cNvSpPr txBox="1"/>
          <p:nvPr/>
        </p:nvSpPr>
        <p:spPr>
          <a:xfrm>
            <a:off x="9120336" y="2767082"/>
            <a:ext cx="248760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i="1" dirty="0"/>
              <a:t>Conclusion:</a:t>
            </a:r>
          </a:p>
          <a:p>
            <a:r>
              <a:rPr lang="en-GB" dirty="0"/>
              <a:t>complementary facilities</a:t>
            </a:r>
          </a:p>
        </p:txBody>
      </p:sp>
    </p:spTree>
    <p:extLst>
      <p:ext uri="{BB962C8B-B14F-4D97-AF65-F5344CB8AC3E}">
        <p14:creationId xmlns:p14="http://schemas.microsoft.com/office/powerpoint/2010/main" val="76755477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D4C24-BE33-8C70-0839-CCE2C56A4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Solenoidal spectrometer technique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F67F6E8-3528-1C30-BC19-8C3C0EB26803}"/>
              </a:ext>
            </a:extLst>
          </p:cNvPr>
          <p:cNvGrpSpPr>
            <a:grpSpLocks noChangeAspect="1"/>
          </p:cNvGrpSpPr>
          <p:nvPr/>
        </p:nvGrpSpPr>
        <p:grpSpPr>
          <a:xfrm>
            <a:off x="112891" y="1227946"/>
            <a:ext cx="7406349" cy="4629408"/>
            <a:chOff x="-22253892" y="8049744"/>
            <a:chExt cx="65682539" cy="4000861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3274D8B-CC0D-1239-144E-0599AC2976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5149267" y="12762964"/>
              <a:ext cx="58371661" cy="35295399"/>
            </a:xfrm>
            <a:prstGeom prst="rect">
              <a:avLst/>
            </a:prstGeom>
            <a:ln>
              <a:noFill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0EA651A-7178-C663-5DC1-058EAB406380}"/>
                </a:ext>
              </a:extLst>
            </p:cNvPr>
            <p:cNvSpPr txBox="1"/>
            <p:nvPr/>
          </p:nvSpPr>
          <p:spPr>
            <a:xfrm>
              <a:off x="-22253892" y="41733540"/>
              <a:ext cx="13411483" cy="2570679"/>
            </a:xfrm>
            <a:prstGeom prst="rect">
              <a:avLst/>
            </a:prstGeom>
            <a:noFill/>
            <a:ln w="28575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333" i="1" dirty="0">
                  <a:latin typeface="Helvetica" pitchFamily="2" charset="0"/>
                  <a:cs typeface="Helvetica"/>
                </a:rPr>
                <a:t>Beam ~10 MeV/u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CBF9CC8-7A7C-F125-9C95-AA84FFC8B9B9}"/>
                </a:ext>
              </a:extLst>
            </p:cNvPr>
            <p:cNvSpPr txBox="1"/>
            <p:nvPr/>
          </p:nvSpPr>
          <p:spPr>
            <a:xfrm>
              <a:off x="-1090735" y="43018879"/>
              <a:ext cx="23118818" cy="2570679"/>
            </a:xfrm>
            <a:prstGeom prst="rect">
              <a:avLst/>
            </a:prstGeom>
            <a:noFill/>
            <a:ln w="28575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333" i="1" dirty="0">
                  <a:latin typeface="Helvetica" pitchFamily="2" charset="0"/>
                  <a:cs typeface="Helvetica"/>
                </a:rPr>
                <a:t>Measure position of interaction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BDE8E-104D-3A6E-7CFB-55302D94F682}"/>
                </a:ext>
              </a:extLst>
            </p:cNvPr>
            <p:cNvSpPr txBox="1"/>
            <p:nvPr/>
          </p:nvSpPr>
          <p:spPr>
            <a:xfrm>
              <a:off x="11050951" y="11757272"/>
              <a:ext cx="16188848" cy="3989836"/>
            </a:xfrm>
            <a:prstGeom prst="rect">
              <a:avLst/>
            </a:prstGeom>
            <a:noFill/>
            <a:ln w="28575" cmpd="sng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>
                  <a:latin typeface="Helvetica" pitchFamily="2" charset="0"/>
                  <a:cs typeface="Helvetica"/>
                </a:rPr>
                <a:t>Proton follows helical orbit in field of solenoid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ED71481-4416-A9FF-2C50-D87652894875}"/>
                </a:ext>
              </a:extLst>
            </p:cNvPr>
            <p:cNvSpPr txBox="1"/>
            <p:nvPr/>
          </p:nvSpPr>
          <p:spPr>
            <a:xfrm>
              <a:off x="27239799" y="8049744"/>
              <a:ext cx="16188848" cy="3989836"/>
            </a:xfrm>
            <a:prstGeom prst="rect">
              <a:avLst/>
            </a:prstGeom>
            <a:noFill/>
            <a:ln w="28575" cmpd="sng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>
                  <a:latin typeface="Helvetica" pitchFamily="2" charset="0"/>
                  <a:cs typeface="Helvetica"/>
                </a:rPr>
                <a:t>Recoiling nucleus detected downstream</a:t>
              </a:r>
            </a:p>
          </p:txBody>
        </p:sp>
      </p:grpSp>
      <p:pic>
        <p:nvPicPr>
          <p:cNvPr id="37" name="Picture 36" descr="kinematics.tiff">
            <a:extLst>
              <a:ext uri="{FF2B5EF4-FFF2-40B4-BE49-F238E27FC236}">
                <a16:creationId xmlns:a16="http://schemas.microsoft.com/office/drawing/2014/main" id="{849D40DB-BD06-C04C-B719-CCB760BCB8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6163" y="1007376"/>
            <a:ext cx="4242946" cy="435122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38" name="Picture 11" descr="latex-image-1.pdf">
            <a:extLst>
              <a:ext uri="{FF2B5EF4-FFF2-40B4-BE49-F238E27FC236}">
                <a16:creationId xmlns:a16="http://schemas.microsoft.com/office/drawing/2014/main" id="{7A551E88-36C9-7041-84ED-9340747D46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18539" y="5739092"/>
            <a:ext cx="3878193" cy="7464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39" name="Picture 26" descr="latex-image-1.pdf">
            <a:extLst>
              <a:ext uri="{FF2B5EF4-FFF2-40B4-BE49-F238E27FC236}">
                <a16:creationId xmlns:a16="http://schemas.microsoft.com/office/drawing/2014/main" id="{C2780044-39CC-E94B-BE2E-F30BAC1A46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174" y="2547609"/>
            <a:ext cx="1258266" cy="52323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9DE788-D898-4649-B3AE-7BA7585D79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933" y="3870667"/>
            <a:ext cx="2459983" cy="157840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dirty="0"/>
              <a:t>Measure: </a:t>
            </a:r>
            <a:r>
              <a:rPr lang="en-GB" b="1" i="1" dirty="0"/>
              <a:t>z</a:t>
            </a:r>
            <a:r>
              <a:rPr lang="en-GB" b="1" dirty="0"/>
              <a:t>, </a:t>
            </a:r>
            <a:r>
              <a:rPr lang="en-GB" b="1" i="1" dirty="0" err="1"/>
              <a:t>E</a:t>
            </a:r>
            <a:r>
              <a:rPr lang="en-GB" b="1" baseline="-25000" dirty="0" err="1"/>
              <a:t>lab</a:t>
            </a:r>
            <a:endParaRPr lang="en-GB" b="1" baseline="-25000" dirty="0"/>
          </a:p>
          <a:p>
            <a:pPr marL="0" indent="0"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dirty="0"/>
              <a:t>Deduce: </a:t>
            </a:r>
            <a:r>
              <a:rPr lang="el-GR" b="1" i="1" dirty="0"/>
              <a:t>θ</a:t>
            </a:r>
            <a:r>
              <a:rPr lang="pl-PL" b="1" baseline="-25000" dirty="0"/>
              <a:t>cm</a:t>
            </a:r>
            <a:r>
              <a:rPr lang="pl-PL" b="1" dirty="0"/>
              <a:t>, </a:t>
            </a:r>
            <a:r>
              <a:rPr lang="pl-PL" b="1" i="1" dirty="0" err="1"/>
              <a:t>E</a:t>
            </a:r>
            <a:r>
              <a:rPr lang="pl-PL" b="1" baseline="-25000" dirty="0" err="1"/>
              <a:t>cm</a:t>
            </a:r>
            <a:endParaRPr lang="pl-PL" b="1" baseline="-25000" dirty="0"/>
          </a:p>
          <a:p>
            <a:pPr marL="0" indent="0"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dirty="0"/>
              <a:t>without kinematic compression</a:t>
            </a:r>
          </a:p>
        </p:txBody>
      </p:sp>
      <p:pic>
        <p:nvPicPr>
          <p:cNvPr id="45" name="Picture 39" descr="latex-image-1.pdf">
            <a:extLst>
              <a:ext uri="{FF2B5EF4-FFF2-40B4-BE49-F238E27FC236}">
                <a16:creationId xmlns:a16="http://schemas.microsoft.com/office/drawing/2014/main" id="{5BB7BEBB-89AD-AA41-BA96-C8CACAD444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4349" y="5739093"/>
            <a:ext cx="3426797" cy="746431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3A570E0-7F2D-8655-9E56-7CC3A37FB8B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6147" t="9854" r="7940" b="6851"/>
          <a:stretch/>
        </p:blipFill>
        <p:spPr>
          <a:xfrm>
            <a:off x="72417" y="1056750"/>
            <a:ext cx="2973509" cy="2882925"/>
          </a:xfrm>
          <a:prstGeom prst="roundRect">
            <a:avLst>
              <a:gd name="adj" fmla="val 10469"/>
            </a:avLst>
          </a:prstGeom>
        </p:spPr>
      </p:pic>
    </p:spTree>
    <p:extLst>
      <p:ext uri="{BB962C8B-B14F-4D97-AF65-F5344CB8AC3E}">
        <p14:creationId xmlns:p14="http://schemas.microsoft.com/office/powerpoint/2010/main" val="3086297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ISS-14-11-19 (1)_med.jpg">
            <a:extLst>
              <a:ext uri="{FF2B5EF4-FFF2-40B4-BE49-F238E27FC236}">
                <a16:creationId xmlns:a16="http://schemas.microsoft.com/office/drawing/2014/main" id="{60016359-E91A-ECBF-EDE5-7230E48369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71" y="1039127"/>
            <a:ext cx="5453485" cy="3570406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1E07DC3F-1603-6F16-CEDA-666029B21185}"/>
              </a:ext>
            </a:extLst>
          </p:cNvPr>
          <p:cNvGrpSpPr/>
          <p:nvPr/>
        </p:nvGrpSpPr>
        <p:grpSpPr>
          <a:xfrm>
            <a:off x="1512262" y="2628371"/>
            <a:ext cx="2572058" cy="876829"/>
            <a:chOff x="5862286" y="3191069"/>
            <a:chExt cx="2572058" cy="876829"/>
          </a:xfrm>
        </p:grpSpPr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9EEE9AED-7D68-A909-F28E-9F4A92266E54}"/>
                </a:ext>
              </a:extLst>
            </p:cNvPr>
            <p:cNvCxnSpPr>
              <a:cxnSpLocks/>
            </p:cNvCxnSpPr>
            <p:nvPr/>
          </p:nvCxnSpPr>
          <p:spPr>
            <a:xfrm>
              <a:off x="6150844" y="3191069"/>
              <a:ext cx="2113983" cy="418515"/>
            </a:xfrm>
            <a:prstGeom prst="straightConnector1">
              <a:avLst/>
            </a:prstGeom>
            <a:ln w="76200">
              <a:headEnd type="triangle"/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2F0E169-A13E-B088-93CE-F3184C6761ED}"/>
                </a:ext>
              </a:extLst>
            </p:cNvPr>
            <p:cNvSpPr txBox="1"/>
            <p:nvPr/>
          </p:nvSpPr>
          <p:spPr>
            <a:xfrm>
              <a:off x="5862286" y="3729344"/>
              <a:ext cx="2572058" cy="33855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~500 mm active length</a:t>
              </a:r>
            </a:p>
          </p:txBody>
        </p: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4128EF23-AD3F-2542-AF5D-CFAB329CD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031" y="244671"/>
            <a:ext cx="8865404" cy="640797"/>
          </a:xfrm>
        </p:spPr>
        <p:txBody>
          <a:bodyPr/>
          <a:lstStyle/>
          <a:p>
            <a:r>
              <a:rPr lang="en-GB" dirty="0"/>
              <a:t>ISOLDE Solenoidal Spectrometer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8764E6-FC27-1424-F662-79F195DE0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5296" y="1037698"/>
            <a:ext cx="4484447" cy="448444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B320EC6-F815-79E7-010B-3F89D380A186}"/>
              </a:ext>
            </a:extLst>
          </p:cNvPr>
          <p:cNvGrpSpPr/>
          <p:nvPr/>
        </p:nvGrpSpPr>
        <p:grpSpPr>
          <a:xfrm>
            <a:off x="5372143" y="1867004"/>
            <a:ext cx="1431590" cy="1210021"/>
            <a:chOff x="6786117" y="2054436"/>
            <a:chExt cx="1431590" cy="1210021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45524B1-2388-D5CA-9CF9-464D3B1F7862}"/>
                </a:ext>
              </a:extLst>
            </p:cNvPr>
            <p:cNvCxnSpPr>
              <a:cxnSpLocks/>
            </p:cNvCxnSpPr>
            <p:nvPr/>
          </p:nvCxnSpPr>
          <p:spPr>
            <a:xfrm>
              <a:off x="7501047" y="2714562"/>
              <a:ext cx="0" cy="549895"/>
            </a:xfrm>
            <a:prstGeom prst="straightConnector1">
              <a:avLst/>
            </a:prstGeom>
            <a:ln w="57150">
              <a:headEnd type="triangle"/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C4556D8-4D5E-F94E-9637-199B5D8C10A7}"/>
                </a:ext>
              </a:extLst>
            </p:cNvPr>
            <p:cNvSpPr txBox="1"/>
            <p:nvPr/>
          </p:nvSpPr>
          <p:spPr>
            <a:xfrm>
              <a:off x="6786117" y="2054436"/>
              <a:ext cx="1431590" cy="58477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~56 mm OD</a:t>
              </a:r>
            </a:p>
            <a:p>
              <a:pPr algn="ctr"/>
              <a:r>
                <a:rPr lang="en-GB" sz="1600" dirty="0"/>
                <a:t>~19 mm ID</a:t>
              </a:r>
            </a:p>
          </p:txBody>
        </p:sp>
      </p:grpSp>
      <p:pic>
        <p:nvPicPr>
          <p:cNvPr id="7" name="Picture 6" descr="IMG_3062">
            <a:extLst>
              <a:ext uri="{FF2B5EF4-FFF2-40B4-BE49-F238E27FC236}">
                <a16:creationId xmlns:a16="http://schemas.microsoft.com/office/drawing/2014/main" id="{7E703EFE-878E-70C9-A082-E79A722C29E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095" y="1086"/>
            <a:ext cx="4324534" cy="3165560"/>
          </a:xfrm>
          <a:prstGeom prst="snip2DiagRect">
            <a:avLst>
              <a:gd name="adj1" fmla="val 0"/>
              <a:gd name="adj2" fmla="val 39880"/>
            </a:avLst>
          </a:prstGeom>
          <a:noFill/>
          <a:ln>
            <a:noFill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BFF2022-467C-FC3C-5FBE-1ABB4B724F9C}"/>
              </a:ext>
            </a:extLst>
          </p:cNvPr>
          <p:cNvSpPr txBox="1"/>
          <p:nvPr/>
        </p:nvSpPr>
        <p:spPr>
          <a:xfrm>
            <a:off x="5508856" y="4600303"/>
            <a:ext cx="6188762" cy="215666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108000" tIns="72000" rIns="108000" bIns="72000" rtlCol="0">
            <a:spAutoFit/>
          </a:bodyPr>
          <a:lstStyle/>
          <a:p>
            <a:r>
              <a:rPr lang="en-GB" sz="1867" b="1" dirty="0">
                <a:latin typeface="Century Gothic" panose="020B0502020202020204" pitchFamily="34" charset="0"/>
                <a:cs typeface="Helvetica"/>
              </a:rPr>
              <a:t>On-axis silicon detector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GB" sz="1867" dirty="0">
                <a:latin typeface="Century Gothic" panose="020B0502020202020204" pitchFamily="34" charset="0"/>
                <a:cs typeface="Helvetica"/>
              </a:rPr>
              <a:t>Hexagonal array with four DSSSDs on each side.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GB" sz="1867" b="1" dirty="0">
                <a:latin typeface="Century Gothic" panose="020B0502020202020204" pitchFamily="34" charset="0"/>
                <a:cs typeface="Helvetica"/>
              </a:rPr>
              <a:t>128 x 0.95 mm </a:t>
            </a:r>
            <a:r>
              <a:rPr lang="en-GB" sz="1867" dirty="0">
                <a:latin typeface="Century Gothic" panose="020B0502020202020204" pitchFamily="34" charset="0"/>
                <a:cs typeface="Helvetica"/>
              </a:rPr>
              <a:t>p-side strips along the length.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GB" sz="1867" b="1" dirty="0">
                <a:latin typeface="Century Gothic" panose="020B0502020202020204" pitchFamily="34" charset="0"/>
                <a:cs typeface="Helvetica"/>
              </a:rPr>
              <a:t>11 x 2 mm </a:t>
            </a:r>
            <a:r>
              <a:rPr lang="en-GB" sz="1867" dirty="0">
                <a:latin typeface="Century Gothic" panose="020B0502020202020204" pitchFamily="34" charset="0"/>
                <a:cs typeface="Helvetica"/>
              </a:rPr>
              <a:t>n-side strips along the width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GB" sz="1867" b="1" dirty="0">
                <a:latin typeface="Century Gothic" panose="020B0502020202020204" pitchFamily="34" charset="0"/>
                <a:cs typeface="Helvetica"/>
              </a:rPr>
              <a:t>1800 </a:t>
            </a:r>
            <a:r>
              <a:rPr lang="en-GB" sz="1867" dirty="0">
                <a:latin typeface="Century Gothic" panose="020B0502020202020204" pitchFamily="34" charset="0"/>
                <a:cs typeface="Helvetica"/>
              </a:rPr>
              <a:t>channels </a:t>
            </a:r>
            <a:r>
              <a:rPr lang="en-GB" sz="1867" dirty="0">
                <a:latin typeface="Century Gothic" panose="020B0502020202020204" pitchFamily="34" charset="0"/>
                <a:cs typeface="Helvetica"/>
                <a:sym typeface="Wingdings" pitchFamily="2" charset="2"/>
              </a:rPr>
              <a:t> R</a:t>
            </a:r>
            <a:r>
              <a:rPr lang="en-GB" sz="1867" baseline="30000" dirty="0">
                <a:latin typeface="Century Gothic" panose="020B0502020202020204" pitchFamily="34" charset="0"/>
                <a:cs typeface="Helvetica"/>
                <a:sym typeface="Wingdings" pitchFamily="2" charset="2"/>
              </a:rPr>
              <a:t>3</a:t>
            </a:r>
            <a:r>
              <a:rPr lang="en-GB" sz="1867" dirty="0">
                <a:latin typeface="Century Gothic" panose="020B0502020202020204" pitchFamily="34" charset="0"/>
                <a:cs typeface="Helvetica"/>
                <a:sym typeface="Wingdings" pitchFamily="2" charset="2"/>
              </a:rPr>
              <a:t>B ASICs for readout</a:t>
            </a:r>
            <a:endParaRPr lang="en-GB" sz="1867" dirty="0">
              <a:latin typeface="Century Gothic" panose="020B0502020202020204" pitchFamily="34" charset="0"/>
              <a:cs typeface="Helvetica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GB" sz="1867" dirty="0">
                <a:latin typeface="Century Gothic" panose="020B0502020202020204" pitchFamily="34" charset="0"/>
                <a:cs typeface="Helvetica"/>
              </a:rPr>
              <a:t>Total length of silicon = 510.4 mm.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GB" sz="1867" dirty="0">
                <a:latin typeface="Century Gothic" panose="020B0502020202020204" pitchFamily="34" charset="0"/>
                <a:cs typeface="Helvetica"/>
              </a:rPr>
              <a:t>66% solid angle coverage.</a:t>
            </a:r>
          </a:p>
        </p:txBody>
      </p:sp>
      <p:pic>
        <p:nvPicPr>
          <p:cNvPr id="5" name="Picture 4" descr="LVP_UNI_LOGO_Pantone (2)">
            <a:extLst>
              <a:ext uri="{FF2B5EF4-FFF2-40B4-BE49-F238E27FC236}">
                <a16:creationId xmlns:a16="http://schemas.microsoft.com/office/drawing/2014/main" id="{A9EBF769-06CE-FF7F-CD88-87E998AB83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2411" y="1039127"/>
            <a:ext cx="2440173" cy="5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F60FCB-3AA5-4344-81A6-6C6252C15CF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445" y="4902609"/>
            <a:ext cx="5254698" cy="1128384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6D009251-530D-F4EF-DDF3-594CB06005BB}"/>
              </a:ext>
            </a:extLst>
          </p:cNvPr>
          <p:cNvGrpSpPr/>
          <p:nvPr/>
        </p:nvGrpSpPr>
        <p:grpSpPr>
          <a:xfrm>
            <a:off x="8166585" y="1493879"/>
            <a:ext cx="2878179" cy="3040013"/>
            <a:chOff x="8166585" y="1493879"/>
            <a:chExt cx="2878179" cy="304001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A4721D6-8653-CFCB-D7A7-4E94D19F97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6698" t="5596" r="34026" b="4105"/>
            <a:stretch/>
          </p:blipFill>
          <p:spPr>
            <a:xfrm>
              <a:off x="8166585" y="2118634"/>
              <a:ext cx="2878179" cy="241525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pic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852D383-AD7A-9963-47BD-079A76AC99CB}"/>
                </a:ext>
              </a:extLst>
            </p:cNvPr>
            <p:cNvSpPr/>
            <p:nvPr/>
          </p:nvSpPr>
          <p:spPr>
            <a:xfrm rot="1112416">
              <a:off x="10149088" y="1493879"/>
              <a:ext cx="726842" cy="564607"/>
            </a:xfrm>
            <a:prstGeom prst="ellipse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Down Arrow 13">
              <a:extLst>
                <a:ext uri="{FF2B5EF4-FFF2-40B4-BE49-F238E27FC236}">
                  <a16:creationId xmlns:a16="http://schemas.microsoft.com/office/drawing/2014/main" id="{AE87DBDE-2455-776B-4C23-BDD45DFA7298}"/>
                </a:ext>
              </a:extLst>
            </p:cNvPr>
            <p:cNvSpPr/>
            <p:nvPr/>
          </p:nvSpPr>
          <p:spPr>
            <a:xfrm rot="12273177">
              <a:off x="10222141" y="1985066"/>
              <a:ext cx="211928" cy="267138"/>
            </a:xfrm>
            <a:prstGeom prst="downArrow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150510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1E4F1889-C638-51E3-778B-1D5303BC7603}"/>
              </a:ext>
            </a:extLst>
          </p:cNvPr>
          <p:cNvSpPr/>
          <p:nvPr/>
        </p:nvSpPr>
        <p:spPr>
          <a:xfrm>
            <a:off x="11497297" y="0"/>
            <a:ext cx="704643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n 5" descr="Fig5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519843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HIE-ISOLDE Phase 2 (2018)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729872" y="6152510"/>
            <a:ext cx="1627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err="1">
                <a:solidFill>
                  <a:schemeClr val="bg1"/>
                </a:solidFill>
              </a:rPr>
              <a:t>Moveable</a:t>
            </a:r>
            <a:r>
              <a:rPr lang="es-ES" sz="1600" b="1" dirty="0">
                <a:solidFill>
                  <a:schemeClr val="bg1"/>
                </a:solidFill>
              </a:rPr>
              <a:t> </a:t>
            </a:r>
            <a:r>
              <a:rPr lang="es-ES" sz="1600" b="1" dirty="0" err="1">
                <a:solidFill>
                  <a:schemeClr val="bg1"/>
                </a:solidFill>
              </a:rPr>
              <a:t>Setups</a:t>
            </a:r>
            <a:r>
              <a:rPr lang="es-ES" sz="1600" b="1" dirty="0">
                <a:solidFill>
                  <a:schemeClr val="bg1"/>
                </a:solidFill>
              </a:rPr>
              <a:t> (SEC)</a:t>
            </a:r>
          </a:p>
        </p:txBody>
      </p:sp>
      <p:pic>
        <p:nvPicPr>
          <p:cNvPr id="14" name="Picture 13" descr="miniball_logo_alpha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8353" y="4402977"/>
            <a:ext cx="889259" cy="1085723"/>
          </a:xfrm>
          <a:prstGeom prst="rect">
            <a:avLst/>
          </a:prstGeom>
        </p:spPr>
      </p:pic>
      <p:pic>
        <p:nvPicPr>
          <p:cNvPr id="2" name="Picture 1" descr="ISS_Logo_300px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9187" y="6209390"/>
            <a:ext cx="1706503" cy="584775"/>
          </a:xfrm>
          <a:prstGeom prst="rect">
            <a:avLst/>
          </a:prstGeom>
        </p:spPr>
      </p:pic>
      <p:pic>
        <p:nvPicPr>
          <p:cNvPr id="3" name="Picture 2" descr="REXISOLDE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9402" y="669404"/>
            <a:ext cx="2768676" cy="767989"/>
          </a:xfrm>
          <a:prstGeom prst="rect">
            <a:avLst/>
          </a:prstGeom>
        </p:spPr>
      </p:pic>
      <p:pic>
        <p:nvPicPr>
          <p:cNvPr id="8" name="Picture 7" descr="HIE-ISOLDE-logo-alpha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0273" y="1048175"/>
            <a:ext cx="2647025" cy="863988"/>
          </a:xfrm>
          <a:prstGeom prst="rect">
            <a:avLst/>
          </a:prstGeom>
        </p:spPr>
      </p:pic>
      <p:pic>
        <p:nvPicPr>
          <p:cNvPr id="24" name="Picture 23" descr="_DSC5172.jp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68978" y="4332572"/>
            <a:ext cx="3268009" cy="245957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46" name="TextBox 45"/>
          <p:cNvSpPr txBox="1"/>
          <p:nvPr/>
        </p:nvSpPr>
        <p:spPr>
          <a:xfrm>
            <a:off x="10088005" y="2072253"/>
            <a:ext cx="1232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RIB from ISOLDE</a:t>
            </a:r>
          </a:p>
        </p:txBody>
      </p:sp>
      <p:cxnSp>
        <p:nvCxnSpPr>
          <p:cNvPr id="48" name="Straight Arrow Connector 47"/>
          <p:cNvCxnSpPr>
            <a:cxnSpLocks/>
          </p:cNvCxnSpPr>
          <p:nvPr/>
        </p:nvCxnSpPr>
        <p:spPr>
          <a:xfrm flipH="1">
            <a:off x="10397831" y="2072251"/>
            <a:ext cx="745879" cy="0"/>
          </a:xfrm>
          <a:prstGeom prst="straightConnector1">
            <a:avLst/>
          </a:prstGeom>
          <a:ln w="28575" cmpd="sng">
            <a:solidFill>
              <a:srgbClr val="FFFF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2D08AAA7-4EAB-3543-A991-8FC0B143FA3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573" y="1193413"/>
            <a:ext cx="1360663" cy="13606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AB45661-4449-E44B-ADE9-3D7F2562F232}"/>
              </a:ext>
            </a:extLst>
          </p:cNvPr>
          <p:cNvSpPr txBox="1"/>
          <p:nvPr/>
        </p:nvSpPr>
        <p:spPr>
          <a:xfrm>
            <a:off x="7375167" y="1268118"/>
            <a:ext cx="1648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2.83 MeV/</a:t>
            </a:r>
            <a:r>
              <a:rPr lang="en-GB" sz="1600" i="1" dirty="0">
                <a:solidFill>
                  <a:schemeClr val="bg1"/>
                </a:solidFill>
              </a:rPr>
              <a:t>u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B5DBD22-51D6-FA44-B49A-5691CF3FC0DA}"/>
              </a:ext>
            </a:extLst>
          </p:cNvPr>
          <p:cNvSpPr txBox="1"/>
          <p:nvPr/>
        </p:nvSpPr>
        <p:spPr>
          <a:xfrm>
            <a:off x="3485060" y="1969239"/>
            <a:ext cx="1648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10.0 MeV/</a:t>
            </a:r>
            <a:r>
              <a:rPr lang="en-GB" sz="1600" i="1" dirty="0">
                <a:solidFill>
                  <a:schemeClr val="bg1"/>
                </a:solidFill>
              </a:rPr>
              <a:t>u</a:t>
            </a:r>
          </a:p>
        </p:txBody>
      </p:sp>
      <p:pic>
        <p:nvPicPr>
          <p:cNvPr id="23" name="Picture 22" descr="Men working on a machine&#10;&#10;Description automatically generated with low confidence">
            <a:extLst>
              <a:ext uri="{FF2B5EF4-FFF2-40B4-BE49-F238E27FC236}">
                <a16:creationId xmlns:a16="http://schemas.microsoft.com/office/drawing/2014/main" id="{9B253BA6-7941-5C95-541C-B2F6B313131D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3287" y="3717486"/>
            <a:ext cx="3083499" cy="30197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89934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B73C07A-5F7D-5F64-8C3A-CEF6E8028EF2}"/>
              </a:ext>
            </a:extLst>
          </p:cNvPr>
          <p:cNvGrpSpPr/>
          <p:nvPr/>
        </p:nvGrpSpPr>
        <p:grpSpPr>
          <a:xfrm>
            <a:off x="803354" y="-1"/>
            <a:ext cx="11347373" cy="6890651"/>
            <a:chOff x="803354" y="-1"/>
            <a:chExt cx="11347373" cy="6890651"/>
          </a:xfrm>
        </p:grpSpPr>
        <p:pic>
          <p:nvPicPr>
            <p:cNvPr id="6" name="Picture 3">
              <a:extLst>
                <a:ext uri="{FF2B5EF4-FFF2-40B4-BE49-F238E27FC236}">
                  <a16:creationId xmlns:a16="http://schemas.microsoft.com/office/drawing/2014/main" id="{029DBA88-4CC9-5BA2-0DA0-49FF16FB52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" t="2720" r="5"/>
            <a:stretch/>
          </p:blipFill>
          <p:spPr bwMode="auto">
            <a:xfrm>
              <a:off x="803354" y="-1"/>
              <a:ext cx="11347373" cy="6890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A08BE40D-58DC-93E3-E2DB-CDAA97A0B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5967" y="222920"/>
              <a:ext cx="4647301" cy="1073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</p:grpSp>
      <p:pic>
        <p:nvPicPr>
          <p:cNvPr id="9" name="Picture 8" descr="imgres.jpg">
            <a:extLst>
              <a:ext uri="{FF2B5EF4-FFF2-40B4-BE49-F238E27FC236}">
                <a16:creationId xmlns:a16="http://schemas.microsoft.com/office/drawing/2014/main" id="{88A3017E-3AC8-FFB6-E1B1-E24EDD1E90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1077" y="993341"/>
            <a:ext cx="1916229" cy="138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 1" descr="supernovae_chandra.jpg">
            <a:extLst>
              <a:ext uri="{FF2B5EF4-FFF2-40B4-BE49-F238E27FC236}">
                <a16:creationId xmlns:a16="http://schemas.microsoft.com/office/drawing/2014/main" id="{6B0D5392-3104-828F-E1E2-0AD659AFC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988" y="1003487"/>
            <a:ext cx="1724010" cy="1927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14966CD-8CF1-2251-76F7-E975893AAA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00361" y="3133854"/>
            <a:ext cx="1738313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C30B96CE-CB38-D86E-5614-F826398217B1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4478" y="0"/>
            <a:ext cx="1371766" cy="1296454"/>
          </a:xfrm>
          <a:prstGeom prst="rect">
            <a:avLst/>
          </a:prstGeom>
        </p:spPr>
      </p:pic>
      <p:sp>
        <p:nvSpPr>
          <p:cNvPr id="13" name="Down Arrow 12">
            <a:extLst>
              <a:ext uri="{FF2B5EF4-FFF2-40B4-BE49-F238E27FC236}">
                <a16:creationId xmlns:a16="http://schemas.microsoft.com/office/drawing/2014/main" id="{1BF0F0D8-2AED-B33C-EC06-359157003F12}"/>
              </a:ext>
            </a:extLst>
          </p:cNvPr>
          <p:cNvSpPr/>
          <p:nvPr/>
        </p:nvSpPr>
        <p:spPr>
          <a:xfrm rot="3542670">
            <a:off x="2271066" y="3029816"/>
            <a:ext cx="349867" cy="3169501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CCF5FA7-C696-9A9A-EAB2-473EE5766F9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56357">
            <a:off x="5522814" y="379890"/>
            <a:ext cx="2392087" cy="82028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55EECB5-7848-CCF3-52D3-BEDECA595004}"/>
              </a:ext>
            </a:extLst>
          </p:cNvPr>
          <p:cNvSpPr txBox="1"/>
          <p:nvPr/>
        </p:nvSpPr>
        <p:spPr>
          <a:xfrm rot="19738385">
            <a:off x="1221997" y="2801094"/>
            <a:ext cx="1810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rgbClr val="7030A0"/>
                </a:solidFill>
              </a:rPr>
              <a:t>CARME</a:t>
            </a:r>
          </a:p>
        </p:txBody>
      </p:sp>
      <p:pic>
        <p:nvPicPr>
          <p:cNvPr id="18" name="Picture 2" descr="Image result for university of edinburgh logo">
            <a:extLst>
              <a:ext uri="{FF2B5EF4-FFF2-40B4-BE49-F238E27FC236}">
                <a16:creationId xmlns:a16="http://schemas.microsoft.com/office/drawing/2014/main" id="{55CC2763-FF07-193E-A232-67BB176107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513" y="3349155"/>
            <a:ext cx="864516" cy="87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ED33DB80-65A5-BF32-5AAF-447E6217513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6244" y="0"/>
            <a:ext cx="1003719" cy="1318217"/>
          </a:xfrm>
          <a:prstGeom prst="rect">
            <a:avLst/>
          </a:prstGeom>
        </p:spPr>
      </p:pic>
      <p:sp>
        <p:nvSpPr>
          <p:cNvPr id="3" name="Title 5">
            <a:extLst>
              <a:ext uri="{FF2B5EF4-FFF2-40B4-BE49-F238E27FC236}">
                <a16:creationId xmlns:a16="http://schemas.microsoft.com/office/drawing/2014/main" id="{A633378B-F0F6-8127-585C-28AAB8B7B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031" y="244671"/>
            <a:ext cx="4533028" cy="640797"/>
          </a:xfrm>
        </p:spPr>
        <p:txBody>
          <a:bodyPr/>
          <a:lstStyle/>
          <a:p>
            <a:r>
              <a:rPr lang="en-GB" dirty="0"/>
              <a:t>ISOL-SRS Project</a:t>
            </a:r>
          </a:p>
        </p:txBody>
      </p:sp>
    </p:spTree>
    <p:extLst>
      <p:ext uri="{BB962C8B-B14F-4D97-AF65-F5344CB8AC3E}">
        <p14:creationId xmlns:p14="http://schemas.microsoft.com/office/powerpoint/2010/main" val="4026310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BAF475-B890-4F04-8501-B588F99319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374688E-8891-BDA7-ECAE-70E609BE27B0}"/>
              </a:ext>
            </a:extLst>
          </p:cNvPr>
          <p:cNvGrpSpPr/>
          <p:nvPr/>
        </p:nvGrpSpPr>
        <p:grpSpPr>
          <a:xfrm>
            <a:off x="803354" y="-1"/>
            <a:ext cx="11347373" cy="6890651"/>
            <a:chOff x="803354" y="-1"/>
            <a:chExt cx="11347373" cy="6890651"/>
          </a:xfrm>
        </p:grpSpPr>
        <p:pic>
          <p:nvPicPr>
            <p:cNvPr id="6" name="Picture 3">
              <a:extLst>
                <a:ext uri="{FF2B5EF4-FFF2-40B4-BE49-F238E27FC236}">
                  <a16:creationId xmlns:a16="http://schemas.microsoft.com/office/drawing/2014/main" id="{1A2E0796-D885-FE25-BBCF-CFB9931CEA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" t="2720" r="5"/>
            <a:stretch/>
          </p:blipFill>
          <p:spPr bwMode="auto">
            <a:xfrm>
              <a:off x="803354" y="-1"/>
              <a:ext cx="11347373" cy="6890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A98F3CC0-3E66-37EA-AB29-16DD7FFF5E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5967" y="222920"/>
              <a:ext cx="4647301" cy="1073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</p:grpSp>
      <p:pic>
        <p:nvPicPr>
          <p:cNvPr id="9" name="Picture 8" descr="imgres.jpg">
            <a:extLst>
              <a:ext uri="{FF2B5EF4-FFF2-40B4-BE49-F238E27FC236}">
                <a16:creationId xmlns:a16="http://schemas.microsoft.com/office/drawing/2014/main" id="{5CE39333-7591-1042-9CB0-BD56EFB980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1077" y="993341"/>
            <a:ext cx="1916229" cy="138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 1" descr="supernovae_chandra.jpg">
            <a:extLst>
              <a:ext uri="{FF2B5EF4-FFF2-40B4-BE49-F238E27FC236}">
                <a16:creationId xmlns:a16="http://schemas.microsoft.com/office/drawing/2014/main" id="{C619731F-9E89-8C0F-315F-6BF24FD318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988" y="1003487"/>
            <a:ext cx="1724010" cy="1927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F1A5AD3-ED08-8872-D03B-11D7918C8A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00361" y="3133854"/>
            <a:ext cx="1738313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764E5FDF-04B6-D2FA-DAA5-E8BF64DA2B3B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4478" y="0"/>
            <a:ext cx="1371766" cy="1296454"/>
          </a:xfrm>
          <a:prstGeom prst="rect">
            <a:avLst/>
          </a:prstGeom>
        </p:spPr>
      </p:pic>
      <p:sp>
        <p:nvSpPr>
          <p:cNvPr id="13" name="Down Arrow 12">
            <a:extLst>
              <a:ext uri="{FF2B5EF4-FFF2-40B4-BE49-F238E27FC236}">
                <a16:creationId xmlns:a16="http://schemas.microsoft.com/office/drawing/2014/main" id="{E1D9F545-30E5-28F9-25C9-B9C9F1172EBA}"/>
              </a:ext>
            </a:extLst>
          </p:cNvPr>
          <p:cNvSpPr/>
          <p:nvPr/>
        </p:nvSpPr>
        <p:spPr>
          <a:xfrm rot="3542670">
            <a:off x="2271066" y="3029816"/>
            <a:ext cx="349867" cy="3169501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A455F21-5860-2EF0-3251-4ABAEABFCAA3}"/>
              </a:ext>
            </a:extLst>
          </p:cNvPr>
          <p:cNvSpPr/>
          <p:nvPr/>
        </p:nvSpPr>
        <p:spPr>
          <a:xfrm>
            <a:off x="3170105" y="5478892"/>
            <a:ext cx="596245" cy="59015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29</a:t>
            </a:r>
            <a:r>
              <a:rPr lang="en-GB" sz="1400" b="1" dirty="0"/>
              <a:t>Mg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D5B039C-1AE3-4B3E-562B-5D8DB4CEDDF7}"/>
              </a:ext>
            </a:extLst>
          </p:cNvPr>
          <p:cNvSpPr/>
          <p:nvPr/>
        </p:nvSpPr>
        <p:spPr>
          <a:xfrm>
            <a:off x="8363515" y="2141899"/>
            <a:ext cx="657822" cy="59015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207</a:t>
            </a:r>
            <a:r>
              <a:rPr lang="en-GB" sz="1400" b="1" dirty="0"/>
              <a:t>Hg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3B16513-2CD3-13A3-2A5E-7B5F944F5EB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56357">
            <a:off x="5522814" y="379890"/>
            <a:ext cx="2392087" cy="82028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1BC450E-782F-81DD-930E-1D4DED0D1653}"/>
              </a:ext>
            </a:extLst>
          </p:cNvPr>
          <p:cNvSpPr txBox="1"/>
          <p:nvPr/>
        </p:nvSpPr>
        <p:spPr>
          <a:xfrm rot="19738385">
            <a:off x="1221997" y="2801094"/>
            <a:ext cx="1810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rgbClr val="7030A0"/>
                </a:solidFill>
              </a:rPr>
              <a:t>CARME</a:t>
            </a:r>
          </a:p>
        </p:txBody>
      </p:sp>
      <p:pic>
        <p:nvPicPr>
          <p:cNvPr id="18" name="Picture 2" descr="Image result for university of edinburgh logo">
            <a:extLst>
              <a:ext uri="{FF2B5EF4-FFF2-40B4-BE49-F238E27FC236}">
                <a16:creationId xmlns:a16="http://schemas.microsoft.com/office/drawing/2014/main" id="{0146C9B3-B966-B058-C0A3-A1D92CBDDB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513" y="3349155"/>
            <a:ext cx="864516" cy="87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CAC017BE-DF6C-D183-D305-AE2C7EDC3DD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6244" y="0"/>
            <a:ext cx="1003719" cy="1318217"/>
          </a:xfrm>
          <a:prstGeom prst="rect">
            <a:avLst/>
          </a:prstGeom>
        </p:spPr>
      </p:pic>
      <p:sp>
        <p:nvSpPr>
          <p:cNvPr id="3" name="Title 5">
            <a:extLst>
              <a:ext uri="{FF2B5EF4-FFF2-40B4-BE49-F238E27FC236}">
                <a16:creationId xmlns:a16="http://schemas.microsoft.com/office/drawing/2014/main" id="{265FA740-1B40-68B1-2A34-A6BB9EFB3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031" y="244671"/>
            <a:ext cx="4533028" cy="640797"/>
          </a:xfrm>
        </p:spPr>
        <p:txBody>
          <a:bodyPr/>
          <a:lstStyle/>
          <a:p>
            <a:r>
              <a:rPr lang="en-GB" dirty="0"/>
              <a:t>ISOL-SRS Project</a:t>
            </a:r>
          </a:p>
        </p:txBody>
      </p:sp>
    </p:spTree>
    <p:extLst>
      <p:ext uri="{BB962C8B-B14F-4D97-AF65-F5344CB8AC3E}">
        <p14:creationId xmlns:p14="http://schemas.microsoft.com/office/powerpoint/2010/main" val="1595681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8F8342-3DBB-F61E-03A0-AFBA4A3BB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4F9EEFC-434E-04E1-B56F-3C25BAC6A77C}"/>
              </a:ext>
            </a:extLst>
          </p:cNvPr>
          <p:cNvGrpSpPr/>
          <p:nvPr/>
        </p:nvGrpSpPr>
        <p:grpSpPr>
          <a:xfrm>
            <a:off x="803354" y="-1"/>
            <a:ext cx="11347373" cy="6890651"/>
            <a:chOff x="803354" y="-1"/>
            <a:chExt cx="11347373" cy="6890651"/>
          </a:xfrm>
        </p:grpSpPr>
        <p:pic>
          <p:nvPicPr>
            <p:cNvPr id="6" name="Picture 3">
              <a:extLst>
                <a:ext uri="{FF2B5EF4-FFF2-40B4-BE49-F238E27FC236}">
                  <a16:creationId xmlns:a16="http://schemas.microsoft.com/office/drawing/2014/main" id="{7AE495AB-EFAA-A882-1B5A-AEEC875CF6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" t="2720" r="5"/>
            <a:stretch/>
          </p:blipFill>
          <p:spPr bwMode="auto">
            <a:xfrm>
              <a:off x="803354" y="-1"/>
              <a:ext cx="11347373" cy="6890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8F07F8FD-B58A-7701-0AFF-9507CCEE35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5967" y="222920"/>
              <a:ext cx="4647301" cy="1073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</p:grpSp>
      <p:pic>
        <p:nvPicPr>
          <p:cNvPr id="9" name="Picture 8" descr="imgres.jpg">
            <a:extLst>
              <a:ext uri="{FF2B5EF4-FFF2-40B4-BE49-F238E27FC236}">
                <a16:creationId xmlns:a16="http://schemas.microsoft.com/office/drawing/2014/main" id="{1B59EF23-9E19-4F8B-2855-9748F54F42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1077" y="993341"/>
            <a:ext cx="1916229" cy="138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 1" descr="supernovae_chandra.jpg">
            <a:extLst>
              <a:ext uri="{FF2B5EF4-FFF2-40B4-BE49-F238E27FC236}">
                <a16:creationId xmlns:a16="http://schemas.microsoft.com/office/drawing/2014/main" id="{988FB8AA-A52E-2AF9-96FF-DD972E027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988" y="1003487"/>
            <a:ext cx="1724010" cy="1927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352A95E-4AE0-830F-10CE-BC128999D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00361" y="3133854"/>
            <a:ext cx="1738313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80B670DB-7692-57F3-CC5D-DA0D256C214B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4478" y="0"/>
            <a:ext cx="1371766" cy="1296454"/>
          </a:xfrm>
          <a:prstGeom prst="rect">
            <a:avLst/>
          </a:prstGeom>
        </p:spPr>
      </p:pic>
      <p:sp>
        <p:nvSpPr>
          <p:cNvPr id="13" name="Down Arrow 12">
            <a:extLst>
              <a:ext uri="{FF2B5EF4-FFF2-40B4-BE49-F238E27FC236}">
                <a16:creationId xmlns:a16="http://schemas.microsoft.com/office/drawing/2014/main" id="{FC190451-8D5D-E4EA-4E16-A95582184FC8}"/>
              </a:ext>
            </a:extLst>
          </p:cNvPr>
          <p:cNvSpPr/>
          <p:nvPr/>
        </p:nvSpPr>
        <p:spPr>
          <a:xfrm rot="3542670">
            <a:off x="2271066" y="3029816"/>
            <a:ext cx="349867" cy="3169501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D323CC3-844B-9C3E-C5EC-52B8B2130CA0}"/>
              </a:ext>
            </a:extLst>
          </p:cNvPr>
          <p:cNvSpPr/>
          <p:nvPr/>
        </p:nvSpPr>
        <p:spPr>
          <a:xfrm>
            <a:off x="3048258" y="5423792"/>
            <a:ext cx="593375" cy="49483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29</a:t>
            </a:r>
            <a:r>
              <a:rPr lang="en-GB" sz="1400" b="1" dirty="0"/>
              <a:t>Mg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DE7139B-1910-E1D5-C4D9-8407FC2182A5}"/>
              </a:ext>
            </a:extLst>
          </p:cNvPr>
          <p:cNvSpPr/>
          <p:nvPr/>
        </p:nvSpPr>
        <p:spPr>
          <a:xfrm>
            <a:off x="8346010" y="2141899"/>
            <a:ext cx="675327" cy="59015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207</a:t>
            </a:r>
            <a:r>
              <a:rPr lang="en-GB" sz="1400" b="1" dirty="0"/>
              <a:t>Hg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2A1F331-2B4F-B11F-1A6F-B7A37D787A0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56357">
            <a:off x="5522814" y="379890"/>
            <a:ext cx="2392087" cy="82028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1BC12EF-00E0-91C4-91CC-0EB83BF446A6}"/>
              </a:ext>
            </a:extLst>
          </p:cNvPr>
          <p:cNvSpPr txBox="1"/>
          <p:nvPr/>
        </p:nvSpPr>
        <p:spPr>
          <a:xfrm rot="19738385">
            <a:off x="1221997" y="2801094"/>
            <a:ext cx="1810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rgbClr val="7030A0"/>
                </a:solidFill>
              </a:rPr>
              <a:t>CARME</a:t>
            </a:r>
          </a:p>
        </p:txBody>
      </p:sp>
      <p:pic>
        <p:nvPicPr>
          <p:cNvPr id="18" name="Picture 2" descr="Image result for university of edinburgh logo">
            <a:extLst>
              <a:ext uri="{FF2B5EF4-FFF2-40B4-BE49-F238E27FC236}">
                <a16:creationId xmlns:a16="http://schemas.microsoft.com/office/drawing/2014/main" id="{6E3EA163-F3FC-2263-EAAF-B751B4BCA6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513" y="3349155"/>
            <a:ext cx="864516" cy="87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76EAF64C-12AA-FCF0-9998-14E960BC29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6244" y="0"/>
            <a:ext cx="1003719" cy="1318217"/>
          </a:xfrm>
          <a:prstGeom prst="rect">
            <a:avLst/>
          </a:prstGeom>
        </p:spPr>
      </p:pic>
      <p:sp>
        <p:nvSpPr>
          <p:cNvPr id="3" name="Title 5">
            <a:extLst>
              <a:ext uri="{FF2B5EF4-FFF2-40B4-BE49-F238E27FC236}">
                <a16:creationId xmlns:a16="http://schemas.microsoft.com/office/drawing/2014/main" id="{A1185874-7F62-44E4-026E-68E8C4DBE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031" y="244671"/>
            <a:ext cx="4533028" cy="640797"/>
          </a:xfrm>
        </p:spPr>
        <p:txBody>
          <a:bodyPr/>
          <a:lstStyle/>
          <a:p>
            <a:r>
              <a:rPr lang="en-GB" dirty="0"/>
              <a:t>ISOL-SRS Project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7863DD0-C0EB-C850-F2D4-D59356988482}"/>
              </a:ext>
            </a:extLst>
          </p:cNvPr>
          <p:cNvSpPr/>
          <p:nvPr/>
        </p:nvSpPr>
        <p:spPr>
          <a:xfrm>
            <a:off x="3954784" y="4513600"/>
            <a:ext cx="516708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62</a:t>
            </a:r>
            <a:r>
              <a:rPr lang="en-GB" sz="1400" b="1" dirty="0"/>
              <a:t>Zn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0FCD2AB-BC56-FD0A-48A4-A911B14FC5A6}"/>
              </a:ext>
            </a:extLst>
          </p:cNvPr>
          <p:cNvSpPr/>
          <p:nvPr/>
        </p:nvSpPr>
        <p:spPr>
          <a:xfrm>
            <a:off x="8346010" y="1682218"/>
            <a:ext cx="593375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213</a:t>
            </a:r>
            <a:r>
              <a:rPr lang="en-GB" sz="1400" b="1" dirty="0"/>
              <a:t>Rn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58D92B8-F8D5-3877-790C-F75155793015}"/>
              </a:ext>
            </a:extLst>
          </p:cNvPr>
          <p:cNvSpPr/>
          <p:nvPr/>
        </p:nvSpPr>
        <p:spPr>
          <a:xfrm>
            <a:off x="3428325" y="5423791"/>
            <a:ext cx="593375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31</a:t>
            </a:r>
            <a:r>
              <a:rPr lang="en-GB" sz="1400" b="1" dirty="0"/>
              <a:t>Mg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76BD851-A245-A7EE-C7B5-58671AFA2421}"/>
              </a:ext>
            </a:extLst>
          </p:cNvPr>
          <p:cNvSpPr/>
          <p:nvPr/>
        </p:nvSpPr>
        <p:spPr>
          <a:xfrm>
            <a:off x="4368538" y="4722020"/>
            <a:ext cx="516708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69</a:t>
            </a:r>
            <a:r>
              <a:rPr lang="en-GB" sz="1400" b="1" dirty="0"/>
              <a:t>Ni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F3DFB1E-8019-56B9-132E-E883AB1B20C0}"/>
              </a:ext>
            </a:extLst>
          </p:cNvPr>
          <p:cNvSpPr/>
          <p:nvPr/>
        </p:nvSpPr>
        <p:spPr>
          <a:xfrm>
            <a:off x="5376580" y="4212716"/>
            <a:ext cx="516709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93</a:t>
            </a:r>
            <a:r>
              <a:rPr lang="en-GB" sz="1400" b="1" dirty="0"/>
              <a:t>Kr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DE527B4-3AEE-D85B-9A78-4D67B4AE29AC}"/>
              </a:ext>
            </a:extLst>
          </p:cNvPr>
          <p:cNvSpPr/>
          <p:nvPr/>
        </p:nvSpPr>
        <p:spPr>
          <a:xfrm>
            <a:off x="5391272" y="3401979"/>
            <a:ext cx="895669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109,111</a:t>
            </a:r>
            <a:r>
              <a:rPr lang="en-GB" sz="1400" b="1" dirty="0"/>
              <a:t>Sn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8F73AA3-6CB6-C361-6D98-E467080F0CF6}"/>
              </a:ext>
            </a:extLst>
          </p:cNvPr>
          <p:cNvSpPr/>
          <p:nvPr/>
        </p:nvSpPr>
        <p:spPr>
          <a:xfrm>
            <a:off x="3512978" y="4910228"/>
            <a:ext cx="544759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39</a:t>
            </a:r>
            <a:r>
              <a:rPr lang="en-GB" sz="1400" b="1" dirty="0"/>
              <a:t>K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844E189-53BE-71A6-9106-23DB988563A2}"/>
              </a:ext>
            </a:extLst>
          </p:cNvPr>
          <p:cNvSpPr/>
          <p:nvPr/>
        </p:nvSpPr>
        <p:spPr>
          <a:xfrm>
            <a:off x="2274824" y="5973726"/>
            <a:ext cx="506651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8</a:t>
            </a:r>
            <a:r>
              <a:rPr lang="en-GB" sz="1400" b="1" dirty="0"/>
              <a:t>Be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79678D9-4660-2832-39F2-D9B009B4A10D}"/>
              </a:ext>
            </a:extLst>
          </p:cNvPr>
          <p:cNvSpPr/>
          <p:nvPr/>
        </p:nvSpPr>
        <p:spPr>
          <a:xfrm>
            <a:off x="3195569" y="5689936"/>
            <a:ext cx="593375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28</a:t>
            </a:r>
            <a:r>
              <a:rPr lang="en-GB" sz="1400" b="1" dirty="0"/>
              <a:t>Na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D3A39E3-EEDA-68D5-C722-DB9A7BDC00E2}"/>
              </a:ext>
            </a:extLst>
          </p:cNvPr>
          <p:cNvSpPr/>
          <p:nvPr/>
        </p:nvSpPr>
        <p:spPr>
          <a:xfrm>
            <a:off x="2642230" y="5973727"/>
            <a:ext cx="506651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12</a:t>
            </a:r>
            <a:r>
              <a:rPr lang="en-GB" sz="1400" b="1" dirty="0"/>
              <a:t>Be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03218CF-C4B1-152D-3002-DFD59BF7C25A}"/>
              </a:ext>
            </a:extLst>
          </p:cNvPr>
          <p:cNvSpPr/>
          <p:nvPr/>
        </p:nvSpPr>
        <p:spPr>
          <a:xfrm>
            <a:off x="3874389" y="5230071"/>
            <a:ext cx="789152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50,51</a:t>
            </a:r>
            <a:r>
              <a:rPr lang="en-GB" sz="1400" b="1" dirty="0"/>
              <a:t>Ca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1E50D73-89DC-D219-B5F0-CB7835C8BD6E}"/>
              </a:ext>
            </a:extLst>
          </p:cNvPr>
          <p:cNvSpPr/>
          <p:nvPr/>
        </p:nvSpPr>
        <p:spPr>
          <a:xfrm>
            <a:off x="6938004" y="3144359"/>
            <a:ext cx="638259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144</a:t>
            </a:r>
            <a:r>
              <a:rPr lang="en-GB" sz="1400" b="1" dirty="0"/>
              <a:t>Ba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0B7C090-6681-E18C-905B-2E59E7C8E919}"/>
              </a:ext>
            </a:extLst>
          </p:cNvPr>
          <p:cNvSpPr/>
          <p:nvPr/>
        </p:nvSpPr>
        <p:spPr>
          <a:xfrm>
            <a:off x="6635768" y="3467694"/>
            <a:ext cx="638259" cy="4948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baseline="30000" dirty="0"/>
              <a:t>133</a:t>
            </a:r>
            <a:r>
              <a:rPr lang="en-GB" sz="1400" b="1" dirty="0"/>
              <a:t>Sn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150D8C7-0E6D-D949-8844-EA1CB52CDE84}"/>
              </a:ext>
            </a:extLst>
          </p:cNvPr>
          <p:cNvSpPr txBox="1"/>
          <p:nvPr/>
        </p:nvSpPr>
        <p:spPr>
          <a:xfrm>
            <a:off x="10217087" y="5982273"/>
            <a:ext cx="1738313" cy="646331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/>
              <a:t>LS2 </a:t>
            </a:r>
            <a:r>
              <a:rPr lang="en-GB" b="1" dirty="0">
                <a:sym typeface="Wingdings" pitchFamily="2" charset="2"/>
              </a:rPr>
              <a:t> LS3</a:t>
            </a:r>
          </a:p>
          <a:p>
            <a:pPr algn="ctr"/>
            <a:r>
              <a:rPr lang="en-GB" b="1" dirty="0">
                <a:sym typeface="Wingdings" pitchFamily="2" charset="2"/>
              </a:rPr>
              <a:t>2021  2025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062147210"/>
      </p:ext>
    </p:extLst>
  </p:cSld>
  <p:clrMapOvr>
    <a:masterClrMapping/>
  </p:clrMapOvr>
</p:sld>
</file>

<file path=ppt/theme/theme1.xml><?xml version="1.0" encoding="utf-8"?>
<a:theme xmlns:a="http://schemas.openxmlformats.org/drawingml/2006/main" name="Gaffney-Blu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affney-Blue" id="{DC8BF649-28B9-CC45-8441-3F056B62FE92}" vid="{8672422F-91B8-FB4C-88D7-05D8F7596F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Gaffney-Blue</Template>
  <TotalTime>24573</TotalTime>
  <Words>2972</Words>
  <Application>Microsoft Macintosh PowerPoint</Application>
  <PresentationFormat>Widescreen</PresentationFormat>
  <Paragraphs>470</Paragraphs>
  <Slides>36</Slides>
  <Notes>6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Arial</vt:lpstr>
      <vt:lpstr>Calibri</vt:lpstr>
      <vt:lpstr>Cambria Math</vt:lpstr>
      <vt:lpstr>Century Gothic</vt:lpstr>
      <vt:lpstr>Helvetica</vt:lpstr>
      <vt:lpstr>LM Roman 10</vt:lpstr>
      <vt:lpstr>Symbol</vt:lpstr>
      <vt:lpstr>Wingdings</vt:lpstr>
      <vt:lpstr>Wingdings 2</vt:lpstr>
      <vt:lpstr>Gaffney-Blue</vt:lpstr>
      <vt:lpstr>The ISOLDE Solenoidal Spectrometer – Status and updates for 2025</vt:lpstr>
      <vt:lpstr>PowerPoint Presentation</vt:lpstr>
      <vt:lpstr>Solenoidal spectrometers around the world</vt:lpstr>
      <vt:lpstr>Solenoidal spectrometer technique</vt:lpstr>
      <vt:lpstr>ISOLDE Solenoidal Spectrometer</vt:lpstr>
      <vt:lpstr>HIE-ISOLDE Phase 2 (2018)</vt:lpstr>
      <vt:lpstr>ISOL-SRS Project</vt:lpstr>
      <vt:lpstr>ISOL-SRS Project</vt:lpstr>
      <vt:lpstr>ISOL-SRS Project</vt:lpstr>
      <vt:lpstr>ISS modes of operation (so far…)</vt:lpstr>
      <vt:lpstr>SpecMAT active target – first beam</vt:lpstr>
      <vt:lpstr>SpecMAT active target – first beam</vt:lpstr>
      <vt:lpstr>(d,p) fission setup – 229Ac</vt:lpstr>
      <vt:lpstr>Bragg ionisation chamber for recoil detection</vt:lpstr>
      <vt:lpstr>And some technical updates</vt:lpstr>
      <vt:lpstr>More technical updates</vt:lpstr>
      <vt:lpstr>More technical updates</vt:lpstr>
      <vt:lpstr>Summary and outlook</vt:lpstr>
      <vt:lpstr>ISS Backup slides</vt:lpstr>
      <vt:lpstr>Dual array setup</vt:lpstr>
      <vt:lpstr>Direct reactions around the Coulomb barrier</vt:lpstr>
      <vt:lpstr>Proof-of-principle experiment at ISS</vt:lpstr>
      <vt:lpstr>Proof-of-principle experiment at ISS</vt:lpstr>
      <vt:lpstr>Onset of deformation at N=60 – 92Kr(d,p)93Kr</vt:lpstr>
      <vt:lpstr>Onset of deformation at N=60 – 92Kr(d,p)93Kr</vt:lpstr>
      <vt:lpstr>Multi-turns and protons in CD2</vt:lpstr>
      <vt:lpstr>Transfer-induced fission</vt:lpstr>
      <vt:lpstr>Transfer-induced fission</vt:lpstr>
      <vt:lpstr>PowerPoint Presentation</vt:lpstr>
      <vt:lpstr>Physics so far</vt:lpstr>
      <vt:lpstr>Onset of deformation at N=60 – 92Kr(d,p)93Kr</vt:lpstr>
      <vt:lpstr>Gamma-ray detection with CeBr scintillators</vt:lpstr>
      <vt:lpstr>Module assembly (LSDC) – Oct 2018</vt:lpstr>
      <vt:lpstr>Module assembly – June 2018</vt:lpstr>
      <vt:lpstr>Completed module – Nov 2018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Sharp</dc:creator>
  <cp:lastModifiedBy>Gaffney, Liam</cp:lastModifiedBy>
  <cp:revision>255</cp:revision>
  <dcterms:created xsi:type="dcterms:W3CDTF">2022-11-10T08:25:19Z</dcterms:created>
  <dcterms:modified xsi:type="dcterms:W3CDTF">2025-06-12T09:25:54Z</dcterms:modified>
</cp:coreProperties>
</file>