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3" r:id="rId22"/>
    <p:sldId id="277" r:id="rId23"/>
    <p:sldId id="279" r:id="rId24"/>
    <p:sldId id="280" r:id="rId25"/>
    <p:sldId id="281" r:id="rId26"/>
    <p:sldId id="282" r:id="rId27"/>
    <p:sldId id="278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>
        <p:scale>
          <a:sx n="120" d="100"/>
          <a:sy n="120" d="100"/>
        </p:scale>
        <p:origin x="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892B1-3A4F-979C-CC77-A975604E1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976E19-0A21-AF35-FDD9-2FC5B18299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31465-6689-B759-1DC6-D7AAE18FF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223E5-0A40-4B96-8130-50C220B18433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4F21A-368C-F160-F15E-807EA5EFB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E2485-8F90-2AF2-489C-E3D28DD66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384BC-73C3-48E6-8BA3-64143E1C3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084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318C1-BE93-491F-6EA6-70B2BF1CF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DE628A-E1EA-89A9-B6B6-723E49EF40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CFE01-362C-12AE-DA55-1B812B8DA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223E5-0A40-4B96-8130-50C220B18433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A5A96-0B06-138E-6DB1-432204CF3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A9D01F-F09E-FFC3-3DAF-7AD30B815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384BC-73C3-48E6-8BA3-64143E1C3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210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429D46-65C9-BFB4-93EA-482CA98167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497653-7BEB-7B62-F22B-8EEFC6193E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4D69F-5190-967F-93F5-DA0F84997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223E5-0A40-4B96-8130-50C220B18433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95690-07EE-46CB-D7DD-6B9307E60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9BF00-CA0B-5E5E-ED79-A115E683D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384BC-73C3-48E6-8BA3-64143E1C3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253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18C66-468C-242E-1503-A67850951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1D61C-C93D-4669-73FE-7A8D6FE25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C7807-C9B1-EE5B-A660-F5CB82DCB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223E5-0A40-4B96-8130-50C220B18433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71DD3-A3E6-7869-04CB-76355FEB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BE58F-6784-3EEC-6425-79579125A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384BC-73C3-48E6-8BA3-64143E1C3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615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B6D49-5118-9DA7-8B09-DD783B5D1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B73ED-AD29-56CB-60D5-C71F8978C5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0D36C-F83A-37D6-CBFD-365D5CC74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223E5-0A40-4B96-8130-50C220B18433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00D83-963A-9A77-2765-167E9861A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0FA7A-3D11-5C19-4C93-6BFF5FC82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384BC-73C3-48E6-8BA3-64143E1C3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787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38BA2-1B56-CDF5-7BE4-F6D42EB25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B499F-F0C3-8FB8-6C90-5F8BBBB6A3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EFA97E-749C-486E-9048-B0CDF0ADEB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FE2B68-1212-90EA-DEEC-9D12C5289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223E5-0A40-4B96-8130-50C220B18433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ECAC82-56F4-6C48-CEF7-30A92A64D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2EFAB-6192-5CE4-35C0-2A376F971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384BC-73C3-48E6-8BA3-64143E1C3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47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99DFA-02D3-842A-9D2B-D6A56EE67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BA8F7C-FF38-6E19-992A-D9455FC043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F98B51-6AD8-0B76-453E-352D4602CB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4B0FF0-364C-D918-AC47-666C820F3F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D0BD7F-6FE7-97F5-644C-AD17740E48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D1F35E-36CE-7F6A-45F1-F841BE96D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223E5-0A40-4B96-8130-50C220B18433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78663E-4ADC-A751-162A-5B6E6C070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7207BA-83D2-7EE7-BE43-83BD28C6C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384BC-73C3-48E6-8BA3-64143E1C3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265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93F64-BF5E-CB39-208D-AED115073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793BAA-F6F2-B7C7-5649-3C87DC581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223E5-0A40-4B96-8130-50C220B18433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1A363F-33CE-A798-DE2C-F77D477EC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5243F3-C6E5-1EE4-2000-A7B6007D8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384BC-73C3-48E6-8BA3-64143E1C3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091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E0F7C1-FD24-0211-DE28-DF62C32E7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223E5-0A40-4B96-8130-50C220B18433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711F2C-4293-03B1-0DAD-FC6D550EC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0FC9B3-6765-C332-9551-50B4CD6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384BC-73C3-48E6-8BA3-64143E1C3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01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41A35-83A4-049D-0339-476471123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ED77F-2453-088C-5106-9B9A67EF8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8F2303-8C84-FC91-E429-AC60C74D4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46B7D8-12DA-EE8C-DC6B-BEEB0EF28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223E5-0A40-4B96-8130-50C220B18433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0FC850-9804-1743-492F-06B2E2238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65EB16-E63B-FB47-895F-58A874DDC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384BC-73C3-48E6-8BA3-64143E1C3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583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2B886-A538-AB1D-E3A2-26EDB2B52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4F255E-D760-D9B5-035A-BD58EB2098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59DEA7-DC70-C2D9-EB6A-B82042DE1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0788CB-1876-4905-1DD2-94D4BE998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223E5-0A40-4B96-8130-50C220B18433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CD1366-6C07-60F1-8595-E61CC14DC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E5174D-CCB7-F654-79D6-BD24AC1EA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384BC-73C3-48E6-8BA3-64143E1C3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849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ED59B9-AA0A-E5C1-AA14-4EFFD9D2C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15D0E0-67DD-2165-CFDA-DBED1BBE6D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482B9-69F2-FF35-2A95-B6D74D24D8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2223E5-0A40-4B96-8130-50C220B18433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2644E-573C-8E00-5EBE-530DD54C5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9599A-AF6C-51AD-2D78-FCFB3E22E4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A384BC-73C3-48E6-8BA3-64143E1C3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21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39419-0D84-ADAA-6123-399E639DEE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WDP </a:t>
            </a:r>
            <a:r>
              <a:rPr lang="es-ES" dirty="0" err="1"/>
              <a:t>removal</a:t>
            </a:r>
            <a:r>
              <a:rPr lang="es-ES" dirty="0"/>
              <a:t> of TAN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90E564-ED65-DFE3-0A07-916B7CA005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374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AB6A74-34C8-309E-D073-A8A7C6FED1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29053FC-B0A0-7BE3-7008-7310D2F574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6377983"/>
              </p:ext>
            </p:extLst>
          </p:nvPr>
        </p:nvGraphicFramePr>
        <p:xfrm>
          <a:off x="529260" y="645647"/>
          <a:ext cx="10515598" cy="114681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Removal of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Lateral transfer of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1</a:t>
                      </a:r>
                      <a:b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the sides of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5F063AC-F775-0123-989C-86FB48D94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516" y="2288710"/>
            <a:ext cx="8659433" cy="6763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4FE8D3-FDF1-6743-0993-7F46AD008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835" y="3165471"/>
            <a:ext cx="4607060" cy="362034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2104E7C-2FFC-E651-B34E-4ABED36F8D59}"/>
              </a:ext>
            </a:extLst>
          </p:cNvPr>
          <p:cNvGrpSpPr/>
          <p:nvPr/>
        </p:nvGrpSpPr>
        <p:grpSpPr>
          <a:xfrm>
            <a:off x="5385934" y="3415528"/>
            <a:ext cx="5738883" cy="2379729"/>
            <a:chOff x="1643668" y="2656457"/>
            <a:chExt cx="8575291" cy="355589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E81502D-62B4-5249-19CE-56C68879A1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90797" y="2656457"/>
              <a:ext cx="6513095" cy="3555895"/>
            </a:xfrm>
            <a:prstGeom prst="rect">
              <a:avLst/>
            </a:prstGeom>
          </p:spPr>
        </p:pic>
        <p:pic>
          <p:nvPicPr>
            <p:cNvPr id="15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841A4509-CC16-C507-0FC1-6F2845AA31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16200000">
              <a:off x="8468222" y="2802134"/>
              <a:ext cx="1271342" cy="1486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BFB4A254-5342-A16E-56F1-65778F04BD7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16200000">
              <a:off x="8839911" y="4550690"/>
              <a:ext cx="1271341" cy="1486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07CB18E4-98FF-0A1A-3FDA-D08C9B13C6A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5400000">
              <a:off x="1751375" y="3262093"/>
              <a:ext cx="1271341" cy="1486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45435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33DB56-F42C-746F-17DA-1F9DF9DFE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3ABCC71-55D1-AD66-3D31-A5530867D8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7918421"/>
              </p:ext>
            </p:extLst>
          </p:nvPr>
        </p:nvGraphicFramePr>
        <p:xfrm>
          <a:off x="529260" y="645647"/>
          <a:ext cx="10515598" cy="114681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Removal of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Installation of PS jacks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1</a:t>
                      </a:r>
                      <a:b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TAN and under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Installation of PS jacks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11DACFA0-FAF6-5331-552C-EF6646616715}"/>
              </a:ext>
            </a:extLst>
          </p:cNvPr>
          <p:cNvGrpSpPr/>
          <p:nvPr/>
        </p:nvGrpSpPr>
        <p:grpSpPr>
          <a:xfrm>
            <a:off x="2911511" y="2529793"/>
            <a:ext cx="5909715" cy="3466134"/>
            <a:chOff x="2911511" y="2529793"/>
            <a:chExt cx="5909715" cy="346613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40D963E-6F3E-93B3-C1EF-0C4FE41C2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11511" y="2832644"/>
              <a:ext cx="5751095" cy="3163283"/>
            </a:xfrm>
            <a:prstGeom prst="rect">
              <a:avLst/>
            </a:prstGeom>
          </p:spPr>
        </p:pic>
        <p:pic>
          <p:nvPicPr>
            <p:cNvPr id="6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ABF168E9-A3FE-BFFB-4DB4-CFCD74C4933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2233389">
              <a:off x="3125793" y="4005320"/>
              <a:ext cx="850826" cy="994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B68A2328-3C7F-DF3A-A439-DDAE024577C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14176692">
              <a:off x="7898319" y="2457712"/>
              <a:ext cx="850826" cy="994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9E298A12-45D5-60C4-5E55-F5D507427E5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19120986">
              <a:off x="7744765" y="4127923"/>
              <a:ext cx="850826" cy="994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66796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84E5EE-4E5E-8CA7-E461-BAC826556A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762C2C4-20F3-9FB2-76F1-09F4515882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473612"/>
              </p:ext>
            </p:extLst>
          </p:nvPr>
        </p:nvGraphicFramePr>
        <p:xfrm>
          <a:off x="529260" y="645647"/>
          <a:ext cx="10515598" cy="148209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Removal of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Lifting TAN with PS jacks (2)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1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Person in the transport side controlling the lifting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 people in the lateral sides of the TAN actuating the jacks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35BC1E93-380D-A4FC-1B5A-2F2E63A9AC95}"/>
              </a:ext>
            </a:extLst>
          </p:cNvPr>
          <p:cNvGrpSpPr/>
          <p:nvPr/>
        </p:nvGrpSpPr>
        <p:grpSpPr>
          <a:xfrm>
            <a:off x="2911511" y="2529793"/>
            <a:ext cx="5909715" cy="3466134"/>
            <a:chOff x="2911511" y="2529793"/>
            <a:chExt cx="5909715" cy="346613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0154DBF-D8E6-3D19-5446-7D897A169302}"/>
                </a:ext>
              </a:extLst>
            </p:cNvPr>
            <p:cNvGrpSpPr/>
            <p:nvPr/>
          </p:nvGrpSpPr>
          <p:grpSpPr>
            <a:xfrm>
              <a:off x="2911511" y="2529793"/>
              <a:ext cx="5909715" cy="3466134"/>
              <a:chOff x="2911511" y="2529793"/>
              <a:chExt cx="5909715" cy="3466134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88AA5D80-08FF-03D7-C361-526871E448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911511" y="2832644"/>
                <a:ext cx="5751095" cy="3163283"/>
              </a:xfrm>
              <a:prstGeom prst="rect">
                <a:avLst/>
              </a:prstGeom>
            </p:spPr>
          </p:pic>
          <p:pic>
            <p:nvPicPr>
              <p:cNvPr id="6" name="Picture 2" descr="474,758 imágenes, fotos de stock, objetos en 3D y vectores sobre Persona  sentada vista desde arriba | Shutterstock">
                <a:extLst>
                  <a:ext uri="{FF2B5EF4-FFF2-40B4-BE49-F238E27FC236}">
                    <a16:creationId xmlns:a16="http://schemas.microsoft.com/office/drawing/2014/main" id="{559DF472-71A7-D544-4C2C-A479508BCAF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58500" b="85230" l="6180" r="30795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03" t="55159" r="66128" b="11429"/>
              <a:stretch/>
            </p:blipFill>
            <p:spPr bwMode="auto">
              <a:xfrm rot="2233389">
                <a:off x="3125793" y="4005320"/>
                <a:ext cx="850826" cy="9949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2" descr="474,758 imágenes, fotos de stock, objetos en 3D y vectores sobre Persona  sentada vista desde arriba | Shutterstock">
                <a:extLst>
                  <a:ext uri="{FF2B5EF4-FFF2-40B4-BE49-F238E27FC236}">
                    <a16:creationId xmlns:a16="http://schemas.microsoft.com/office/drawing/2014/main" id="{BF222DE3-BA23-C5C7-C927-5A37343C6FF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58500" b="85230" l="6180" r="30795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03" t="55159" r="66128" b="11429"/>
              <a:stretch/>
            </p:blipFill>
            <p:spPr bwMode="auto">
              <a:xfrm rot="14176692">
                <a:off x="7898319" y="2457712"/>
                <a:ext cx="850826" cy="9949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2" descr="474,758 imágenes, fotos de stock, objetos en 3D y vectores sobre Persona  sentada vista desde arriba | Shutterstock">
                <a:extLst>
                  <a:ext uri="{FF2B5EF4-FFF2-40B4-BE49-F238E27FC236}">
                    <a16:creationId xmlns:a16="http://schemas.microsoft.com/office/drawing/2014/main" id="{B8960BCB-92D2-3355-7FA2-D190125F101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58500" b="85230" l="6180" r="30795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03" t="55159" r="66128" b="11429"/>
              <a:stretch/>
            </p:blipFill>
            <p:spPr bwMode="auto">
              <a:xfrm rot="19120986">
                <a:off x="7744765" y="4127923"/>
                <a:ext cx="850826" cy="9949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50366DAB-2E64-1C5C-792F-ED6B67D9AAC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1568" b="52380" l="37434" r="6386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30" t="28967" r="32834" b="45018"/>
            <a:stretch/>
          </p:blipFill>
          <p:spPr bwMode="auto">
            <a:xfrm>
              <a:off x="5138104" y="5016445"/>
              <a:ext cx="1055459" cy="895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65960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8E0F92-D49B-5F32-AEE5-F16F19DC7A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361B4E4-93DB-54A1-2087-869E704182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2927822"/>
              </p:ext>
            </p:extLst>
          </p:nvPr>
        </p:nvGraphicFramePr>
        <p:xfrm>
          <a:off x="529260" y="645647"/>
          <a:ext cx="10515598" cy="114681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Removal of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Transfer to rolling system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1</a:t>
                      </a:r>
                      <a:b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the sides of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F73EF0D6-88A1-D92A-364D-3F9AC179F0C8}"/>
              </a:ext>
            </a:extLst>
          </p:cNvPr>
          <p:cNvGrpSpPr/>
          <p:nvPr/>
        </p:nvGrpSpPr>
        <p:grpSpPr>
          <a:xfrm>
            <a:off x="2179163" y="2792539"/>
            <a:ext cx="7249676" cy="3163283"/>
            <a:chOff x="2258473" y="2832644"/>
            <a:chExt cx="7249676" cy="316328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037959D-04F8-9856-760C-9427D9194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11511" y="2832644"/>
              <a:ext cx="5751095" cy="3163283"/>
            </a:xfrm>
            <a:prstGeom prst="rect">
              <a:avLst/>
            </a:prstGeom>
          </p:spPr>
        </p:pic>
        <p:pic>
          <p:nvPicPr>
            <p:cNvPr id="6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2107B46B-25A1-B2F4-BD60-CE184960BDA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5400000">
              <a:off x="2330554" y="3199131"/>
              <a:ext cx="850826" cy="994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AF4EEBE3-90E1-8898-C30F-EF318BD0780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15251162">
              <a:off x="8585242" y="3014707"/>
              <a:ext cx="850826" cy="994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42F25198-F3FE-99E3-D913-601084BAE26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>
              <a:off x="5440956" y="4707556"/>
              <a:ext cx="850826" cy="994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60552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F7A2E-21D5-8FA4-6135-910DB6D535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50CE587-6ACD-AA18-9F39-FFD5CC17FC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9925177"/>
              </p:ext>
            </p:extLst>
          </p:nvPr>
        </p:nvGraphicFramePr>
        <p:xfrm>
          <a:off x="529260" y="645647"/>
          <a:ext cx="10515598" cy="114681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Removal of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Removal of rails and jacks from under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1</a:t>
                      </a:r>
                      <a:b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TAN and under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B2245E0B-1CCD-056B-5EF8-9CF5A88CD706}"/>
              </a:ext>
            </a:extLst>
          </p:cNvPr>
          <p:cNvGrpSpPr/>
          <p:nvPr/>
        </p:nvGrpSpPr>
        <p:grpSpPr>
          <a:xfrm>
            <a:off x="2911511" y="2832644"/>
            <a:ext cx="5751095" cy="3163283"/>
            <a:chOff x="2911511" y="2832644"/>
            <a:chExt cx="5751095" cy="316328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76BE36B-4E96-8923-50F6-EF0561BA5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11511" y="2832644"/>
              <a:ext cx="5751095" cy="3163283"/>
            </a:xfrm>
            <a:prstGeom prst="rect">
              <a:avLst/>
            </a:prstGeom>
          </p:spPr>
        </p:pic>
        <p:pic>
          <p:nvPicPr>
            <p:cNvPr id="6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076E3129-CCF2-6E07-0FCF-1B306D07A05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2233389">
              <a:off x="4465309" y="3865462"/>
              <a:ext cx="850826" cy="994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4C6AD4E2-800E-27EE-102E-2F8041CF4B5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14176692">
              <a:off x="7564189" y="3235440"/>
              <a:ext cx="850826" cy="994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A7C56874-C8CC-3D6A-FEB4-06335B57A5D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19120986">
              <a:off x="6009617" y="3866493"/>
              <a:ext cx="850826" cy="994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89348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6D056-7405-473F-3AD6-828F14C11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8FC1673-A139-B9D4-261E-63DF3D9976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5488682"/>
              </p:ext>
            </p:extLst>
          </p:nvPr>
        </p:nvGraphicFramePr>
        <p:xfrm>
          <a:off x="529260" y="645647"/>
          <a:ext cx="10515598" cy="977265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Removal of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Connection to tractor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the sides of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C2175033-1E3D-4C15-3868-60E578D9E3DA}"/>
              </a:ext>
            </a:extLst>
          </p:cNvPr>
          <p:cNvGrpSpPr/>
          <p:nvPr/>
        </p:nvGrpSpPr>
        <p:grpSpPr>
          <a:xfrm>
            <a:off x="2700678" y="2832644"/>
            <a:ext cx="5961928" cy="3163283"/>
            <a:chOff x="2700678" y="2832644"/>
            <a:chExt cx="5961928" cy="316328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DB32EE8-5DB9-DF78-B0A7-6D22E32917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11511" y="2832644"/>
              <a:ext cx="5751095" cy="3163283"/>
            </a:xfrm>
            <a:prstGeom prst="rect">
              <a:avLst/>
            </a:prstGeom>
          </p:spPr>
        </p:pic>
        <p:pic>
          <p:nvPicPr>
            <p:cNvPr id="6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F1E849BD-5EA8-BB31-5586-A9AB4AE38FD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2233389">
              <a:off x="2700678" y="3584996"/>
              <a:ext cx="850826" cy="994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67353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5C891E-64E9-3E4B-DF64-2050A892FF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D26F2971-3E23-05E8-83D1-461E5CC7E9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7312875"/>
              </p:ext>
            </p:extLst>
          </p:nvPr>
        </p:nvGraphicFramePr>
        <p:xfrm>
          <a:off x="529260" y="645647"/>
          <a:ext cx="10515598" cy="114681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Transport in the tunnel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Rolling from RI132/ RI171 to PM15. Speed 1km/h. Distance 150 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TAN in a tractor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46E4673E-ED4D-96CD-5ACA-7FE455D52ED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6789"/>
          <a:stretch/>
        </p:blipFill>
        <p:spPr>
          <a:xfrm>
            <a:off x="3634549" y="3145465"/>
            <a:ext cx="5751095" cy="16832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D191B1-307D-812F-F780-E7A6ECDBF167}"/>
              </a:ext>
            </a:extLst>
          </p:cNvPr>
          <p:cNvSpPr txBox="1"/>
          <p:nvPr/>
        </p:nvSpPr>
        <p:spPr>
          <a:xfrm>
            <a:off x="2016835" y="5289023"/>
            <a:ext cx="36380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Minimum distance 1m, we can implement longer shafts and a shielding in the back of the tractor</a:t>
            </a:r>
          </a:p>
        </p:txBody>
      </p:sp>
      <p:sp>
        <p:nvSpPr>
          <p:cNvPr id="7" name="Flowchart: Extract 6">
            <a:extLst>
              <a:ext uri="{FF2B5EF4-FFF2-40B4-BE49-F238E27FC236}">
                <a16:creationId xmlns:a16="http://schemas.microsoft.com/office/drawing/2014/main" id="{9C865717-9D8C-43A9-547D-FBB8CDB719CC}"/>
              </a:ext>
            </a:extLst>
          </p:cNvPr>
          <p:cNvSpPr/>
          <p:nvPr/>
        </p:nvSpPr>
        <p:spPr>
          <a:xfrm rot="16200000">
            <a:off x="3077671" y="3021519"/>
            <a:ext cx="352926" cy="1961971"/>
          </a:xfrm>
          <a:prstGeom prst="flowChartExtra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F858EDA-FE48-9C33-2E9B-880C6A19078A}"/>
              </a:ext>
            </a:extLst>
          </p:cNvPr>
          <p:cNvGrpSpPr/>
          <p:nvPr/>
        </p:nvGrpSpPr>
        <p:grpSpPr>
          <a:xfrm>
            <a:off x="744945" y="3264967"/>
            <a:ext cx="2061411" cy="1444204"/>
            <a:chOff x="677318" y="3264967"/>
            <a:chExt cx="2061411" cy="1444204"/>
          </a:xfrm>
        </p:grpSpPr>
        <p:pic>
          <p:nvPicPr>
            <p:cNvPr id="11" name="Picture 2" descr="Top view of green tractor Royalty Free Vector Image">
              <a:extLst>
                <a:ext uri="{FF2B5EF4-FFF2-40B4-BE49-F238E27FC236}">
                  <a16:creationId xmlns:a16="http://schemas.microsoft.com/office/drawing/2014/main" id="{9063B7EE-7CF6-7C23-DCC1-D8F6455C553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486"/>
            <a:stretch/>
          </p:blipFill>
          <p:spPr bwMode="auto">
            <a:xfrm rot="16200000">
              <a:off x="985922" y="2956363"/>
              <a:ext cx="1444204" cy="20614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8787EFC0-5E6C-459C-E62F-C745B4D475D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16200000">
              <a:off x="1282611" y="3489574"/>
              <a:ext cx="850826" cy="994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47613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5B4962-D291-36C0-FAFE-88E70E53B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A580BEF-ED7E-0B43-2F29-6F8520DAB8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7660142"/>
              </p:ext>
            </p:extLst>
          </p:nvPr>
        </p:nvGraphicFramePr>
        <p:xfrm>
          <a:off x="529260" y="645647"/>
          <a:ext cx="10515598" cy="97917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Lifting to surface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Bolting lifting points and attaching slings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Next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6D424AE9-F152-C242-A474-ADAB52FFE479}"/>
              </a:ext>
            </a:extLst>
          </p:cNvPr>
          <p:cNvGrpSpPr/>
          <p:nvPr/>
        </p:nvGrpSpPr>
        <p:grpSpPr>
          <a:xfrm>
            <a:off x="2655981" y="3386145"/>
            <a:ext cx="5751095" cy="1683209"/>
            <a:chOff x="2655981" y="3386145"/>
            <a:chExt cx="5751095" cy="1683209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A913AF1-C998-F51A-11A7-B1F2C88A6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46789"/>
            <a:stretch/>
          </p:blipFill>
          <p:spPr>
            <a:xfrm>
              <a:off x="2655981" y="3386145"/>
              <a:ext cx="5751095" cy="1683209"/>
            </a:xfrm>
            <a:prstGeom prst="rect">
              <a:avLst/>
            </a:prstGeom>
          </p:spPr>
        </p:pic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87C72C08-F844-89BA-1E8E-8F02FCE3EB96}"/>
                </a:ext>
              </a:extLst>
            </p:cNvPr>
            <p:cNvSpPr/>
            <p:nvPr/>
          </p:nvSpPr>
          <p:spPr>
            <a:xfrm>
              <a:off x="4243136" y="3601453"/>
              <a:ext cx="328864" cy="32886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63F5D07-79FA-FF9F-625E-66E34DC10588}"/>
                </a:ext>
              </a:extLst>
            </p:cNvPr>
            <p:cNvSpPr/>
            <p:nvPr/>
          </p:nvSpPr>
          <p:spPr>
            <a:xfrm>
              <a:off x="4243136" y="4555958"/>
              <a:ext cx="328864" cy="32886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63ED68A5-63E4-7DAF-0F65-B2BE5C45E331}"/>
                </a:ext>
              </a:extLst>
            </p:cNvPr>
            <p:cNvSpPr/>
            <p:nvPr/>
          </p:nvSpPr>
          <p:spPr>
            <a:xfrm>
              <a:off x="6529136" y="3653590"/>
              <a:ext cx="328864" cy="32886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3A9B56F-539E-FD66-6EA6-9D67E7E934A2}"/>
                </a:ext>
              </a:extLst>
            </p:cNvPr>
            <p:cNvSpPr/>
            <p:nvPr/>
          </p:nvSpPr>
          <p:spPr>
            <a:xfrm>
              <a:off x="6585284" y="4555958"/>
              <a:ext cx="328864" cy="32886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31837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FD249-790F-0323-30BA-A08DC9E2B9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8D17BAF-5F59-936D-11A3-D648392F8D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3498429"/>
              </p:ext>
            </p:extLst>
          </p:nvPr>
        </p:nvGraphicFramePr>
        <p:xfrm>
          <a:off x="529260" y="645647"/>
          <a:ext cx="10515598" cy="1826895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Lifting to surface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Lifting with mobile crane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Operator in the surface looking inside the shaft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Operator under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Location in rollers/tailer (it needs to be pulled with a tractor to be inserted it in the container)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1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TAN and under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394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89838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0118B-2D65-113E-1FF0-4788FEB0A0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CB02C4A-D4C4-A050-B344-6FB39FE8A5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5066823"/>
              </p:ext>
            </p:extLst>
          </p:nvPr>
        </p:nvGraphicFramePr>
        <p:xfrm>
          <a:off x="529260" y="645647"/>
          <a:ext cx="10515598" cy="183642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Insertion in IP2 container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Attachment of the TAN to a tractor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TAN . Inside SD1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75327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Pull the TAN inside of the container, located in the parking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TAN in a tractor.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De-attachment of the TAN from the tractor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TAN . In the parking outside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394225"/>
                  </a:ext>
                </a:extLst>
              </a:tr>
            </a:tbl>
          </a:graphicData>
        </a:graphic>
      </p:graphicFrame>
      <p:pic>
        <p:nvPicPr>
          <p:cNvPr id="8" name="Picture 7" descr="A person standing next to a trailer&#10;&#10;AI-generated content may be incorrect.">
            <a:extLst>
              <a:ext uri="{FF2B5EF4-FFF2-40B4-BE49-F238E27FC236}">
                <a16:creationId xmlns:a16="http://schemas.microsoft.com/office/drawing/2014/main" id="{1E006104-39A9-3303-2403-500F54EE49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495" y="2996964"/>
            <a:ext cx="4644189" cy="348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083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B9C8A-4F21-8B5F-7B49-6611838EC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BFD83-1A66-49EB-7AD2-E29246B4DE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/>
              <a:t>Two</a:t>
            </a:r>
            <a:r>
              <a:rPr lang="es-ES" dirty="0"/>
              <a:t> TAN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remove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P1 and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bring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P6</a:t>
            </a:r>
          </a:p>
          <a:p>
            <a:r>
              <a:rPr lang="es-ES" dirty="0"/>
              <a:t>Road </a:t>
            </a:r>
            <a:r>
              <a:rPr lang="es-ES" dirty="0" err="1"/>
              <a:t>transport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the TAN </a:t>
            </a:r>
            <a:r>
              <a:rPr lang="es-ES" dirty="0" err="1"/>
              <a:t>inside</a:t>
            </a:r>
            <a:r>
              <a:rPr lang="es-ES" dirty="0"/>
              <a:t> of </a:t>
            </a:r>
            <a:r>
              <a:rPr lang="es-ES" dirty="0" err="1"/>
              <a:t>an</a:t>
            </a:r>
            <a:r>
              <a:rPr lang="es-ES" dirty="0"/>
              <a:t> IP2 container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25024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CEA8C5-AE5D-3270-F5E7-02BF4A02A5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96DEC1D-F49E-6A9C-5F34-2092336B0F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3796125"/>
              </p:ext>
            </p:extLst>
          </p:nvPr>
        </p:nvGraphicFramePr>
        <p:xfrm>
          <a:off x="529260" y="645647"/>
          <a:ext cx="10515598" cy="1659255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Insertion in IP2 container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Slash the TAN to the container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Inside the container, next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Remove the ramps, close teh container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1</a:t>
                      </a:r>
                      <a:b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TAN in a forklift, </a:t>
                      </a:r>
                      <a:b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door of the container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394225"/>
                  </a:ext>
                </a:extLst>
              </a:tr>
            </a:tbl>
          </a:graphicData>
        </a:graphic>
      </p:graphicFrame>
      <p:pic>
        <p:nvPicPr>
          <p:cNvPr id="12" name="Picture 11" descr="A person in a white suit in a container&#10;&#10;AI-generated content may be incorrect.">
            <a:extLst>
              <a:ext uri="{FF2B5EF4-FFF2-40B4-BE49-F238E27FC236}">
                <a16:creationId xmlns:a16="http://schemas.microsoft.com/office/drawing/2014/main" id="{AD5CF6DB-9293-CD75-81BA-3AC53B80CB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980" y="2565733"/>
            <a:ext cx="4130843" cy="3098132"/>
          </a:xfrm>
          <a:prstGeom prst="rect">
            <a:avLst/>
          </a:prstGeom>
        </p:spPr>
      </p:pic>
      <p:pic>
        <p:nvPicPr>
          <p:cNvPr id="3" name="Picture 2" descr="A person in orange vest standing next to a trailer&#10;&#10;AI-generated content may be incorrect.">
            <a:extLst>
              <a:ext uri="{FF2B5EF4-FFF2-40B4-BE49-F238E27FC236}">
                <a16:creationId xmlns:a16="http://schemas.microsoft.com/office/drawing/2014/main" id="{3D7822AF-2287-D2C7-94B6-9ADD95CB72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809" y="2565732"/>
            <a:ext cx="4130844" cy="309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18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DD602A-5438-B26C-5CC0-F79EAAA09F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7D64779-BF42-0AC7-ABD7-CA1F0D5D2A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7073781"/>
              </p:ext>
            </p:extLst>
          </p:nvPr>
        </p:nvGraphicFramePr>
        <p:xfrm>
          <a:off x="529260" y="645647"/>
          <a:ext cx="10515598" cy="114681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Insertion in IP2 container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Insert container in the truck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Driver 1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Driver inside of the truck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 operators, outside the container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  <p:pic>
        <p:nvPicPr>
          <p:cNvPr id="3" name="Picture 2" descr="A person in a safety vest next to a large truck&#10;&#10;AI-generated content may be incorrect.">
            <a:extLst>
              <a:ext uri="{FF2B5EF4-FFF2-40B4-BE49-F238E27FC236}">
                <a16:creationId xmlns:a16="http://schemas.microsoft.com/office/drawing/2014/main" id="{4961A784-6CEB-F251-A4C5-CB7B959FC5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827" y="3429000"/>
            <a:ext cx="3898232" cy="2923674"/>
          </a:xfrm>
          <a:prstGeom prst="rect">
            <a:avLst/>
          </a:prstGeom>
        </p:spPr>
      </p:pic>
      <p:pic>
        <p:nvPicPr>
          <p:cNvPr id="8" name="Picture 7" descr="A group of people walking in a tunnel&#10;&#10;AI-generated content may be incorrect.">
            <a:extLst>
              <a:ext uri="{FF2B5EF4-FFF2-40B4-BE49-F238E27FC236}">
                <a16:creationId xmlns:a16="http://schemas.microsoft.com/office/drawing/2014/main" id="{C667A6C6-061D-EC26-D309-F5086264BB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429000"/>
            <a:ext cx="2192756" cy="292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2706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CA24D-5994-B831-4090-676AE895B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4C9D3F6-EA5A-B5B0-DB28-F6EE09E193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841189"/>
              </p:ext>
            </p:extLst>
          </p:nvPr>
        </p:nvGraphicFramePr>
        <p:xfrm>
          <a:off x="529260" y="645647"/>
          <a:ext cx="10515598" cy="634365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Drive from P1 to P6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Driver 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Inside of the truck cabin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11841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0ADA28-303C-F02D-E56C-DE6DFD7819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in a white suit in a container&#10;&#10;AI-generated content may be incorrect.">
            <a:extLst>
              <a:ext uri="{FF2B5EF4-FFF2-40B4-BE49-F238E27FC236}">
                <a16:creationId xmlns:a16="http://schemas.microsoft.com/office/drawing/2014/main" id="{4403379E-D6B1-6AE3-C4B5-072A7E7605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929" y="3759868"/>
            <a:ext cx="3531938" cy="2648953"/>
          </a:xfrm>
          <a:prstGeom prst="rect">
            <a:avLst/>
          </a:prstGeom>
        </p:spPr>
      </p:pic>
      <p:pic>
        <p:nvPicPr>
          <p:cNvPr id="3" name="Picture 2" descr="A person in orange vest standing next to a trailer&#10;&#10;AI-generated content may be incorrect.">
            <a:extLst>
              <a:ext uri="{FF2B5EF4-FFF2-40B4-BE49-F238E27FC236}">
                <a16:creationId xmlns:a16="http://schemas.microsoft.com/office/drawing/2014/main" id="{5CF8FA7A-8E60-822C-D9E2-F11853ADF9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767" y="3759867"/>
            <a:ext cx="3531939" cy="2648954"/>
          </a:xfrm>
          <a:prstGeom prst="rect">
            <a:avLst/>
          </a:prstGeom>
        </p:spPr>
      </p:pic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A47D354E-EB0D-5126-3D33-504A3619A3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9736041"/>
              </p:ext>
            </p:extLst>
          </p:nvPr>
        </p:nvGraphicFramePr>
        <p:xfrm>
          <a:off x="449049" y="321993"/>
          <a:ext cx="10515598" cy="3074670"/>
        </p:xfrm>
        <a:graphic>
          <a:graphicData uri="http://schemas.openxmlformats.org/drawingml/2006/table">
            <a:tbl>
              <a:tblPr/>
              <a:tblGrid>
                <a:gridCol w="377119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94020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Unloading of truck in P6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Unload container in the parking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Driver 1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Driver inside of the truck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 operators, outside the container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1783061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Install ramps, open container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1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TAN in a forklift, 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door of the container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51675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Remove the slashs inside of the container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  <a:b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Inside the container, next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498905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Attachment of the TAN to a tractor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TAN . In the parking outside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1496949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Pull the TAN outside of the container and bring it inside SX6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TAN in a tractor.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08858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94B5BA-0C5D-BE8B-93F7-2B6DCE0D22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B1ACC1F-3C3F-8B29-F010-FA5892C279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9305755"/>
              </p:ext>
            </p:extLst>
          </p:nvPr>
        </p:nvGraphicFramePr>
        <p:xfrm>
          <a:off x="529260" y="645647"/>
          <a:ext cx="10515598" cy="166878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Lowering down to UX65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Attach the slings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Next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319897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Lowering down with the crane of UX65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Operator in the surface looking inside the shaft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Operator under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Location in transfer platform , removal of slings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Next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394225"/>
                  </a:ext>
                </a:extLst>
              </a:tr>
            </a:tbl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7EE27399-C930-AEDD-54C6-32B8BB6AF349}"/>
              </a:ext>
            </a:extLst>
          </p:cNvPr>
          <p:cNvGrpSpPr/>
          <p:nvPr/>
        </p:nvGrpSpPr>
        <p:grpSpPr>
          <a:xfrm>
            <a:off x="3289644" y="3987724"/>
            <a:ext cx="5751095" cy="1683209"/>
            <a:chOff x="2655981" y="3386145"/>
            <a:chExt cx="5751095" cy="168320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A79E05E-6944-B97B-B2EA-D267F3EA2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46789"/>
            <a:stretch/>
          </p:blipFill>
          <p:spPr>
            <a:xfrm>
              <a:off x="2655981" y="3386145"/>
              <a:ext cx="5751095" cy="1683209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F5882D2-A5F8-4933-B2C4-B93531A673CB}"/>
                </a:ext>
              </a:extLst>
            </p:cNvPr>
            <p:cNvSpPr/>
            <p:nvPr/>
          </p:nvSpPr>
          <p:spPr>
            <a:xfrm>
              <a:off x="4243136" y="3601453"/>
              <a:ext cx="328864" cy="32886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C0339F7-9238-51EB-8A36-CFF2FEA86FE7}"/>
                </a:ext>
              </a:extLst>
            </p:cNvPr>
            <p:cNvSpPr/>
            <p:nvPr/>
          </p:nvSpPr>
          <p:spPr>
            <a:xfrm>
              <a:off x="4243136" y="4555958"/>
              <a:ext cx="328864" cy="32886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2DBAB7A-AF00-7FBA-341F-AD83C01D7A2F}"/>
                </a:ext>
              </a:extLst>
            </p:cNvPr>
            <p:cNvSpPr/>
            <p:nvPr/>
          </p:nvSpPr>
          <p:spPr>
            <a:xfrm>
              <a:off x="6529136" y="3653590"/>
              <a:ext cx="328864" cy="32886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598D243-306E-90DA-C0C5-8574ADA1CC56}"/>
                </a:ext>
              </a:extLst>
            </p:cNvPr>
            <p:cNvSpPr/>
            <p:nvPr/>
          </p:nvSpPr>
          <p:spPr>
            <a:xfrm>
              <a:off x="6585284" y="4555958"/>
              <a:ext cx="328864" cy="32886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CB7625D-9946-8403-4288-9489E1089A88}"/>
              </a:ext>
            </a:extLst>
          </p:cNvPr>
          <p:cNvSpPr txBox="1"/>
          <p:nvPr/>
        </p:nvSpPr>
        <p:spPr>
          <a:xfrm>
            <a:off x="7692189" y="3184358"/>
            <a:ext cx="2815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Location of attachment of slings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8A5D94F-0BC0-1972-D432-22E220D634A6}"/>
              </a:ext>
            </a:extLst>
          </p:cNvPr>
          <p:cNvCxnSpPr>
            <a:stCxn id="11" idx="1"/>
          </p:cNvCxnSpPr>
          <p:nvPr/>
        </p:nvCxnSpPr>
        <p:spPr>
          <a:xfrm flipH="1">
            <a:off x="5301916" y="3507524"/>
            <a:ext cx="2390273" cy="747645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7C9A753-F6D9-E090-A861-F3731416971A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7475620" y="3507524"/>
            <a:ext cx="216569" cy="64633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2551F00-FB8B-D372-5D49-C24E74269359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5205663" y="3507524"/>
            <a:ext cx="2486526" cy="165001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099EF33-2041-3732-BBE7-8C7196084E5A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7491663" y="3507524"/>
            <a:ext cx="200526" cy="165001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1774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668E26-449C-9B20-5793-6B1ED1DA4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D4053EA-C731-B8B1-A482-10178A421C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5455740"/>
              </p:ext>
            </p:extLst>
          </p:nvPr>
        </p:nvGraphicFramePr>
        <p:xfrm>
          <a:off x="529260" y="645647"/>
          <a:ext cx="10515598" cy="217932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Insertion in UX65 bunker for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Drive the transfer platform from under the shaft to the main cavern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Operator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1m from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428121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Attach the slings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Next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319897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Lifting the TAN with the crane and inserting it in the bunker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5m from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De-attach the slings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Next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394225"/>
                  </a:ext>
                </a:extLst>
              </a:tr>
            </a:tbl>
          </a:graphicData>
        </a:graphic>
      </p:graphicFrame>
      <p:pic>
        <p:nvPicPr>
          <p:cNvPr id="2" name="Picture 1" descr="A 3d model of a factory&#10;&#10;Description automatically generated with medium confidence">
            <a:extLst>
              <a:ext uri="{FF2B5EF4-FFF2-40B4-BE49-F238E27FC236}">
                <a16:creationId xmlns:a16="http://schemas.microsoft.com/office/drawing/2014/main" id="{9202C893-6A1F-DE53-D826-28FC215F3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2470" y="3064670"/>
            <a:ext cx="4712388" cy="33848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C0658D1-DE87-9BA1-AD41-320116883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142" y="3064670"/>
            <a:ext cx="4281745" cy="3295205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3AE6453C-A679-B7BC-DC59-BD256C78C9B0}"/>
              </a:ext>
            </a:extLst>
          </p:cNvPr>
          <p:cNvGrpSpPr/>
          <p:nvPr/>
        </p:nvGrpSpPr>
        <p:grpSpPr>
          <a:xfrm>
            <a:off x="2981739" y="3826343"/>
            <a:ext cx="238539" cy="437322"/>
            <a:chOff x="3005593" y="3977417"/>
            <a:chExt cx="238539" cy="43732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D2FB4CF-552E-0EFD-A075-BF8B781A9DC3}"/>
                </a:ext>
              </a:extLst>
            </p:cNvPr>
            <p:cNvSpPr/>
            <p:nvPr/>
          </p:nvSpPr>
          <p:spPr>
            <a:xfrm rot="19697092">
              <a:off x="3005593" y="3977417"/>
              <a:ext cx="238539" cy="43732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E8D20B1-CA13-885C-549E-9E5499635BC3}"/>
                </a:ext>
              </a:extLst>
            </p:cNvPr>
            <p:cNvSpPr/>
            <p:nvPr/>
          </p:nvSpPr>
          <p:spPr>
            <a:xfrm rot="19461109">
              <a:off x="3073889" y="4054679"/>
              <a:ext cx="101945" cy="28279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B8B9F52-BDF7-6605-4BE9-EB4BF7833594}"/>
              </a:ext>
            </a:extLst>
          </p:cNvPr>
          <p:cNvCxnSpPr/>
          <p:nvPr/>
        </p:nvCxnSpPr>
        <p:spPr>
          <a:xfrm>
            <a:off x="3220278" y="4285753"/>
            <a:ext cx="254442" cy="4265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0160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101BD5-0BD3-C19E-6064-835C3722B1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C0EEAE6-CF85-9DB6-7FFC-A89F077EC2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4789202"/>
              </p:ext>
            </p:extLst>
          </p:nvPr>
        </p:nvGraphicFramePr>
        <p:xfrm>
          <a:off x="529260" y="645647"/>
          <a:ext cx="10515598" cy="339090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Bring from UX65 to SX6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Attach the slings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Next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06498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Lifting the TAN with the crane out of the bunker and puting it onthte transfer platform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5m from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385471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Location in transfer platform , removal of slings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Next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6052740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Drive the transfer platform from the caver to the shaft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1m from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177482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Attach the slings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Next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428121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Lift the TAN to SX6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Operator in the surface looking inside the shaft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Operator under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319897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Locate the TAN inside of the bunker of SX6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5m from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De-attach the slings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Next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39422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45A7318A-74EA-FB30-A4D6-F635DB24A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6323" y="4215066"/>
            <a:ext cx="4793164" cy="249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0276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1022F-EF30-0A41-3A02-2B6B9B3BB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59DE8-E941-C230-1DAE-01C263BDE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Tasks 10 and 20 are the same than inP1 </a:t>
            </a:r>
          </a:p>
        </p:txBody>
      </p:sp>
    </p:spTree>
    <p:extLst>
      <p:ext uri="{BB962C8B-B14F-4D97-AF65-F5344CB8AC3E}">
        <p14:creationId xmlns:p14="http://schemas.microsoft.com/office/powerpoint/2010/main" val="20997529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836434-C482-3F6A-9859-200F8B8AF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2017AD0-6F1C-63BA-28BD-C14A5A724F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6570169"/>
              </p:ext>
            </p:extLst>
          </p:nvPr>
        </p:nvGraphicFramePr>
        <p:xfrm>
          <a:off x="529260" y="645647"/>
          <a:ext cx="10515598" cy="140589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Transport in the tunnel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Rolling from UJ53/UJ561 to P6. Speed 1km/h. Distance 3,3 km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TAN in a tractor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4281216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829ED9F-8F74-D437-3095-C3393A6DC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960" y="2463385"/>
            <a:ext cx="6171426" cy="4023718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A58B3C85-CDB1-0C63-995D-2CC99BD8B988}"/>
              </a:ext>
            </a:extLst>
          </p:cNvPr>
          <p:cNvSpPr/>
          <p:nvPr/>
        </p:nvSpPr>
        <p:spPr>
          <a:xfrm rot="1219441">
            <a:off x="4931212" y="5049079"/>
            <a:ext cx="834887" cy="27034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2386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B03036-E390-1409-E1D8-D61EB87F47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4AACC36-59FD-65E6-2BC8-E43AAC8311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6783327"/>
              </p:ext>
            </p:extLst>
          </p:nvPr>
        </p:nvGraphicFramePr>
        <p:xfrm>
          <a:off x="553114" y="367351"/>
          <a:ext cx="10515598" cy="2535555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Transfer from the tunnel to UX65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Bolting lifting points and attaching slings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1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Next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428121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Lifting with mobile crane and locating inside of the TAN bunker in UX65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1</a:t>
                      </a:r>
                      <a:b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 3</a:t>
                      </a:r>
                      <a:b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 Operators in the sides of the TAN in the tunnel </a:t>
                      </a:r>
                      <a:b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Operator on top of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hte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blocks driving the crane</a:t>
                      </a:r>
                      <a:b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Operator in the bunker in UX65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319897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De-attach the slings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Next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  <p:pic>
        <p:nvPicPr>
          <p:cNvPr id="2" name="Picture 1" descr="A 3d model of a factory&#10;&#10;Description automatically generated with medium confidence">
            <a:extLst>
              <a:ext uri="{FF2B5EF4-FFF2-40B4-BE49-F238E27FC236}">
                <a16:creationId xmlns:a16="http://schemas.microsoft.com/office/drawing/2014/main" id="{C2CEA21B-E4D8-BD3B-B631-EF40BFAA0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2281" y="3383239"/>
            <a:ext cx="3778314" cy="271392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649BB27-6AE9-80E5-05F4-E9B3B4BF839A}"/>
              </a:ext>
            </a:extLst>
          </p:cNvPr>
          <p:cNvGrpSpPr/>
          <p:nvPr/>
        </p:nvGrpSpPr>
        <p:grpSpPr>
          <a:xfrm>
            <a:off x="91405" y="3383239"/>
            <a:ext cx="3526440" cy="2713926"/>
            <a:chOff x="938253" y="3126601"/>
            <a:chExt cx="4281745" cy="329520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36838E1-2BE3-B391-1E95-D08405425B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8253" y="3126601"/>
              <a:ext cx="4281745" cy="3295205"/>
            </a:xfrm>
            <a:prstGeom prst="rect">
              <a:avLst/>
            </a:prstGeom>
          </p:spPr>
        </p:pic>
        <p:sp>
          <p:nvSpPr>
            <p:cNvPr id="6" name="Arrow: Curved Down 5">
              <a:extLst>
                <a:ext uri="{FF2B5EF4-FFF2-40B4-BE49-F238E27FC236}">
                  <a16:creationId xmlns:a16="http://schemas.microsoft.com/office/drawing/2014/main" id="{03938858-A248-4108-CF5D-A75E245658E3}"/>
                </a:ext>
              </a:extLst>
            </p:cNvPr>
            <p:cNvSpPr/>
            <p:nvPr/>
          </p:nvSpPr>
          <p:spPr>
            <a:xfrm rot="20035232">
              <a:off x="2077188" y="4764418"/>
              <a:ext cx="707666" cy="318052"/>
            </a:xfrm>
            <a:prstGeom prst="curved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143DDDB-DD1E-2F67-7B50-4C0F02EDFA09}"/>
                </a:ext>
              </a:extLst>
            </p:cNvPr>
            <p:cNvSpPr/>
            <p:nvPr/>
          </p:nvSpPr>
          <p:spPr>
            <a:xfrm rot="19652214">
              <a:off x="2261144" y="5232826"/>
              <a:ext cx="101945" cy="28279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7A2D9A2A-5FA3-8709-74A8-BDA0F2C1EC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1310" y="3383239"/>
            <a:ext cx="4485147" cy="271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120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271AAC7-7835-CD09-21F2-FC26437CF8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9524675"/>
              </p:ext>
            </p:extLst>
          </p:nvPr>
        </p:nvGraphicFramePr>
        <p:xfrm>
          <a:off x="641555" y="1351500"/>
          <a:ext cx="10515598" cy="130683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[µSv]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Preparation activities for the removal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Bring the material to RI132/ RI171 from PM15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n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1</a:t>
                      </a:r>
                      <a:br>
                        <a:rPr lang="nn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nn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nn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nn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Transport corridor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4410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8F18CC-1C2D-C063-1E99-232BDB694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7EF3096-8E19-AC9F-2E43-D790264315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231198"/>
              </p:ext>
            </p:extLst>
          </p:nvPr>
        </p:nvGraphicFramePr>
        <p:xfrm>
          <a:off x="553114" y="367351"/>
          <a:ext cx="10515598" cy="364998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Bring from UX65 to SX6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Attach the slings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Next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2505697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Lifting the TAN with the crane out of the bunker and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puting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it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onthte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transfer platform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5m from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3233260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Location in transfer platform , removal of slings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Next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214607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Drive the transfer platform from the caver to the shaft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1m from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110313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Attach the slings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1m from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2252521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Lift the TAN to SX6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Operator in the surface looking inside the shaft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Operator under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428121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Locate the TAN inside of the bunker of SX6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5m from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319897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De-attach the slings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Next to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1482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1A65DF-5788-079E-71C5-DED633F7E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4944AAD-8BC3-C1A5-E9A6-A66390D47F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9884884"/>
              </p:ext>
            </p:extLst>
          </p:nvPr>
        </p:nvGraphicFramePr>
        <p:xfrm>
          <a:off x="657597" y="645647"/>
          <a:ext cx="10515598" cy="114300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[µSv]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Preparation activities for the removal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Draw in the floor the location of the rails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1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TAN and under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3522CF47-1ED6-9CEB-7D64-A1BFEEFEC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978" y="2010916"/>
            <a:ext cx="7427496" cy="441528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D0143C1-AD4B-5F98-5550-412A31EA1897}"/>
              </a:ext>
            </a:extLst>
          </p:cNvPr>
          <p:cNvCxnSpPr/>
          <p:nvPr/>
        </p:nvCxnSpPr>
        <p:spPr>
          <a:xfrm flipV="1">
            <a:off x="3577389" y="4828674"/>
            <a:ext cx="2189748" cy="4732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6384720-0276-730F-F8E9-76EFA19EA532}"/>
              </a:ext>
            </a:extLst>
          </p:cNvPr>
          <p:cNvCxnSpPr>
            <a:cxnSpLocks/>
          </p:cNvCxnSpPr>
          <p:nvPr/>
        </p:nvCxnSpPr>
        <p:spPr>
          <a:xfrm flipV="1">
            <a:off x="3465094" y="5065295"/>
            <a:ext cx="3408948" cy="7987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203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78A3CC-DFAF-93FD-4045-74BA3E7DBB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D6FDE7E-ABDB-9E7A-05D3-5331D3E44A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4100476"/>
              </p:ext>
            </p:extLst>
          </p:nvPr>
        </p:nvGraphicFramePr>
        <p:xfrm>
          <a:off x="681660" y="364910"/>
          <a:ext cx="10515598" cy="131064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[µSv]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Preparation activities for the removal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Install the rails + trolleys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1</a:t>
                      </a:r>
                      <a:b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TAN and under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Install the rails + trolleys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357F7522-9345-1F22-29B0-21214EBF3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19" y="1675550"/>
            <a:ext cx="6849091" cy="10281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CEE61E-C5E5-6C03-1EB1-47E866919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60" y="2869740"/>
            <a:ext cx="4751184" cy="37497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FFA041-783A-9CDE-9114-ED52AA19EA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986190"/>
            <a:ext cx="4359825" cy="3591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479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630977-E7C8-F441-3B9F-8AF8D6B6C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2D3BD8B-5B31-C96C-C282-A389489C4D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0045514"/>
              </p:ext>
            </p:extLst>
          </p:nvPr>
        </p:nvGraphicFramePr>
        <p:xfrm>
          <a:off x="529260" y="645647"/>
          <a:ext cx="10515598" cy="114300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Preparation activities for the removal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Install the PS jacks + safety system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front of the TAN and under the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1137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8BA715-9182-18E9-93D8-828DF2137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42EFB16-D36A-59A3-6157-4E1D514643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662863"/>
              </p:ext>
            </p:extLst>
          </p:nvPr>
        </p:nvGraphicFramePr>
        <p:xfrm>
          <a:off x="529260" y="645647"/>
          <a:ext cx="10515598" cy="148209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Removal of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Lifting TAN with PS jacks (1)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1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Person in the transport side controlling the lifting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 people in the lateral sides of the TAN actuating the jacks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70B22ACE-8A44-E529-1F68-51DE619DA129}"/>
              </a:ext>
            </a:extLst>
          </p:cNvPr>
          <p:cNvGrpSpPr/>
          <p:nvPr/>
        </p:nvGrpSpPr>
        <p:grpSpPr>
          <a:xfrm>
            <a:off x="529260" y="2979819"/>
            <a:ext cx="7771899" cy="3649628"/>
            <a:chOff x="1847420" y="2562725"/>
            <a:chExt cx="7771899" cy="364962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43DC829-E34B-31FA-EEE4-E4B14D5432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90798" y="2656457"/>
              <a:ext cx="6513095" cy="3555896"/>
            </a:xfrm>
            <a:prstGeom prst="rect">
              <a:avLst/>
            </a:prstGeom>
          </p:spPr>
        </p:pic>
        <p:pic>
          <p:nvPicPr>
            <p:cNvPr id="2050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21D80831-2F5C-0CE9-FE6D-D131BE86D80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1568" b="52380" l="37434" r="6386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30" t="28967" r="32834" b="45018"/>
            <a:stretch/>
          </p:blipFill>
          <p:spPr bwMode="auto">
            <a:xfrm rot="10800000">
              <a:off x="4990598" y="2562725"/>
              <a:ext cx="1410202" cy="11959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A8BFE88C-5918-ED3B-6CA4-3A41DE9556A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13517602">
              <a:off x="7900375" y="3491911"/>
              <a:ext cx="1271341" cy="1486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6D6814FA-76C8-06E1-081C-86F784765E4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15273551">
              <a:off x="8240271" y="4825412"/>
              <a:ext cx="1271341" cy="1486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C7784B00-5631-C662-8750-0898F900163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5400000">
              <a:off x="1955127" y="4550690"/>
              <a:ext cx="1271341" cy="1486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4E119E4D-8EA0-8CB9-7807-FA36B04AFF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054" y="2221469"/>
            <a:ext cx="9107171" cy="63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593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EF5802-3579-2041-BEEA-2DB4BB2C64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341E795-0FFB-F5F9-2728-5247273723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8111611"/>
              </p:ext>
            </p:extLst>
          </p:nvPr>
        </p:nvGraphicFramePr>
        <p:xfrm>
          <a:off x="529260" y="645647"/>
          <a:ext cx="10515598" cy="114681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Removal of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Introduction of the aluminium trolleys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1</a:t>
                      </a:r>
                      <a:b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nn-N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 operators under the Tan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operator in the transpor side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3A615ECB-0063-48DE-C20E-3C8DC767DC17}"/>
              </a:ext>
            </a:extLst>
          </p:cNvPr>
          <p:cNvGrpSpPr/>
          <p:nvPr/>
        </p:nvGrpSpPr>
        <p:grpSpPr>
          <a:xfrm>
            <a:off x="1272638" y="2553447"/>
            <a:ext cx="6513095" cy="4076000"/>
            <a:chOff x="1272638" y="2553447"/>
            <a:chExt cx="6513095" cy="407600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C1CA913-6EC7-D295-CFE5-470D37497842}"/>
                </a:ext>
              </a:extLst>
            </p:cNvPr>
            <p:cNvGrpSpPr/>
            <p:nvPr/>
          </p:nvGrpSpPr>
          <p:grpSpPr>
            <a:xfrm>
              <a:off x="1272638" y="2553447"/>
              <a:ext cx="6513095" cy="4076000"/>
              <a:chOff x="2590798" y="2136353"/>
              <a:chExt cx="6513095" cy="4076000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4DA86510-4241-A030-A6D6-614A4AB00D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90798" y="2656457"/>
                <a:ext cx="6513095" cy="3555896"/>
              </a:xfrm>
              <a:prstGeom prst="rect">
                <a:avLst/>
              </a:prstGeom>
            </p:spPr>
          </p:pic>
          <p:pic>
            <p:nvPicPr>
              <p:cNvPr id="6" name="Picture 2" descr="474,758 imágenes, fotos de stock, objetos en 3D y vectores sobre Persona  sentada vista desde arriba | Shutterstock">
                <a:extLst>
                  <a:ext uri="{FF2B5EF4-FFF2-40B4-BE49-F238E27FC236}">
                    <a16:creationId xmlns:a16="http://schemas.microsoft.com/office/drawing/2014/main" id="{7DCD077E-3E23-0DEB-B4CA-82C1AA61367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58500" b="85230" l="6180" r="30795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03" t="55159" r="66128" b="11429"/>
              <a:stretch/>
            </p:blipFill>
            <p:spPr bwMode="auto">
              <a:xfrm rot="10800000">
                <a:off x="5293533" y="2136353"/>
                <a:ext cx="1271341" cy="1486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2" descr="474,758 imágenes, fotos de stock, objetos en 3D y vectores sobre Persona  sentada vista desde arriba | Shutterstock">
                <a:extLst>
                  <a:ext uri="{FF2B5EF4-FFF2-40B4-BE49-F238E27FC236}">
                    <a16:creationId xmlns:a16="http://schemas.microsoft.com/office/drawing/2014/main" id="{2618EBFC-05CB-5122-BEBE-B973B1B44C4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alphaModFix amt="35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58500" b="85230" l="6180" r="30795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03" t="55159" r="66128" b="11429"/>
              <a:stretch/>
            </p:blipFill>
            <p:spPr bwMode="auto">
              <a:xfrm rot="10800000">
                <a:off x="6564874" y="3691026"/>
                <a:ext cx="1271341" cy="1486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2" descr="474,758 imágenes, fotos de stock, objetos en 3D y vectores sobre Persona  sentada vista desde arriba | Shutterstock">
                <a:extLst>
                  <a:ext uri="{FF2B5EF4-FFF2-40B4-BE49-F238E27FC236}">
                    <a16:creationId xmlns:a16="http://schemas.microsoft.com/office/drawing/2014/main" id="{5762AB2C-34F8-D33B-A2F6-3E5715DC507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alphaModFix amt="35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58500" b="85230" l="6180" r="30795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03" t="55159" r="66128" b="11429"/>
              <a:stretch/>
            </p:blipFill>
            <p:spPr bwMode="auto">
              <a:xfrm rot="10800000">
                <a:off x="4019301" y="3623109"/>
                <a:ext cx="1271341" cy="1486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E367FC54-02A3-6121-68BD-217586D35F7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69732" r="66128" b="11429"/>
            <a:stretch/>
          </p:blipFill>
          <p:spPr bwMode="auto">
            <a:xfrm rot="10800000">
              <a:off x="2707694" y="4077390"/>
              <a:ext cx="1271341" cy="838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BA0AFCAB-CCF6-4350-C1D6-24899F20AF6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69732" r="66128" b="11429"/>
            <a:stretch/>
          </p:blipFill>
          <p:spPr bwMode="auto">
            <a:xfrm rot="10800000">
              <a:off x="5240160" y="4108120"/>
              <a:ext cx="1271341" cy="838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83688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1E925C-0EEE-A0FC-45AC-5EB33C4BD5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BB07714-2FF7-DC2A-97A4-F0ABC17AC4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485976"/>
              </p:ext>
            </p:extLst>
          </p:nvPr>
        </p:nvGraphicFramePr>
        <p:xfrm>
          <a:off x="529260" y="645647"/>
          <a:ext cx="10515598" cy="1482090"/>
        </p:xfrm>
        <a:graphic>
          <a:graphicData uri="http://schemas.openxmlformats.org/drawingml/2006/table">
            <a:tbl>
              <a:tblPr/>
              <a:tblGrid>
                <a:gridCol w="441640">
                  <a:extLst>
                    <a:ext uri="{9D8B030D-6E8A-4147-A177-3AD203B41FA5}">
                      <a16:colId xmlns:a16="http://schemas.microsoft.com/office/drawing/2014/main" val="3162111519"/>
                    </a:ext>
                  </a:extLst>
                </a:gridCol>
                <a:gridCol w="1629499">
                  <a:extLst>
                    <a:ext uri="{9D8B030D-6E8A-4147-A177-3AD203B41FA5}">
                      <a16:colId xmlns:a16="http://schemas.microsoft.com/office/drawing/2014/main" val="2481751416"/>
                    </a:ext>
                  </a:extLst>
                </a:gridCol>
                <a:gridCol w="474002">
                  <a:extLst>
                    <a:ext uri="{9D8B030D-6E8A-4147-A177-3AD203B41FA5}">
                      <a16:colId xmlns:a16="http://schemas.microsoft.com/office/drawing/2014/main" val="2977772371"/>
                    </a:ext>
                  </a:extLst>
                </a:gridCol>
                <a:gridCol w="494941">
                  <a:extLst>
                    <a:ext uri="{9D8B030D-6E8A-4147-A177-3AD203B41FA5}">
                      <a16:colId xmlns:a16="http://schemas.microsoft.com/office/drawing/2014/main" val="2929080932"/>
                    </a:ext>
                  </a:extLst>
                </a:gridCol>
                <a:gridCol w="633905">
                  <a:extLst>
                    <a:ext uri="{9D8B030D-6E8A-4147-A177-3AD203B41FA5}">
                      <a16:colId xmlns:a16="http://schemas.microsoft.com/office/drawing/2014/main" val="1254575071"/>
                    </a:ext>
                  </a:extLst>
                </a:gridCol>
                <a:gridCol w="875665">
                  <a:extLst>
                    <a:ext uri="{9D8B030D-6E8A-4147-A177-3AD203B41FA5}">
                      <a16:colId xmlns:a16="http://schemas.microsoft.com/office/drawing/2014/main" val="2489906810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4030293670"/>
                    </a:ext>
                  </a:extLst>
                </a:gridCol>
                <a:gridCol w="441640">
                  <a:extLst>
                    <a:ext uri="{9D8B030D-6E8A-4147-A177-3AD203B41FA5}">
                      <a16:colId xmlns:a16="http://schemas.microsoft.com/office/drawing/2014/main" val="2089698471"/>
                    </a:ext>
                  </a:extLst>
                </a:gridCol>
                <a:gridCol w="632002">
                  <a:extLst>
                    <a:ext uri="{9D8B030D-6E8A-4147-A177-3AD203B41FA5}">
                      <a16:colId xmlns:a16="http://schemas.microsoft.com/office/drawing/2014/main" val="2436342414"/>
                    </a:ext>
                  </a:extLst>
                </a:gridCol>
                <a:gridCol w="685303">
                  <a:extLst>
                    <a:ext uri="{9D8B030D-6E8A-4147-A177-3AD203B41FA5}">
                      <a16:colId xmlns:a16="http://schemas.microsoft.com/office/drawing/2014/main" val="1226430958"/>
                    </a:ext>
                  </a:extLst>
                </a:gridCol>
                <a:gridCol w="791906">
                  <a:extLst>
                    <a:ext uri="{9D8B030D-6E8A-4147-A177-3AD203B41FA5}">
                      <a16:colId xmlns:a16="http://schemas.microsoft.com/office/drawing/2014/main" val="4245697951"/>
                    </a:ext>
                  </a:extLst>
                </a:gridCol>
                <a:gridCol w="542532">
                  <a:extLst>
                    <a:ext uri="{9D8B030D-6E8A-4147-A177-3AD203B41FA5}">
                      <a16:colId xmlns:a16="http://schemas.microsoft.com/office/drawing/2014/main" val="3853566154"/>
                    </a:ext>
                  </a:extLst>
                </a:gridCol>
                <a:gridCol w="601544">
                  <a:extLst>
                    <a:ext uri="{9D8B030D-6E8A-4147-A177-3AD203B41FA5}">
                      <a16:colId xmlns:a16="http://schemas.microsoft.com/office/drawing/2014/main" val="3070183304"/>
                    </a:ext>
                  </a:extLst>
                </a:gridCol>
                <a:gridCol w="654845">
                  <a:extLst>
                    <a:ext uri="{9D8B030D-6E8A-4147-A177-3AD203B41FA5}">
                      <a16:colId xmlns:a16="http://schemas.microsoft.com/office/drawing/2014/main" val="19204639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Step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Responsible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 Teams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Workers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Number of participants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Working position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Dose rate [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µSv/h]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Exposure time coefficient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expsure time [min]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exposure time [person.h]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dose [person.µSv/h]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Estimated total step dose [µ</a:t>
                      </a:r>
                      <a:r>
                        <a:rPr lang="en-GB" sz="7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Sv</a:t>
                      </a:r>
                      <a:r>
                        <a:rPr lang="en-GB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Expected start date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70236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Removal of TAN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919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Pass the weight from the PS jacks to the trolleys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EN-HE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1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2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3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Person in the transport side controlling the lifting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 people in the lateral sides of the TAN actuating the jacks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17134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B9EC733D-8551-D5C4-F6D0-D88A29C51F21}"/>
              </a:ext>
            </a:extLst>
          </p:cNvPr>
          <p:cNvGrpSpPr/>
          <p:nvPr/>
        </p:nvGrpSpPr>
        <p:grpSpPr>
          <a:xfrm>
            <a:off x="529260" y="2979819"/>
            <a:ext cx="7771899" cy="3649628"/>
            <a:chOff x="1847420" y="2562725"/>
            <a:chExt cx="7771899" cy="364962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E9996E8-3664-9F44-5A24-95C26D351C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90798" y="2656457"/>
              <a:ext cx="6513095" cy="3555896"/>
            </a:xfrm>
            <a:prstGeom prst="rect">
              <a:avLst/>
            </a:prstGeom>
          </p:spPr>
        </p:pic>
        <p:pic>
          <p:nvPicPr>
            <p:cNvPr id="2050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1B434D17-A1CE-95DD-2C91-E49A4987DF1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1568" b="52380" l="37434" r="6386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30" t="28967" r="32834" b="45018"/>
            <a:stretch/>
          </p:blipFill>
          <p:spPr bwMode="auto">
            <a:xfrm rot="10800000">
              <a:off x="4990598" y="2562725"/>
              <a:ext cx="1410202" cy="11959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C62CBA5C-B0F8-3142-C97B-6CC7737EC13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13517602">
              <a:off x="7900375" y="3491911"/>
              <a:ext cx="1271341" cy="1486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97D1B0A7-69CE-1D2F-68DA-6A5B46F5EBC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15273551">
              <a:off x="8240271" y="4825412"/>
              <a:ext cx="1271341" cy="1486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474,758 imágenes, fotos de stock, objetos en 3D y vectores sobre Persona  sentada vista desde arriba | Shutterstock">
              <a:extLst>
                <a:ext uri="{FF2B5EF4-FFF2-40B4-BE49-F238E27FC236}">
                  <a16:creationId xmlns:a16="http://schemas.microsoft.com/office/drawing/2014/main" id="{1E7E942F-B58A-6B74-DB6A-3F07BC7FF9B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00" b="85230" l="6180" r="307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3" t="55159" r="66128" b="11429"/>
            <a:stretch/>
          </p:blipFill>
          <p:spPr bwMode="auto">
            <a:xfrm rot="5400000">
              <a:off x="1955127" y="4550690"/>
              <a:ext cx="1271341" cy="1486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01655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1461</TotalTime>
  <Words>3161</Words>
  <Application>Microsoft Office PowerPoint</Application>
  <PresentationFormat>Widescreen</PresentationFormat>
  <Paragraphs>915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Aptos</vt:lpstr>
      <vt:lpstr>Aptos Display</vt:lpstr>
      <vt:lpstr>Aptos Narrow</vt:lpstr>
      <vt:lpstr>Arial</vt:lpstr>
      <vt:lpstr>Office Theme</vt:lpstr>
      <vt:lpstr>WDP removal of TAN </vt:lpstr>
      <vt:lpstr>P1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P5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 Perez Ornedo</dc:creator>
  <cp:lastModifiedBy>Maria Perez Ornedo</cp:lastModifiedBy>
  <cp:revision>40</cp:revision>
  <dcterms:created xsi:type="dcterms:W3CDTF">2025-04-10T08:27:23Z</dcterms:created>
  <dcterms:modified xsi:type="dcterms:W3CDTF">2025-04-11T08:48:47Z</dcterms:modified>
</cp:coreProperties>
</file>