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7" r:id="rId4"/>
    <p:sldId id="268" r:id="rId5"/>
    <p:sldId id="269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411DC9-7297-4982-974C-2F1759FC417D}">
          <p14:sldIdLst>
            <p14:sldId id="256"/>
            <p14:sldId id="262"/>
            <p14:sldId id="267"/>
            <p14:sldId id="268"/>
            <p14:sldId id="269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B6188-631B-EB4C-5A13-82F811602FB2}" name="Teresa Guillen Hernandez" initials="TG" userId="S::teresa.guillen.hernandez@cern.ch::d4b3c53b-6651-4675-bbc5-0e1e94c79c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9665" autoAdjust="0"/>
  </p:normalViewPr>
  <p:slideViewPr>
    <p:cSldViewPr snapToGrid="0">
      <p:cViewPr>
        <p:scale>
          <a:sx n="75" d="100"/>
          <a:sy n="75" d="100"/>
        </p:scale>
        <p:origin x="1776" y="3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1" dirty="0"/>
              <a:t>Maximum equivalent plastic strain evolution in 15 cycles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Sheet1!$E$49:$E$63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  <c:pt idx="9">
                  <c:v>19</c:v>
                </c:pt>
                <c:pt idx="10">
                  <c:v>21</c:v>
                </c:pt>
                <c:pt idx="11">
                  <c:v>23</c:v>
                </c:pt>
                <c:pt idx="12">
                  <c:v>25</c:v>
                </c:pt>
                <c:pt idx="13">
                  <c:v>27</c:v>
                </c:pt>
                <c:pt idx="14">
                  <c:v>29</c:v>
                </c:pt>
              </c:numCache>
            </c:numRef>
          </c:cat>
          <c:val>
            <c:numRef>
              <c:f>Sheet1!$F$49:$F$63</c:f>
              <c:numCache>
                <c:formatCode>0.00E+00</c:formatCode>
                <c:ptCount val="15"/>
                <c:pt idx="0">
                  <c:v>2.4133000000000002E-2</c:v>
                </c:pt>
                <c:pt idx="1">
                  <c:v>2.4698000000000001E-2</c:v>
                </c:pt>
                <c:pt idx="2">
                  <c:v>2.5628000000000001E-2</c:v>
                </c:pt>
                <c:pt idx="3">
                  <c:v>2.6499000000000002E-2</c:v>
                </c:pt>
                <c:pt idx="4">
                  <c:v>2.7046000000000001E-2</c:v>
                </c:pt>
                <c:pt idx="5">
                  <c:v>2.7460999999999999E-2</c:v>
                </c:pt>
                <c:pt idx="6">
                  <c:v>2.7803999999999999E-2</c:v>
                </c:pt>
                <c:pt idx="7">
                  <c:v>2.8094999999999998E-2</c:v>
                </c:pt>
                <c:pt idx="8">
                  <c:v>2.835E-2</c:v>
                </c:pt>
                <c:pt idx="9">
                  <c:v>2.8577999999999999E-2</c:v>
                </c:pt>
                <c:pt idx="10">
                  <c:v>2.8844000000000002E-2</c:v>
                </c:pt>
                <c:pt idx="11">
                  <c:v>2.9065000000000001E-2</c:v>
                </c:pt>
                <c:pt idx="12">
                  <c:v>2.9259E-2</c:v>
                </c:pt>
                <c:pt idx="13">
                  <c:v>2.9440999999999998E-2</c:v>
                </c:pt>
                <c:pt idx="14">
                  <c:v>2.9544000000000001E-2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8D7-4007-9BAC-6685A77D8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75874112"/>
        <c:axId val="1275861632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Sheet1!$E$49:$E$63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1</c:v>
                      </c:pt>
                      <c:pt idx="1">
                        <c:v>3</c:v>
                      </c:pt>
                      <c:pt idx="2">
                        <c:v>5</c:v>
                      </c:pt>
                      <c:pt idx="3">
                        <c:v>7</c:v>
                      </c:pt>
                      <c:pt idx="4">
                        <c:v>9</c:v>
                      </c:pt>
                      <c:pt idx="5">
                        <c:v>11</c:v>
                      </c:pt>
                      <c:pt idx="6">
                        <c:v>13</c:v>
                      </c:pt>
                      <c:pt idx="7">
                        <c:v>15</c:v>
                      </c:pt>
                      <c:pt idx="8">
                        <c:v>17</c:v>
                      </c:pt>
                      <c:pt idx="9">
                        <c:v>19</c:v>
                      </c:pt>
                      <c:pt idx="10">
                        <c:v>21</c:v>
                      </c:pt>
                      <c:pt idx="11">
                        <c:v>23</c:v>
                      </c:pt>
                      <c:pt idx="12">
                        <c:v>25</c:v>
                      </c:pt>
                      <c:pt idx="13">
                        <c:v>27</c:v>
                      </c:pt>
                      <c:pt idx="14">
                        <c:v>29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Sheet1!$F$38:$F$167</c15:sqref>
                        </c15:formulaRef>
                      </c:ext>
                    </c:extLst>
                    <c:numCache>
                      <c:formatCode>0.00E+00</c:formatCode>
                      <c:ptCount val="130"/>
                      <c:pt idx="11">
                        <c:v>2.4133000000000002E-2</c:v>
                      </c:pt>
                      <c:pt idx="12">
                        <c:v>2.4698000000000001E-2</c:v>
                      </c:pt>
                      <c:pt idx="13">
                        <c:v>2.5628000000000001E-2</c:v>
                      </c:pt>
                      <c:pt idx="14">
                        <c:v>2.6499000000000002E-2</c:v>
                      </c:pt>
                      <c:pt idx="15">
                        <c:v>2.7046000000000001E-2</c:v>
                      </c:pt>
                      <c:pt idx="16">
                        <c:v>2.7460999999999999E-2</c:v>
                      </c:pt>
                      <c:pt idx="17">
                        <c:v>2.7803999999999999E-2</c:v>
                      </c:pt>
                      <c:pt idx="18">
                        <c:v>2.8094999999999998E-2</c:v>
                      </c:pt>
                      <c:pt idx="19">
                        <c:v>2.835E-2</c:v>
                      </c:pt>
                      <c:pt idx="20">
                        <c:v>2.8577999999999999E-2</c:v>
                      </c:pt>
                      <c:pt idx="21">
                        <c:v>2.8844000000000002E-2</c:v>
                      </c:pt>
                      <c:pt idx="22">
                        <c:v>2.9065000000000001E-2</c:v>
                      </c:pt>
                      <c:pt idx="23">
                        <c:v>2.9259E-2</c:v>
                      </c:pt>
                      <c:pt idx="24">
                        <c:v>2.9440999999999998E-2</c:v>
                      </c:pt>
                      <c:pt idx="25">
                        <c:v>2.9544000000000001E-2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98D7-4007-9BAC-6685A77D8C26}"/>
                  </c:ext>
                </c:extLst>
              </c15:ser>
            </c15:filteredLineSeries>
          </c:ext>
        </c:extLst>
      </c:lineChart>
      <c:catAx>
        <c:axId val="12758741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b="1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861632"/>
        <c:crosses val="autoZero"/>
        <c:auto val="1"/>
        <c:lblAlgn val="ctr"/>
        <c:lblOffset val="100"/>
        <c:noMultiLvlLbl val="0"/>
      </c:catAx>
      <c:valAx>
        <c:axId val="1275861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b="1"/>
                  <a:t>Equivalent</a:t>
                </a:r>
                <a:r>
                  <a:rPr lang="en-GB" sz="1050" b="1" baseline="0"/>
                  <a:t> plastic strain [mm]</a:t>
                </a:r>
                <a:endParaRPr lang="en-GB" sz="1050" b="1"/>
              </a:p>
            </c:rich>
          </c:tx>
          <c:layout>
            <c:manualLayout>
              <c:xMode val="edge"/>
              <c:yMode val="edge"/>
              <c:x val="2.6666183735780113E-2"/>
              <c:y val="0.149439666510711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87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C1631-0A52-4B8C-8A99-2BAB1A9BE274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D84C6-BD7D-4AE0-9D32-527203930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1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8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CDA98-F523-586E-07EF-BBEDAE8A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16E8DF-ED84-ECE8-E0D3-2252B1F811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46703B-85CD-0F5A-6363-73DE18D22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Material elongation 40-58%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D9244-6105-10B3-1697-773B0305BD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1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EB609-4F4F-658D-EDA3-2F2F2145D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37FCE3-C60E-D8FA-BAB9-18DDA5277F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C3DA03-8EF5-51A3-9C0C-68D57B35B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high temperatures, the grain size increases, so we reduce a lot the material properties.</a:t>
            </a:r>
          </a:p>
          <a:p>
            <a:r>
              <a:rPr lang="en-US" dirty="0"/>
              <a:t>When cooling down, carbides precipitates will form in the grain boundaries. This means that the material properties will decrease again.</a:t>
            </a:r>
          </a:p>
          <a:p>
            <a:r>
              <a:rPr lang="en-US" dirty="0"/>
              <a:t>And we have a lot cycles, right? 10 cycles/year during 20 or 40 years</a:t>
            </a:r>
          </a:p>
          <a:p>
            <a:r>
              <a:rPr lang="en-US" dirty="0"/>
              <a:t>Proposal – used Inconel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1AF6B-7A7E-1F85-C96D-52C1E7287F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16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25CD7-4EC7-2C22-B7A3-3A8B529A9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80A92D-AD8B-093C-DBBA-2892E1D4B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67D4645D-8DCA-B27D-B3F8-5C18403E032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r>
                  <a:rPr lang="en-US" dirty="0"/>
                  <a:t>0.55 MPa on the ceramics due to gravity</a:t>
                </a:r>
              </a:p>
              <a:p>
                <a:pPr marL="0" algn="l" rtl="0" eaLnBrk="1" fontAlgn="t" latinLnBrk="0" hangingPunct="1"/>
                <a:r>
                  <a:rPr lang="en-US"/>
                  <a:t>Residual -15MPa</a:t>
                </a:r>
                <a:r>
                  <a:rPr lang="en-US" dirty="0"/>
                  <a:t>, 20MPa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algn="l" rtl="0" eaLnBrk="1" fontAlgn="t" latinLnBrk="0" hangingPunct="1"/>
                <a:r>
                  <a:rPr lang="en-US" dirty="0"/>
                  <a:t>0.55 MPa on the ceramics due to gravity,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𝑝_𝑚𝑎𝑥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MPa</a:t>
                </a:r>
                <a:r>
                  <a:rPr lang="en-GB" sz="1200" b="0" i="0" u="none" strike="noStrike" kern="1200" baseline="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l-GR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𝜎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_(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𝑝_𝑚𝑖𝑛</a:t>
                </a:r>
                <a:r>
                  <a:rPr lang="en-GB" sz="1200" b="0" i="0" u="none" strike="noStrike" kern="120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</a:rPr>
                  <a:t>)</a:t>
                </a:r>
                <a:r>
                  <a:rPr lang="en-GB" sz="1200" b="0" i="0" u="none" strike="noStrike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=  117 MPa on the ceramics</a:t>
                </a:r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during operation</a:t>
                </a: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Displacements bigger than in operation because the temperatures are higher, even if there are no thermal gradients</a:t>
                </a:r>
              </a:p>
              <a:p>
                <a:pPr marL="0" algn="l" rtl="0" eaLnBrk="1" fontAlgn="t" latinLnBrk="0" hangingPunct="1"/>
                <a:endParaRPr lang="en-GB" sz="1200" b="0" i="0" u="none" strike="noStrike" kern="1200" baseline="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algn="l" rtl="0" eaLnBrk="1" fontAlgn="t" latinLnBrk="0" hangingPunct="1"/>
                <a:r>
                  <a:rPr lang="en-GB" sz="1200" b="0" i="0" u="none" strike="noStrike" kern="1200" baseline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Accumulated plastic strain. It is a scalar value of the plastic strains, doesn’t care about the direction. So even if you reverse the plastic strain, is always going up</a:t>
                </a:r>
                <a:endParaRPr lang="en-GB" sz="1200" b="0" i="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32412-66E7-C372-1F53-DE08FC9D1D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03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F8769-6F77-7580-9D8D-2A453E7EC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4FD66D-D560-5A07-2A4D-3DCC048684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1281F5-5516-3264-1DC7-DC1FB0A2A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fontAlgn="t" latinLnBrk="0" hangingPunct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DE9B3-8FDC-43ED-1809-844980A0CB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5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577C-C934-F2A2-663E-43EDFE517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08D380-26FB-A2E8-CE1C-52FFD764D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4BBD3-40C6-7B28-8A36-C0BD090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AAE26-A1F3-4A8C-A03F-B148C4A7B60E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6F7FF-C59A-AE23-31ED-15F1E313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A7E89-882E-49DA-94F6-8D19591B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C9A4-EBAC-623B-BF2C-CDF11424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26D20-B913-5393-7C6E-99A65074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2FC8F-6C9F-F45D-6B88-7D01F079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BA1D-D360-4315-9AFF-7AA679B7718F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44E1B-BB3E-4D55-3603-3072DAC8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EED52-DA74-822C-17F5-3F17A70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44A19A-27DC-E03C-E411-1464BAE8B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0AA0D-4655-B970-4A8B-B2883EDEE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06B07-EC42-B307-4942-A9D54E25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3231-BA7F-490D-92FE-22EF9951CACD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A029E-6108-621A-44DA-C8CF8FC3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240E0-E4CF-4363-FED2-26440AEB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DFED-04D3-7153-6F72-F1CB056C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74E6-27A2-9664-F775-EE18EE84A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94A1-1DDE-C546-47A8-E3396870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56-BA25-4E9B-9C53-928434C6DAC2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698A8-F4E9-A527-44F4-0C083494E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2D869-DD9F-C766-6170-B86E61A2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9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5A94B-3E30-5864-29EF-1A0B86B2F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A1092-8534-B2A7-2BF6-85177517B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8291-62C0-33D6-85DC-241B03AF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5036-1EEF-4662-8E65-3911430C7961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8639C-D0D2-BEAC-3EBE-FE33C04A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C32FA-A953-3D19-1764-FC8E1C74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41BB-54D0-2644-1217-C17B86F23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1A41E-8908-1C5F-9E74-1A049B47B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7F11C-1793-3691-E763-E3E8ECEC4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EA148-8A01-7A14-F45E-6D556318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2865-DD41-4105-B222-857606F0EC0F}" type="datetime1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B72D9-4758-6A6C-34C1-A98215CD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AB87B-244C-B1B6-7AAE-92D0D93B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5617-BE7A-7596-DFAD-B79DA36B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82D09-6DC4-5EA7-FB53-9A7632BD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66456-F653-E1AA-0E75-655E33927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2B557-7C4C-0032-234C-2142FF39C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2F8B3-CAE2-68E2-2038-CB6A2AF75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F33CD8-D0B0-72FC-2EDF-4188AAB6E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19B2-3975-4528-B30B-5EC597EF5807}" type="datetime1">
              <a:rPr lang="en-US" smtClean="0"/>
              <a:t>4/24/2025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D074-FA65-0E42-07CE-9A1DC826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A4992-7097-6E96-E564-8353CF79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7546C-1F6C-B852-8681-E210AFE1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B211DB-6AFD-2D1C-D7B8-798D651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9B64-A30C-4134-A0EE-27BF6AFE1EAB}" type="datetime1">
              <a:rPr lang="en-US" smtClean="0"/>
              <a:t>4/24/2025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08243-1B8A-1C9E-1206-BC31CAAC2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A9F63-57CE-CB5F-12DA-A0F24E9B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2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4096C-E1C5-6A32-7C26-199F8A5B7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D156-2BD1-49DD-8806-B836E4E9153D}" type="datetime1">
              <a:rPr lang="en-US" smtClean="0"/>
              <a:t>4/24/2025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6D4E7-853D-4469-EF57-DEE2B7219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0EEA8-2A18-5892-419B-912297AF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88158-9A36-5DA3-CE4F-930C9714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53340-31B9-F95F-EAAD-5970A77CD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0D8C4-27BE-B922-C500-BF90B841B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7411F-2010-8F82-E667-0420488E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ADA-D95F-489F-854B-E7E347F2FC3C}" type="datetime1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DCC8E-C57C-3E4D-8A09-CC22F974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5D8A-AC33-2C64-31C7-745C2EAC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B434-6312-FA32-59F8-33056FA7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242E0-B7E0-6055-0C9D-E75144D5E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4ABE9-F1BC-DB09-F642-950CA2C79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F57E5-64E2-355C-BAE8-79DC46745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6FED-C400-4375-9FA4-EAB8C198DA4A}" type="datetime1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1083-9631-7382-E34E-1258D2FE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2FD34-2CD8-FDD9-312F-D0EF7FA4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F5A7EB-F550-40D6-8A0E-72718D31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CF5C9-0D96-F7D5-F142-587C53337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99EA2-7647-6BD5-5D29-FA63F291F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2C2D8-E345-4C7B-AB5A-0849FC19389C}" type="datetime1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06869-83D2-09E3-3805-BB7744707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A321A-E829-3C6F-FA9C-351E547C0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9BC7-A31A-5961-71C3-7DBF0BC13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56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Electron gun &amp; collector for the new AD e-cooler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Numerical assessment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6F2F0F-CE9E-F795-3361-64BD566C68AC}"/>
              </a:ext>
            </a:extLst>
          </p:cNvPr>
          <p:cNvSpPr txBox="1">
            <a:spLocks/>
          </p:cNvSpPr>
          <p:nvPr/>
        </p:nvSpPr>
        <p:spPr>
          <a:xfrm>
            <a:off x="1524000" y="5465618"/>
            <a:ext cx="9144000" cy="757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Teresa Guillen Hernandez</a:t>
            </a:r>
          </a:p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24/04/2025</a:t>
            </a:r>
          </a:p>
        </p:txBody>
      </p:sp>
    </p:spTree>
    <p:extLst>
      <p:ext uri="{BB962C8B-B14F-4D97-AF65-F5344CB8AC3E}">
        <p14:creationId xmlns:p14="http://schemas.microsoft.com/office/powerpoint/2010/main" val="388299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2EB87-CDFA-6E28-1537-7766E4565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98DEC-05EE-CC07-AAC5-6DE66B0AF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311" y="52973"/>
            <a:ext cx="10515600" cy="53116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Thermo-mechanical analysis – No tantalum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1AFD4A0-5A57-5694-109C-E893FD71A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24F87BB-63D7-7BA2-5444-94DB8BF78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A blue and red diagram&#10;&#10;AI-generated content may be incorrect.">
            <a:extLst>
              <a:ext uri="{FF2B5EF4-FFF2-40B4-BE49-F238E27FC236}">
                <a16:creationId xmlns:a16="http://schemas.microsoft.com/office/drawing/2014/main" id="{58EE4033-14C8-48B4-0A85-3522D9F4C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7" y="860805"/>
            <a:ext cx="4583158" cy="1661452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3377FB0-717B-1EB3-CCE9-F37D378B3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2E909A2-8989-A76B-64A6-EE19FE2E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2</a:t>
            </a:fld>
            <a:endParaRPr lang="en-US" dirty="0"/>
          </a:p>
        </p:txBody>
      </p:sp>
      <p:pic>
        <p:nvPicPr>
          <p:cNvPr id="4" name="Picture 3" descr="A diagram of a multicolored model&#10;&#10;AI-generated content may be incorrect.">
            <a:extLst>
              <a:ext uri="{FF2B5EF4-FFF2-40B4-BE49-F238E27FC236}">
                <a16:creationId xmlns:a16="http://schemas.microsoft.com/office/drawing/2014/main" id="{E514133B-2AED-D2FA-72B7-A2248BF6CF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9" y="2844695"/>
            <a:ext cx="3050605" cy="19777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546BEA-7C30-E47D-66EF-A6D804F179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014" y="3263205"/>
            <a:ext cx="5653123" cy="17683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274C1A-CA6D-33F8-61EC-0252D57777D8}"/>
              </a:ext>
            </a:extLst>
          </p:cNvPr>
          <p:cNvSpPr txBox="1"/>
          <p:nvPr/>
        </p:nvSpPr>
        <p:spPr>
          <a:xfrm>
            <a:off x="4983293" y="3122856"/>
            <a:ext cx="411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Deformation along Z - 15 thermal cycles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CB639F-CF86-BD2B-655E-7E19FBCDEB68}"/>
              </a:ext>
            </a:extLst>
          </p:cNvPr>
          <p:cNvSpPr txBox="1"/>
          <p:nvPr/>
        </p:nvSpPr>
        <p:spPr>
          <a:xfrm>
            <a:off x="4343755" y="5159121"/>
            <a:ext cx="4180391" cy="1169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Bolted connections at 1000</a:t>
            </a:r>
            <a:r>
              <a:rPr lang="en-GB" sz="1400" dirty="0"/>
              <a:t> °C and 700 °C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Stress relaxation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Self weight</a:t>
            </a:r>
          </a:p>
          <a:p>
            <a:r>
              <a:rPr lang="en-GB" sz="1400" dirty="0"/>
              <a:t>Could we lose the position? Maybe use spot welds?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FD1B65-995F-32C4-C1FE-BA11422CB117}"/>
              </a:ext>
            </a:extLst>
          </p:cNvPr>
          <p:cNvSpPr txBox="1"/>
          <p:nvPr/>
        </p:nvSpPr>
        <p:spPr>
          <a:xfrm>
            <a:off x="706744" y="4833636"/>
            <a:ext cx="2312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Total deformation first cycle (operation)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A795284-E4AB-BF07-06AC-28F350CF13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922796"/>
              </p:ext>
            </p:extLst>
          </p:nvPr>
        </p:nvGraphicFramePr>
        <p:xfrm>
          <a:off x="4932139" y="719443"/>
          <a:ext cx="4764505" cy="2125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240E2F9-0ECF-AC64-1103-9270DBECDCFE}"/>
              </a:ext>
            </a:extLst>
          </p:cNvPr>
          <p:cNvSpPr txBox="1"/>
          <p:nvPr/>
        </p:nvSpPr>
        <p:spPr>
          <a:xfrm>
            <a:off x="9732768" y="1505833"/>
            <a:ext cx="2312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stabilization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3 % &lt; 304L elongation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4EB0E1-A435-553F-E8F2-D93044C11CB4}"/>
              </a:ext>
            </a:extLst>
          </p:cNvPr>
          <p:cNvSpPr txBox="1"/>
          <p:nvPr/>
        </p:nvSpPr>
        <p:spPr>
          <a:xfrm>
            <a:off x="9849044" y="3429144"/>
            <a:ext cx="35075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First cycle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operation 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shut down 0.087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dirty="0"/>
              <a:t>15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operation 0.96mm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shut down 0.061 mm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3586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46F6C-ED1E-31DE-4872-F5A96D0ED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E62CE-2C98-E84C-BA27-578236B2F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551" y="229502"/>
            <a:ext cx="10515600" cy="53116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Thermo-mechanical analysis – No tantalum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DCAD88F-67B5-6F96-C477-8E02F9AD1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98E5AE9-413A-DC5B-C8ED-52465B710E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2636A363-A73A-C88D-E431-7AA059B7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B2931D5-E689-7319-9189-000AF9C55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A blue and green train&#10;&#10;AI-generated content may be incorrect.">
            <a:extLst>
              <a:ext uri="{FF2B5EF4-FFF2-40B4-BE49-F238E27FC236}">
                <a16:creationId xmlns:a16="http://schemas.microsoft.com/office/drawing/2014/main" id="{0F5DB268-553A-2F5C-1CFC-737D746698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9" y="1293457"/>
            <a:ext cx="11029361" cy="272285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D4FB563-D4DC-3096-8DFD-3BDA49EB3C99}"/>
              </a:ext>
            </a:extLst>
          </p:cNvPr>
          <p:cNvGraphicFramePr>
            <a:graphicFrameLocks noGrp="1"/>
          </p:cNvGraphicFramePr>
          <p:nvPr/>
        </p:nvGraphicFramePr>
        <p:xfrm>
          <a:off x="532284" y="4502941"/>
          <a:ext cx="1144918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5268">
                  <a:extLst>
                    <a:ext uri="{9D8B030D-6E8A-4147-A177-3AD203B41FA5}">
                      <a16:colId xmlns:a16="http://schemas.microsoft.com/office/drawing/2014/main" val="2632264462"/>
                    </a:ext>
                  </a:extLst>
                </a:gridCol>
                <a:gridCol w="478168">
                  <a:extLst>
                    <a:ext uri="{9D8B030D-6E8A-4147-A177-3AD203B41FA5}">
                      <a16:colId xmlns:a16="http://schemas.microsoft.com/office/drawing/2014/main" val="2720095936"/>
                    </a:ext>
                  </a:extLst>
                </a:gridCol>
                <a:gridCol w="478168">
                  <a:extLst>
                    <a:ext uri="{9D8B030D-6E8A-4147-A177-3AD203B41FA5}">
                      <a16:colId xmlns:a16="http://schemas.microsoft.com/office/drawing/2014/main" val="3086879275"/>
                    </a:ext>
                  </a:extLst>
                </a:gridCol>
                <a:gridCol w="478168">
                  <a:extLst>
                    <a:ext uri="{9D8B030D-6E8A-4147-A177-3AD203B41FA5}">
                      <a16:colId xmlns:a16="http://schemas.microsoft.com/office/drawing/2014/main" val="2196979178"/>
                    </a:ext>
                  </a:extLst>
                </a:gridCol>
                <a:gridCol w="630732">
                  <a:extLst>
                    <a:ext uri="{9D8B030D-6E8A-4147-A177-3AD203B41FA5}">
                      <a16:colId xmlns:a16="http://schemas.microsoft.com/office/drawing/2014/main" val="1764045249"/>
                    </a:ext>
                  </a:extLst>
                </a:gridCol>
                <a:gridCol w="630732">
                  <a:extLst>
                    <a:ext uri="{9D8B030D-6E8A-4147-A177-3AD203B41FA5}">
                      <a16:colId xmlns:a16="http://schemas.microsoft.com/office/drawing/2014/main" val="3872087859"/>
                    </a:ext>
                  </a:extLst>
                </a:gridCol>
                <a:gridCol w="630732">
                  <a:extLst>
                    <a:ext uri="{9D8B030D-6E8A-4147-A177-3AD203B41FA5}">
                      <a16:colId xmlns:a16="http://schemas.microsoft.com/office/drawing/2014/main" val="3807046190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3737850924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3797850125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3758114994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1225876072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1177443178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3140561998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2225837693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4189526574"/>
                    </a:ext>
                  </a:extLst>
                </a:gridCol>
                <a:gridCol w="534913">
                  <a:extLst>
                    <a:ext uri="{9D8B030D-6E8A-4147-A177-3AD203B41FA5}">
                      <a16:colId xmlns:a16="http://schemas.microsoft.com/office/drawing/2014/main" val="1743521816"/>
                    </a:ext>
                  </a:extLst>
                </a:gridCol>
                <a:gridCol w="524832">
                  <a:extLst>
                    <a:ext uri="{9D8B030D-6E8A-4147-A177-3AD203B41FA5}">
                      <a16:colId xmlns:a16="http://schemas.microsoft.com/office/drawing/2014/main" val="841082391"/>
                    </a:ext>
                  </a:extLst>
                </a:gridCol>
                <a:gridCol w="478168">
                  <a:extLst>
                    <a:ext uri="{9D8B030D-6E8A-4147-A177-3AD203B41FA5}">
                      <a16:colId xmlns:a16="http://schemas.microsoft.com/office/drawing/2014/main" val="28645446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Temperature [°C]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466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Yield strength [MPa]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91158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A799AC-A8A8-08E6-859D-E0C4BDDCED2F}"/>
              </a:ext>
            </a:extLst>
          </p:cNvPr>
          <p:cNvSpPr txBox="1"/>
          <p:nvPr/>
        </p:nvSpPr>
        <p:spPr>
          <a:xfrm>
            <a:off x="5349797" y="1093414"/>
            <a:ext cx="1441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 steel 304L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5FAAA-03EF-028C-CB1F-1706F7E9F70C}"/>
              </a:ext>
            </a:extLst>
          </p:cNvPr>
          <p:cNvSpPr txBox="1"/>
          <p:nvPr/>
        </p:nvSpPr>
        <p:spPr>
          <a:xfrm>
            <a:off x="4187747" y="4164387"/>
            <a:ext cx="396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Material properties at high temperatures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83FA8-58FD-6E56-2E71-02CA2A8205C9}"/>
              </a:ext>
            </a:extLst>
          </p:cNvPr>
          <p:cNvSpPr txBox="1"/>
          <p:nvPr/>
        </p:nvSpPr>
        <p:spPr>
          <a:xfrm>
            <a:off x="2482771" y="5614670"/>
            <a:ext cx="3965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After cooling down – carbide precipitation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Lower material properties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1B24C0-81BB-859A-37D2-7FA334FEAC97}"/>
              </a:ext>
            </a:extLst>
          </p:cNvPr>
          <p:cNvSpPr txBox="1"/>
          <p:nvPr/>
        </p:nvSpPr>
        <p:spPr>
          <a:xfrm>
            <a:off x="7457025" y="5737780"/>
            <a:ext cx="1058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Inconel 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F27186-F212-A3B7-CC87-9192CE068E85}"/>
              </a:ext>
            </a:extLst>
          </p:cNvPr>
          <p:cNvCxnSpPr>
            <a:stCxn id="6" idx="3"/>
          </p:cNvCxnSpPr>
          <p:nvPr/>
        </p:nvCxnSpPr>
        <p:spPr>
          <a:xfrm flipV="1">
            <a:off x="6448424" y="5907057"/>
            <a:ext cx="89535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900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28E93-BEB1-9A2E-B980-080AA58D2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8D7FB-40E0-8036-DD90-28306A0C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5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Bake out - 250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A0C875E-C3AC-BF1B-099F-D79A29173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4839AC9-E688-C7AE-80B3-C4C19A7C5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CBB16448-C999-A9D6-03D3-83E02AB12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044FBA4-85EC-A7F0-6FAA-C872216BC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4</a:t>
            </a:fld>
            <a:endParaRPr lang="en-US"/>
          </a:p>
        </p:txBody>
      </p:sp>
      <p:pic>
        <p:nvPicPr>
          <p:cNvPr id="14" name="Picture 13" descr="A blue and green building block&#10;&#10;AI-generated content may be incorrect.">
            <a:extLst>
              <a:ext uri="{FF2B5EF4-FFF2-40B4-BE49-F238E27FC236}">
                <a16:creationId xmlns:a16="http://schemas.microsoft.com/office/drawing/2014/main" id="{7B20AE05-7397-55A6-DDE8-ACCFB40845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78" y="1117920"/>
            <a:ext cx="8025866" cy="17613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14">
                <a:extLst>
                  <a:ext uri="{FF2B5EF4-FFF2-40B4-BE49-F238E27FC236}">
                    <a16:creationId xmlns:a16="http://schemas.microsoft.com/office/drawing/2014/main" id="{B55EF32B-EB91-75E9-3C70-08C3CED99F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74463095"/>
                  </p:ext>
                </p:extLst>
              </p:nvPr>
            </p:nvGraphicFramePr>
            <p:xfrm>
              <a:off x="2416749" y="5340435"/>
              <a:ext cx="3677431" cy="101591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59335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338287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Average stresses ceramics - </a:t>
                          </a:r>
                          <a:r>
                            <a:rPr lang="en-US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2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16MPa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2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259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2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 -38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2900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14">
                <a:extLst>
                  <a:ext uri="{FF2B5EF4-FFF2-40B4-BE49-F238E27FC236}">
                    <a16:creationId xmlns:a16="http://schemas.microsoft.com/office/drawing/2014/main" id="{B55EF32B-EB91-75E9-3C70-08C3CED99F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74463095"/>
                  </p:ext>
                </p:extLst>
              </p:nvPr>
            </p:nvGraphicFramePr>
            <p:xfrm>
              <a:off x="2416749" y="5340435"/>
              <a:ext cx="3677431" cy="101591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59335">
                      <a:extLst>
                        <a:ext uri="{9D8B030D-6E8A-4147-A177-3AD203B41FA5}">
                          <a16:colId xmlns:a16="http://schemas.microsoft.com/office/drawing/2014/main" val="1143707620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448305699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4082055364"/>
                        </a:ext>
                      </a:extLst>
                    </a:gridCol>
                  </a:tblGrid>
                  <a:tr h="338287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Average stresses ceramics - </a:t>
                          </a:r>
                          <a:r>
                            <a:rPr lang="en-US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Rankine criteria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3066718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t="-101818" r="-121245" b="-10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2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29658" t="-101818" b="-10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887087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t="-198214" r="-121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2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29658" t="-1982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03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AFE6816-86B1-33BE-BD8A-C45123A69293}"/>
              </a:ext>
            </a:extLst>
          </p:cNvPr>
          <p:cNvSpPr txBox="1"/>
          <p:nvPr/>
        </p:nvSpPr>
        <p:spPr>
          <a:xfrm>
            <a:off x="4183711" y="1117920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While heating</a:t>
            </a:r>
          </a:p>
        </p:txBody>
      </p:sp>
      <p:pic>
        <p:nvPicPr>
          <p:cNvPr id="8" name="Picture 7" descr="A blue toy train with rainbow&#10;&#10;AI-generated content may be incorrect.">
            <a:extLst>
              <a:ext uri="{FF2B5EF4-FFF2-40B4-BE49-F238E27FC236}">
                <a16:creationId xmlns:a16="http://schemas.microsoft.com/office/drawing/2014/main" id="{BB0B77E7-BAC7-32B8-BF23-7F6D2236EF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0" y="3004545"/>
            <a:ext cx="6654297" cy="21846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07C0B7-929B-2E19-2475-8DC27237D859}"/>
              </a:ext>
            </a:extLst>
          </p:cNvPr>
          <p:cNvSpPr txBox="1"/>
          <p:nvPr/>
        </p:nvSpPr>
        <p:spPr>
          <a:xfrm>
            <a:off x="3434603" y="3380149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Cool down</a:t>
            </a:r>
          </a:p>
        </p:txBody>
      </p:sp>
      <p:pic>
        <p:nvPicPr>
          <p:cNvPr id="11" name="Picture 10" descr="A close-up of a model&#10;&#10;AI-generated content may be incorrect.">
            <a:extLst>
              <a:ext uri="{FF2B5EF4-FFF2-40B4-BE49-F238E27FC236}">
                <a16:creationId xmlns:a16="http://schemas.microsoft.com/office/drawing/2014/main" id="{565D54C2-D6C4-D6ED-16AE-32FC71F377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495" y="3162566"/>
            <a:ext cx="3562601" cy="2285640"/>
          </a:xfrm>
          <a:prstGeom prst="rect">
            <a:avLst/>
          </a:prstGeom>
        </p:spPr>
      </p:pic>
      <p:pic>
        <p:nvPicPr>
          <p:cNvPr id="13" name="Picture 12" descr="A rainbow in a teapot&#10;&#10;AI-generated content may be incorrect.">
            <a:extLst>
              <a:ext uri="{FF2B5EF4-FFF2-40B4-BE49-F238E27FC236}">
                <a16:creationId xmlns:a16="http://schemas.microsoft.com/office/drawing/2014/main" id="{22434805-D222-E1F1-1AF0-4C6B8E5804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344" y="998514"/>
            <a:ext cx="3419878" cy="18807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4BD0DC-9C3B-1F58-F5E7-02AB029834CE}"/>
              </a:ext>
            </a:extLst>
          </p:cNvPr>
          <p:cNvSpPr txBox="1"/>
          <p:nvPr/>
        </p:nvSpPr>
        <p:spPr>
          <a:xfrm>
            <a:off x="6495824" y="5544911"/>
            <a:ext cx="367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Critical areas ceramic  – connections with the collars</a:t>
            </a:r>
          </a:p>
          <a:p>
            <a:pPr algn="ctr"/>
            <a:r>
              <a:rPr lang="en-US" sz="1200" dirty="0"/>
              <a:t>Deeper analysis once the new design is finalized</a:t>
            </a:r>
          </a:p>
        </p:txBody>
      </p:sp>
    </p:spTree>
    <p:extLst>
      <p:ext uri="{BB962C8B-B14F-4D97-AF65-F5344CB8AC3E}">
        <p14:creationId xmlns:p14="http://schemas.microsoft.com/office/powerpoint/2010/main" val="107914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91783-C6B6-67E0-B6D3-62F61EE44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39538-40C3-C60A-53E0-27477CF5D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5"/>
            <a:ext cx="10515600" cy="531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Bake out - 250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33F1E17-C930-9EE1-5A99-ED21299AB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297" y="26073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985D2FAE-6759-8606-D7BD-98A16CAAB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4657" y="27311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4D54EBCC-BC30-692B-5857-228A4646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Teresa Guillen Hernandez [EN-MME]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D3ED6F1-E859-78C4-0A1B-A90A8DA60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642C75D-D811-AC43-A77A-5933D7B3D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723904"/>
            <a:ext cx="10763250" cy="30901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801AA6-A6E3-FD16-DFAE-B3731B543A25}"/>
              </a:ext>
            </a:extLst>
          </p:cNvPr>
          <p:cNvSpPr txBox="1"/>
          <p:nvPr/>
        </p:nvSpPr>
        <p:spPr>
          <a:xfrm>
            <a:off x="5841287" y="2068913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Cool down</a:t>
            </a:r>
          </a:p>
        </p:txBody>
      </p:sp>
    </p:spTree>
    <p:extLst>
      <p:ext uri="{BB962C8B-B14F-4D97-AF65-F5344CB8AC3E}">
        <p14:creationId xmlns:p14="http://schemas.microsoft.com/office/powerpoint/2010/main" val="2870131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A6EAD-5C7F-7E72-B6EA-A2ADC0AC9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2822E-2C37-AD06-D701-EBA9D1E71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4100"/>
            <a:ext cx="10515600" cy="512286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/>
              <a:t>Operation </a:t>
            </a:r>
          </a:p>
          <a:p>
            <a:pPr lvl="1" algn="just"/>
            <a:r>
              <a:rPr lang="en-US" dirty="0"/>
              <a:t>We move 1mm in the longitudinal direction during the first cycle of operation and we don’t go back to the initial position after the cool down</a:t>
            </a:r>
          </a:p>
          <a:p>
            <a:pPr marL="457200" lvl="1" indent="0">
              <a:buNone/>
            </a:pPr>
            <a:r>
              <a:rPr lang="en-US" dirty="0"/>
              <a:t>	 </a:t>
            </a:r>
            <a:r>
              <a:rPr lang="en-US" b="1" dirty="0"/>
              <a:t>TOLERANCES ?</a:t>
            </a:r>
          </a:p>
          <a:p>
            <a:pPr lvl="1" algn="just"/>
            <a:r>
              <a:rPr lang="en-US" dirty="0"/>
              <a:t>We will not break due to plasticity. </a:t>
            </a:r>
          </a:p>
          <a:p>
            <a:pPr lvl="1" algn="just"/>
            <a:r>
              <a:rPr lang="en-US" b="1" dirty="0"/>
              <a:t>Bolted connections?</a:t>
            </a:r>
          </a:p>
          <a:p>
            <a:pPr marL="457200" lvl="1" indent="0">
              <a:buNone/>
            </a:pPr>
            <a:endParaRPr lang="en-US" b="1" dirty="0"/>
          </a:p>
          <a:p>
            <a:pPr>
              <a:spcAft>
                <a:spcPts val="1200"/>
              </a:spcAft>
            </a:pPr>
            <a:r>
              <a:rPr lang="en-US" dirty="0"/>
              <a:t>Bake out </a:t>
            </a:r>
          </a:p>
          <a:p>
            <a:pPr lvl="1"/>
            <a:r>
              <a:rPr lang="en-US" dirty="0"/>
              <a:t>We move 0.44mm in the longitudinal direction after the bake out</a:t>
            </a:r>
          </a:p>
          <a:p>
            <a:pPr marL="457200" lvl="1" indent="0">
              <a:buNone/>
            </a:pPr>
            <a:r>
              <a:rPr lang="en-US" dirty="0"/>
              <a:t>	 </a:t>
            </a:r>
            <a:r>
              <a:rPr lang="en-US" b="1" dirty="0"/>
              <a:t>TOLERANCES ?</a:t>
            </a:r>
          </a:p>
          <a:p>
            <a:pPr marL="457200" lvl="1" indent="0">
              <a:buNone/>
            </a:pPr>
            <a:endParaRPr lang="en-US" b="1" dirty="0"/>
          </a:p>
          <a:p>
            <a:pPr>
              <a:spcAft>
                <a:spcPts val="1200"/>
              </a:spcAft>
            </a:pPr>
            <a:r>
              <a:rPr lang="en-US" dirty="0"/>
              <a:t>Steel at high temperatures</a:t>
            </a:r>
          </a:p>
          <a:p>
            <a:pPr lvl="1"/>
            <a:r>
              <a:rPr lang="en-US" b="1" dirty="0"/>
              <a:t>Inconel were we have plasticity or very high temperatures?</a:t>
            </a:r>
          </a:p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68749-0501-C3CB-6F71-019B11B3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93ED6-4E8F-0A90-A10D-993DE3A4C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4318</TotalTime>
  <Words>423</Words>
  <Application>Microsoft Office PowerPoint</Application>
  <PresentationFormat>Widescreen</PresentationFormat>
  <Paragraphs>113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Cambria Math</vt:lpstr>
      <vt:lpstr>Office Theme</vt:lpstr>
      <vt:lpstr>Electron gun &amp; collector for the new AD e-cooler  Numerical assessment </vt:lpstr>
      <vt:lpstr>Thermo-mechanical analysis – No tantalum </vt:lpstr>
      <vt:lpstr>Thermo-mechanical analysis – No tantalum </vt:lpstr>
      <vt:lpstr>Bake out - 250 °C</vt:lpstr>
      <vt:lpstr>Bake out - 250 °C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Teresa Guillen Hernandez</dc:creator>
  <cp:lastModifiedBy>Teresa Guillen Hernandez</cp:lastModifiedBy>
  <cp:revision>124</cp:revision>
  <dcterms:created xsi:type="dcterms:W3CDTF">2025-04-01T07:32:34Z</dcterms:created>
  <dcterms:modified xsi:type="dcterms:W3CDTF">2025-04-24T06:58:41Z</dcterms:modified>
</cp:coreProperties>
</file>